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57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27784" y="2130425"/>
            <a:ext cx="6264696" cy="1470025"/>
          </a:xfrm>
        </p:spPr>
        <p:txBody>
          <a:bodyPr anchor="b"/>
          <a:lstStyle>
            <a:lvl1pPr algn="r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27784" y="3645024"/>
            <a:ext cx="6256784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CE12D-2218-45A9-B6F1-CC8FD61C96FC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8E99E-0ED3-40DB-B8CE-8B51881799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863C-589E-4940-8473-D0A40F5E3D05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8F8D-D536-4AD8-A183-091120E643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726B-B805-450C-870B-6410BAE822AD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28D8-9F57-42CA-97BD-C3E4BE04B0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1E657-D44F-4724-ABD0-648E51AC030B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5C2D-3FB3-4974-8F40-35E11F35BA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DDE8-544E-47AB-96AF-08812625A1C8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FC1F-A110-4BF3-A79D-636A5D2D0D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D5C45-8FD6-4693-8A0B-76655533B98B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BB251-72EF-4EE6-81B2-8CC6446D04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9947E-B924-4689-8F70-01A11AFA6CDA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C6630-7481-4861-96C5-C9E95C6379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D04A-DA5D-4668-97DD-53528D2B67BD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C3848-DD2D-4FE9-8007-A72C4D911B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B086-96B6-497C-956A-E004820FC6DB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F21E-A527-4612-B8FC-3331F09C33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CD403-BE9D-454F-8429-5F8046C61596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0A03-C7A5-40D8-A987-0564E1C854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18225-520B-4FF6-952B-7C2E9899A0BA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0B0C-FDEA-457D-B082-C23BE80666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71550" y="-26988"/>
            <a:ext cx="72009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385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7F8CE4-2797-4C6F-A69D-CD5362F7E8C9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08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E53F1D-3646-444D-ADDA-44E1901A8A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3"/>
          <p:cNvSpPr>
            <a:spLocks noGrp="1"/>
          </p:cNvSpPr>
          <p:nvPr>
            <p:ph type="ctrTitle"/>
          </p:nvPr>
        </p:nvSpPr>
        <p:spPr>
          <a:xfrm>
            <a:off x="2627313" y="2130425"/>
            <a:ext cx="6265862" cy="1470025"/>
          </a:xfrm>
        </p:spPr>
        <p:txBody>
          <a:bodyPr/>
          <a:lstStyle/>
          <a:p>
            <a:pPr eaLnBrk="1" hangingPunct="1"/>
            <a:r>
              <a:rPr lang="fr-FR" smtClean="0"/>
              <a:t>Industry Solutions</a:t>
            </a:r>
          </a:p>
        </p:txBody>
      </p:sp>
      <p:sp>
        <p:nvSpPr>
          <p:cNvPr id="13314" name="Sous-titre 4"/>
          <p:cNvSpPr>
            <a:spLocks noGrp="1"/>
          </p:cNvSpPr>
          <p:nvPr>
            <p:ph type="subTitle" idx="1"/>
          </p:nvPr>
        </p:nvSpPr>
        <p:spPr>
          <a:xfrm>
            <a:off x="2627313" y="3644900"/>
            <a:ext cx="6257925" cy="17526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595959"/>
                </a:solidFill>
              </a:rPr>
              <a:t>Patrice Dau</a:t>
            </a:r>
          </a:p>
          <a:p>
            <a:pPr eaLnBrk="1" hangingPunct="1"/>
            <a:r>
              <a:rPr lang="fr-FR" smtClean="0">
                <a:solidFill>
                  <a:srgbClr val="595959"/>
                </a:solidFill>
              </a:rPr>
              <a:t>15/10/2013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5" descr="4698822601_228f4865c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27075"/>
            <a:ext cx="8208962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re 1"/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7993062" cy="1152525"/>
          </a:xfrm>
        </p:spPr>
        <p:txBody>
          <a:bodyPr/>
          <a:lstStyle/>
          <a:p>
            <a:pPr eaLnBrk="1" hangingPunct="1"/>
            <a:r>
              <a:rPr lang="fr-FR" sz="2800" smtClean="0"/>
              <a:t>Industry Solutions : Piloter le business</a:t>
            </a:r>
          </a:p>
        </p:txBody>
      </p:sp>
      <p:grpSp>
        <p:nvGrpSpPr>
          <p:cNvPr id="14339" name="Group 43"/>
          <p:cNvGrpSpPr>
            <a:grpSpLocks/>
          </p:cNvGrpSpPr>
          <p:nvPr/>
        </p:nvGrpSpPr>
        <p:grpSpPr bwMode="auto">
          <a:xfrm>
            <a:off x="3563938" y="1257300"/>
            <a:ext cx="3024187" cy="3025775"/>
            <a:chOff x="3969" y="2414"/>
            <a:chExt cx="1905" cy="1906"/>
          </a:xfrm>
        </p:grpSpPr>
        <p:pic>
          <p:nvPicPr>
            <p:cNvPr id="1434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9" y="2432"/>
              <a:ext cx="1905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 Box 4"/>
            <p:cNvSpPr txBox="1">
              <a:spLocks noChangeArrowheads="1"/>
            </p:cNvSpPr>
            <p:nvPr/>
          </p:nvSpPr>
          <p:spPr bwMode="auto">
            <a:xfrm>
              <a:off x="4012" y="2414"/>
              <a:ext cx="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Content Mgt</a:t>
              </a:r>
            </a:p>
          </p:txBody>
        </p:sp>
        <p:sp>
          <p:nvSpPr>
            <p:cNvPr id="14345" name="Oval 14"/>
            <p:cNvSpPr>
              <a:spLocks noChangeArrowheads="1"/>
            </p:cNvSpPr>
            <p:nvPr/>
          </p:nvSpPr>
          <p:spPr bwMode="auto">
            <a:xfrm>
              <a:off x="5153" y="2938"/>
              <a:ext cx="500" cy="2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4340" name="Group 8"/>
          <p:cNvGrpSpPr>
            <a:grpSpLocks/>
          </p:cNvGrpSpPr>
          <p:nvPr/>
        </p:nvGrpSpPr>
        <p:grpSpPr bwMode="auto">
          <a:xfrm rot="-1579573">
            <a:off x="4284663" y="1185863"/>
            <a:ext cx="1323975" cy="663575"/>
            <a:chOff x="7455725" y="1254825"/>
            <a:chExt cx="1676458" cy="838200"/>
          </a:xfrm>
        </p:grpSpPr>
        <p:sp>
          <p:nvSpPr>
            <p:cNvPr id="14341" name="Right Arrow 10"/>
            <p:cNvSpPr>
              <a:spLocks noChangeArrowheads="1"/>
            </p:cNvSpPr>
            <p:nvPr/>
          </p:nvSpPr>
          <p:spPr bwMode="auto">
            <a:xfrm flipH="1">
              <a:off x="7455725" y="1254825"/>
              <a:ext cx="1676400" cy="838200"/>
            </a:xfrm>
            <a:prstGeom prst="rightArrow">
              <a:avLst>
                <a:gd name="adj1" fmla="val 50000"/>
                <a:gd name="adj2" fmla="val 4988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fr-FR" sz="1400"/>
            </a:p>
          </p:txBody>
        </p:sp>
        <p:sp>
          <p:nvSpPr>
            <p:cNvPr id="14342" name="TextBox 27"/>
            <p:cNvSpPr txBox="1">
              <a:spLocks noChangeArrowheads="1"/>
            </p:cNvSpPr>
            <p:nvPr/>
          </p:nvSpPr>
          <p:spPr bwMode="auto">
            <a:xfrm>
              <a:off x="7608496" y="1435299"/>
              <a:ext cx="1523687" cy="346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2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7" descr="672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746125"/>
            <a:ext cx="8137525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3563938" y="1257300"/>
            <a:ext cx="3024187" cy="3025775"/>
            <a:chOff x="3969" y="2414"/>
            <a:chExt cx="1905" cy="1906"/>
          </a:xfrm>
        </p:grpSpPr>
        <p:pic>
          <p:nvPicPr>
            <p:cNvPr id="1537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9" y="2432"/>
              <a:ext cx="1905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2" name="Text Box 4"/>
            <p:cNvSpPr txBox="1">
              <a:spLocks noChangeArrowheads="1"/>
            </p:cNvSpPr>
            <p:nvPr/>
          </p:nvSpPr>
          <p:spPr bwMode="auto">
            <a:xfrm>
              <a:off x="4012" y="2414"/>
              <a:ext cx="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Content Mgt</a:t>
              </a:r>
            </a:p>
          </p:txBody>
        </p:sp>
        <p:sp>
          <p:nvSpPr>
            <p:cNvPr id="15373" name="Oval 14"/>
            <p:cNvSpPr>
              <a:spLocks noChangeArrowheads="1"/>
            </p:cNvSpPr>
            <p:nvPr/>
          </p:nvSpPr>
          <p:spPr bwMode="auto">
            <a:xfrm>
              <a:off x="5153" y="2938"/>
              <a:ext cx="500" cy="2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5363" name="Group 8"/>
          <p:cNvGrpSpPr>
            <a:grpSpLocks/>
          </p:cNvGrpSpPr>
          <p:nvPr/>
        </p:nvGrpSpPr>
        <p:grpSpPr bwMode="auto">
          <a:xfrm rot="-1579573">
            <a:off x="4284663" y="1185863"/>
            <a:ext cx="1323975" cy="663575"/>
            <a:chOff x="7455725" y="1254825"/>
            <a:chExt cx="1676458" cy="838200"/>
          </a:xfrm>
        </p:grpSpPr>
        <p:sp>
          <p:nvSpPr>
            <p:cNvPr id="15369" name="Right Arrow 10"/>
            <p:cNvSpPr>
              <a:spLocks noChangeArrowheads="1"/>
            </p:cNvSpPr>
            <p:nvPr/>
          </p:nvSpPr>
          <p:spPr bwMode="auto">
            <a:xfrm flipH="1">
              <a:off x="7455725" y="1254825"/>
              <a:ext cx="1676400" cy="838200"/>
            </a:xfrm>
            <a:prstGeom prst="rightArrow">
              <a:avLst>
                <a:gd name="adj1" fmla="val 50000"/>
                <a:gd name="adj2" fmla="val 4988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fr-FR" sz="1400"/>
            </a:p>
          </p:txBody>
        </p:sp>
        <p:sp>
          <p:nvSpPr>
            <p:cNvPr id="15370" name="TextBox 27"/>
            <p:cNvSpPr txBox="1">
              <a:spLocks noChangeArrowheads="1"/>
            </p:cNvSpPr>
            <p:nvPr/>
          </p:nvSpPr>
          <p:spPr bwMode="auto">
            <a:xfrm>
              <a:off x="7608496" y="1435299"/>
              <a:ext cx="1523687" cy="346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3851275" y="1624013"/>
            <a:ext cx="3024188" cy="3095625"/>
            <a:chOff x="3969" y="210"/>
            <a:chExt cx="1905" cy="1950"/>
          </a:xfrm>
        </p:grpSpPr>
        <p:pic>
          <p:nvPicPr>
            <p:cNvPr id="15366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69" y="210"/>
              <a:ext cx="1905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Text Box 8"/>
            <p:cNvSpPr txBox="1">
              <a:spLocks noChangeArrowheads="1"/>
            </p:cNvSpPr>
            <p:nvPr/>
          </p:nvSpPr>
          <p:spPr bwMode="auto">
            <a:xfrm>
              <a:off x="4177" y="284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Marketing</a:t>
              </a:r>
            </a:p>
          </p:txBody>
        </p:sp>
        <p:sp>
          <p:nvSpPr>
            <p:cNvPr id="15368" name="Oval 12"/>
            <p:cNvSpPr>
              <a:spLocks noChangeArrowheads="1"/>
            </p:cNvSpPr>
            <p:nvPr/>
          </p:nvSpPr>
          <p:spPr bwMode="auto">
            <a:xfrm>
              <a:off x="5331" y="453"/>
              <a:ext cx="508" cy="24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365" name="Titre 1"/>
          <p:cNvSpPr>
            <a:spLocks/>
          </p:cNvSpPr>
          <p:nvPr/>
        </p:nvSpPr>
        <p:spPr bwMode="auto">
          <a:xfrm>
            <a:off x="684213" y="0"/>
            <a:ext cx="79930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b="1">
                <a:solidFill>
                  <a:srgbClr val="262626"/>
                </a:solidFill>
                <a:latin typeface="Calibri" pitchFamily="34" charset="0"/>
              </a:rPr>
              <a:t>Industry Solutions : Piloter le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2" descr="3842084662_33e06d1d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858838"/>
            <a:ext cx="8532812" cy="566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3563938" y="1257300"/>
            <a:ext cx="3024187" cy="3025775"/>
            <a:chOff x="3969" y="2414"/>
            <a:chExt cx="1905" cy="1906"/>
          </a:xfrm>
        </p:grpSpPr>
        <p:pic>
          <p:nvPicPr>
            <p:cNvPr id="1640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9" y="2432"/>
              <a:ext cx="1905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1" name="Text Box 4"/>
            <p:cNvSpPr txBox="1">
              <a:spLocks noChangeArrowheads="1"/>
            </p:cNvSpPr>
            <p:nvPr/>
          </p:nvSpPr>
          <p:spPr bwMode="auto">
            <a:xfrm>
              <a:off x="4012" y="2414"/>
              <a:ext cx="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Content Mgt</a:t>
              </a:r>
            </a:p>
          </p:txBody>
        </p:sp>
        <p:sp>
          <p:nvSpPr>
            <p:cNvPr id="16402" name="Oval 14"/>
            <p:cNvSpPr>
              <a:spLocks noChangeArrowheads="1"/>
            </p:cNvSpPr>
            <p:nvPr/>
          </p:nvSpPr>
          <p:spPr bwMode="auto">
            <a:xfrm>
              <a:off x="5153" y="2938"/>
              <a:ext cx="500" cy="2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387" name="Group 8"/>
          <p:cNvGrpSpPr>
            <a:grpSpLocks/>
          </p:cNvGrpSpPr>
          <p:nvPr/>
        </p:nvGrpSpPr>
        <p:grpSpPr bwMode="auto">
          <a:xfrm rot="-1579573">
            <a:off x="4284663" y="1185863"/>
            <a:ext cx="1323975" cy="663575"/>
            <a:chOff x="7455725" y="1254825"/>
            <a:chExt cx="1676458" cy="838200"/>
          </a:xfrm>
        </p:grpSpPr>
        <p:sp>
          <p:nvSpPr>
            <p:cNvPr id="16398" name="Right Arrow 10"/>
            <p:cNvSpPr>
              <a:spLocks noChangeArrowheads="1"/>
            </p:cNvSpPr>
            <p:nvPr/>
          </p:nvSpPr>
          <p:spPr bwMode="auto">
            <a:xfrm flipH="1">
              <a:off x="7455725" y="1254825"/>
              <a:ext cx="1676400" cy="838200"/>
            </a:xfrm>
            <a:prstGeom prst="rightArrow">
              <a:avLst>
                <a:gd name="adj1" fmla="val 50000"/>
                <a:gd name="adj2" fmla="val 4988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fr-FR" sz="1400"/>
            </a:p>
          </p:txBody>
        </p:sp>
        <p:sp>
          <p:nvSpPr>
            <p:cNvPr id="16399" name="TextBox 27"/>
            <p:cNvSpPr txBox="1">
              <a:spLocks noChangeArrowheads="1"/>
            </p:cNvSpPr>
            <p:nvPr/>
          </p:nvSpPr>
          <p:spPr bwMode="auto">
            <a:xfrm>
              <a:off x="7608496" y="1435299"/>
              <a:ext cx="1523687" cy="346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388" name="Group 12"/>
          <p:cNvGrpSpPr>
            <a:grpSpLocks/>
          </p:cNvGrpSpPr>
          <p:nvPr/>
        </p:nvGrpSpPr>
        <p:grpSpPr bwMode="auto">
          <a:xfrm>
            <a:off x="3851275" y="1624013"/>
            <a:ext cx="3024188" cy="3095625"/>
            <a:chOff x="3969" y="210"/>
            <a:chExt cx="1905" cy="1950"/>
          </a:xfrm>
        </p:grpSpPr>
        <p:pic>
          <p:nvPicPr>
            <p:cNvPr id="16395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69" y="210"/>
              <a:ext cx="1905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Text Box 8"/>
            <p:cNvSpPr txBox="1">
              <a:spLocks noChangeArrowheads="1"/>
            </p:cNvSpPr>
            <p:nvPr/>
          </p:nvSpPr>
          <p:spPr bwMode="auto">
            <a:xfrm>
              <a:off x="4177" y="284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Marketing</a:t>
              </a:r>
            </a:p>
          </p:txBody>
        </p:sp>
        <p:sp>
          <p:nvSpPr>
            <p:cNvPr id="16397" name="Oval 12"/>
            <p:cNvSpPr>
              <a:spLocks noChangeArrowheads="1"/>
            </p:cNvSpPr>
            <p:nvPr/>
          </p:nvSpPr>
          <p:spPr bwMode="auto">
            <a:xfrm>
              <a:off x="5331" y="453"/>
              <a:ext cx="508" cy="24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389" name="Group 16"/>
          <p:cNvGrpSpPr>
            <a:grpSpLocks/>
          </p:cNvGrpSpPr>
          <p:nvPr/>
        </p:nvGrpSpPr>
        <p:grpSpPr bwMode="auto">
          <a:xfrm>
            <a:off x="4284663" y="2055813"/>
            <a:ext cx="3014662" cy="3311525"/>
            <a:chOff x="2245" y="255"/>
            <a:chExt cx="1899" cy="2086"/>
          </a:xfrm>
        </p:grpSpPr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45" y="255"/>
              <a:ext cx="1899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23" descr="http://www.maxit.com.my/admin/attachments/article_page/Gartner_logo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62" y="618"/>
              <a:ext cx="58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3" name="Oval 12"/>
            <p:cNvSpPr>
              <a:spLocks noChangeArrowheads="1"/>
            </p:cNvSpPr>
            <p:nvPr/>
          </p:nvSpPr>
          <p:spPr bwMode="auto">
            <a:xfrm>
              <a:off x="3415" y="556"/>
              <a:ext cx="453" cy="2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4" name="Text Box 8"/>
            <p:cNvSpPr txBox="1">
              <a:spLocks noChangeArrowheads="1"/>
            </p:cNvSpPr>
            <p:nvPr/>
          </p:nvSpPr>
          <p:spPr bwMode="auto">
            <a:xfrm>
              <a:off x="2472" y="356"/>
              <a:ext cx="9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E-Commerce</a:t>
              </a:r>
            </a:p>
          </p:txBody>
        </p:sp>
      </p:grpSp>
      <p:sp>
        <p:nvSpPr>
          <p:cNvPr id="16390" name="Titre 1"/>
          <p:cNvSpPr>
            <a:spLocks/>
          </p:cNvSpPr>
          <p:nvPr/>
        </p:nvSpPr>
        <p:spPr bwMode="auto">
          <a:xfrm>
            <a:off x="684213" y="0"/>
            <a:ext cx="79930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b="1">
                <a:solidFill>
                  <a:srgbClr val="262626"/>
                </a:solidFill>
                <a:latin typeface="Calibri" pitchFamily="34" charset="0"/>
              </a:rPr>
              <a:t>Industry Solutions : Piloter le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6" descr="Aston-Martin-DB2-Cabriolet-vert-fonce-tableau-de-bord_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9663"/>
            <a:ext cx="91440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3563938" y="1257300"/>
            <a:ext cx="3024187" cy="3025775"/>
            <a:chOff x="3969" y="2414"/>
            <a:chExt cx="1905" cy="1906"/>
          </a:xfrm>
        </p:grpSpPr>
        <p:pic>
          <p:nvPicPr>
            <p:cNvPr id="1742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9" y="2432"/>
              <a:ext cx="1905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9" name="Text Box 4"/>
            <p:cNvSpPr txBox="1">
              <a:spLocks noChangeArrowheads="1"/>
            </p:cNvSpPr>
            <p:nvPr/>
          </p:nvSpPr>
          <p:spPr bwMode="auto">
            <a:xfrm>
              <a:off x="4012" y="2414"/>
              <a:ext cx="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Content Mgt</a:t>
              </a:r>
            </a:p>
          </p:txBody>
        </p:sp>
        <p:sp>
          <p:nvSpPr>
            <p:cNvPr id="17430" name="Oval 14"/>
            <p:cNvSpPr>
              <a:spLocks noChangeArrowheads="1"/>
            </p:cNvSpPr>
            <p:nvPr/>
          </p:nvSpPr>
          <p:spPr bwMode="auto">
            <a:xfrm>
              <a:off x="5153" y="2938"/>
              <a:ext cx="500" cy="2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 rot="-1579573">
            <a:off x="4284663" y="1185863"/>
            <a:ext cx="1323975" cy="663575"/>
            <a:chOff x="7455725" y="1254825"/>
            <a:chExt cx="1676458" cy="838200"/>
          </a:xfrm>
        </p:grpSpPr>
        <p:sp>
          <p:nvSpPr>
            <p:cNvPr id="17426" name="Right Arrow 10"/>
            <p:cNvSpPr>
              <a:spLocks noChangeArrowheads="1"/>
            </p:cNvSpPr>
            <p:nvPr/>
          </p:nvSpPr>
          <p:spPr bwMode="auto">
            <a:xfrm flipH="1">
              <a:off x="7455725" y="1254825"/>
              <a:ext cx="1676400" cy="838200"/>
            </a:xfrm>
            <a:prstGeom prst="rightArrow">
              <a:avLst>
                <a:gd name="adj1" fmla="val 50000"/>
                <a:gd name="adj2" fmla="val 4988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fr-FR" sz="1400"/>
            </a:p>
          </p:txBody>
        </p:sp>
        <p:sp>
          <p:nvSpPr>
            <p:cNvPr id="17427" name="TextBox 27"/>
            <p:cNvSpPr txBox="1">
              <a:spLocks noChangeArrowheads="1"/>
            </p:cNvSpPr>
            <p:nvPr/>
          </p:nvSpPr>
          <p:spPr bwMode="auto">
            <a:xfrm>
              <a:off x="7608496" y="1435299"/>
              <a:ext cx="1523687" cy="346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412" name="Group 12"/>
          <p:cNvGrpSpPr>
            <a:grpSpLocks/>
          </p:cNvGrpSpPr>
          <p:nvPr/>
        </p:nvGrpSpPr>
        <p:grpSpPr bwMode="auto">
          <a:xfrm>
            <a:off x="3851275" y="1624013"/>
            <a:ext cx="3024188" cy="3095625"/>
            <a:chOff x="3969" y="210"/>
            <a:chExt cx="1905" cy="1950"/>
          </a:xfrm>
        </p:grpSpPr>
        <p:pic>
          <p:nvPicPr>
            <p:cNvPr id="17423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69" y="210"/>
              <a:ext cx="1905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4" name="Text Box 8"/>
            <p:cNvSpPr txBox="1">
              <a:spLocks noChangeArrowheads="1"/>
            </p:cNvSpPr>
            <p:nvPr/>
          </p:nvSpPr>
          <p:spPr bwMode="auto">
            <a:xfrm>
              <a:off x="4177" y="284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Marketing</a:t>
              </a:r>
            </a:p>
          </p:txBody>
        </p:sp>
        <p:sp>
          <p:nvSpPr>
            <p:cNvPr id="17425" name="Oval 12"/>
            <p:cNvSpPr>
              <a:spLocks noChangeArrowheads="1"/>
            </p:cNvSpPr>
            <p:nvPr/>
          </p:nvSpPr>
          <p:spPr bwMode="auto">
            <a:xfrm>
              <a:off x="5331" y="453"/>
              <a:ext cx="508" cy="24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413" name="Group 16"/>
          <p:cNvGrpSpPr>
            <a:grpSpLocks/>
          </p:cNvGrpSpPr>
          <p:nvPr/>
        </p:nvGrpSpPr>
        <p:grpSpPr bwMode="auto">
          <a:xfrm>
            <a:off x="4284663" y="2055813"/>
            <a:ext cx="3014662" cy="3311525"/>
            <a:chOff x="2245" y="255"/>
            <a:chExt cx="1899" cy="2086"/>
          </a:xfrm>
        </p:grpSpPr>
        <p:pic>
          <p:nvPicPr>
            <p:cNvPr id="17419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45" y="255"/>
              <a:ext cx="1899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23" descr="http://www.maxit.com.my/admin/attachments/article_page/Gartner_logo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62" y="618"/>
              <a:ext cx="58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Oval 12"/>
            <p:cNvSpPr>
              <a:spLocks noChangeArrowheads="1"/>
            </p:cNvSpPr>
            <p:nvPr/>
          </p:nvSpPr>
          <p:spPr bwMode="auto">
            <a:xfrm>
              <a:off x="3415" y="556"/>
              <a:ext cx="453" cy="2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22" name="Text Box 8"/>
            <p:cNvSpPr txBox="1">
              <a:spLocks noChangeArrowheads="1"/>
            </p:cNvSpPr>
            <p:nvPr/>
          </p:nvSpPr>
          <p:spPr bwMode="auto">
            <a:xfrm>
              <a:off x="2472" y="356"/>
              <a:ext cx="9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E-Commerce</a:t>
              </a:r>
            </a:p>
          </p:txBody>
        </p:sp>
      </p:grpSp>
      <p:grpSp>
        <p:nvGrpSpPr>
          <p:cNvPr id="17414" name="Group 21"/>
          <p:cNvGrpSpPr>
            <a:grpSpLocks/>
          </p:cNvGrpSpPr>
          <p:nvPr/>
        </p:nvGrpSpPr>
        <p:grpSpPr bwMode="auto">
          <a:xfrm>
            <a:off x="4932363" y="2632075"/>
            <a:ext cx="3168650" cy="3167063"/>
            <a:chOff x="113" y="210"/>
            <a:chExt cx="1690" cy="17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3" y="210"/>
              <a:ext cx="1690" cy="17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417" name="Text Box 6"/>
            <p:cNvSpPr txBox="1">
              <a:spLocks noChangeArrowheads="1"/>
            </p:cNvSpPr>
            <p:nvPr/>
          </p:nvSpPr>
          <p:spPr bwMode="auto">
            <a:xfrm>
              <a:off x="340" y="346"/>
              <a:ext cx="1195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B2B (Sterling, WTX)</a:t>
              </a:r>
            </a:p>
          </p:txBody>
        </p:sp>
        <p:sp>
          <p:nvSpPr>
            <p:cNvPr id="17418" name="Oval 11"/>
            <p:cNvSpPr>
              <a:spLocks noChangeArrowheads="1"/>
            </p:cNvSpPr>
            <p:nvPr/>
          </p:nvSpPr>
          <p:spPr bwMode="auto">
            <a:xfrm>
              <a:off x="1258" y="573"/>
              <a:ext cx="440" cy="2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415" name="Titre 1"/>
          <p:cNvSpPr>
            <a:spLocks/>
          </p:cNvSpPr>
          <p:nvPr/>
        </p:nvSpPr>
        <p:spPr bwMode="auto">
          <a:xfrm>
            <a:off x="684213" y="0"/>
            <a:ext cx="79930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b="1">
                <a:solidFill>
                  <a:srgbClr val="262626"/>
                </a:solidFill>
                <a:latin typeface="Calibri" pitchFamily="34" charset="0"/>
              </a:rPr>
              <a:t>Industry Solutions : Piloter le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8" descr="AUTRE-MARQUE-Amilcar-C6-VENDU-1927_article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1052513"/>
            <a:ext cx="9144000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re 1"/>
          <p:cNvSpPr>
            <a:spLocks noGrp="1"/>
          </p:cNvSpPr>
          <p:nvPr>
            <p:ph type="title" idx="4294967295"/>
          </p:nvPr>
        </p:nvSpPr>
        <p:spPr>
          <a:xfrm>
            <a:off x="682625" y="-100013"/>
            <a:ext cx="7993063" cy="1152526"/>
          </a:xfrm>
        </p:spPr>
        <p:txBody>
          <a:bodyPr/>
          <a:lstStyle/>
          <a:p>
            <a:pPr eaLnBrk="1" hangingPunct="1"/>
            <a:r>
              <a:rPr lang="fr-FR" sz="2800" smtClean="0"/>
              <a:t>Industry Solutions : Piloter le business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563938" y="1257300"/>
            <a:ext cx="3024187" cy="3025775"/>
            <a:chOff x="3969" y="2414"/>
            <a:chExt cx="1905" cy="1906"/>
          </a:xfrm>
        </p:grpSpPr>
        <p:pic>
          <p:nvPicPr>
            <p:cNvPr id="1845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9" y="2432"/>
              <a:ext cx="1905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8" name="Text Box 4"/>
            <p:cNvSpPr txBox="1">
              <a:spLocks noChangeArrowheads="1"/>
            </p:cNvSpPr>
            <p:nvPr/>
          </p:nvSpPr>
          <p:spPr bwMode="auto">
            <a:xfrm>
              <a:off x="4012" y="2414"/>
              <a:ext cx="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Content Mgt</a:t>
              </a:r>
            </a:p>
          </p:txBody>
        </p:sp>
        <p:sp>
          <p:nvSpPr>
            <p:cNvPr id="18459" name="Oval 14"/>
            <p:cNvSpPr>
              <a:spLocks noChangeArrowheads="1"/>
            </p:cNvSpPr>
            <p:nvPr/>
          </p:nvSpPr>
          <p:spPr bwMode="auto">
            <a:xfrm>
              <a:off x="5153" y="2938"/>
              <a:ext cx="500" cy="2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436" name="Content Placeholder 2"/>
          <p:cNvSpPr>
            <a:spLocks/>
          </p:cNvSpPr>
          <p:nvPr/>
        </p:nvSpPr>
        <p:spPr bwMode="auto">
          <a:xfrm>
            <a:off x="323850" y="1917700"/>
            <a:ext cx="3816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solidFill>
                  <a:srgbClr val="FFFF00"/>
                </a:solidFill>
              </a:rPr>
              <a:t>Solutions leader du marché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fr-FR" sz="2000" b="1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solidFill>
                  <a:srgbClr val="FFFF00"/>
                </a:solidFill>
              </a:rPr>
              <a:t>Forte croissance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fr-FR" sz="2000" b="1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solidFill>
                  <a:srgbClr val="FFFF00"/>
                </a:solidFill>
              </a:rPr>
              <a:t>Service à forte valeur ajoutée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fr-FR" sz="2000" b="1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solidFill>
                  <a:srgbClr val="FFFF00"/>
                </a:solidFill>
              </a:rPr>
              <a:t>Part du channel insuffisante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 b="1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18437" name="Group 8"/>
          <p:cNvGrpSpPr>
            <a:grpSpLocks/>
          </p:cNvGrpSpPr>
          <p:nvPr/>
        </p:nvGrpSpPr>
        <p:grpSpPr bwMode="auto">
          <a:xfrm rot="-1579573">
            <a:off x="4284663" y="1185863"/>
            <a:ext cx="1323975" cy="663575"/>
            <a:chOff x="7455725" y="1254825"/>
            <a:chExt cx="1676458" cy="838200"/>
          </a:xfrm>
        </p:grpSpPr>
        <p:sp>
          <p:nvSpPr>
            <p:cNvPr id="18455" name="Right Arrow 10"/>
            <p:cNvSpPr>
              <a:spLocks noChangeArrowheads="1"/>
            </p:cNvSpPr>
            <p:nvPr/>
          </p:nvSpPr>
          <p:spPr bwMode="auto">
            <a:xfrm flipH="1">
              <a:off x="7455725" y="1254825"/>
              <a:ext cx="1676400" cy="838200"/>
            </a:xfrm>
            <a:prstGeom prst="rightArrow">
              <a:avLst>
                <a:gd name="adj1" fmla="val 50000"/>
                <a:gd name="adj2" fmla="val 4988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fr-FR" sz="1400"/>
            </a:p>
          </p:txBody>
        </p:sp>
        <p:sp>
          <p:nvSpPr>
            <p:cNvPr id="18456" name="TextBox 27"/>
            <p:cNvSpPr txBox="1">
              <a:spLocks noChangeArrowheads="1"/>
            </p:cNvSpPr>
            <p:nvPr/>
          </p:nvSpPr>
          <p:spPr bwMode="auto">
            <a:xfrm>
              <a:off x="7608496" y="1435299"/>
              <a:ext cx="1523687" cy="346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8438" name="Group 12"/>
          <p:cNvGrpSpPr>
            <a:grpSpLocks/>
          </p:cNvGrpSpPr>
          <p:nvPr/>
        </p:nvGrpSpPr>
        <p:grpSpPr bwMode="auto">
          <a:xfrm>
            <a:off x="3851275" y="1624013"/>
            <a:ext cx="3024188" cy="3095625"/>
            <a:chOff x="3969" y="210"/>
            <a:chExt cx="1905" cy="1950"/>
          </a:xfrm>
        </p:grpSpPr>
        <p:pic>
          <p:nvPicPr>
            <p:cNvPr id="18452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69" y="210"/>
              <a:ext cx="1905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3" name="Text Box 8"/>
            <p:cNvSpPr txBox="1">
              <a:spLocks noChangeArrowheads="1"/>
            </p:cNvSpPr>
            <p:nvPr/>
          </p:nvSpPr>
          <p:spPr bwMode="auto">
            <a:xfrm>
              <a:off x="4177" y="284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Marketing</a:t>
              </a:r>
            </a:p>
          </p:txBody>
        </p:sp>
        <p:sp>
          <p:nvSpPr>
            <p:cNvPr id="18454" name="Oval 12"/>
            <p:cNvSpPr>
              <a:spLocks noChangeArrowheads="1"/>
            </p:cNvSpPr>
            <p:nvPr/>
          </p:nvSpPr>
          <p:spPr bwMode="auto">
            <a:xfrm>
              <a:off x="5331" y="453"/>
              <a:ext cx="508" cy="24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8439" name="Group 16"/>
          <p:cNvGrpSpPr>
            <a:grpSpLocks/>
          </p:cNvGrpSpPr>
          <p:nvPr/>
        </p:nvGrpSpPr>
        <p:grpSpPr bwMode="auto">
          <a:xfrm>
            <a:off x="4284663" y="2055813"/>
            <a:ext cx="3014662" cy="3311525"/>
            <a:chOff x="2245" y="255"/>
            <a:chExt cx="1899" cy="2086"/>
          </a:xfrm>
        </p:grpSpPr>
        <p:pic>
          <p:nvPicPr>
            <p:cNvPr id="1844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45" y="255"/>
              <a:ext cx="1899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23" descr="http://www.maxit.com.my/admin/attachments/article_page/Gartner_logo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62" y="618"/>
              <a:ext cx="58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0" name="Oval 12"/>
            <p:cNvSpPr>
              <a:spLocks noChangeArrowheads="1"/>
            </p:cNvSpPr>
            <p:nvPr/>
          </p:nvSpPr>
          <p:spPr bwMode="auto">
            <a:xfrm>
              <a:off x="3415" y="556"/>
              <a:ext cx="453" cy="2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1" name="Text Box 8"/>
            <p:cNvSpPr txBox="1">
              <a:spLocks noChangeArrowheads="1"/>
            </p:cNvSpPr>
            <p:nvPr/>
          </p:nvSpPr>
          <p:spPr bwMode="auto">
            <a:xfrm>
              <a:off x="2472" y="356"/>
              <a:ext cx="9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E-Commerce</a:t>
              </a:r>
            </a:p>
          </p:txBody>
        </p:sp>
      </p:grpSp>
      <p:grpSp>
        <p:nvGrpSpPr>
          <p:cNvPr id="18440" name="Group 21"/>
          <p:cNvGrpSpPr>
            <a:grpSpLocks/>
          </p:cNvGrpSpPr>
          <p:nvPr/>
        </p:nvGrpSpPr>
        <p:grpSpPr bwMode="auto">
          <a:xfrm>
            <a:off x="4932363" y="2632075"/>
            <a:ext cx="3168650" cy="3167063"/>
            <a:chOff x="113" y="210"/>
            <a:chExt cx="1690" cy="17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3" y="210"/>
              <a:ext cx="1690" cy="17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446" name="Text Box 6"/>
            <p:cNvSpPr txBox="1">
              <a:spLocks noChangeArrowheads="1"/>
            </p:cNvSpPr>
            <p:nvPr/>
          </p:nvSpPr>
          <p:spPr bwMode="auto">
            <a:xfrm>
              <a:off x="340" y="346"/>
              <a:ext cx="1195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B2B (Sterling, WTX)</a:t>
              </a:r>
            </a:p>
          </p:txBody>
        </p:sp>
        <p:sp>
          <p:nvSpPr>
            <p:cNvPr id="18447" name="Oval 11"/>
            <p:cNvSpPr>
              <a:spLocks noChangeArrowheads="1"/>
            </p:cNvSpPr>
            <p:nvPr/>
          </p:nvSpPr>
          <p:spPr bwMode="auto">
            <a:xfrm>
              <a:off x="1258" y="573"/>
              <a:ext cx="440" cy="2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8441" name="Group 25"/>
          <p:cNvGrpSpPr>
            <a:grpSpLocks/>
          </p:cNvGrpSpPr>
          <p:nvPr/>
        </p:nvGrpSpPr>
        <p:grpSpPr bwMode="auto">
          <a:xfrm>
            <a:off x="5651500" y="3279775"/>
            <a:ext cx="3348038" cy="2886075"/>
            <a:chOff x="0" y="2387"/>
            <a:chExt cx="2109" cy="1818"/>
          </a:xfrm>
        </p:grpSpPr>
        <p:pic>
          <p:nvPicPr>
            <p:cNvPr id="18442" name="Picture 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2387"/>
              <a:ext cx="2109" cy="1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Text Box 10"/>
            <p:cNvSpPr txBox="1">
              <a:spLocks noChangeArrowheads="1"/>
            </p:cNvSpPr>
            <p:nvPr/>
          </p:nvSpPr>
          <p:spPr bwMode="auto">
            <a:xfrm>
              <a:off x="204" y="2478"/>
              <a:ext cx="10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Smarter Cities</a:t>
              </a:r>
            </a:p>
          </p:txBody>
        </p:sp>
        <p:sp>
          <p:nvSpPr>
            <p:cNvPr id="18444" name="Oval 13"/>
            <p:cNvSpPr>
              <a:spLocks noChangeArrowheads="1"/>
            </p:cNvSpPr>
            <p:nvPr/>
          </p:nvSpPr>
          <p:spPr bwMode="auto">
            <a:xfrm>
              <a:off x="1582" y="2570"/>
              <a:ext cx="512" cy="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amilcar3"/>
          <p:cNvPicPr>
            <a:picLocks noChangeAspect="1" noChangeArrowheads="1"/>
          </p:cNvPicPr>
          <p:nvPr/>
        </p:nvPicPr>
        <p:blipFill>
          <a:blip r:embed="rId2">
            <a:lum bright="-20000" contrast="-20000"/>
          </a:blip>
          <a:srcRect/>
          <a:stretch>
            <a:fillRect/>
          </a:stretch>
        </p:blipFill>
        <p:spPr bwMode="auto">
          <a:xfrm>
            <a:off x="0" y="688975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971550" y="0"/>
            <a:ext cx="7200900" cy="1052513"/>
          </a:xfrm>
        </p:spPr>
        <p:txBody>
          <a:bodyPr/>
          <a:lstStyle/>
          <a:p>
            <a:pPr eaLnBrk="1" hangingPunct="1"/>
            <a:r>
              <a:rPr lang="fr-FR" sz="2800" smtClean="0"/>
              <a:t>L’écurie Industry Solutions</a:t>
            </a:r>
          </a:p>
        </p:txBody>
      </p:sp>
      <p:sp>
        <p:nvSpPr>
          <p:cNvPr id="19459" name="Content Placeholder 2"/>
          <p:cNvSpPr>
            <a:spLocks/>
          </p:cNvSpPr>
          <p:nvPr/>
        </p:nvSpPr>
        <p:spPr bwMode="auto">
          <a:xfrm>
            <a:off x="1311275" y="1350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solidFill>
                  <a:srgbClr val="FFFF00"/>
                </a:solidFill>
                <a:latin typeface="Calibri" pitchFamily="34" charset="0"/>
              </a:rPr>
              <a:t>Brand Leader : Patrice Dau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solidFill>
                  <a:srgbClr val="FFFF00"/>
                </a:solidFill>
                <a:latin typeface="Calibri" pitchFamily="34" charset="0"/>
              </a:rPr>
              <a:t>Integrated Accounts : Nicolas Meyerhofer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solidFill>
                  <a:srgbClr val="FFFF00"/>
                </a:solidFill>
                <a:latin typeface="Calibri" pitchFamily="34" charset="0"/>
              </a:rPr>
              <a:t>Large Enterprises, Paris : Salah Ayata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solidFill>
                  <a:srgbClr val="FFFF00"/>
                </a:solidFill>
                <a:latin typeface="Calibri" pitchFamily="34" charset="0"/>
              </a:rPr>
              <a:t>Large Enterprises, Regions : Frederic barbelivien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solidFill>
                  <a:srgbClr val="FFFF00"/>
                </a:solidFill>
                <a:latin typeface="Calibri" pitchFamily="34" charset="0"/>
              </a:rPr>
              <a:t>Smarter Cities : Eric Wolfarth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fr-FR" sz="2000" b="1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solidFill>
                  <a:srgbClr val="FFFF00"/>
                </a:solidFill>
                <a:latin typeface="Calibri" pitchFamily="34" charset="0"/>
              </a:rPr>
              <a:t>ECM Segment Leader : Marc Delaveau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solidFill>
                  <a:srgbClr val="FFFF00"/>
                </a:solidFill>
                <a:latin typeface="Calibri" pitchFamily="34" charset="0"/>
              </a:rPr>
              <a:t>EMM Segment Leader : Vincent Tribondeau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solidFill>
                  <a:srgbClr val="FFFF00"/>
                </a:solidFill>
                <a:latin typeface="Calibri" pitchFamily="34" charset="0"/>
              </a:rPr>
              <a:t>B2B Segment Leader : Catherine Jiquel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solidFill>
                  <a:srgbClr val="FFFF00"/>
                </a:solidFill>
                <a:latin typeface="Calibri" pitchFamily="34" charset="0"/>
              </a:rPr>
              <a:t>E-Commerce Segment Leader : Pascale Grabowski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fr-FR" sz="2000" b="1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solidFill>
                  <a:srgbClr val="FFFF00"/>
                </a:solidFill>
                <a:latin typeface="Calibri" pitchFamily="34" charset="0"/>
              </a:rPr>
              <a:t>Channel Mgr : Frederic Poupart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b="1">
                <a:solidFill>
                  <a:srgbClr val="FFFF00"/>
                </a:solidFill>
                <a:latin typeface="Calibri" pitchFamily="34" charset="0"/>
              </a:rPr>
              <a:t>Marketing : Sandrine Lebouc, Celou Diallo, Remi Lissajoux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126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Thème Office</vt:lpstr>
      <vt:lpstr>Thème Office</vt:lpstr>
      <vt:lpstr>Industry Solutions</vt:lpstr>
      <vt:lpstr>Industry Solutions : Piloter le business</vt:lpstr>
      <vt:lpstr>Slide 3</vt:lpstr>
      <vt:lpstr>Slide 4</vt:lpstr>
      <vt:lpstr>Slide 5</vt:lpstr>
      <vt:lpstr>Industry Solutions : Piloter le business</vt:lpstr>
      <vt:lpstr>L’écurie Industry Solutions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Mathieu</dc:creator>
  <cp:lastModifiedBy>DAU</cp:lastModifiedBy>
  <cp:revision>29</cp:revision>
  <dcterms:created xsi:type="dcterms:W3CDTF">2013-09-12T18:51:10Z</dcterms:created>
  <dcterms:modified xsi:type="dcterms:W3CDTF">2013-10-14T17:03:21Z</dcterms:modified>
</cp:coreProperties>
</file>