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FF9966"/>
    <a:srgbClr val="66CCFF"/>
    <a:srgbClr val="FFFF99"/>
    <a:srgbClr val="33CC33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 autoAdjust="0"/>
    <p:restoredTop sz="94611" autoAdjust="0"/>
  </p:normalViewPr>
  <p:slideViewPr>
    <p:cSldViewPr>
      <p:cViewPr varScale="1">
        <p:scale>
          <a:sx n="75" d="100"/>
          <a:sy n="75" d="100"/>
        </p:scale>
        <p:origin x="-4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627784" y="2130425"/>
            <a:ext cx="6264696" cy="1470025"/>
          </a:xfrm>
        </p:spPr>
        <p:txBody>
          <a:bodyPr anchor="b"/>
          <a:lstStyle>
            <a:lvl1pPr algn="r">
              <a:defRPr sz="3200" baseline="0"/>
            </a:lvl1pPr>
          </a:lstStyle>
          <a:p>
            <a:r>
              <a:rPr lang="en-US" dirty="0" smtClean="0"/>
              <a:t>Click to edit Master title style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627784" y="3645024"/>
            <a:ext cx="6256784" cy="1752600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79EB8-3FE8-4B78-BDFD-05C7DE37AAC1}" type="datetimeFigureOut">
              <a:rPr lang="fr-FR"/>
              <a:pPr>
                <a:defRPr/>
              </a:pPr>
              <a:t>14/10/2013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D68FD-E153-4F88-B443-17868634FCD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A8519-54AC-45A7-91E2-8BD3A33943DC}" type="datetimeFigureOut">
              <a:rPr lang="fr-FR"/>
              <a:pPr>
                <a:defRPr/>
              </a:pPr>
              <a:t>14/10/2013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A2968-ADEA-4148-8213-6F4FCE29891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1655-784D-4F6A-8A49-06C2E1A767B2}" type="datetimeFigureOut">
              <a:rPr lang="fr-FR"/>
              <a:pPr>
                <a:defRPr/>
              </a:pPr>
              <a:t>14/10/2013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83499-032E-42D1-BE27-F8070C4A371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23805-4C20-460C-AFAC-637A47AC00A5}" type="datetimeFigureOut">
              <a:rPr lang="fr-FR"/>
              <a:pPr>
                <a:defRPr/>
              </a:pPr>
              <a:t>14/10/2013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6FF2D-53E0-41CB-B3D1-90A5C207600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89E56-B1A2-4789-A77C-7CF6B41D06BE}" type="datetimeFigureOut">
              <a:rPr lang="fr-FR"/>
              <a:pPr>
                <a:defRPr/>
              </a:pPr>
              <a:t>14/10/2013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761FB-F348-49EA-B9CD-57AE7CE8F9A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D8C89-273F-4ABB-9B63-55BAC2D5D8C9}" type="datetimeFigureOut">
              <a:rPr lang="fr-FR"/>
              <a:pPr>
                <a:defRPr/>
              </a:pPr>
              <a:t>14/10/2013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31E47-C11F-4C0D-8F9B-B3634A6A0A3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F47A1-07CD-4CC0-83E1-6C61FD8838FE}" type="datetimeFigureOut">
              <a:rPr lang="fr-FR"/>
              <a:pPr>
                <a:defRPr/>
              </a:pPr>
              <a:t>14/10/2013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616BC4-42CF-4DC9-B218-F18415D2D5F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DCE2D-3FCD-4C09-B000-8021CCA57942}" type="datetimeFigureOut">
              <a:rPr lang="fr-FR"/>
              <a:pPr>
                <a:defRPr/>
              </a:pPr>
              <a:t>14/10/2013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281E9-250A-43AF-A795-F05324C370F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7442D-BD04-4E9A-AF4D-325DE7A70F4A}" type="datetimeFigureOut">
              <a:rPr lang="fr-FR"/>
              <a:pPr>
                <a:defRPr/>
              </a:pPr>
              <a:t>14/10/2013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04B84E-CE48-47F0-BBF4-3A8278AB3E4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F96A8-220E-40EF-B0B8-94159F387C1C}" type="datetimeFigureOut">
              <a:rPr lang="fr-FR"/>
              <a:pPr>
                <a:defRPr/>
              </a:pPr>
              <a:t>14/10/2013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ED766-3743-4D6F-BC2C-685342DEE82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FCA0C0-4BE8-4928-A2A1-F7BE3835ED92}" type="datetimeFigureOut">
              <a:rPr lang="fr-FR"/>
              <a:pPr>
                <a:defRPr/>
              </a:pPr>
              <a:t>14/10/2013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D92B8-A1B5-4520-B9ED-A14B8F0949A4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971550" y="-26988"/>
            <a:ext cx="7200900" cy="115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23850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BEAF316-903F-4C9F-A843-182BE407980F}" type="datetimeFigureOut">
              <a:rPr lang="fr-FR"/>
              <a:pPr>
                <a:defRPr/>
              </a:pPr>
              <a:t>14/10/2013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0872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264890-D71D-48EA-ABB0-7B3D0A2168C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rgbClr val="26262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62626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62626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62626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62626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262626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262626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262626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262626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26262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26262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62626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62626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6262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re 3"/>
          <p:cNvSpPr>
            <a:spLocks noGrp="1"/>
          </p:cNvSpPr>
          <p:nvPr>
            <p:ph type="ctrTitle"/>
          </p:nvPr>
        </p:nvSpPr>
        <p:spPr>
          <a:xfrm>
            <a:off x="2627313" y="2463800"/>
            <a:ext cx="6265862" cy="1470025"/>
          </a:xfrm>
        </p:spPr>
        <p:txBody>
          <a:bodyPr/>
          <a:lstStyle/>
          <a:p>
            <a:pPr eaLnBrk="1" hangingPunct="1"/>
            <a:r>
              <a:rPr lang="fr-FR" smtClean="0"/>
              <a:t>Information Management</a:t>
            </a:r>
            <a:br>
              <a:rPr lang="fr-FR" smtClean="0"/>
            </a:br>
            <a:r>
              <a:rPr lang="fr-FR" smtClean="0"/>
              <a:t>&amp; Big Data</a:t>
            </a:r>
          </a:p>
        </p:txBody>
      </p:sp>
      <p:sp>
        <p:nvSpPr>
          <p:cNvPr id="13314" name="Sous-titre 4"/>
          <p:cNvSpPr>
            <a:spLocks noGrp="1"/>
          </p:cNvSpPr>
          <p:nvPr>
            <p:ph type="subTitle" idx="1"/>
          </p:nvPr>
        </p:nvSpPr>
        <p:spPr>
          <a:xfrm>
            <a:off x="2132013" y="4052888"/>
            <a:ext cx="6977062" cy="1752600"/>
          </a:xfrm>
        </p:spPr>
        <p:txBody>
          <a:bodyPr/>
          <a:lstStyle/>
          <a:p>
            <a:pPr eaLnBrk="1" hangingPunct="1"/>
            <a:r>
              <a:rPr lang="fr-FR" smtClean="0">
                <a:solidFill>
                  <a:srgbClr val="595959"/>
                </a:solidFill>
              </a:rPr>
              <a:t>Anita Curty</a:t>
            </a:r>
          </a:p>
          <a:p>
            <a:pPr eaLnBrk="1" hangingPunct="1"/>
            <a:r>
              <a:rPr lang="fr-FR" smtClean="0">
                <a:solidFill>
                  <a:srgbClr val="595959"/>
                </a:solidFill>
              </a:rPr>
              <a:t>Directeur Information Management &amp; Big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re 1"/>
          <p:cNvSpPr>
            <a:spLocks noGrp="1"/>
          </p:cNvSpPr>
          <p:nvPr>
            <p:ph type="title"/>
          </p:nvPr>
        </p:nvSpPr>
        <p:spPr>
          <a:xfrm>
            <a:off x="827088" y="44450"/>
            <a:ext cx="7200900" cy="792163"/>
          </a:xfrm>
        </p:spPr>
        <p:txBody>
          <a:bodyPr/>
          <a:lstStyle/>
          <a:p>
            <a:pPr eaLnBrk="1" hangingPunct="1"/>
            <a:r>
              <a:rPr lang="fr-FR" smtClean="0"/>
              <a:t>Une équipe, un championnat</a:t>
            </a:r>
          </a:p>
        </p:txBody>
      </p:sp>
      <p:sp>
        <p:nvSpPr>
          <p:cNvPr id="14338" name="Rectangle 311"/>
          <p:cNvSpPr>
            <a:spLocks noChangeArrowheads="1"/>
          </p:cNvSpPr>
          <p:nvPr/>
        </p:nvSpPr>
        <p:spPr bwMode="auto">
          <a:xfrm>
            <a:off x="395288" y="1125538"/>
            <a:ext cx="5545137" cy="574675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1F7A1F"/>
            </a:prstShdw>
          </a:effectLst>
        </p:spPr>
        <p:txBody>
          <a:bodyPr wrap="none" anchor="ctr"/>
          <a:lstStyle/>
          <a:p>
            <a:pPr algn="ctr"/>
            <a:r>
              <a:rPr lang="fr-FR" sz="1600"/>
              <a:t>Anita Curty</a:t>
            </a:r>
          </a:p>
          <a:p>
            <a:pPr algn="ctr"/>
            <a:r>
              <a:rPr lang="fr-FR" sz="1600"/>
              <a:t>Directeur Information Mangement</a:t>
            </a:r>
          </a:p>
        </p:txBody>
      </p:sp>
      <p:sp>
        <p:nvSpPr>
          <p:cNvPr id="14339" name="Text Box 312"/>
          <p:cNvSpPr txBox="1">
            <a:spLocks noChangeArrowheads="1"/>
          </p:cNvSpPr>
          <p:nvPr/>
        </p:nvSpPr>
        <p:spPr bwMode="auto">
          <a:xfrm>
            <a:off x="1476375" y="1773238"/>
            <a:ext cx="23272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/>
              <a:t>Equipe Vente Channel</a:t>
            </a:r>
          </a:p>
        </p:txBody>
      </p:sp>
      <p:sp>
        <p:nvSpPr>
          <p:cNvPr id="14340" name="Rectangle 313"/>
          <p:cNvSpPr>
            <a:spLocks noChangeArrowheads="1"/>
          </p:cNvSpPr>
          <p:nvPr/>
        </p:nvSpPr>
        <p:spPr bwMode="auto">
          <a:xfrm>
            <a:off x="323850" y="2133600"/>
            <a:ext cx="5616575" cy="360363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3D7A99"/>
            </a:prstShdw>
          </a:effectLst>
        </p:spPr>
        <p:txBody>
          <a:bodyPr wrap="none" anchor="ctr"/>
          <a:lstStyle/>
          <a:p>
            <a:pPr algn="ctr"/>
            <a:r>
              <a:rPr lang="fr-FR" sz="1600"/>
              <a:t>Joel Alvarez, Denis Pailhas, Olivia Tellier</a:t>
            </a:r>
          </a:p>
        </p:txBody>
      </p:sp>
      <p:sp>
        <p:nvSpPr>
          <p:cNvPr id="14341" name="Text Box 314"/>
          <p:cNvSpPr txBox="1">
            <a:spLocks noChangeArrowheads="1"/>
          </p:cNvSpPr>
          <p:nvPr/>
        </p:nvSpPr>
        <p:spPr bwMode="auto">
          <a:xfrm>
            <a:off x="2700338" y="2630488"/>
            <a:ext cx="253841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/>
              <a:t>Managers Equipe Vente</a:t>
            </a:r>
            <a:r>
              <a:rPr lang="fr-FR" b="1"/>
              <a:t> </a:t>
            </a:r>
          </a:p>
        </p:txBody>
      </p:sp>
      <p:sp>
        <p:nvSpPr>
          <p:cNvPr id="14342" name="Rectangle 316"/>
          <p:cNvSpPr>
            <a:spLocks noChangeArrowheads="1"/>
          </p:cNvSpPr>
          <p:nvPr/>
        </p:nvSpPr>
        <p:spPr bwMode="auto">
          <a:xfrm>
            <a:off x="395288" y="3008313"/>
            <a:ext cx="1865312" cy="565150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3D7A99"/>
            </a:prstShdw>
          </a:effectLst>
        </p:spPr>
        <p:txBody>
          <a:bodyPr wrap="none" anchor="ctr"/>
          <a:lstStyle/>
          <a:p>
            <a:pPr algn="ctr"/>
            <a:r>
              <a:rPr lang="fr-FR" sz="1600"/>
              <a:t>Grands Comptes</a:t>
            </a:r>
          </a:p>
          <a:p>
            <a:pPr algn="ctr"/>
            <a:r>
              <a:rPr lang="fr-FR" sz="1600"/>
              <a:t>Sébastien Jung</a:t>
            </a:r>
          </a:p>
        </p:txBody>
      </p:sp>
      <p:sp>
        <p:nvSpPr>
          <p:cNvPr id="14343" name="Rectangle 317"/>
          <p:cNvSpPr>
            <a:spLocks noChangeArrowheads="1"/>
          </p:cNvSpPr>
          <p:nvPr/>
        </p:nvSpPr>
        <p:spPr bwMode="auto">
          <a:xfrm>
            <a:off x="2843213" y="3008313"/>
            <a:ext cx="2214562" cy="565150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3D7A99"/>
            </a:prstShdw>
          </a:effectLst>
        </p:spPr>
        <p:txBody>
          <a:bodyPr wrap="none" anchor="ctr"/>
          <a:lstStyle/>
          <a:p>
            <a:pPr algn="ctr"/>
            <a:r>
              <a:rPr lang="fr-FR" sz="1600"/>
              <a:t>Gdes Entreprises Paris</a:t>
            </a:r>
          </a:p>
          <a:p>
            <a:pPr algn="ctr"/>
            <a:r>
              <a:rPr lang="fr-FR" sz="1600"/>
              <a:t>Yan Lemoigne</a:t>
            </a:r>
          </a:p>
        </p:txBody>
      </p:sp>
      <p:sp>
        <p:nvSpPr>
          <p:cNvPr id="14344" name="Rectangle 318"/>
          <p:cNvSpPr>
            <a:spLocks noChangeArrowheads="1"/>
          </p:cNvSpPr>
          <p:nvPr/>
        </p:nvSpPr>
        <p:spPr bwMode="auto">
          <a:xfrm>
            <a:off x="5724525" y="3008313"/>
            <a:ext cx="2447925" cy="565150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3D7A99"/>
            </a:prstShdw>
          </a:effectLst>
        </p:spPr>
        <p:txBody>
          <a:bodyPr wrap="none" anchor="ctr"/>
          <a:lstStyle/>
          <a:p>
            <a:pPr algn="ctr"/>
            <a:r>
              <a:rPr lang="fr-FR" sz="1600"/>
              <a:t>Gdes Entreprises Régions</a:t>
            </a:r>
          </a:p>
          <a:p>
            <a:pPr algn="ctr"/>
            <a:r>
              <a:rPr lang="fr-FR" sz="1600"/>
              <a:t>Estelle Samwells</a:t>
            </a:r>
          </a:p>
        </p:txBody>
      </p:sp>
      <p:sp>
        <p:nvSpPr>
          <p:cNvPr id="14345" name="Text Box 319"/>
          <p:cNvSpPr txBox="1">
            <a:spLocks noChangeArrowheads="1"/>
          </p:cNvSpPr>
          <p:nvPr/>
        </p:nvSpPr>
        <p:spPr bwMode="auto">
          <a:xfrm>
            <a:off x="2916238" y="3716338"/>
            <a:ext cx="350361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/>
              <a:t>Managers Equipe Technical Sales </a:t>
            </a:r>
          </a:p>
        </p:txBody>
      </p:sp>
      <p:sp>
        <p:nvSpPr>
          <p:cNvPr id="14346" name="Rectangle 320"/>
          <p:cNvSpPr>
            <a:spLocks noChangeArrowheads="1"/>
          </p:cNvSpPr>
          <p:nvPr/>
        </p:nvSpPr>
        <p:spPr bwMode="auto">
          <a:xfrm>
            <a:off x="2122488" y="4076700"/>
            <a:ext cx="2305050" cy="563563"/>
          </a:xfrm>
          <a:prstGeom prst="rect">
            <a:avLst/>
          </a:prstGeom>
          <a:solidFill>
            <a:srgbClr val="FF9966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5C3D"/>
            </a:prstShdw>
          </a:effectLst>
        </p:spPr>
        <p:txBody>
          <a:bodyPr wrap="none" anchor="ctr"/>
          <a:lstStyle/>
          <a:p>
            <a:pPr algn="ctr"/>
            <a:r>
              <a:rPr lang="fr-FR" sz="1600"/>
              <a:t>Big Data &amp; Core DB</a:t>
            </a:r>
          </a:p>
          <a:p>
            <a:pPr algn="ctr"/>
            <a:r>
              <a:rPr lang="fr-FR" sz="1600"/>
              <a:t>Béatrice Cochard</a:t>
            </a:r>
          </a:p>
        </p:txBody>
      </p:sp>
      <p:sp>
        <p:nvSpPr>
          <p:cNvPr id="14347" name="Rectangle 321"/>
          <p:cNvSpPr>
            <a:spLocks noChangeArrowheads="1"/>
          </p:cNvSpPr>
          <p:nvPr/>
        </p:nvSpPr>
        <p:spPr bwMode="auto">
          <a:xfrm>
            <a:off x="4572000" y="4089400"/>
            <a:ext cx="2736850" cy="563563"/>
          </a:xfrm>
          <a:prstGeom prst="rect">
            <a:avLst/>
          </a:prstGeom>
          <a:solidFill>
            <a:srgbClr val="FF9966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5C3D"/>
            </a:prstShdw>
          </a:effectLst>
        </p:spPr>
        <p:txBody>
          <a:bodyPr wrap="none" anchor="ctr"/>
          <a:lstStyle/>
          <a:p>
            <a:pPr algn="ctr"/>
            <a:r>
              <a:rPr lang="fr-FR" sz="1600"/>
              <a:t>Information Gouvernance</a:t>
            </a:r>
          </a:p>
          <a:p>
            <a:pPr algn="ctr"/>
            <a:r>
              <a:rPr lang="fr-FR" sz="1600"/>
              <a:t>Dan Benouaisch</a:t>
            </a:r>
          </a:p>
        </p:txBody>
      </p:sp>
      <p:sp>
        <p:nvSpPr>
          <p:cNvPr id="14348" name="Text Box 323"/>
          <p:cNvSpPr txBox="1">
            <a:spLocks noChangeArrowheads="1"/>
          </p:cNvSpPr>
          <p:nvPr/>
        </p:nvSpPr>
        <p:spPr bwMode="auto">
          <a:xfrm>
            <a:off x="3348038" y="4821238"/>
            <a:ext cx="18764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/>
              <a:t>Segment Leaders</a:t>
            </a:r>
          </a:p>
        </p:txBody>
      </p:sp>
      <p:sp>
        <p:nvSpPr>
          <p:cNvPr id="14349" name="Rectangle 324"/>
          <p:cNvSpPr>
            <a:spLocks noChangeArrowheads="1"/>
          </p:cNvSpPr>
          <p:nvPr/>
        </p:nvSpPr>
        <p:spPr bwMode="auto">
          <a:xfrm>
            <a:off x="395288" y="5157788"/>
            <a:ext cx="2305050" cy="7207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3D7A99"/>
            </a:prstShdw>
          </a:effectLst>
        </p:spPr>
        <p:txBody>
          <a:bodyPr wrap="none" anchor="ctr"/>
          <a:lstStyle/>
          <a:p>
            <a:pPr algn="ctr"/>
            <a:r>
              <a:rPr lang="fr-FR" sz="1600"/>
              <a:t>Big Data</a:t>
            </a:r>
          </a:p>
          <a:p>
            <a:pPr algn="ctr"/>
            <a:r>
              <a:rPr lang="fr-FR" sz="1600"/>
              <a:t>Laurent Sergueenkoff</a:t>
            </a:r>
          </a:p>
        </p:txBody>
      </p:sp>
      <p:sp>
        <p:nvSpPr>
          <p:cNvPr id="14350" name="Rectangle 325"/>
          <p:cNvSpPr>
            <a:spLocks noChangeArrowheads="1"/>
          </p:cNvSpPr>
          <p:nvPr/>
        </p:nvSpPr>
        <p:spPr bwMode="auto">
          <a:xfrm>
            <a:off x="2843213" y="5157788"/>
            <a:ext cx="2736850" cy="7207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3D7A99"/>
            </a:prstShdw>
          </a:effectLst>
        </p:spPr>
        <p:txBody>
          <a:bodyPr wrap="none" anchor="ctr"/>
          <a:lstStyle/>
          <a:p>
            <a:pPr algn="ctr"/>
            <a:r>
              <a:rPr lang="fr-FR" sz="1600"/>
              <a:t>Core Database</a:t>
            </a:r>
          </a:p>
          <a:p>
            <a:pPr algn="ctr"/>
            <a:r>
              <a:rPr lang="fr-FR" sz="1600"/>
              <a:t>Alain Szenicer </a:t>
            </a:r>
          </a:p>
          <a:p>
            <a:pPr algn="ctr"/>
            <a:r>
              <a:rPr lang="fr-FR" sz="1600"/>
              <a:t>Daniel Jalfon</a:t>
            </a:r>
          </a:p>
        </p:txBody>
      </p:sp>
      <p:sp>
        <p:nvSpPr>
          <p:cNvPr id="14351" name="Rectangle 326"/>
          <p:cNvSpPr>
            <a:spLocks noChangeArrowheads="1"/>
          </p:cNvSpPr>
          <p:nvPr/>
        </p:nvSpPr>
        <p:spPr bwMode="auto">
          <a:xfrm>
            <a:off x="5724525" y="5157788"/>
            <a:ext cx="3024188" cy="720725"/>
          </a:xfrm>
          <a:prstGeom prst="rect">
            <a:avLst/>
          </a:prstGeom>
          <a:solidFill>
            <a:srgbClr val="66CC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3D7A99"/>
            </a:prstShdw>
          </a:effectLst>
        </p:spPr>
        <p:txBody>
          <a:bodyPr wrap="none" anchor="ctr"/>
          <a:lstStyle/>
          <a:p>
            <a:pPr algn="ctr"/>
            <a:r>
              <a:rPr lang="fr-FR" sz="1600"/>
              <a:t>Information Gouvernance</a:t>
            </a:r>
          </a:p>
          <a:p>
            <a:pPr algn="ctr"/>
            <a:r>
              <a:rPr lang="fr-FR" sz="1600"/>
              <a:t>Darren Cooper</a:t>
            </a:r>
          </a:p>
          <a:p>
            <a:pPr algn="ctr"/>
            <a:r>
              <a:rPr lang="fr-FR" sz="1600"/>
              <a:t>Stéphane Montri</a:t>
            </a:r>
          </a:p>
        </p:txBody>
      </p:sp>
      <p:sp>
        <p:nvSpPr>
          <p:cNvPr id="14352" name="Text Box 327"/>
          <p:cNvSpPr txBox="1">
            <a:spLocks noChangeArrowheads="1"/>
          </p:cNvSpPr>
          <p:nvPr/>
        </p:nvSpPr>
        <p:spPr bwMode="auto">
          <a:xfrm>
            <a:off x="3438525" y="5967413"/>
            <a:ext cx="18780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 sz="1600" b="1"/>
              <a:t>Equipe Marketing</a:t>
            </a:r>
          </a:p>
        </p:txBody>
      </p:sp>
      <p:sp>
        <p:nvSpPr>
          <p:cNvPr id="14353" name="Rectangle 328"/>
          <p:cNvSpPr>
            <a:spLocks noChangeArrowheads="1"/>
          </p:cNvSpPr>
          <p:nvPr/>
        </p:nvSpPr>
        <p:spPr bwMode="auto">
          <a:xfrm>
            <a:off x="395288" y="6308725"/>
            <a:ext cx="8353425" cy="360363"/>
          </a:xfrm>
          <a:prstGeom prst="rect">
            <a:avLst/>
          </a:prstGeom>
          <a:solidFill>
            <a:srgbClr val="FF99FF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995C99"/>
            </a:prstShdw>
          </a:effectLst>
        </p:spPr>
        <p:txBody>
          <a:bodyPr wrap="none" anchor="ctr"/>
          <a:lstStyle/>
          <a:p>
            <a:pPr algn="ctr"/>
            <a:r>
              <a:rPr lang="fr-FR" sz="1600"/>
              <a:t>Angelica Vayer, Christophe Mégevand</a:t>
            </a:r>
          </a:p>
        </p:txBody>
      </p:sp>
      <p:pic>
        <p:nvPicPr>
          <p:cNvPr id="14354" name="Picture 20" descr="Le-PSG-champion-de-France-apres-sa-victoire-a-Lyon_article_pop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669925"/>
            <a:ext cx="2997200" cy="2182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re 1"/>
          <p:cNvSpPr>
            <a:spLocks noGrp="1"/>
          </p:cNvSpPr>
          <p:nvPr>
            <p:ph type="title" idx="4294967295"/>
          </p:nvPr>
        </p:nvSpPr>
        <p:spPr>
          <a:xfrm>
            <a:off x="971550" y="188913"/>
            <a:ext cx="7200900" cy="792162"/>
          </a:xfrm>
        </p:spPr>
        <p:txBody>
          <a:bodyPr/>
          <a:lstStyle/>
          <a:p>
            <a:pPr eaLnBrk="1" hangingPunct="1"/>
            <a:r>
              <a:rPr lang="fr-FR" sz="2800" smtClean="0"/>
              <a:t>Les Enjeux du 4</a:t>
            </a:r>
            <a:r>
              <a:rPr lang="fr-FR" sz="2800" baseline="30000" smtClean="0"/>
              <a:t>ème</a:t>
            </a:r>
            <a:r>
              <a:rPr lang="fr-FR" sz="2800" smtClean="0"/>
              <a:t> trimestre</a:t>
            </a:r>
            <a:br>
              <a:rPr lang="fr-FR" sz="2800" smtClean="0"/>
            </a:br>
            <a:r>
              <a:rPr lang="fr-FR" sz="2800" smtClean="0"/>
              <a:t>Information Management et ses partenaires</a:t>
            </a:r>
          </a:p>
        </p:txBody>
      </p:sp>
      <p:grpSp>
        <p:nvGrpSpPr>
          <p:cNvPr id="15362" name="Group 11"/>
          <p:cNvGrpSpPr>
            <a:grpSpLocks/>
          </p:cNvGrpSpPr>
          <p:nvPr/>
        </p:nvGrpSpPr>
        <p:grpSpPr bwMode="auto">
          <a:xfrm>
            <a:off x="34925" y="2587625"/>
            <a:ext cx="1574800" cy="1057275"/>
            <a:chOff x="-55504" y="5017088"/>
            <a:chExt cx="1575027" cy="1057688"/>
          </a:xfrm>
        </p:grpSpPr>
        <p:sp>
          <p:nvSpPr>
            <p:cNvPr id="10" name="Oval 9"/>
            <p:cNvSpPr/>
            <p:nvPr/>
          </p:nvSpPr>
          <p:spPr bwMode="auto">
            <a:xfrm>
              <a:off x="157252" y="5017088"/>
              <a:ext cx="1027261" cy="1027514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 eaLnBrk="0" hangingPunct="0">
                <a:defRPr/>
              </a:pPr>
              <a:endParaRPr lang="en-US">
                <a:latin typeface="Arial" pitchFamily="34" charset="0"/>
                <a:ea typeface="MS PGothic" panose="020B0600070205080204" pitchFamily="34" charset="-128"/>
                <a:cs typeface="Arial" pitchFamily="34" charset="0"/>
              </a:endParaRPr>
            </a:p>
          </p:txBody>
        </p:sp>
        <p:pic>
          <p:nvPicPr>
            <p:cNvPr id="15368" name="Picture 10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-55504" y="5026613"/>
              <a:ext cx="1575027" cy="1048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5363" name="Text Box 10"/>
          <p:cNvSpPr txBox="1">
            <a:spLocks noChangeArrowheads="1"/>
          </p:cNvSpPr>
          <p:nvPr/>
        </p:nvSpPr>
        <p:spPr bwMode="auto">
          <a:xfrm>
            <a:off x="971550" y="1944688"/>
            <a:ext cx="6203950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fr-FR"/>
              <a:t> </a:t>
            </a:r>
            <a:r>
              <a:rPr lang="fr-FR" b="1"/>
              <a:t>Les « 4 Vs » du succès + 1 :</a:t>
            </a:r>
          </a:p>
          <a:p>
            <a:pPr marL="742950" lvl="1" indent="-285750">
              <a:buFont typeface="Wingdings" pitchFamily="2" charset="2"/>
              <a:buChar char="q"/>
            </a:pPr>
            <a:endParaRPr lang="fr-FR" b="1"/>
          </a:p>
          <a:p>
            <a:pPr marL="742950" lvl="1" indent="-285750">
              <a:buFont typeface="Wingdings" pitchFamily="2" charset="2"/>
              <a:buChar char="q"/>
            </a:pPr>
            <a:r>
              <a:rPr lang="fr-FR"/>
              <a:t>Vélocité ... pour réussir Q4</a:t>
            </a:r>
          </a:p>
          <a:p>
            <a:pPr marL="742950" lvl="1" indent="-285750">
              <a:buFont typeface="Wingdings" pitchFamily="2" charset="2"/>
              <a:buChar char="q"/>
            </a:pPr>
            <a:endParaRPr lang="fr-FR"/>
          </a:p>
          <a:p>
            <a:pPr marL="742950" lvl="1" indent="-285750">
              <a:buFont typeface="Wingdings" pitchFamily="2" charset="2"/>
              <a:buChar char="q"/>
            </a:pPr>
            <a:r>
              <a:rPr lang="fr-FR"/>
              <a:t>Volume … de pipeline à qualifier ensemble</a:t>
            </a:r>
          </a:p>
          <a:p>
            <a:pPr marL="742950" lvl="1" indent="-285750">
              <a:buFont typeface="Wingdings" pitchFamily="2" charset="2"/>
              <a:buChar char="q"/>
            </a:pPr>
            <a:endParaRPr lang="fr-FR"/>
          </a:p>
          <a:p>
            <a:pPr marL="742950" lvl="1" indent="-285750">
              <a:buFont typeface="Wingdings" pitchFamily="2" charset="2"/>
              <a:buChar char="q"/>
            </a:pPr>
            <a:r>
              <a:rPr lang="fr-FR"/>
              <a:t>Variété … de besoins client et types d’opportunités</a:t>
            </a:r>
          </a:p>
          <a:p>
            <a:pPr marL="742950" lvl="1" indent="-285750">
              <a:buFont typeface="Wingdings" pitchFamily="2" charset="2"/>
              <a:buNone/>
            </a:pPr>
            <a:endParaRPr lang="fr-FR"/>
          </a:p>
          <a:p>
            <a:pPr marL="742950" lvl="1" indent="-285750">
              <a:buFont typeface="Wingdings" pitchFamily="2" charset="2"/>
              <a:buChar char="q"/>
            </a:pPr>
            <a:r>
              <a:rPr lang="fr-FR"/>
              <a:t>Véracité ... dans nos échanges pour être + efficaces</a:t>
            </a:r>
          </a:p>
          <a:p>
            <a:pPr marL="742950" lvl="1" indent="-285750">
              <a:buFont typeface="Wingdings" pitchFamily="2" charset="2"/>
              <a:buChar char="q"/>
            </a:pPr>
            <a:endParaRPr lang="fr-FR"/>
          </a:p>
          <a:p>
            <a:pPr marL="742950" lvl="1" indent="-285750">
              <a:buFont typeface="Wingdings" pitchFamily="2" charset="2"/>
              <a:buNone/>
            </a:pPr>
            <a:endParaRPr lang="fr-FR"/>
          </a:p>
        </p:txBody>
      </p:sp>
      <p:sp>
        <p:nvSpPr>
          <p:cNvPr id="15373" name="Rectangle 13"/>
          <p:cNvSpPr>
            <a:spLocks noChangeArrowheads="1"/>
          </p:cNvSpPr>
          <p:nvPr/>
        </p:nvSpPr>
        <p:spPr bwMode="auto">
          <a:xfrm>
            <a:off x="1979613" y="47974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>
              <a:defRPr/>
            </a:pPr>
            <a:endParaRPr lang="fr-FR" b="1"/>
          </a:p>
        </p:txBody>
      </p:sp>
      <p:pic>
        <p:nvPicPr>
          <p:cNvPr id="15377" name="Picture 17" descr="1650595_w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989013"/>
            <a:ext cx="3313113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1" name="Rectangle 21"/>
          <p:cNvSpPr>
            <a:spLocks noChangeArrowheads="1"/>
          </p:cNvSpPr>
          <p:nvPr/>
        </p:nvSpPr>
        <p:spPr bwMode="auto">
          <a:xfrm>
            <a:off x="3690938" y="4797425"/>
            <a:ext cx="1438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pPr algn="ctr"/>
            <a:r>
              <a:rPr lang="fr-FR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Et enfin …</a:t>
            </a:r>
          </a:p>
          <a:p>
            <a:pPr algn="ctr"/>
            <a:endParaRPr lang="fr-FR" sz="2000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2051050" y="5300663"/>
            <a:ext cx="4572000" cy="112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/>
            <a:r>
              <a:rPr lang="fr-FR" sz="3200" b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Valeur</a:t>
            </a:r>
            <a:r>
              <a:rPr lang="fr-FR" sz="3200" b="1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fr-FR" b="1"/>
              <a:t>pour nos équipes, nos partenaires et nos clients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5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7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 idx="4294967295"/>
          </p:nvPr>
        </p:nvSpPr>
        <p:spPr>
          <a:xfrm>
            <a:off x="971550" y="188913"/>
            <a:ext cx="7200900" cy="792162"/>
          </a:xfrm>
        </p:spPr>
        <p:txBody>
          <a:bodyPr/>
          <a:lstStyle/>
          <a:p>
            <a:pPr eaLnBrk="1" hangingPunct="1"/>
            <a:r>
              <a:rPr lang="fr-FR" smtClean="0"/>
              <a:t>Sales Plays Q4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2484438" y="1412875"/>
            <a:ext cx="1943100" cy="1081088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E4F9FF"/>
              </a:gs>
            </a:gsLst>
            <a:lin ang="5400000" scaled="1"/>
          </a:gradFill>
          <a:ln w="9525" algn="ctr">
            <a:solidFill>
              <a:srgbClr val="46AAC5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16" name="Rounded Rectangle 15"/>
          <p:cNvSpPr>
            <a:spLocks noChangeArrowheads="1"/>
          </p:cNvSpPr>
          <p:nvPr/>
        </p:nvSpPr>
        <p:spPr bwMode="auto">
          <a:xfrm>
            <a:off x="2339975" y="4652963"/>
            <a:ext cx="2808288" cy="18002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0EAF9"/>
              </a:gs>
            </a:gsLst>
            <a:lin ang="5400000" scaled="1"/>
          </a:gradFill>
          <a:ln w="9525" algn="ctr">
            <a:solidFill>
              <a:srgbClr val="7D60A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dk1"/>
              </a:solidFill>
              <a:latin typeface="+mn-lt"/>
              <a:cs typeface="+mn-cs"/>
            </a:endParaRPr>
          </a:p>
        </p:txBody>
      </p:sp>
      <p:grpSp>
        <p:nvGrpSpPr>
          <p:cNvPr id="16388" name="Group 20"/>
          <p:cNvGrpSpPr>
            <a:grpSpLocks/>
          </p:cNvGrpSpPr>
          <p:nvPr/>
        </p:nvGrpSpPr>
        <p:grpSpPr bwMode="auto">
          <a:xfrm>
            <a:off x="0" y="765175"/>
            <a:ext cx="2593975" cy="2303463"/>
            <a:chOff x="77" y="485"/>
            <a:chExt cx="1634" cy="1613"/>
          </a:xfrm>
        </p:grpSpPr>
        <p:grpSp>
          <p:nvGrpSpPr>
            <p:cNvPr id="16432" name="Group 21"/>
            <p:cNvGrpSpPr>
              <a:grpSpLocks/>
            </p:cNvGrpSpPr>
            <p:nvPr/>
          </p:nvGrpSpPr>
          <p:grpSpPr bwMode="auto">
            <a:xfrm>
              <a:off x="77" y="485"/>
              <a:ext cx="1634" cy="1613"/>
              <a:chOff x="535" y="344"/>
              <a:chExt cx="1535" cy="1515"/>
            </a:xfrm>
          </p:grpSpPr>
          <p:grpSp>
            <p:nvGrpSpPr>
              <p:cNvPr id="16435" name="Teardrop 3"/>
              <p:cNvGrpSpPr>
                <a:grpSpLocks/>
              </p:cNvGrpSpPr>
              <p:nvPr/>
            </p:nvGrpSpPr>
            <p:grpSpPr bwMode="auto">
              <a:xfrm>
                <a:off x="535" y="344"/>
                <a:ext cx="1535" cy="1515"/>
                <a:chOff x="768096" y="426720"/>
                <a:chExt cx="3182112" cy="3139440"/>
              </a:xfrm>
            </p:grpSpPr>
            <p:pic>
              <p:nvPicPr>
                <p:cNvPr id="16437" name="Teardrop 3"/>
                <p:cNvPicPr>
                  <a:picLocks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768096" y="426720"/>
                  <a:ext cx="3182112" cy="3139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438" name="Text Box 24"/>
                <p:cNvSpPr txBox="1">
                  <a:spLocks noChangeArrowheads="1"/>
                </p:cNvSpPr>
                <p:nvPr/>
              </p:nvSpPr>
              <p:spPr bwMode="auto">
                <a:xfrm rot="2766412">
                  <a:off x="1473227" y="1302335"/>
                  <a:ext cx="1379016" cy="13790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vert="eaVert"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  <a:latin typeface="Calibri" pitchFamily="34" charset="0"/>
                    <a:ea typeface="MS PGothic" pitchFamily="34" charset="-128"/>
                  </a:endParaRPr>
                </a:p>
              </p:txBody>
            </p:sp>
          </p:grpSp>
          <p:sp>
            <p:nvSpPr>
              <p:cNvPr id="8" name="Oval 4"/>
              <p:cNvSpPr>
                <a:spLocks noChangeArrowheads="1"/>
              </p:cNvSpPr>
              <p:nvPr/>
            </p:nvSpPr>
            <p:spPr bwMode="auto">
              <a:xfrm>
                <a:off x="810" y="699"/>
                <a:ext cx="797" cy="79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4F9FF"/>
                  </a:gs>
                </a:gsLst>
                <a:lin ang="5400000" scaled="1"/>
              </a:gradFill>
              <a:ln w="9525" algn="ctr">
                <a:solidFill>
                  <a:srgbClr val="46AAC5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>
                  <a:solidFill>
                    <a:schemeClr val="dk1"/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16433" name="Text Box 26"/>
            <p:cNvSpPr txBox="1">
              <a:spLocks noChangeArrowheads="1"/>
            </p:cNvSpPr>
            <p:nvPr/>
          </p:nvSpPr>
          <p:spPr bwMode="auto">
            <a:xfrm>
              <a:off x="196" y="925"/>
              <a:ext cx="1122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28600" anchor="ctr"/>
            <a:lstStyle/>
            <a:p>
              <a:pPr algn="ctr">
                <a:spcBef>
                  <a:spcPts val="1675"/>
                </a:spcBef>
              </a:pPr>
              <a:r>
                <a:rPr lang="en-US" sz="2200" b="1">
                  <a:ea typeface="MS PGothic" pitchFamily="34" charset="-128"/>
                </a:rPr>
                <a:t>DB2</a:t>
              </a:r>
              <a:r>
                <a:rPr lang="en-US" sz="2800">
                  <a:ea typeface="MS PGothic" pitchFamily="34" charset="-128"/>
                </a:rPr>
                <a:t> </a:t>
              </a:r>
              <a:br>
                <a:rPr lang="en-US" sz="2800">
                  <a:ea typeface="MS PGothic" pitchFamily="34" charset="-128"/>
                </a:rPr>
              </a:br>
              <a:r>
                <a:rPr lang="en-US" sz="1200" b="1">
                  <a:ea typeface="MS PGothic" pitchFamily="34" charset="-128"/>
                </a:rPr>
                <a:t>with BLU Acceleration</a:t>
              </a:r>
            </a:p>
          </p:txBody>
        </p:sp>
        <p:grpSp>
          <p:nvGrpSpPr>
            <p:cNvPr id="9" name="Group 61"/>
            <p:cNvGrpSpPr>
              <a:grpSpLocks/>
            </p:cNvGrpSpPr>
            <p:nvPr/>
          </p:nvGrpSpPr>
          <p:grpSpPr bwMode="auto">
            <a:xfrm>
              <a:off x="1255" y="1160"/>
              <a:ext cx="244" cy="253"/>
              <a:chOff x="5168" y="478"/>
              <a:chExt cx="566" cy="592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10" name="Group 62"/>
              <p:cNvGrpSpPr>
                <a:grpSpLocks/>
              </p:cNvGrpSpPr>
              <p:nvPr/>
            </p:nvGrpSpPr>
            <p:grpSpPr bwMode="auto">
              <a:xfrm>
                <a:off x="5168" y="478"/>
                <a:ext cx="566" cy="592"/>
                <a:chOff x="5168" y="478"/>
                <a:chExt cx="566" cy="592"/>
              </a:xfrm>
            </p:grpSpPr>
            <p:pic>
              <p:nvPicPr>
                <p:cNvPr id="13" name="Picture 6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/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68" y="478"/>
                  <a:ext cx="566" cy="592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</p:pic>
            <p:sp>
              <p:nvSpPr>
                <p:cNvPr id="17" name="Oval 64"/>
                <p:cNvSpPr>
                  <a:spLocks noChangeArrowheads="1"/>
                </p:cNvSpPr>
                <p:nvPr/>
              </p:nvSpPr>
              <p:spPr bwMode="auto">
                <a:xfrm>
                  <a:off x="5168" y="478"/>
                  <a:ext cx="565" cy="591"/>
                </a:xfrm>
                <a:prstGeom prst="ellipse">
                  <a:avLst/>
                </a:prstGeom>
                <a:noFill/>
                <a:ln w="2556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>
                    <a:latin typeface="Arial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pic>
            <p:nvPicPr>
              <p:cNvPr id="18" name="Picture 65" descr="new clear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/>
                </a:extLst>
              </a:blip>
              <a:srcRect/>
              <a:stretch>
                <a:fillRect/>
              </a:stretch>
            </p:blipFill>
            <p:spPr bwMode="auto">
              <a:xfrm>
                <a:off x="5180" y="658"/>
                <a:ext cx="538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</p:pic>
        </p:grpSp>
      </p:grpSp>
      <p:grpSp>
        <p:nvGrpSpPr>
          <p:cNvPr id="16389" name="Group 29"/>
          <p:cNvGrpSpPr>
            <a:grpSpLocks/>
          </p:cNvGrpSpPr>
          <p:nvPr/>
        </p:nvGrpSpPr>
        <p:grpSpPr bwMode="auto">
          <a:xfrm>
            <a:off x="0" y="4292600"/>
            <a:ext cx="2593975" cy="2303463"/>
            <a:chOff x="580" y="1729"/>
            <a:chExt cx="1535" cy="1514"/>
          </a:xfrm>
        </p:grpSpPr>
        <p:pic>
          <p:nvPicPr>
            <p:cNvPr id="16427" name="Teardrop 9"/>
            <p:cNvPicPr>
              <a:picLocks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80" y="1729"/>
              <a:ext cx="1535" cy="1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428" name="Text Box 31"/>
            <p:cNvSpPr txBox="1">
              <a:spLocks noChangeArrowheads="1"/>
            </p:cNvSpPr>
            <p:nvPr/>
          </p:nvSpPr>
          <p:spPr bwMode="auto">
            <a:xfrm rot="2766412">
              <a:off x="920" y="2152"/>
              <a:ext cx="665" cy="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10800000" vert="eaVert" anchor="ctr"/>
            <a:lstStyle/>
            <a:p>
              <a:pPr algn="ctr"/>
              <a:endParaRPr lang="en-CA">
                <a:solidFill>
                  <a:srgbClr val="FFFFFF"/>
                </a:solidFill>
                <a:latin typeface="Calibri" pitchFamily="34" charset="0"/>
                <a:ea typeface="MS PGothic" pitchFamily="34" charset="-128"/>
              </a:endParaRPr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850" y="2085"/>
              <a:ext cx="799" cy="796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E4F9FF"/>
                </a:gs>
              </a:gsLst>
              <a:lin ang="5400000" scaled="1"/>
            </a:gradFill>
            <a:ln w="9525" algn="ctr">
              <a:solidFill>
                <a:srgbClr val="46AAC5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dk1"/>
                </a:solidFill>
                <a:latin typeface="+mn-lt"/>
                <a:cs typeface="+mn-cs"/>
              </a:endParaRPr>
            </a:p>
          </p:txBody>
        </p:sp>
        <p:sp>
          <p:nvSpPr>
            <p:cNvPr id="16430" name="Text Box 33"/>
            <p:cNvSpPr txBox="1">
              <a:spLocks noChangeArrowheads="1"/>
            </p:cNvSpPr>
            <p:nvPr/>
          </p:nvSpPr>
          <p:spPr bwMode="auto">
            <a:xfrm>
              <a:off x="778" y="2212"/>
              <a:ext cx="888" cy="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28600" anchor="ctr"/>
            <a:lstStyle/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endParaRPr lang="en-US" sz="1200" b="1">
                <a:ea typeface="MS PGothic" pitchFamily="34" charset="-128"/>
              </a:endParaRPr>
            </a:p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sz="1200" b="1">
                  <a:ea typeface="MS PGothic" pitchFamily="34" charset="-128"/>
                </a:rPr>
                <a:t>System for Hadoop</a:t>
              </a:r>
              <a:endParaRPr lang="en-US" sz="1600">
                <a:ea typeface="MS PGothic" pitchFamily="34" charset="-128"/>
              </a:endParaRPr>
            </a:p>
          </p:txBody>
        </p:sp>
        <p:pic>
          <p:nvPicPr>
            <p:cNvPr id="16431" name="Picture 3" descr="C:\Users\Reed\Desktop\Almaden\IBM_PureData_wordmark_white.png"/>
            <p:cNvPicPr>
              <a:picLocks noChangeAspect="1" noChangeArrowheads="1"/>
            </p:cNvPicPr>
            <p:nvPr/>
          </p:nvPicPr>
          <p:blipFill>
            <a:blip r:embed="rId6">
              <a:lum bright="-100000" contrast="-100000"/>
            </a:blip>
            <a:srcRect/>
            <a:stretch>
              <a:fillRect/>
            </a:stretch>
          </p:blipFill>
          <p:spPr bwMode="auto">
            <a:xfrm>
              <a:off x="906" y="2304"/>
              <a:ext cx="698" cy="1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6390" name="Text Box 10"/>
          <p:cNvSpPr txBox="1">
            <a:spLocks noChangeArrowheads="1"/>
          </p:cNvSpPr>
          <p:nvPr/>
        </p:nvSpPr>
        <p:spPr bwMode="auto">
          <a:xfrm>
            <a:off x="2484438" y="1628775"/>
            <a:ext cx="1943100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>
            <a:spAutoFit/>
          </a:bodyPr>
          <a:lstStyle/>
          <a:p>
            <a:pPr>
              <a:lnSpc>
                <a:spcPct val="115000"/>
              </a:lnSpc>
              <a:spcBef>
                <a:spcPts val="263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en-US" sz="1600" b="1" i="1">
                <a:solidFill>
                  <a:srgbClr val="0066FF"/>
                </a:solidFill>
                <a:ea typeface="MS PGothic" pitchFamily="34" charset="-128"/>
              </a:rPr>
              <a:t>L’analyse ultra-rapide</a:t>
            </a:r>
            <a:endParaRPr lang="en-US" sz="1600">
              <a:ea typeface="MS PGothic" pitchFamily="34" charset="-128"/>
            </a:endParaRPr>
          </a:p>
        </p:txBody>
      </p:sp>
      <p:sp>
        <p:nvSpPr>
          <p:cNvPr id="16391" name="Text Box 13"/>
          <p:cNvSpPr txBox="1">
            <a:spLocks noChangeArrowheads="1"/>
          </p:cNvSpPr>
          <p:nvPr/>
        </p:nvSpPr>
        <p:spPr bwMode="auto">
          <a:xfrm>
            <a:off x="2627313" y="4797425"/>
            <a:ext cx="2376487" cy="149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>
            <a:spAutoFit/>
          </a:bodyPr>
          <a:lstStyle/>
          <a:p>
            <a:pPr>
              <a:lnSpc>
                <a:spcPct val="115000"/>
              </a:lnSpc>
              <a:spcBef>
                <a:spcPts val="263"/>
              </a:spcBef>
              <a:buClr>
                <a:srgbClr val="000000"/>
              </a:buClr>
              <a:buSzPct val="100000"/>
              <a:buFont typeface="Wingdings" pitchFamily="2" charset="2"/>
              <a:buNone/>
            </a:pPr>
            <a:r>
              <a:rPr lang="en-US" sz="1600" b="1" i="1">
                <a:solidFill>
                  <a:srgbClr val="0066FF"/>
                </a:solidFill>
                <a:ea typeface="MS PGothic" pitchFamily="34" charset="-128"/>
              </a:rPr>
              <a:t>L’analyse d’une multitude de données combinée à la simplicité d’une appliance</a:t>
            </a:r>
            <a:endParaRPr lang="en-US" sz="1400">
              <a:solidFill>
                <a:srgbClr val="000000"/>
              </a:solidFill>
              <a:ea typeface="MS PGothic" pitchFamily="34" charset="-128"/>
            </a:endParaRPr>
          </a:p>
        </p:txBody>
      </p:sp>
      <p:grpSp>
        <p:nvGrpSpPr>
          <p:cNvPr id="16392" name="Group 51"/>
          <p:cNvGrpSpPr>
            <a:grpSpLocks/>
          </p:cNvGrpSpPr>
          <p:nvPr/>
        </p:nvGrpSpPr>
        <p:grpSpPr bwMode="auto">
          <a:xfrm>
            <a:off x="0" y="765175"/>
            <a:ext cx="2593975" cy="2303463"/>
            <a:chOff x="77" y="485"/>
            <a:chExt cx="1634" cy="1613"/>
          </a:xfrm>
        </p:grpSpPr>
        <p:grpSp>
          <p:nvGrpSpPr>
            <p:cNvPr id="16420" name="Group 52"/>
            <p:cNvGrpSpPr>
              <a:grpSpLocks/>
            </p:cNvGrpSpPr>
            <p:nvPr/>
          </p:nvGrpSpPr>
          <p:grpSpPr bwMode="auto">
            <a:xfrm>
              <a:off x="77" y="485"/>
              <a:ext cx="1634" cy="1613"/>
              <a:chOff x="535" y="344"/>
              <a:chExt cx="1535" cy="1515"/>
            </a:xfrm>
          </p:grpSpPr>
          <p:grpSp>
            <p:nvGrpSpPr>
              <p:cNvPr id="16423" name="Teardrop 3"/>
              <p:cNvGrpSpPr>
                <a:grpSpLocks/>
              </p:cNvGrpSpPr>
              <p:nvPr/>
            </p:nvGrpSpPr>
            <p:grpSpPr bwMode="auto">
              <a:xfrm>
                <a:off x="535" y="344"/>
                <a:ext cx="1535" cy="1515"/>
                <a:chOff x="768096" y="426720"/>
                <a:chExt cx="3182112" cy="3139440"/>
              </a:xfrm>
            </p:grpSpPr>
            <p:pic>
              <p:nvPicPr>
                <p:cNvPr id="16425" name="Teardrop 3"/>
                <p:cNvPicPr>
                  <a:picLocks noChangeArrowheads="1"/>
                </p:cNvPicPr>
                <p:nvPr/>
              </p:nvPicPr>
              <p:blipFill>
                <a:blip r:embed="rId2"/>
                <a:srcRect/>
                <a:stretch>
                  <a:fillRect/>
                </a:stretch>
              </p:blipFill>
              <p:spPr bwMode="auto">
                <a:xfrm>
                  <a:off x="768096" y="426720"/>
                  <a:ext cx="3182112" cy="3139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16426" name="Text Box 55"/>
                <p:cNvSpPr txBox="1">
                  <a:spLocks noChangeArrowheads="1"/>
                </p:cNvSpPr>
                <p:nvPr/>
              </p:nvSpPr>
              <p:spPr bwMode="auto">
                <a:xfrm rot="2766412">
                  <a:off x="1473227" y="1302335"/>
                  <a:ext cx="1379016" cy="137901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rot="10800000" vert="eaVert" anchor="ctr"/>
                <a:lstStyle/>
                <a:p>
                  <a:pPr algn="ctr"/>
                  <a:endParaRPr lang="en-CA">
                    <a:solidFill>
                      <a:srgbClr val="FFFFFF"/>
                    </a:solidFill>
                    <a:latin typeface="Calibri" pitchFamily="34" charset="0"/>
                    <a:ea typeface="MS PGothic" pitchFamily="34" charset="-128"/>
                  </a:endParaRPr>
                </a:p>
              </p:txBody>
            </p:sp>
          </p:grpSp>
          <p:sp>
            <p:nvSpPr>
              <p:cNvPr id="5" name="Oval 4"/>
              <p:cNvSpPr>
                <a:spLocks noChangeArrowheads="1"/>
              </p:cNvSpPr>
              <p:nvPr/>
            </p:nvSpPr>
            <p:spPr bwMode="auto">
              <a:xfrm>
                <a:off x="810" y="699"/>
                <a:ext cx="797" cy="798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100000">
                    <a:srgbClr val="E4F9FF"/>
                  </a:gs>
                </a:gsLst>
                <a:lin ang="5400000" scaled="1"/>
              </a:gradFill>
              <a:ln w="9525" algn="ctr">
                <a:solidFill>
                  <a:srgbClr val="46AAC5"/>
                </a:solidFill>
                <a:round/>
                <a:headEnd/>
                <a:tailEnd/>
              </a:ln>
              <a:effectLst>
                <a:outerShdw dist="20000" dir="5400000" rotWithShape="0">
                  <a:srgbClr val="000000">
                    <a:alpha val="37999"/>
                  </a:srgbClr>
                </a:outerShdw>
              </a:effectLst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CA">
                  <a:solidFill>
                    <a:schemeClr val="dk1"/>
                  </a:solidFill>
                  <a:latin typeface="+mn-lt"/>
                  <a:cs typeface="+mn-cs"/>
                </a:endParaRPr>
              </a:p>
            </p:txBody>
          </p:sp>
        </p:grpSp>
        <p:sp>
          <p:nvSpPr>
            <p:cNvPr id="16421" name="Text Box 57"/>
            <p:cNvSpPr txBox="1">
              <a:spLocks noChangeArrowheads="1"/>
            </p:cNvSpPr>
            <p:nvPr/>
          </p:nvSpPr>
          <p:spPr bwMode="auto">
            <a:xfrm>
              <a:off x="196" y="925"/>
              <a:ext cx="1122" cy="5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28600" anchor="ctr"/>
            <a:lstStyle/>
            <a:p>
              <a:pPr algn="ctr">
                <a:spcBef>
                  <a:spcPts val="1675"/>
                </a:spcBef>
              </a:pPr>
              <a:r>
                <a:rPr lang="en-US" sz="2200" b="1">
                  <a:ea typeface="MS PGothic" pitchFamily="34" charset="-128"/>
                </a:rPr>
                <a:t>DB2</a:t>
              </a:r>
              <a:r>
                <a:rPr lang="en-US" sz="2800">
                  <a:ea typeface="MS PGothic" pitchFamily="34" charset="-128"/>
                </a:rPr>
                <a:t> </a:t>
              </a:r>
              <a:br>
                <a:rPr lang="en-US" sz="2800">
                  <a:ea typeface="MS PGothic" pitchFamily="34" charset="-128"/>
                </a:rPr>
              </a:br>
              <a:r>
                <a:rPr lang="en-US" sz="1200" b="1">
                  <a:ea typeface="MS PGothic" pitchFamily="34" charset="-128"/>
                </a:rPr>
                <a:t>with BLU Acceleration</a:t>
              </a:r>
            </a:p>
          </p:txBody>
        </p:sp>
        <p:grpSp>
          <p:nvGrpSpPr>
            <p:cNvPr id="19" name="Group 61"/>
            <p:cNvGrpSpPr>
              <a:grpSpLocks/>
            </p:cNvGrpSpPr>
            <p:nvPr/>
          </p:nvGrpSpPr>
          <p:grpSpPr bwMode="auto">
            <a:xfrm>
              <a:off x="1255" y="1160"/>
              <a:ext cx="244" cy="253"/>
              <a:chOff x="5168" y="478"/>
              <a:chExt cx="566" cy="592"/>
            </a:xfr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grpSpPr>
          <p:grpSp>
            <p:nvGrpSpPr>
              <p:cNvPr id="20" name="Group 62"/>
              <p:cNvGrpSpPr>
                <a:grpSpLocks/>
              </p:cNvGrpSpPr>
              <p:nvPr/>
            </p:nvGrpSpPr>
            <p:grpSpPr bwMode="auto">
              <a:xfrm>
                <a:off x="5168" y="478"/>
                <a:ext cx="566" cy="592"/>
                <a:chOff x="5168" y="478"/>
                <a:chExt cx="566" cy="592"/>
              </a:xfrm>
            </p:grpSpPr>
            <p:pic>
              <p:nvPicPr>
                <p:cNvPr id="21" name="Picture 63"/>
                <p:cNvPicPr>
                  <a:picLocks noChangeAspect="1" noChangeArrowheads="1"/>
                </p:cNvPicPr>
                <p:nvPr/>
              </p:nvPicPr>
              <p:blipFill>
                <a:blip r:embed="rId3" cstate="print">
                  <a:extLst>
                    <a:ext uri="{28A0092B-C50C-407E-A947-70E740481C1C}"/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68" y="478"/>
                  <a:ext cx="566" cy="592"/>
                </a:xfrm>
                <a:prstGeom prst="rect">
                  <a:avLst/>
                </a:prstGeom>
                <a:noFill/>
                <a:ln>
                  <a:noFill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</p:pic>
            <p:sp>
              <p:nvSpPr>
                <p:cNvPr id="22" name="Oval 64"/>
                <p:cNvSpPr>
                  <a:spLocks noChangeArrowheads="1"/>
                </p:cNvSpPr>
                <p:nvPr/>
              </p:nvSpPr>
              <p:spPr bwMode="auto">
                <a:xfrm>
                  <a:off x="5168" y="478"/>
                  <a:ext cx="565" cy="591"/>
                </a:xfrm>
                <a:prstGeom prst="ellipse">
                  <a:avLst/>
                </a:prstGeom>
                <a:noFill/>
                <a:ln w="25560">
                  <a:solidFill>
                    <a:srgbClr val="FFFFFF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/>
                  <a:ext uri="{AF507438-7753-43E0-B8FC-AC1667EBCBE1}"/>
                </a:extLst>
              </p:spPr>
              <p:txBody>
                <a:bodyPr wrap="none" anchor="ctr"/>
                <a:lstStyle/>
                <a:p>
                  <a:pPr eaLnBrk="0" hangingPunct="0">
                    <a:defRPr/>
                  </a:pPr>
                  <a:endParaRPr lang="en-US">
                    <a:latin typeface="Arial" pitchFamily="34" charset="0"/>
                    <a:ea typeface="ＭＳ Ｐゴシック" panose="020B0600070205080204" pitchFamily="34" charset="-128"/>
                    <a:cs typeface="+mn-cs"/>
                  </a:endParaRPr>
                </a:p>
              </p:txBody>
            </p:sp>
          </p:grpSp>
          <p:pic>
            <p:nvPicPr>
              <p:cNvPr id="23" name="Picture 65" descr="new clear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/>
                </a:extLst>
              </a:blip>
              <a:srcRect/>
              <a:stretch>
                <a:fillRect/>
              </a:stretch>
            </p:blipFill>
            <p:spPr bwMode="auto">
              <a:xfrm>
                <a:off x="5180" y="658"/>
                <a:ext cx="538" cy="22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</p:pic>
        </p:grpSp>
      </p:grpSp>
      <p:grpSp>
        <p:nvGrpSpPr>
          <p:cNvPr id="2" name="Group 61"/>
          <p:cNvGrpSpPr>
            <a:grpSpLocks/>
          </p:cNvGrpSpPr>
          <p:nvPr/>
        </p:nvGrpSpPr>
        <p:grpSpPr bwMode="auto">
          <a:xfrm>
            <a:off x="1810570" y="5322602"/>
            <a:ext cx="388391" cy="352934"/>
            <a:chOff x="5168" y="478"/>
            <a:chExt cx="566" cy="59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grpSp>
          <p:nvGrpSpPr>
            <p:cNvPr id="3" name="Group 62"/>
            <p:cNvGrpSpPr>
              <a:grpSpLocks/>
            </p:cNvGrpSpPr>
            <p:nvPr/>
          </p:nvGrpSpPr>
          <p:grpSpPr bwMode="auto">
            <a:xfrm>
              <a:off x="5168" y="478"/>
              <a:ext cx="566" cy="592"/>
              <a:chOff x="5168" y="478"/>
              <a:chExt cx="566" cy="592"/>
            </a:xfrm>
          </p:grpSpPr>
          <p:pic>
            <p:nvPicPr>
              <p:cNvPr id="26" name="Picture 63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/>
                </a:extLst>
              </a:blip>
              <a:srcRect/>
              <a:stretch>
                <a:fillRect/>
              </a:stretch>
            </p:blipFill>
            <p:spPr bwMode="auto">
              <a:xfrm>
                <a:off x="5168" y="478"/>
                <a:ext cx="566" cy="592"/>
              </a:xfrm>
              <a:prstGeom prst="rect">
                <a:avLst/>
              </a:prstGeom>
              <a:noFill/>
              <a:ln>
                <a:noFill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</p:pic>
          <p:sp>
            <p:nvSpPr>
              <p:cNvPr id="27" name="Oval 64"/>
              <p:cNvSpPr>
                <a:spLocks noChangeArrowheads="1"/>
              </p:cNvSpPr>
              <p:nvPr/>
            </p:nvSpPr>
            <p:spPr bwMode="auto">
              <a:xfrm>
                <a:off x="5168" y="478"/>
                <a:ext cx="565" cy="591"/>
              </a:xfrm>
              <a:prstGeom prst="ellipse">
                <a:avLst/>
              </a:prstGeom>
              <a:noFill/>
              <a:ln w="25560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909E8E84-426E-40DD-AFC4-6F175D3DCCD1}"/>
                <a:ext uri="{AF507438-7753-43E0-B8FC-AC1667EBCBE1}"/>
              </a:extLst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latin typeface="Arial" pitchFamily="34" charset="0"/>
                  <a:ea typeface="ＭＳ Ｐゴシック" panose="020B0600070205080204" pitchFamily="34" charset="-128"/>
                  <a:cs typeface="+mn-cs"/>
                </a:endParaRPr>
              </a:p>
            </p:txBody>
          </p:sp>
        </p:grpSp>
        <p:pic>
          <p:nvPicPr>
            <p:cNvPr id="25" name="Picture 65" descr="new clear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/>
              </a:extLst>
            </a:blip>
            <a:srcRect/>
            <a:stretch>
              <a:fillRect/>
            </a:stretch>
          </p:blipFill>
          <p:spPr bwMode="auto">
            <a:xfrm>
              <a:off x="5180" y="658"/>
              <a:ext cx="538" cy="22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</p:pic>
      </p:grpSp>
      <p:sp>
        <p:nvSpPr>
          <p:cNvPr id="15" name="Rounded Rectangle 14"/>
          <p:cNvSpPr>
            <a:spLocks noChangeArrowheads="1"/>
          </p:cNvSpPr>
          <p:nvPr/>
        </p:nvSpPr>
        <p:spPr bwMode="auto">
          <a:xfrm>
            <a:off x="2197100" y="3213100"/>
            <a:ext cx="2087563" cy="10096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5FFE6"/>
              </a:gs>
            </a:gsLst>
            <a:lin ang="5400000" scaled="1"/>
          </a:gradFill>
          <a:ln w="9525" algn="ctr">
            <a:solidFill>
              <a:srgbClr val="98B954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16395" name="Text Box 7"/>
          <p:cNvSpPr txBox="1">
            <a:spLocks noChangeArrowheads="1"/>
          </p:cNvSpPr>
          <p:nvPr/>
        </p:nvSpPr>
        <p:spPr bwMode="auto">
          <a:xfrm>
            <a:off x="2484438" y="3324225"/>
            <a:ext cx="17700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1600" b="1" i="1">
                <a:solidFill>
                  <a:srgbClr val="0066FF"/>
                </a:solidFill>
                <a:ea typeface="MS PGothic" pitchFamily="34" charset="-128"/>
              </a:rPr>
              <a:t>Plateforme complète pour le Big Data </a:t>
            </a:r>
            <a:endParaRPr lang="en-US" sz="1400">
              <a:solidFill>
                <a:srgbClr val="000000"/>
              </a:solidFill>
              <a:ea typeface="MS PGothic" pitchFamily="34" charset="-128"/>
            </a:endParaRPr>
          </a:p>
        </p:txBody>
      </p:sp>
      <p:grpSp>
        <p:nvGrpSpPr>
          <p:cNvPr id="16396" name="Group 44"/>
          <p:cNvGrpSpPr>
            <a:grpSpLocks/>
          </p:cNvGrpSpPr>
          <p:nvPr/>
        </p:nvGrpSpPr>
        <p:grpSpPr bwMode="auto">
          <a:xfrm>
            <a:off x="-36513" y="2530475"/>
            <a:ext cx="2552701" cy="2266950"/>
            <a:chOff x="-10" y="1541"/>
            <a:chExt cx="1608" cy="1587"/>
          </a:xfrm>
        </p:grpSpPr>
        <p:grpSp>
          <p:nvGrpSpPr>
            <p:cNvPr id="16415" name="Teardrop 11"/>
            <p:cNvGrpSpPr>
              <a:grpSpLocks/>
            </p:cNvGrpSpPr>
            <p:nvPr/>
          </p:nvGrpSpPr>
          <p:grpSpPr bwMode="auto">
            <a:xfrm>
              <a:off x="-10" y="1541"/>
              <a:ext cx="1608" cy="1587"/>
              <a:chOff x="-169" y="2484"/>
              <a:chExt cx="2005" cy="1978"/>
            </a:xfrm>
          </p:grpSpPr>
          <p:pic>
            <p:nvPicPr>
              <p:cNvPr id="16418" name="Teardrop 11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-169" y="2484"/>
                <a:ext cx="2005" cy="19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19" name="Text Box 47"/>
              <p:cNvSpPr txBox="1">
                <a:spLocks noChangeArrowheads="1"/>
              </p:cNvSpPr>
              <p:nvPr/>
            </p:nvSpPr>
            <p:spPr bwMode="auto">
              <a:xfrm rot="2766412">
                <a:off x="275" y="3037"/>
                <a:ext cx="869" cy="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algn="ctr"/>
                <a:endParaRPr lang="en-CA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</a:endParaRPr>
              </a:p>
            </p:txBody>
          </p:sp>
        </p:grpSp>
        <p:sp>
          <p:nvSpPr>
            <p:cNvPr id="28" name="Oval 13"/>
            <p:cNvSpPr>
              <a:spLocks noChangeArrowheads="1"/>
            </p:cNvSpPr>
            <p:nvPr/>
          </p:nvSpPr>
          <p:spPr bwMode="auto">
            <a:xfrm>
              <a:off x="269" y="1906"/>
              <a:ext cx="848" cy="84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E4F9FF"/>
                </a:gs>
              </a:gsLst>
              <a:lin ang="5400000" scaled="1"/>
            </a:gradFill>
            <a:ln w="9525" algn="ctr">
              <a:solidFill>
                <a:srgbClr val="46AAC5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dk1"/>
                </a:solidFill>
                <a:latin typeface="+mn-lt"/>
                <a:cs typeface="+mn-cs"/>
              </a:endParaRPr>
            </a:p>
          </p:txBody>
        </p:sp>
        <p:sp>
          <p:nvSpPr>
            <p:cNvPr id="16417" name="Text Box 49"/>
            <p:cNvSpPr txBox="1">
              <a:spLocks noChangeArrowheads="1"/>
            </p:cNvSpPr>
            <p:nvPr/>
          </p:nvSpPr>
          <p:spPr bwMode="auto">
            <a:xfrm>
              <a:off x="215" y="2026"/>
              <a:ext cx="1057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28600" anchor="ctr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>
                  <a:ea typeface="MS PGothic" pitchFamily="34" charset="-128"/>
                </a:rPr>
                <a:t>Big Data Platform</a:t>
              </a:r>
            </a:p>
          </p:txBody>
        </p:sp>
      </p:grpSp>
      <p:sp>
        <p:nvSpPr>
          <p:cNvPr id="29" name="Rounded Rectangle 14"/>
          <p:cNvSpPr>
            <a:spLocks noChangeArrowheads="1"/>
          </p:cNvSpPr>
          <p:nvPr/>
        </p:nvSpPr>
        <p:spPr bwMode="auto">
          <a:xfrm>
            <a:off x="6443663" y="1412875"/>
            <a:ext cx="2016125" cy="10096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5FFE6"/>
              </a:gs>
            </a:gsLst>
            <a:lin ang="5400000" scaled="1"/>
          </a:gradFill>
          <a:ln w="9525" algn="ctr">
            <a:solidFill>
              <a:srgbClr val="98B954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16398" name="Text Box 7"/>
          <p:cNvSpPr txBox="1">
            <a:spLocks noChangeArrowheads="1"/>
          </p:cNvSpPr>
          <p:nvPr/>
        </p:nvSpPr>
        <p:spPr bwMode="auto">
          <a:xfrm>
            <a:off x="6724650" y="1557338"/>
            <a:ext cx="166370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1600" b="1" i="1">
                <a:solidFill>
                  <a:srgbClr val="0066FF"/>
                </a:solidFill>
                <a:ea typeface="MS PGothic" pitchFamily="34" charset="-128"/>
              </a:rPr>
              <a:t>Sécurité des </a:t>
            </a:r>
          </a:p>
          <a:p>
            <a:pPr eaLnBrk="0" hangingPunct="0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1600" b="1" i="1">
                <a:solidFill>
                  <a:srgbClr val="0066FF"/>
                </a:solidFill>
                <a:ea typeface="MS PGothic" pitchFamily="34" charset="-128"/>
              </a:rPr>
              <a:t>données</a:t>
            </a:r>
            <a:endParaRPr lang="en-US" sz="1400">
              <a:solidFill>
                <a:srgbClr val="000000"/>
              </a:solidFill>
              <a:ea typeface="MS PGothic" pitchFamily="34" charset="-128"/>
            </a:endParaRPr>
          </a:p>
        </p:txBody>
      </p:sp>
      <p:grpSp>
        <p:nvGrpSpPr>
          <p:cNvPr id="16399" name="Group 96"/>
          <p:cNvGrpSpPr>
            <a:grpSpLocks/>
          </p:cNvGrpSpPr>
          <p:nvPr/>
        </p:nvGrpSpPr>
        <p:grpSpPr bwMode="auto">
          <a:xfrm>
            <a:off x="4211638" y="765175"/>
            <a:ext cx="2552700" cy="2266950"/>
            <a:chOff x="-10" y="1541"/>
            <a:chExt cx="1608" cy="1587"/>
          </a:xfrm>
        </p:grpSpPr>
        <p:grpSp>
          <p:nvGrpSpPr>
            <p:cNvPr id="16410" name="Teardrop 11"/>
            <p:cNvGrpSpPr>
              <a:grpSpLocks/>
            </p:cNvGrpSpPr>
            <p:nvPr/>
          </p:nvGrpSpPr>
          <p:grpSpPr bwMode="auto">
            <a:xfrm>
              <a:off x="-10" y="1541"/>
              <a:ext cx="1608" cy="1587"/>
              <a:chOff x="-169" y="2484"/>
              <a:chExt cx="2005" cy="1978"/>
            </a:xfrm>
          </p:grpSpPr>
          <p:pic>
            <p:nvPicPr>
              <p:cNvPr id="16413" name="Teardrop 11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-169" y="2484"/>
                <a:ext cx="2005" cy="19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14" name="Text Box 99"/>
              <p:cNvSpPr txBox="1">
                <a:spLocks noChangeArrowheads="1"/>
              </p:cNvSpPr>
              <p:nvPr/>
            </p:nvSpPr>
            <p:spPr bwMode="auto">
              <a:xfrm rot="2766412">
                <a:off x="275" y="3037"/>
                <a:ext cx="869" cy="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algn="ctr"/>
                <a:endParaRPr lang="en-CA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</a:endParaRPr>
              </a:p>
            </p:txBody>
          </p:sp>
        </p:grpSp>
        <p:sp>
          <p:nvSpPr>
            <p:cNvPr id="31" name="Oval 13"/>
            <p:cNvSpPr>
              <a:spLocks noChangeArrowheads="1"/>
            </p:cNvSpPr>
            <p:nvPr/>
          </p:nvSpPr>
          <p:spPr bwMode="auto">
            <a:xfrm>
              <a:off x="269" y="1906"/>
              <a:ext cx="848" cy="84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E4F9FF"/>
                </a:gs>
              </a:gsLst>
              <a:lin ang="5400000" scaled="1"/>
            </a:gradFill>
            <a:ln w="9525" algn="ctr">
              <a:solidFill>
                <a:srgbClr val="46AAC5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dk1"/>
                </a:solidFill>
                <a:latin typeface="+mn-lt"/>
                <a:cs typeface="+mn-cs"/>
              </a:endParaRPr>
            </a:p>
          </p:txBody>
        </p:sp>
        <p:sp>
          <p:nvSpPr>
            <p:cNvPr id="16412" name="Text Box 101"/>
            <p:cNvSpPr txBox="1">
              <a:spLocks noChangeArrowheads="1"/>
            </p:cNvSpPr>
            <p:nvPr/>
          </p:nvSpPr>
          <p:spPr bwMode="auto">
            <a:xfrm>
              <a:off x="215" y="2026"/>
              <a:ext cx="1057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28600" anchor="ctr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>
                  <a:ea typeface="MS PGothic" pitchFamily="34" charset="-128"/>
                </a:rPr>
                <a:t>Guardium</a:t>
              </a:r>
            </a:p>
          </p:txBody>
        </p:sp>
      </p:grpSp>
      <p:sp>
        <p:nvSpPr>
          <p:cNvPr id="16384" name="Rounded Rectangle 14"/>
          <p:cNvSpPr>
            <a:spLocks noChangeArrowheads="1"/>
          </p:cNvSpPr>
          <p:nvPr/>
        </p:nvSpPr>
        <p:spPr bwMode="auto">
          <a:xfrm>
            <a:off x="6443663" y="3213100"/>
            <a:ext cx="2087562" cy="10096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5FFE6"/>
              </a:gs>
            </a:gsLst>
            <a:lin ang="5400000" scaled="1"/>
          </a:gradFill>
          <a:ln w="9525" algn="ctr">
            <a:solidFill>
              <a:srgbClr val="98B954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>
              <a:solidFill>
                <a:schemeClr val="dk1"/>
              </a:solidFill>
              <a:latin typeface="+mn-lt"/>
              <a:cs typeface="+mn-cs"/>
            </a:endParaRPr>
          </a:p>
        </p:txBody>
      </p:sp>
      <p:sp>
        <p:nvSpPr>
          <p:cNvPr id="16401" name="Text Box 7"/>
          <p:cNvSpPr txBox="1">
            <a:spLocks noChangeArrowheads="1"/>
          </p:cNvSpPr>
          <p:nvPr/>
        </p:nvSpPr>
        <p:spPr bwMode="auto">
          <a:xfrm>
            <a:off x="6659563" y="3324225"/>
            <a:ext cx="183515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2880">
            <a:spAutoFit/>
          </a:bodyPr>
          <a:lstStyle/>
          <a:p>
            <a:pPr eaLnBrk="0" hangingPunct="0">
              <a:spcBef>
                <a:spcPts val="300"/>
              </a:spcBef>
              <a:spcAft>
                <a:spcPts val="300"/>
              </a:spcAft>
              <a:buFont typeface="Wingdings" pitchFamily="2" charset="2"/>
              <a:buNone/>
            </a:pPr>
            <a:r>
              <a:rPr lang="en-US" sz="1600" b="1" i="1">
                <a:solidFill>
                  <a:srgbClr val="0066FF"/>
                </a:solidFill>
                <a:ea typeface="MS PGothic" pitchFamily="34" charset="-128"/>
              </a:rPr>
              <a:t>Visualisation complète des données clients </a:t>
            </a:r>
            <a:endParaRPr lang="en-US" sz="1400">
              <a:solidFill>
                <a:srgbClr val="000000"/>
              </a:solidFill>
              <a:ea typeface="MS PGothic" pitchFamily="34" charset="-128"/>
            </a:endParaRPr>
          </a:p>
        </p:txBody>
      </p:sp>
      <p:grpSp>
        <p:nvGrpSpPr>
          <p:cNvPr id="16402" name="Group 102"/>
          <p:cNvGrpSpPr>
            <a:grpSpLocks/>
          </p:cNvGrpSpPr>
          <p:nvPr/>
        </p:nvGrpSpPr>
        <p:grpSpPr bwMode="auto">
          <a:xfrm>
            <a:off x="4140200" y="2565400"/>
            <a:ext cx="2552700" cy="2266950"/>
            <a:chOff x="-10" y="1541"/>
            <a:chExt cx="1608" cy="1587"/>
          </a:xfrm>
        </p:grpSpPr>
        <p:grpSp>
          <p:nvGrpSpPr>
            <p:cNvPr id="16405" name="Teardrop 11"/>
            <p:cNvGrpSpPr>
              <a:grpSpLocks/>
            </p:cNvGrpSpPr>
            <p:nvPr/>
          </p:nvGrpSpPr>
          <p:grpSpPr bwMode="auto">
            <a:xfrm>
              <a:off x="-10" y="1541"/>
              <a:ext cx="1608" cy="1587"/>
              <a:chOff x="-169" y="2484"/>
              <a:chExt cx="2005" cy="1978"/>
            </a:xfrm>
          </p:grpSpPr>
          <p:pic>
            <p:nvPicPr>
              <p:cNvPr id="16408" name="Teardrop 11"/>
              <p:cNvPicPr>
                <a:picLocks noChangeArrowheads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-169" y="2484"/>
                <a:ext cx="2005" cy="197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6409" name="Text Box 105"/>
              <p:cNvSpPr txBox="1">
                <a:spLocks noChangeArrowheads="1"/>
              </p:cNvSpPr>
              <p:nvPr/>
            </p:nvSpPr>
            <p:spPr bwMode="auto">
              <a:xfrm rot="2766412">
                <a:off x="275" y="3037"/>
                <a:ext cx="869" cy="86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10800000" vert="eaVert" anchor="ctr"/>
              <a:lstStyle/>
              <a:p>
                <a:pPr algn="ctr"/>
                <a:endParaRPr lang="en-CA">
                  <a:solidFill>
                    <a:srgbClr val="FFFFFF"/>
                  </a:solidFill>
                  <a:latin typeface="Calibri" pitchFamily="34" charset="0"/>
                  <a:ea typeface="MS PGothic" pitchFamily="34" charset="-128"/>
                </a:endParaRPr>
              </a:p>
            </p:txBody>
          </p:sp>
        </p:grp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269" y="1906"/>
              <a:ext cx="848" cy="848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rgbClr val="E4F9FF"/>
                </a:gs>
              </a:gsLst>
              <a:lin ang="5400000" scaled="1"/>
            </a:gradFill>
            <a:ln w="9525" algn="ctr">
              <a:solidFill>
                <a:srgbClr val="46AAC5"/>
              </a:solidFill>
              <a:round/>
              <a:headEnd/>
              <a:tailEnd/>
            </a:ln>
            <a:effectLst>
              <a:outerShdw dist="20000" dir="5400000" rotWithShape="0">
                <a:srgbClr val="000000">
                  <a:alpha val="37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CA">
                <a:solidFill>
                  <a:schemeClr val="dk1"/>
                </a:solidFill>
                <a:latin typeface="+mn-lt"/>
                <a:cs typeface="+mn-cs"/>
              </a:endParaRPr>
            </a:p>
          </p:txBody>
        </p:sp>
        <p:sp>
          <p:nvSpPr>
            <p:cNvPr id="16407" name="Text Box 107"/>
            <p:cNvSpPr txBox="1">
              <a:spLocks noChangeArrowheads="1"/>
            </p:cNvSpPr>
            <p:nvPr/>
          </p:nvSpPr>
          <p:spPr bwMode="auto">
            <a:xfrm>
              <a:off x="215" y="2026"/>
              <a:ext cx="1057" cy="6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228600" anchor="ctr"/>
            <a:lstStyle/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sz="2000" b="1">
                  <a:ea typeface="MS PGothic" pitchFamily="34" charset="-128"/>
                </a:rPr>
                <a:t>Data Explorer MDM</a:t>
              </a:r>
            </a:p>
          </p:txBody>
        </p:sp>
      </p:grpSp>
      <p:sp>
        <p:nvSpPr>
          <p:cNvPr id="16403" name="AutoShape 55" descr="Z"/>
          <p:cNvSpPr>
            <a:spLocks noChangeAspect="1" noChangeArrowheads="1"/>
          </p:cNvSpPr>
          <p:nvPr/>
        </p:nvSpPr>
        <p:spPr bwMode="auto">
          <a:xfrm>
            <a:off x="3619500" y="2852738"/>
            <a:ext cx="190500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pic>
        <p:nvPicPr>
          <p:cNvPr id="16442" name="Picture 58" descr="france-italie-%28finale-de-l-euro-2000%29_565691-L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51500" y="4508500"/>
            <a:ext cx="3168650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1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183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MS PGothic</vt:lpstr>
      <vt:lpstr>Wingdings</vt:lpstr>
      <vt:lpstr>Thème Office</vt:lpstr>
      <vt:lpstr>Thème Office</vt:lpstr>
      <vt:lpstr>Information Management &amp; Big Data</vt:lpstr>
      <vt:lpstr>Une équipe, un championnat</vt:lpstr>
      <vt:lpstr>Les Enjeux du 4ème trimestre Information Management et ses partenaires</vt:lpstr>
      <vt:lpstr>Sales Plays Q4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Mathieu</dc:creator>
  <cp:lastModifiedBy>Curty</cp:lastModifiedBy>
  <cp:revision>32</cp:revision>
  <dcterms:created xsi:type="dcterms:W3CDTF">2013-09-12T18:51:10Z</dcterms:created>
  <dcterms:modified xsi:type="dcterms:W3CDTF">2013-10-14T17:47:19Z</dcterms:modified>
</cp:coreProperties>
</file>