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7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27784" y="2130425"/>
            <a:ext cx="6264696" cy="1470025"/>
          </a:xfrm>
        </p:spPr>
        <p:txBody>
          <a:bodyPr anchor="b"/>
          <a:lstStyle>
            <a:lvl1pPr algn="r"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27784" y="3645024"/>
            <a:ext cx="6256784" cy="175260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5B7C9-5780-4D17-8CAF-1B315672D698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5F029-C34C-4770-AE5D-5EAFBDAC17F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9ED5F-E3BE-490C-A900-6A2FF566D8C7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56DD-2B04-4370-BF66-D66C78F533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D382E-24AD-4A82-918E-0A2169B9D675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0939A-DB4A-4B9E-892F-F54CD4E7702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845A0-713A-415F-B8BD-E3EDBA0F7B02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53F8F-7F31-409E-AA65-28EA485FBDC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631C3-DB7A-4EF7-8CDD-4FE1483246CB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309A2-2744-4FA2-99EF-DE75BB0FCD5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D5A6B-6FFC-4F86-AA06-56C97F9BD0D4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650FB-9E17-42DD-9A57-5ECF9D4506F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78B8C-27C6-47D1-955A-242170C3E91A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8EA18-112B-451D-8975-CE3515222EF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6965E-3249-43AA-863A-BE8DB682C207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1C322-44D3-481B-9D46-E83FFD801BB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88465-06C6-4A29-8E86-B9EA3919A6D7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0ED5A-7DA9-4403-BC54-9AD3F46B7B9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015FD-4902-40BE-82C7-839160443E83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63F22-37BE-4979-BBF9-EAD639D0CBC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87E2C-0FB8-41EA-85B3-D7FF52263043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13385-3ABA-4804-82B5-CAD4DEF963B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971550" y="-26988"/>
            <a:ext cx="7200900" cy="115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23850" y="6308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CA786E-627B-44A7-B127-E23114B43D0B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087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08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307598-4DB6-4D6B-B54A-0FD7B793AB6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26262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4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17" Type="http://schemas.openxmlformats.org/officeDocument/2006/relationships/hyperlink" Target="mailto:florent.reichard@fr.ibm.com" TargetMode="External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5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mailto:Henri_thouvenin@fr.ibm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3"/>
          <p:cNvSpPr>
            <a:spLocks noGrp="1"/>
          </p:cNvSpPr>
          <p:nvPr>
            <p:ph type="ctrTitle"/>
          </p:nvPr>
        </p:nvSpPr>
        <p:spPr>
          <a:xfrm>
            <a:off x="2627313" y="2130425"/>
            <a:ext cx="6265862" cy="1470025"/>
          </a:xfrm>
        </p:spPr>
        <p:txBody>
          <a:bodyPr/>
          <a:lstStyle/>
          <a:p>
            <a:pPr eaLnBrk="1" hangingPunct="1"/>
            <a:r>
              <a:rPr lang="fr-FR" sz="2800" smtClean="0"/>
              <a:t>Henri THOUVENIN</a:t>
            </a:r>
            <a:br>
              <a:rPr lang="fr-FR" sz="2800" smtClean="0"/>
            </a:br>
            <a:r>
              <a:rPr lang="fr-FR" sz="2800" smtClean="0"/>
              <a:t>Directeur Grands Comptes</a:t>
            </a:r>
            <a:br>
              <a:rPr lang="fr-FR" sz="2800" smtClean="0"/>
            </a:br>
            <a:r>
              <a:rPr lang="fr-FR" sz="2800" smtClean="0"/>
              <a:t>IBM SWG France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2627313" y="3644900"/>
            <a:ext cx="6257925" cy="1752600"/>
          </a:xfrm>
        </p:spPr>
        <p:txBody>
          <a:bodyPr/>
          <a:lstStyle/>
          <a:p>
            <a:pPr eaLnBrk="1" hangingPunct="1"/>
            <a:endParaRPr lang="fr-FR" smtClean="0">
              <a:solidFill>
                <a:srgbClr val="595959"/>
              </a:solidFill>
            </a:endParaRPr>
          </a:p>
          <a:p>
            <a:pPr eaLnBrk="1" hangingPunct="1"/>
            <a:endParaRPr lang="fr-FR" smtClean="0">
              <a:solidFill>
                <a:srgbClr val="595959"/>
              </a:solidFill>
            </a:endParaRPr>
          </a:p>
          <a:p>
            <a:pPr eaLnBrk="1" hangingPunct="1"/>
            <a:r>
              <a:rPr lang="fr-FR" smtClean="0">
                <a:solidFill>
                  <a:srgbClr val="595959"/>
                </a:solidFill>
              </a:rPr>
              <a:t>Le Top 14 </a:t>
            </a:r>
          </a:p>
          <a:p>
            <a:pPr eaLnBrk="1" hangingPunct="1"/>
            <a:endParaRPr lang="fr-FR" smtClean="0">
              <a:solidFill>
                <a:srgbClr val="595959"/>
              </a:solidFill>
            </a:endParaRPr>
          </a:p>
          <a:p>
            <a:pPr eaLnBrk="1" hangingPunct="1"/>
            <a:endParaRPr lang="fr-FR" smtClean="0">
              <a:solidFill>
                <a:srgbClr val="595959"/>
              </a:solidFill>
            </a:endParaRPr>
          </a:p>
        </p:txBody>
      </p:sp>
      <p:pic>
        <p:nvPicPr>
          <p:cNvPr id="13316" name="Picture 4" descr="rug2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3860800"/>
            <a:ext cx="252095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55650" y="6308725"/>
            <a:ext cx="671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hlink"/>
                </a:solidFill>
              </a:rPr>
              <a:t>Ben… pourquoi est-il habillé…comme un cavalier d’opérette 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3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133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re 1"/>
          <p:cNvSpPr>
            <a:spLocks noGrp="1"/>
          </p:cNvSpPr>
          <p:nvPr>
            <p:ph type="title"/>
          </p:nvPr>
        </p:nvSpPr>
        <p:spPr>
          <a:xfrm>
            <a:off x="971550" y="0"/>
            <a:ext cx="7200900" cy="1152525"/>
          </a:xfrm>
        </p:spPr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14342" name="Picture 6" descr="1581164_3_1aaa_leigh-halfpenny-marquant-un-essai-pour-le-pays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052513"/>
            <a:ext cx="4608513" cy="2306637"/>
          </a:xfrm>
        </p:spPr>
      </p:pic>
      <p:pic>
        <p:nvPicPr>
          <p:cNvPr id="14343" name="Picture 7" descr="Le-Fidjien-Nayacalevu-Vuidravuwalu-du-Stade-Francais-echappe-au-plaquage-du-joueur-de-Biarritz-Paul-Couet-Lannes-lors-de-la-3e-journee-de-Top-14_univers-gran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1484313"/>
            <a:ext cx="45720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transforma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125538"/>
            <a:ext cx="33464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576051-astuce-n-9-faire-semblant-de-saign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00675" y="2492375"/>
            <a:ext cx="3743325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835150" y="115888"/>
            <a:ext cx="559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accent1"/>
                </a:solidFill>
              </a:rPr>
              <a:t>Un sport de voyous….pratiqué par des gentlemen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3816350" y="692150"/>
            <a:ext cx="532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chemeClr val="accent1"/>
                </a:solidFill>
              </a:rPr>
              <a:t>Mais pour les partenaires…. L’idée reçue 				…c’est souvent……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" fill="hold"/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>
                <a:solidFill>
                  <a:schemeClr val="accent1"/>
                </a:solidFill>
              </a:rPr>
              <a:t>Non……………… c’est avant tout…</a:t>
            </a:r>
            <a:r>
              <a:rPr lang="fr-FR" smtClean="0"/>
              <a:t> 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17413" name="Picture 5" descr="File:ST vs Harlequins - Match-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836613"/>
            <a:ext cx="4537075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187450" y="4149725"/>
            <a:ext cx="69405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i="1">
                <a:solidFill>
                  <a:srgbClr val="008000"/>
                </a:solidFill>
              </a:rPr>
              <a:t>- Travail en équipe, construction du jeu, stratégie… exécution </a:t>
            </a:r>
          </a:p>
          <a:p>
            <a:r>
              <a:rPr lang="fr-FR" b="1" i="1">
                <a:solidFill>
                  <a:srgbClr val="008000"/>
                </a:solidFill>
              </a:rPr>
              <a:t>- Chacun son rôle et sa spécialité…. </a:t>
            </a:r>
          </a:p>
          <a:p>
            <a:r>
              <a:rPr lang="fr-FR" b="1" i="1">
                <a:solidFill>
                  <a:srgbClr val="008000"/>
                </a:solidFill>
              </a:rPr>
              <a:t>- Un jeu ouvert …..GBS 10 % du marché français</a:t>
            </a:r>
          </a:p>
          <a:p>
            <a:pPr>
              <a:buFontTx/>
              <a:buChar char="-"/>
            </a:pPr>
            <a:r>
              <a:rPr lang="fr-FR" b="1" i="1">
                <a:solidFill>
                  <a:srgbClr val="008000"/>
                </a:solidFill>
              </a:rPr>
              <a:t> Un arbitre …le bon sens…un public…. Le client</a:t>
            </a:r>
          </a:p>
          <a:p>
            <a:pPr>
              <a:buFontTx/>
              <a:buChar char="-"/>
            </a:pPr>
            <a:endParaRPr lang="fr-FR" b="1" i="1">
              <a:solidFill>
                <a:srgbClr val="008000"/>
              </a:solidFill>
            </a:endParaRPr>
          </a:p>
          <a:p>
            <a:pPr>
              <a:buFontTx/>
              <a:buChar char="-"/>
            </a:pPr>
            <a:r>
              <a:rPr lang="fr-FR" b="1" i="1">
                <a:solidFill>
                  <a:srgbClr val="008000"/>
                </a:solidFill>
              </a:rPr>
              <a:t>Un doute???? Merci de m’appeler : 06 33 88 82 68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971550" y="0"/>
            <a:ext cx="7200900" cy="1152525"/>
          </a:xfrm>
        </p:spPr>
        <p:txBody>
          <a:bodyPr/>
          <a:lstStyle/>
          <a:p>
            <a:pPr eaLnBrk="1" hangingPunct="1"/>
            <a:r>
              <a:rPr lang="fr-FR" smtClean="0">
                <a:solidFill>
                  <a:schemeClr val="accent1"/>
                </a:solidFill>
              </a:rPr>
              <a:t>Le terrain de jeu Q4….</a:t>
            </a:r>
          </a:p>
        </p:txBody>
      </p:sp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179388" y="620713"/>
            <a:ext cx="86868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fr-FR" sz="3200" b="1">
              <a:solidFill>
                <a:srgbClr val="262626"/>
              </a:solidFill>
              <a:latin typeface="Calibri" pitchFamily="34" charset="0"/>
            </a:endParaRPr>
          </a:p>
        </p:txBody>
      </p:sp>
      <p:pic>
        <p:nvPicPr>
          <p:cNvPr id="16387" name="Picture 30" descr="grosse-big-smilies-07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333375"/>
            <a:ext cx="4968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65" name="Group 33"/>
          <p:cNvGrpSpPr>
            <a:grpSpLocks/>
          </p:cNvGrpSpPr>
          <p:nvPr/>
        </p:nvGrpSpPr>
        <p:grpSpPr bwMode="auto">
          <a:xfrm>
            <a:off x="539750" y="981075"/>
            <a:ext cx="1746250" cy="5407025"/>
            <a:chOff x="249" y="605"/>
            <a:chExt cx="1100" cy="3406"/>
          </a:xfrm>
        </p:grpSpPr>
        <p:pic>
          <p:nvPicPr>
            <p:cNvPr id="16409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6" y="605"/>
              <a:ext cx="922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0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6" y="1207"/>
              <a:ext cx="87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1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5" y="1570"/>
              <a:ext cx="33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2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5" y="2160"/>
              <a:ext cx="67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3" name="Picture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1" y="2568"/>
              <a:ext cx="37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4" name="Picture 1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85" y="2931"/>
              <a:ext cx="588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15" name="Text Box 18"/>
            <p:cNvSpPr txBox="1">
              <a:spLocks noChangeArrowheads="1"/>
            </p:cNvSpPr>
            <p:nvPr/>
          </p:nvSpPr>
          <p:spPr bwMode="auto">
            <a:xfrm>
              <a:off x="518" y="991"/>
              <a:ext cx="116" cy="2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endParaRPr lang="fr-FR" sz="2200">
                <a:solidFill>
                  <a:schemeClr val="hlink"/>
                </a:solidFill>
              </a:endParaRPr>
            </a:p>
          </p:txBody>
        </p:sp>
        <p:sp>
          <p:nvSpPr>
            <p:cNvPr id="16416" name="Text Box 19"/>
            <p:cNvSpPr txBox="1">
              <a:spLocks noChangeArrowheads="1"/>
            </p:cNvSpPr>
            <p:nvPr/>
          </p:nvSpPr>
          <p:spPr bwMode="auto">
            <a:xfrm>
              <a:off x="298" y="1115"/>
              <a:ext cx="116" cy="2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endParaRPr lang="fr-FR" sz="2200">
                <a:solidFill>
                  <a:schemeClr val="hlink"/>
                </a:solidFill>
              </a:endParaRPr>
            </a:p>
          </p:txBody>
        </p:sp>
        <p:sp>
          <p:nvSpPr>
            <p:cNvPr id="16417" name="Text Box 29"/>
            <p:cNvSpPr txBox="1">
              <a:spLocks noChangeArrowheads="1"/>
            </p:cNvSpPr>
            <p:nvPr/>
          </p:nvSpPr>
          <p:spPr bwMode="auto">
            <a:xfrm>
              <a:off x="460" y="3763"/>
              <a:ext cx="116" cy="2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endParaRPr lang="fr-FR" sz="2200">
                <a:solidFill>
                  <a:schemeClr val="hlink"/>
                </a:solidFill>
              </a:endParaRPr>
            </a:p>
          </p:txBody>
        </p:sp>
        <p:pic>
          <p:nvPicPr>
            <p:cNvPr id="16418" name="Picture 31" descr="SNAGHTML177f5c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49" y="3113"/>
              <a:ext cx="896" cy="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9" name="Group 34"/>
          <p:cNvGrpSpPr>
            <a:grpSpLocks/>
          </p:cNvGrpSpPr>
          <p:nvPr/>
        </p:nvGrpSpPr>
        <p:grpSpPr bwMode="auto">
          <a:xfrm>
            <a:off x="5292725" y="1268413"/>
            <a:ext cx="3681413" cy="4572000"/>
            <a:chOff x="3334" y="799"/>
            <a:chExt cx="2319" cy="2880"/>
          </a:xfrm>
        </p:grpSpPr>
        <p:pic>
          <p:nvPicPr>
            <p:cNvPr id="16402" name="Picture 12" descr="EDF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785" y="1525"/>
              <a:ext cx="53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3" name="Picture 13" descr="logo-orange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833" y="1525"/>
              <a:ext cx="517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4" name="Picture 14" descr="eads_logo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334" y="799"/>
              <a:ext cx="824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5" name="Picture 15" descr="SNCF_Logo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470" y="2296"/>
              <a:ext cx="881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6" name="Picture 16" descr="ANd9GcRt39383DmFE--8DuY1zvMd1jzVqJ7g1dUHc5zdZRIAR7onySDgzQ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422" y="2341"/>
              <a:ext cx="1231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7" name="Picture 17" descr="logo-carrefour-market-2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195" y="2840"/>
              <a:ext cx="839" cy="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8" name="Picture 32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332" y="799"/>
              <a:ext cx="635" cy="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510" name="Rectangle 78"/>
          <p:cNvSpPr>
            <a:spLocks noChangeArrowheads="1"/>
          </p:cNvSpPr>
          <p:nvPr/>
        </p:nvSpPr>
        <p:spPr bwMode="auto">
          <a:xfrm>
            <a:off x="1979613" y="4365625"/>
            <a:ext cx="33083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 sz="1400" b="1">
              <a:solidFill>
                <a:schemeClr val="hlink"/>
              </a:solidFill>
            </a:endParaRPr>
          </a:p>
          <a:p>
            <a:endParaRPr lang="en-GB" sz="1400" b="1">
              <a:solidFill>
                <a:schemeClr val="hlink"/>
              </a:solidFill>
            </a:endParaRPr>
          </a:p>
          <a:p>
            <a:r>
              <a:rPr lang="en-GB" sz="1400" b="1">
                <a:solidFill>
                  <a:schemeClr val="hlink"/>
                </a:solidFill>
              </a:rPr>
              <a:t>Reichard, Florent </a:t>
            </a:r>
            <a:r>
              <a:rPr lang="en-GB" sz="1400">
                <a:solidFill>
                  <a:schemeClr val="hlink"/>
                </a:solidFill>
              </a:rPr>
              <a:t>  </a:t>
            </a:r>
            <a:br>
              <a:rPr lang="en-GB" sz="1400">
                <a:solidFill>
                  <a:schemeClr val="hlink"/>
                </a:solidFill>
              </a:rPr>
            </a:br>
            <a:r>
              <a:rPr lang="en-GB" sz="1400" b="1">
                <a:solidFill>
                  <a:schemeClr val="hlink"/>
                </a:solidFill>
              </a:rPr>
              <a:t>IBM France </a:t>
            </a:r>
            <a:r>
              <a:rPr lang="en-GB" sz="1400">
                <a:solidFill>
                  <a:schemeClr val="hlink"/>
                </a:solidFill>
              </a:rPr>
              <a:t/>
            </a:r>
            <a:br>
              <a:rPr lang="en-GB" sz="1400">
                <a:solidFill>
                  <a:schemeClr val="hlink"/>
                </a:solidFill>
              </a:rPr>
            </a:br>
            <a:r>
              <a:rPr lang="en-GB" sz="1400">
                <a:solidFill>
                  <a:schemeClr val="hlink"/>
                </a:solidFill>
              </a:rPr>
              <a:t>Coverage Software Sales Manager</a:t>
            </a:r>
          </a:p>
          <a:p>
            <a:r>
              <a:rPr lang="fr-FR" sz="1400" b="1">
                <a:solidFill>
                  <a:schemeClr val="hlink"/>
                </a:solidFill>
              </a:rPr>
              <a:t>06 70 97 55 31</a:t>
            </a:r>
          </a:p>
          <a:p>
            <a:r>
              <a:rPr lang="fr-FR" sz="1400" b="1">
                <a:solidFill>
                  <a:schemeClr val="hlink"/>
                </a:solidFill>
                <a:hlinkClick r:id="rId17"/>
              </a:rPr>
              <a:t>florent.reichard@fr.ibm.com</a:t>
            </a:r>
            <a:endParaRPr lang="en-GB" sz="1400" b="1">
              <a:solidFill>
                <a:schemeClr val="hlink"/>
              </a:solidFill>
            </a:endParaRPr>
          </a:p>
        </p:txBody>
      </p:sp>
      <p:grpSp>
        <p:nvGrpSpPr>
          <p:cNvPr id="18517" name="Group 85"/>
          <p:cNvGrpSpPr>
            <a:grpSpLocks/>
          </p:cNvGrpSpPr>
          <p:nvPr/>
        </p:nvGrpSpPr>
        <p:grpSpPr bwMode="auto">
          <a:xfrm>
            <a:off x="2124075" y="2924175"/>
            <a:ext cx="2657475" cy="1806575"/>
            <a:chOff x="1429" y="1531"/>
            <a:chExt cx="1674" cy="1138"/>
          </a:xfrm>
        </p:grpSpPr>
        <p:sp>
          <p:nvSpPr>
            <p:cNvPr id="16399" name="Text Box 86"/>
            <p:cNvSpPr txBox="1">
              <a:spLocks noChangeArrowheads="1"/>
            </p:cNvSpPr>
            <p:nvPr/>
          </p:nvSpPr>
          <p:spPr bwMode="auto">
            <a:xfrm>
              <a:off x="2477" y="1531"/>
              <a:ext cx="626" cy="2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endParaRPr lang="fr-FR" sz="2200">
                <a:solidFill>
                  <a:schemeClr val="hlink"/>
                </a:solidFill>
              </a:endParaRPr>
            </a:p>
          </p:txBody>
        </p:sp>
        <p:pic>
          <p:nvPicPr>
            <p:cNvPr id="16400" name="Picture 87" descr="098591706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429" y="1979"/>
              <a:ext cx="690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1" name="Line 88"/>
            <p:cNvSpPr>
              <a:spLocks noChangeShapeType="1"/>
            </p:cNvSpPr>
            <p:nvPr/>
          </p:nvSpPr>
          <p:spPr bwMode="auto">
            <a:xfrm flipH="1" flipV="1">
              <a:off x="1474" y="1661"/>
              <a:ext cx="544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aphicFrame>
        <p:nvGraphicFramePr>
          <p:cNvPr id="18545" name="Group 113"/>
          <p:cNvGraphicFramePr>
            <a:graphicFrameLocks noGrp="1"/>
          </p:cNvGraphicFramePr>
          <p:nvPr/>
        </p:nvGraphicFramePr>
        <p:xfrm>
          <a:off x="4572000" y="2565400"/>
          <a:ext cx="4572000" cy="1439863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</a:tblGrid>
              <a:tr h="1439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396" name="Rectangle 109"/>
          <p:cNvSpPr>
            <a:spLocks noChangeArrowheads="1"/>
          </p:cNvSpPr>
          <p:nvPr/>
        </p:nvSpPr>
        <p:spPr bwMode="auto">
          <a:xfrm>
            <a:off x="2627313" y="1700213"/>
            <a:ext cx="308133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GB" sz="1400" b="1">
              <a:solidFill>
                <a:schemeClr val="hlink"/>
              </a:solidFill>
            </a:endParaRPr>
          </a:p>
          <a:p>
            <a:pPr algn="ctr"/>
            <a:endParaRPr lang="en-GB" sz="1400" b="1">
              <a:solidFill>
                <a:schemeClr val="hlink"/>
              </a:solidFill>
            </a:endParaRPr>
          </a:p>
          <a:p>
            <a:pPr algn="ctr"/>
            <a:r>
              <a:rPr lang="en-GB" sz="1400" b="1">
                <a:solidFill>
                  <a:schemeClr val="hlink"/>
                </a:solidFill>
              </a:rPr>
              <a:t>Chasles, Philippe   </a:t>
            </a:r>
            <a:br>
              <a:rPr lang="en-GB" sz="1400" b="1">
                <a:solidFill>
                  <a:schemeClr val="hlink"/>
                </a:solidFill>
              </a:rPr>
            </a:br>
            <a:r>
              <a:rPr lang="en-GB" sz="1400" b="1">
                <a:solidFill>
                  <a:schemeClr val="hlink"/>
                </a:solidFill>
              </a:rPr>
              <a:t>IBM France </a:t>
            </a:r>
            <a:br>
              <a:rPr lang="en-GB" sz="1400" b="1">
                <a:solidFill>
                  <a:schemeClr val="hlink"/>
                </a:solidFill>
              </a:rPr>
            </a:br>
            <a:r>
              <a:rPr lang="en-GB" sz="1400" b="1">
                <a:solidFill>
                  <a:schemeClr val="hlink"/>
                </a:solidFill>
              </a:rPr>
              <a:t>Coverage Software Sales Manager</a:t>
            </a:r>
            <a:endParaRPr lang="fr-FR" sz="1400" b="1">
              <a:solidFill>
                <a:schemeClr val="hlink"/>
              </a:solidFill>
            </a:endParaRPr>
          </a:p>
          <a:p>
            <a:pPr algn="ctr"/>
            <a:r>
              <a:rPr lang="fr-FR" sz="1400" b="1">
                <a:solidFill>
                  <a:schemeClr val="hlink"/>
                </a:solidFill>
              </a:rPr>
              <a:t>0677023054</a:t>
            </a:r>
          </a:p>
          <a:p>
            <a:pPr algn="ctr"/>
            <a:r>
              <a:rPr lang="fr-FR" sz="1400" b="1">
                <a:solidFill>
                  <a:schemeClr val="hlink"/>
                </a:solidFill>
              </a:rPr>
              <a:t>Chasles@fr.ibm.com</a:t>
            </a:r>
            <a:r>
              <a:rPr lang="fr-FR"/>
              <a:t> </a:t>
            </a:r>
          </a:p>
        </p:txBody>
      </p:sp>
      <p:pic>
        <p:nvPicPr>
          <p:cNvPr id="16398" name="Picture 112" descr="042566706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708400" y="981075"/>
            <a:ext cx="10953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20" name="Line 36"/>
          <p:cNvSpPr>
            <a:spLocks noChangeShapeType="1"/>
          </p:cNvSpPr>
          <p:nvPr/>
        </p:nvSpPr>
        <p:spPr bwMode="auto">
          <a:xfrm>
            <a:off x="4067175" y="3500438"/>
            <a:ext cx="1296988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6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6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6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>
                <a:solidFill>
                  <a:schemeClr val="hlink"/>
                </a:solidFill>
              </a:rPr>
              <a:t>Q4….. La finale du tournoi des V Nations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fr-FR" i="1" smtClean="0">
                <a:solidFill>
                  <a:schemeClr val="accent1"/>
                </a:solidFill>
              </a:rPr>
              <a:t>14 grands comptes…. 12 larges deals</a:t>
            </a:r>
          </a:p>
          <a:p>
            <a:pPr eaLnBrk="1" hangingPunct="1"/>
            <a:r>
              <a:rPr lang="fr-FR" i="1" smtClean="0">
                <a:solidFill>
                  <a:schemeClr val="accent1"/>
                </a:solidFill>
              </a:rPr>
              <a:t>Des sujets innovants…. Des skills pointues</a:t>
            </a:r>
          </a:p>
          <a:p>
            <a:pPr eaLnBrk="1" hangingPunct="1"/>
            <a:r>
              <a:rPr lang="fr-FR" i="1" smtClean="0">
                <a:solidFill>
                  <a:schemeClr val="accent1"/>
                </a:solidFill>
              </a:rPr>
              <a:t>Nous ouvrons le jeu… </a:t>
            </a:r>
          </a:p>
          <a:p>
            <a:pPr eaLnBrk="1" hangingPunct="1"/>
            <a:r>
              <a:rPr lang="fr-FR" i="1" smtClean="0">
                <a:solidFill>
                  <a:schemeClr val="accent1"/>
                </a:solidFill>
              </a:rPr>
              <a:t>Vous êtes dans le game…. Parlons-en…Now</a:t>
            </a:r>
          </a:p>
          <a:p>
            <a:pPr eaLnBrk="1" hangingPunct="1"/>
            <a:r>
              <a:rPr lang="fr-FR" i="1" smtClean="0">
                <a:solidFill>
                  <a:schemeClr val="accent1"/>
                </a:solidFill>
              </a:rPr>
              <a:t>Pour acheter votre licence :</a:t>
            </a:r>
          </a:p>
          <a:p>
            <a:pPr lvl="2" eaLnBrk="1" hangingPunct="1"/>
            <a:r>
              <a:rPr lang="fr-FR" i="1" smtClean="0">
                <a:solidFill>
                  <a:schemeClr val="accent1"/>
                </a:solidFill>
                <a:hlinkClick r:id="rId2"/>
              </a:rPr>
              <a:t>Henri_thouvenin@fr.ibm.com</a:t>
            </a:r>
            <a:r>
              <a:rPr lang="fr-FR" i="1" smtClean="0">
                <a:solidFill>
                  <a:schemeClr val="accent1"/>
                </a:solidFill>
              </a:rPr>
              <a:t> 0633888268</a:t>
            </a:r>
          </a:p>
        </p:txBody>
      </p:sp>
      <p:pic>
        <p:nvPicPr>
          <p:cNvPr id="17413" name="Picture 5" descr="horseb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1628775"/>
            <a:ext cx="3529013" cy="3875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174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143</Words>
  <Application>Microsoft Office PowerPoint</Application>
  <PresentationFormat>On-screen Show (4:3)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Thème Office</vt:lpstr>
      <vt:lpstr>Thème Office</vt:lpstr>
      <vt:lpstr>Henri THOUVENIN Directeur Grands Comptes IBM SWG France</vt:lpstr>
      <vt:lpstr>Slide 2</vt:lpstr>
      <vt:lpstr>Non……………… c’est avant tout… </vt:lpstr>
      <vt:lpstr>Le terrain de jeu Q4….</vt:lpstr>
      <vt:lpstr>Q4….. La finale du tournoi des V Nations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Mathieu</dc:creator>
  <cp:lastModifiedBy>Thouvenin</cp:lastModifiedBy>
  <cp:revision>13</cp:revision>
  <dcterms:created xsi:type="dcterms:W3CDTF">2013-09-12T18:51:10Z</dcterms:created>
  <dcterms:modified xsi:type="dcterms:W3CDTF">2013-10-14T18:52:09Z</dcterms:modified>
</cp:coreProperties>
</file>