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5" r:id="rId4"/>
    <p:sldId id="277" r:id="rId5"/>
    <p:sldId id="278" r:id="rId6"/>
    <p:sldId id="281" r:id="rId7"/>
    <p:sldId id="283" r:id="rId8"/>
    <p:sldId id="284" r:id="rId9"/>
    <p:sldId id="286" r:id="rId10"/>
    <p:sldId id="287" r:id="rId11"/>
    <p:sldId id="282" r:id="rId12"/>
    <p:sldId id="260" r:id="rId13"/>
    <p:sldId id="262" r:id="rId14"/>
    <p:sldId id="263" r:id="rId15"/>
    <p:sldId id="265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6264696" cy="1470025"/>
          </a:xfrm>
        </p:spPr>
        <p:txBody>
          <a:bodyPr anchor="b"/>
          <a:lstStyle>
            <a:lvl1pPr algn="r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6256784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B353-E60C-4846-A510-FF157EE0127C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248F-16A4-40DE-8F25-4ADDEE0C22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F67D-9EB3-478E-B80E-FAAF96E3C406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6E8E-47FD-47C4-8828-82F98F3399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B9FB-74EB-4A5E-8F35-EF846BCEEC2F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A0A1-7112-4FF0-96B0-4431CEB4F2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6988"/>
            <a:ext cx="7200900" cy="11525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A44D-9C94-4AEE-B044-CE67CD9DF77E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7DA0-0267-4DB9-83EB-D23A4C2E27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6988"/>
            <a:ext cx="7200900" cy="11525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29E8-B938-4475-9E21-8CFBE65FBE1C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063C-48E5-44B3-9889-49E6DD04B9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4CD3-2E4E-459E-B57F-F17F5FC0066D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9147-B2C5-42F9-841F-3F5DF35B91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B6B9-342B-4A12-99AA-926043BFD350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DA2B-983B-4DF5-9B8D-D531687DFD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5C5E-2875-413B-851B-21256CAC999D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E101-CB3D-4A6D-A22B-82C781DD96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D760-1E22-417F-AFA3-B9125DA0931E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7E1E-4F3E-4C8F-8C8D-D89943DAA1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5783-A8A9-44A9-BD98-389DEC2303FF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B9BC-5872-4CA2-BAC9-DEA5BD33A7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7091-339F-498D-8A38-1A0A8C30131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A182-7ED8-4231-B5C1-FFDFA1306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038E-93B5-4742-A0D3-2949B1C46035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52AD-AED4-46CC-BD69-4A649FBC50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93F0-7EB9-4F78-B57B-96C346E7A1AC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6B0C-4E09-475F-B4CC-EE55B032E8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550" y="-26988"/>
            <a:ext cx="7200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F48851-B6E2-4809-938C-E622C3B9B289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974A6D-6348-4A06-9778-7D7CEE4FDF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6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ibm.com/software/fr/rational/technicalsumm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oesi.fr/" TargetMode="Externa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3"/>
          <p:cNvSpPr>
            <a:spLocks noGrp="1"/>
          </p:cNvSpPr>
          <p:nvPr>
            <p:ph type="ctrTitle"/>
          </p:nvPr>
        </p:nvSpPr>
        <p:spPr>
          <a:xfrm>
            <a:off x="2878138" y="2133600"/>
            <a:ext cx="6265862" cy="1470025"/>
          </a:xfrm>
        </p:spPr>
        <p:txBody>
          <a:bodyPr/>
          <a:lstStyle/>
          <a:p>
            <a:pPr eaLnBrk="1" hangingPunct="1"/>
            <a:r>
              <a:rPr lang="fr-FR" smtClean="0"/>
              <a:t>RATIONAL</a:t>
            </a:r>
            <a:endParaRPr lang="en-US" smtClean="0"/>
          </a:p>
        </p:txBody>
      </p:sp>
      <p:sp>
        <p:nvSpPr>
          <p:cNvPr id="15362" name="Sous-titre 4"/>
          <p:cNvSpPr>
            <a:spLocks noGrp="1"/>
          </p:cNvSpPr>
          <p:nvPr>
            <p:ph type="subTitle" idx="1"/>
          </p:nvPr>
        </p:nvSpPr>
        <p:spPr>
          <a:xfrm>
            <a:off x="2627313" y="3644900"/>
            <a:ext cx="6257925" cy="1752600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hlink"/>
                </a:solidFill>
              </a:rPr>
              <a:t>  </a:t>
            </a:r>
            <a:r>
              <a:rPr lang="fr-FR" sz="3200" u="sng" smtClean="0">
                <a:solidFill>
                  <a:schemeClr val="hlink"/>
                </a:solidFill>
              </a:rPr>
              <a:t>Business Partners</a:t>
            </a:r>
          </a:p>
          <a:p>
            <a:pPr eaLnBrk="1" hangingPunct="1"/>
            <a:r>
              <a:rPr lang="fr-FR" i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skiing &amp; </a:t>
            </a:r>
          </a:p>
          <a:p>
            <a:pPr eaLnBrk="1" hangingPunct="1"/>
            <a:r>
              <a:rPr lang="fr-FR" i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Parasail</a:t>
            </a:r>
            <a:endParaRPr lang="en-US" i="1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5" name="Picture 4" descr="IMG_3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522128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 </a:t>
            </a:r>
            <a:br>
              <a:rPr lang="fr-FR" smtClean="0"/>
            </a:br>
            <a:r>
              <a:rPr lang="fr-FR" sz="2400" smtClean="0"/>
              <a:t>Rational: A state of mind, never giving up anything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3056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0"/>
            <a:ext cx="7200900" cy="115252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hlink"/>
                </a:solidFill>
              </a:rPr>
              <a:t>BPs Growth / Q4 Plays &amp; focus</a:t>
            </a:r>
            <a:endParaRPr lang="en-US" smtClean="0">
              <a:solidFill>
                <a:schemeClr val="hlink"/>
              </a:solidFill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356100" y="3213100"/>
            <a:ext cx="4327525" cy="3228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200" b="1" smtClean="0">
                <a:solidFill>
                  <a:schemeClr val="hlink"/>
                </a:solidFill>
                <a:latin typeface="Arial" charset="0"/>
              </a:rPr>
              <a:t>Rational Plays for BPs</a:t>
            </a:r>
            <a:endParaRPr lang="en-US" sz="1200" b="1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 b="1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000" b="1" smtClean="0"/>
              <a:t>Rational Crush HP Jazz Pricing Play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/>
              <a:t>This play is designed to provide sellers competing against HP with a competitive pricing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/>
              <a:t> discount structure in the following scenarios where Rational Quality Management and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/>
              <a:t> Requirements Management products compete against HP’s equivalent products.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800" smtClean="0"/>
          </a:p>
          <a:p>
            <a:pPr eaLnBrk="1" hangingPunct="1">
              <a:lnSpc>
                <a:spcPct val="90000"/>
              </a:lnSpc>
            </a:pPr>
            <a:r>
              <a:rPr lang="en-US" sz="1000" b="1" smtClean="0"/>
              <a:t>Rational GB Whitespace &amp; Invest Account Play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This promotion is designed to sell net new Rational Standard Offerings into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accounts where few/no Rational licenses have been sold and/or competitor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pricing has created a strong barrier to adoption and/or the account has been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 identified as Invest for deeper penetration.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000" b="1" smtClean="0"/>
              <a:t>Affinity Pricing Play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To increase both the percentage of customers owning multiple Rational products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and the percentage of the Rational portfolio owned by these customers, this play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discounts specified products when sold in specific combinations as outlined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800" smtClean="0">
                <a:latin typeface="Arial" charset="0"/>
              </a:rPr>
              <a:t>below.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95288" y="2565400"/>
            <a:ext cx="3548062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55875" y="1557338"/>
            <a:ext cx="3521075" cy="200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200">
                <a:solidFill>
                  <a:schemeClr val="hlink"/>
                </a:solidFill>
              </a:rPr>
              <a:t>Croissance continue de la part des ventes indirectes dans le Business Rational</a:t>
            </a:r>
          </a:p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400"/>
              <a:t>YTD -&gt; 15 %</a:t>
            </a:r>
          </a:p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400"/>
              <a:t>Obj 21 % fin 2013</a:t>
            </a:r>
          </a:p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400"/>
              <a:t>Obj 35 % -&gt; 2015 </a:t>
            </a:r>
          </a:p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fr-FR" sz="1400"/>
          </a:p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44038" name="AutoShape 19"/>
          <p:cNvSpPr>
            <a:spLocks noChangeArrowheads="1"/>
          </p:cNvSpPr>
          <p:nvPr/>
        </p:nvSpPr>
        <p:spPr bwMode="auto">
          <a:xfrm rot="5400000">
            <a:off x="5652294" y="2348707"/>
            <a:ext cx="1728787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9" name="AutoShape 20"/>
          <p:cNvSpPr>
            <a:spLocks noChangeArrowheads="1"/>
          </p:cNvSpPr>
          <p:nvPr/>
        </p:nvSpPr>
        <p:spPr bwMode="auto">
          <a:xfrm rot="-8351176">
            <a:off x="2195513" y="5373688"/>
            <a:ext cx="1728787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4040" name="Picture 23" descr="ANd9GcT3Kkra7tR_LpdxEJ09YEXCS3RgA1QF7nV4fXt_wcs5JIJWz3DIrrnqf2s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2900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24"/>
          <p:cNvSpPr txBox="1">
            <a:spLocks noChangeArrowheads="1"/>
          </p:cNvSpPr>
          <p:nvPr/>
        </p:nvSpPr>
        <p:spPr bwMode="auto">
          <a:xfrm>
            <a:off x="328613" y="3119438"/>
            <a:ext cx="2459037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400">
                <a:solidFill>
                  <a:schemeClr val="hlink"/>
                </a:solidFill>
              </a:rPr>
              <a:t>Identifier des deals TOKEN</a:t>
            </a:r>
            <a:endParaRPr lang="en-US" sz="1400">
              <a:solidFill>
                <a:schemeClr val="hlink"/>
              </a:solidFill>
            </a:endParaRPr>
          </a:p>
        </p:txBody>
      </p:sp>
      <p:sp>
        <p:nvSpPr>
          <p:cNvPr id="44042" name="AutoShape 25"/>
          <p:cNvSpPr>
            <a:spLocks noChangeArrowheads="1"/>
          </p:cNvSpPr>
          <p:nvPr/>
        </p:nvSpPr>
        <p:spPr bwMode="auto">
          <a:xfrm rot="-602904">
            <a:off x="971550" y="1844675"/>
            <a:ext cx="1728788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8" descr="va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941888"/>
            <a:ext cx="15113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149725"/>
            <a:ext cx="1600200" cy="9906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pic>
        <p:nvPicPr>
          <p:cNvPr id="20483" name="Picture 37" descr="sher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868863"/>
            <a:ext cx="12954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hlink"/>
                </a:solidFill>
              </a:rPr>
              <a:t>BPs Highlight</a:t>
            </a:r>
            <a:endParaRPr lang="en-US" smtClean="0">
              <a:solidFill>
                <a:schemeClr val="hlink"/>
              </a:solidFill>
            </a:endParaRPr>
          </a:p>
        </p:txBody>
      </p:sp>
      <p:pic>
        <p:nvPicPr>
          <p:cNvPr id="20485" name="Picture 29" descr="Slide_Awar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989138"/>
            <a:ext cx="54006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1" descr="2013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196975"/>
            <a:ext cx="28082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0" descr="_IT_lin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5949950"/>
            <a:ext cx="10810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2" descr="3b4f7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5373688"/>
            <a:ext cx="12969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44" descr="9k="/>
          <p:cNvSpPr>
            <a:spLocks noChangeAspect="1" noChangeArrowheads="1"/>
          </p:cNvSpPr>
          <p:nvPr/>
        </p:nvSpPr>
        <p:spPr bwMode="auto">
          <a:xfrm>
            <a:off x="3681413" y="2943225"/>
            <a:ext cx="1781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pic>
        <p:nvPicPr>
          <p:cNvPr id="20490" name="Picture 46" descr="EGD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4437063"/>
            <a:ext cx="108108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876925"/>
            <a:ext cx="2736850" cy="4349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20492" name="AutoShape 51" descr="9k="/>
          <p:cNvSpPr>
            <a:spLocks noChangeAspect="1" noChangeArrowheads="1"/>
          </p:cNvSpPr>
          <p:nvPr/>
        </p:nvSpPr>
        <p:spPr bwMode="auto">
          <a:xfrm>
            <a:off x="2219325" y="2943225"/>
            <a:ext cx="4705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0493" name="AutoShape 53" descr="9k="/>
          <p:cNvSpPr>
            <a:spLocks noChangeAspect="1" noChangeArrowheads="1"/>
          </p:cNvSpPr>
          <p:nvPr/>
        </p:nvSpPr>
        <p:spPr bwMode="auto">
          <a:xfrm>
            <a:off x="2219325" y="2943225"/>
            <a:ext cx="4705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pic>
        <p:nvPicPr>
          <p:cNvPr id="20494" name="Picture 55" descr="logo%20HUTCHINSON%20%20fond%20noi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313" y="6308725"/>
            <a:ext cx="17287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5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16688" y="4365625"/>
            <a:ext cx="1908175" cy="5334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pic>
        <p:nvPicPr>
          <p:cNvPr id="20496" name="Picture 57" descr="Accuei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87675" y="5805488"/>
            <a:ext cx="1657350" cy="2857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pic>
        <p:nvPicPr>
          <p:cNvPr id="20497" name="Picture 59" descr="distributeur-saf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88350" y="4652963"/>
            <a:ext cx="574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6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00788" y="1196975"/>
            <a:ext cx="971550" cy="11430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pic>
        <p:nvPicPr>
          <p:cNvPr id="20499" name="Picture 62" descr="AXXES%20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3575" y="6092825"/>
            <a:ext cx="10810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1412875"/>
            <a:ext cx="1677988" cy="2578100"/>
          </a:xfrm>
          <a:prstGeom prst="rect">
            <a:avLst/>
          </a:prstGeom>
          <a:noFill/>
          <a:ln w="76200" cmpd="tri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8" descr="1600x400 (1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60350"/>
            <a:ext cx="47529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9" descr="logo_ib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21425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ontent Placeholder 32"/>
          <p:cNvSpPr>
            <a:spLocks/>
          </p:cNvSpPr>
          <p:nvPr/>
        </p:nvSpPr>
        <p:spPr bwMode="auto">
          <a:xfrm>
            <a:off x="395288" y="2205038"/>
            <a:ext cx="816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800">
                <a:solidFill>
                  <a:srgbClr val="00688F"/>
                </a:solidFill>
                <a:latin typeface="Calibri" pitchFamily="34" charset="0"/>
              </a:rPr>
              <a:t>5 bonnes raisons de participer…. Découvrez:</a:t>
            </a:r>
          </a:p>
        </p:txBody>
      </p:sp>
      <p:sp>
        <p:nvSpPr>
          <p:cNvPr id="21508" name="Text Box 22"/>
          <p:cNvSpPr txBox="1">
            <a:spLocks noChangeArrowheads="1"/>
          </p:cNvSpPr>
          <p:nvPr/>
        </p:nvSpPr>
        <p:spPr bwMode="auto">
          <a:xfrm>
            <a:off x="755650" y="2782888"/>
            <a:ext cx="80645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Symbol" pitchFamily="18" charset="2"/>
              <a:buChar char="·"/>
            </a:pPr>
            <a:r>
              <a:rPr lang="fr-FR" sz="1200">
                <a:solidFill>
                  <a:srgbClr val="000000"/>
                </a:solidFill>
              </a:rPr>
              <a:t> </a:t>
            </a:r>
            <a:r>
              <a:rPr lang="fr-FR" sz="1400" b="0">
                <a:solidFill>
                  <a:srgbClr val="000000"/>
                </a:solidFill>
              </a:rPr>
              <a:t>Ce qu’est</a:t>
            </a:r>
            <a:r>
              <a:rPr lang="fr-FR" sz="1400">
                <a:solidFill>
                  <a:srgbClr val="000000"/>
                </a:solidFill>
              </a:rPr>
              <a:t> DevOps</a:t>
            </a:r>
            <a:r>
              <a:rPr lang="fr-FR" sz="1400" b="0">
                <a:solidFill>
                  <a:srgbClr val="000000"/>
                </a:solidFill>
              </a:rPr>
              <a:t> et qu'apporte l'acquisition d’</a:t>
            </a:r>
            <a:r>
              <a:rPr lang="fr-FR" sz="1400">
                <a:solidFill>
                  <a:srgbClr val="000000"/>
                </a:solidFill>
              </a:rPr>
              <a:t>UrbanCode</a:t>
            </a:r>
            <a:r>
              <a:rPr lang="fr-FR" sz="1400" b="0">
                <a:solidFill>
                  <a:srgbClr val="000000"/>
                </a:solidFill>
              </a:rPr>
              <a:t> à vos clients</a:t>
            </a:r>
          </a:p>
          <a:p>
            <a:pPr>
              <a:lnSpc>
                <a:spcPct val="130000"/>
              </a:lnSpc>
              <a:buFont typeface="Symbol" pitchFamily="18" charset="2"/>
              <a:buChar char="·"/>
            </a:pPr>
            <a:r>
              <a:rPr lang="fr-FR" sz="1400" b="0">
                <a:solidFill>
                  <a:srgbClr val="000000"/>
                </a:solidFill>
              </a:rPr>
              <a:t> Quels bénéfices la </a:t>
            </a:r>
            <a:r>
              <a:rPr lang="fr-FR" sz="1400">
                <a:solidFill>
                  <a:srgbClr val="000000"/>
                </a:solidFill>
              </a:rPr>
              <a:t>collaboration</a:t>
            </a:r>
            <a:r>
              <a:rPr lang="fr-FR" sz="1400" b="0">
                <a:solidFill>
                  <a:srgbClr val="000000"/>
                </a:solidFill>
              </a:rPr>
              <a:t> induit au sein du </a:t>
            </a:r>
            <a:r>
              <a:rPr lang="fr-FR" sz="1400">
                <a:solidFill>
                  <a:srgbClr val="000000"/>
                </a:solidFill>
              </a:rPr>
              <a:t>développement Agile</a:t>
            </a:r>
            <a:r>
              <a:rPr lang="fr-FR" sz="1400" b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30000"/>
              </a:lnSpc>
              <a:buFont typeface="Symbol" pitchFamily="18" charset="2"/>
              <a:buChar char="·"/>
            </a:pPr>
            <a:r>
              <a:rPr lang="fr-FR" sz="1400" b="0">
                <a:solidFill>
                  <a:srgbClr val="000000"/>
                </a:solidFill>
              </a:rPr>
              <a:t> Comment développer et tester efficacement et en continu des </a:t>
            </a:r>
            <a:r>
              <a:rPr lang="fr-FR" sz="1400">
                <a:solidFill>
                  <a:srgbClr val="000000"/>
                </a:solidFill>
              </a:rPr>
              <a:t>apps mobiles</a:t>
            </a:r>
          </a:p>
          <a:p>
            <a:pPr>
              <a:lnSpc>
                <a:spcPct val="130000"/>
              </a:lnSpc>
              <a:buFont typeface="Symbol" pitchFamily="18" charset="2"/>
              <a:buChar char="·"/>
            </a:pPr>
            <a:r>
              <a:rPr lang="fr-FR" sz="1400" b="0">
                <a:solidFill>
                  <a:srgbClr val="000000"/>
                </a:solidFill>
              </a:rPr>
              <a:t> Les dernières nouveautés en matière d'</a:t>
            </a:r>
            <a:r>
              <a:rPr lang="fr-FR" sz="1400">
                <a:solidFill>
                  <a:srgbClr val="000000"/>
                </a:solidFill>
              </a:rPr>
              <a:t>Ingénierie Systèmes</a:t>
            </a:r>
          </a:p>
          <a:p>
            <a:pPr>
              <a:lnSpc>
                <a:spcPct val="130000"/>
              </a:lnSpc>
              <a:buFont typeface="Symbol" pitchFamily="18" charset="2"/>
              <a:buChar char="·"/>
            </a:pPr>
            <a:r>
              <a:rPr lang="fr-FR" sz="1400" b="0">
                <a:solidFill>
                  <a:srgbClr val="000000"/>
                </a:solidFill>
              </a:rPr>
              <a:t> Comment </a:t>
            </a:r>
            <a:r>
              <a:rPr lang="fr-FR" sz="1400">
                <a:solidFill>
                  <a:srgbClr val="000000"/>
                </a:solidFill>
              </a:rPr>
              <a:t>SoftLayer</a:t>
            </a:r>
            <a:r>
              <a:rPr lang="fr-FR" sz="1400" b="0">
                <a:solidFill>
                  <a:srgbClr val="000000"/>
                </a:solidFill>
              </a:rPr>
              <a:t> accélère les tests et le développement dans le Cloud</a:t>
            </a:r>
          </a:p>
          <a:p>
            <a:pPr>
              <a:lnSpc>
                <a:spcPct val="130000"/>
              </a:lnSpc>
              <a:buFont typeface="Symbol" pitchFamily="18" charset="2"/>
              <a:buChar char="·"/>
            </a:pPr>
            <a:r>
              <a:rPr lang="fr-FR" sz="1400" b="0">
                <a:solidFill>
                  <a:srgbClr val="000000"/>
                </a:solidFill>
              </a:rPr>
              <a:t> Une session spécifique pour nos partenaires 14h – 14h45</a:t>
            </a:r>
          </a:p>
          <a:p>
            <a:pPr>
              <a:lnSpc>
                <a:spcPct val="130000"/>
              </a:lnSpc>
              <a:buFont typeface="Symbol" pitchFamily="18" charset="2"/>
              <a:buChar char="·"/>
            </a:pPr>
            <a:r>
              <a:rPr lang="fr-FR" sz="1400" b="0">
                <a:solidFill>
                  <a:srgbClr val="000000"/>
                </a:solidFill>
              </a:rPr>
              <a:t> L’offre Arcad Pack for Rational, le nouveau standard en Gestion du Cycle de vie des applications sur IBM i</a:t>
            </a:r>
          </a:p>
        </p:txBody>
      </p:sp>
      <p:sp>
        <p:nvSpPr>
          <p:cNvPr id="21509" name="Content Placeholder 32"/>
          <p:cNvSpPr>
            <a:spLocks/>
          </p:cNvSpPr>
          <p:nvPr/>
        </p:nvSpPr>
        <p:spPr bwMode="auto">
          <a:xfrm>
            <a:off x="207963" y="4941888"/>
            <a:ext cx="89360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fr-FR" sz="2000">
              <a:solidFill>
                <a:srgbClr val="00688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solidFill>
                  <a:srgbClr val="00688F"/>
                </a:solidFill>
                <a:latin typeface="Calibri" pitchFamily="34" charset="0"/>
              </a:rPr>
              <a:t>Et bien d’autres surprises =&gt; </a:t>
            </a:r>
            <a:r>
              <a:rPr lang="fr-FR" sz="2000">
                <a:solidFill>
                  <a:srgbClr val="8CC63F"/>
                </a:solidFill>
                <a:latin typeface="Calibri" pitchFamily="34" charset="0"/>
                <a:hlinkClick r:id="rId2"/>
              </a:rPr>
              <a:t>www.ibm.com/software/fr/rational/technicalsummit</a:t>
            </a:r>
            <a:endParaRPr lang="fr-FR" sz="2000">
              <a:solidFill>
                <a:srgbClr val="8CC63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solidFill>
                  <a:srgbClr val="8CC63F"/>
                </a:solidFill>
                <a:latin typeface="Calibri" pitchFamily="34" charset="0"/>
              </a:rPr>
              <a:t>Pour tout renseignement: Sidonie Goussard et Florence Calvez</a:t>
            </a:r>
            <a:endParaRPr lang="fr-FR" sz="2000">
              <a:solidFill>
                <a:srgbClr val="299CC9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fr-FR" sz="2000">
              <a:solidFill>
                <a:srgbClr val="00688F"/>
              </a:solidFill>
              <a:latin typeface="Calibri" pitchFamily="34" charset="0"/>
            </a:endParaRPr>
          </a:p>
        </p:txBody>
      </p:sp>
      <p:pic>
        <p:nvPicPr>
          <p:cNvPr id="21510" name="Picture 24" descr="Coeurdever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908050"/>
            <a:ext cx="19573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hlink"/>
                </a:solidFill>
              </a:rPr>
              <a:t>Programme Technical Summit</a:t>
            </a:r>
            <a:endParaRPr lang="en-US" smtClean="0">
              <a:solidFill>
                <a:schemeClr val="hlink"/>
              </a:solidFill>
            </a:endParaRP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7115175" cy="560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 not forget to reach out to thank our BP's   </a:t>
            </a:r>
            <a:r>
              <a:rPr lang="fr-FR" smtClean="0">
                <a:sym typeface="Wingdings" pitchFamily="2" charset="2"/>
              </a:rPr>
              <a:t> </a:t>
            </a:r>
            <a:endParaRPr lang="fr-FR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4579" name="Picture 5" descr="IMG_3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36295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hlink"/>
                </a:solidFill>
              </a:rPr>
              <a:t>Equipes Sales Rational</a:t>
            </a:r>
            <a:endParaRPr lang="en-US" smtClean="0">
              <a:solidFill>
                <a:schemeClr val="hlink"/>
              </a:solidFill>
            </a:endParaRPr>
          </a:p>
        </p:txBody>
      </p:sp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36613"/>
            <a:ext cx="597217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908175" y="6238875"/>
            <a:ext cx="367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000000"/>
                </a:solidFill>
              </a:rPr>
              <a:t>Marketing</a:t>
            </a:r>
            <a:r>
              <a:rPr lang="fr-FR" sz="1200" b="0">
                <a:solidFill>
                  <a:srgbClr val="000000"/>
                </a:solidFill>
              </a:rPr>
              <a:t>      Florence Calvez et Sidonie Goussard</a:t>
            </a:r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A team ready to take off!!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5844" name="Picture 5" descr="IMG_32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5600"/>
            <a:ext cx="6624638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1360487" cy="2089150"/>
          </a:xfrm>
          <a:prstGeom prst="rect">
            <a:avLst/>
          </a:prstGeom>
          <a:noFill/>
          <a:ln w="76200" cmpd="tri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Our expectations: A very high level of Q4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7892" name="Picture 5" descr="IMG_3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82638"/>
            <a:ext cx="8939213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1360487" cy="2089150"/>
          </a:xfrm>
          <a:prstGeom prst="rect">
            <a:avLst/>
          </a:prstGeom>
          <a:noFill/>
          <a:ln w="76200" cmpd="tri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A controlled landing  </a:t>
            </a:r>
            <a:r>
              <a:rPr lang="fr-FR" smtClean="0">
                <a:sym typeface="Wingdings" pitchFamily="2" charset="2"/>
              </a:rPr>
              <a:t>  </a:t>
            </a:r>
            <a:endParaRPr lang="fr-FR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8916" name="Picture 5" descr="IMG_3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5693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1360487" cy="2089150"/>
          </a:xfrm>
          <a:prstGeom prst="rect">
            <a:avLst/>
          </a:prstGeom>
          <a:noFill/>
          <a:ln w="76200" cmpd="tri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9" descr="40002855502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565400"/>
            <a:ext cx="1944687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hlink"/>
                </a:solidFill>
              </a:rPr>
              <a:t>Channel MAP – H1 Results</a:t>
            </a:r>
            <a:r>
              <a:rPr lang="fr-FR" smtClean="0"/>
              <a:t> </a:t>
            </a:r>
            <a:endParaRPr lang="en-US" smtClean="0"/>
          </a:p>
        </p:txBody>
      </p:sp>
      <p:pic>
        <p:nvPicPr>
          <p:cNvPr id="43012" name="Picture 4" descr="carte de France cliqu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8425" y="1497013"/>
            <a:ext cx="4752975" cy="5360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421063" y="4949825"/>
            <a:ext cx="1168400" cy="312738"/>
          </a:xfrm>
          <a:prstGeom prst="rect">
            <a:avLst/>
          </a:prstGeom>
          <a:solidFill>
            <a:srgbClr val="FFFF99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Kalimetrix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14913" y="5095875"/>
            <a:ext cx="693737" cy="325438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600"/>
              <a:t>Erica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490788" y="4843463"/>
            <a:ext cx="407987" cy="2413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000"/>
              <a:t>ASI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258888" y="2565400"/>
            <a:ext cx="1103312" cy="341313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AB Logix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8263" y="3273425"/>
            <a:ext cx="930275" cy="312738"/>
          </a:xfrm>
          <a:prstGeom prst="rect">
            <a:avLst/>
          </a:prstGeom>
          <a:solidFill>
            <a:srgbClr val="FFFF99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Qualixo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3024188" y="1928813"/>
            <a:ext cx="1368425" cy="14398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3176588" y="2081213"/>
            <a:ext cx="1368425" cy="14398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43020" name="Oval 17"/>
          <p:cNvSpPr>
            <a:spLocks noChangeArrowheads="1"/>
          </p:cNvSpPr>
          <p:nvPr/>
        </p:nvSpPr>
        <p:spPr bwMode="auto">
          <a:xfrm>
            <a:off x="2089150" y="1712913"/>
            <a:ext cx="3505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3025" y="2863850"/>
            <a:ext cx="609600" cy="325438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600"/>
              <a:t>D.FI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176713" y="4425950"/>
            <a:ext cx="457200" cy="2413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000"/>
              <a:t>D.FI</a:t>
            </a:r>
          </a:p>
        </p:txBody>
      </p:sp>
      <p:sp>
        <p:nvSpPr>
          <p:cNvPr id="43023" name="Rectangle 20"/>
          <p:cNvSpPr>
            <a:spLocks noChangeArrowheads="1"/>
          </p:cNvSpPr>
          <p:nvPr/>
        </p:nvSpPr>
        <p:spPr bwMode="auto">
          <a:xfrm>
            <a:off x="1281113" y="3044825"/>
            <a:ext cx="1052512" cy="312738"/>
          </a:xfrm>
          <a:prstGeom prst="rect">
            <a:avLst/>
          </a:prstGeom>
          <a:solidFill>
            <a:srgbClr val="FFFF99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Sigma IT</a:t>
            </a:r>
          </a:p>
        </p:txBody>
      </p:sp>
      <p:sp>
        <p:nvSpPr>
          <p:cNvPr id="43024" name="Rectangle 21"/>
          <p:cNvSpPr>
            <a:spLocks noChangeArrowheads="1"/>
          </p:cNvSpPr>
          <p:nvPr/>
        </p:nvSpPr>
        <p:spPr bwMode="auto">
          <a:xfrm>
            <a:off x="61913" y="1797050"/>
            <a:ext cx="1069975" cy="369888"/>
          </a:xfrm>
          <a:prstGeom prst="rect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Insight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105275" y="4087813"/>
            <a:ext cx="1066800" cy="325437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600"/>
              <a:t>Alteca</a:t>
            </a:r>
          </a:p>
        </p:txBody>
      </p:sp>
      <p:sp>
        <p:nvSpPr>
          <p:cNvPr id="43026" name="Rectangle 33"/>
          <p:cNvSpPr>
            <a:spLocks noChangeArrowheads="1"/>
          </p:cNvSpPr>
          <p:nvPr/>
        </p:nvSpPr>
        <p:spPr bwMode="auto">
          <a:xfrm>
            <a:off x="1649413" y="1357313"/>
            <a:ext cx="1069975" cy="609600"/>
          </a:xfrm>
          <a:prstGeom prst="rect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Ardent (VMark)</a:t>
            </a: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2301875" y="1685925"/>
            <a:ext cx="1474788" cy="9715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1055688" y="1708150"/>
            <a:ext cx="2698750" cy="9953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1081088" y="2216150"/>
            <a:ext cx="2641600" cy="6397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1187450" y="2420938"/>
            <a:ext cx="2640013" cy="355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V="1">
            <a:off x="1136650" y="2863850"/>
            <a:ext cx="2617788" cy="6286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V="1">
            <a:off x="1081088" y="3079750"/>
            <a:ext cx="2735262" cy="17716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V="1">
            <a:off x="839788" y="2806700"/>
            <a:ext cx="2890837" cy="15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43034" name="Rectangle 41"/>
          <p:cNvSpPr>
            <a:spLocks noChangeArrowheads="1"/>
          </p:cNvSpPr>
          <p:nvPr/>
        </p:nvSpPr>
        <p:spPr bwMode="auto">
          <a:xfrm>
            <a:off x="4638675" y="5468938"/>
            <a:ext cx="1030288" cy="312737"/>
          </a:xfrm>
          <a:prstGeom prst="rect">
            <a:avLst/>
          </a:prstGeom>
          <a:solidFill>
            <a:srgbClr val="FFFF99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ComSoft</a:t>
            </a:r>
          </a:p>
        </p:txBody>
      </p:sp>
      <p:sp>
        <p:nvSpPr>
          <p:cNvPr id="43035" name="Rectangle 42"/>
          <p:cNvSpPr>
            <a:spLocks noChangeArrowheads="1"/>
          </p:cNvSpPr>
          <p:nvPr/>
        </p:nvSpPr>
        <p:spPr bwMode="auto">
          <a:xfrm>
            <a:off x="25400" y="3662363"/>
            <a:ext cx="881063" cy="312737"/>
          </a:xfrm>
          <a:prstGeom prst="rect">
            <a:avLst/>
          </a:prstGeom>
          <a:solidFill>
            <a:srgbClr val="FFFF99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NATEA</a:t>
            </a:r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V="1">
            <a:off x="1185863" y="2900363"/>
            <a:ext cx="2413000" cy="9842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43037" name="Rectangle 48"/>
          <p:cNvSpPr>
            <a:spLocks noChangeArrowheads="1"/>
          </p:cNvSpPr>
          <p:nvPr/>
        </p:nvSpPr>
        <p:spPr bwMode="auto">
          <a:xfrm>
            <a:off x="2952750" y="5240338"/>
            <a:ext cx="1074738" cy="388937"/>
          </a:xfrm>
          <a:prstGeom prst="rect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Prometil</a:t>
            </a:r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 flipH="1">
            <a:off x="3881438" y="1911350"/>
            <a:ext cx="1482725" cy="9858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 flipH="1">
            <a:off x="4084638" y="2114550"/>
            <a:ext cx="1508125" cy="706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43040" name="Text Box 52"/>
          <p:cNvSpPr txBox="1">
            <a:spLocks noChangeArrowheads="1"/>
          </p:cNvSpPr>
          <p:nvPr/>
        </p:nvSpPr>
        <p:spPr bwMode="auto">
          <a:xfrm>
            <a:off x="7297738" y="1189038"/>
            <a:ext cx="1054100" cy="476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2800">
                <a:latin typeface="Comic Sans MS" pitchFamily="66" charset="0"/>
                <a:cs typeface="Consolas" pitchFamily="49" charset="0"/>
              </a:rPr>
              <a:t>2013</a:t>
            </a:r>
            <a:endParaRPr lang="en-US" sz="2800"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43041" name="Rectangle 55"/>
          <p:cNvSpPr>
            <a:spLocks noChangeArrowheads="1"/>
          </p:cNvSpPr>
          <p:nvPr/>
        </p:nvSpPr>
        <p:spPr bwMode="auto">
          <a:xfrm>
            <a:off x="4537075" y="3224213"/>
            <a:ext cx="990600" cy="388937"/>
          </a:xfrm>
          <a:prstGeom prst="rect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ARCAD</a:t>
            </a:r>
          </a:p>
        </p:txBody>
      </p:sp>
      <p:sp>
        <p:nvSpPr>
          <p:cNvPr id="43042" name="Rectangle 56"/>
          <p:cNvSpPr>
            <a:spLocks noChangeArrowheads="1"/>
          </p:cNvSpPr>
          <p:nvPr/>
        </p:nvSpPr>
        <p:spPr bwMode="auto">
          <a:xfrm>
            <a:off x="73025" y="4087813"/>
            <a:ext cx="1185863" cy="388937"/>
          </a:xfrm>
          <a:prstGeom prst="rect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COGENIT</a:t>
            </a:r>
          </a:p>
        </p:txBody>
      </p:sp>
      <p:sp>
        <p:nvSpPr>
          <p:cNvPr id="43043" name="Rectangle 57"/>
          <p:cNvSpPr>
            <a:spLocks noChangeArrowheads="1"/>
          </p:cNvSpPr>
          <p:nvPr/>
        </p:nvSpPr>
        <p:spPr bwMode="auto">
          <a:xfrm>
            <a:off x="142875" y="1279525"/>
            <a:ext cx="1082675" cy="388938"/>
          </a:xfrm>
          <a:prstGeom prst="rect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Tech-AP</a:t>
            </a:r>
          </a:p>
        </p:txBody>
      </p:sp>
      <p:sp>
        <p:nvSpPr>
          <p:cNvPr id="43044" name="Rectangle 58"/>
          <p:cNvSpPr>
            <a:spLocks noChangeArrowheads="1"/>
          </p:cNvSpPr>
          <p:nvPr/>
        </p:nvSpPr>
        <p:spPr bwMode="auto">
          <a:xfrm>
            <a:off x="3068638" y="2071688"/>
            <a:ext cx="698500" cy="388937"/>
          </a:xfrm>
          <a:prstGeom prst="rect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ADN</a:t>
            </a:r>
          </a:p>
        </p:txBody>
      </p:sp>
      <p:sp>
        <p:nvSpPr>
          <p:cNvPr id="43045" name="Rectangle 61"/>
          <p:cNvSpPr>
            <a:spLocks noChangeArrowheads="1"/>
          </p:cNvSpPr>
          <p:nvPr/>
        </p:nvSpPr>
        <p:spPr bwMode="auto">
          <a:xfrm>
            <a:off x="0" y="4652963"/>
            <a:ext cx="787400" cy="341312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EGDS</a:t>
            </a:r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0" y="2420938"/>
            <a:ext cx="1152525" cy="325437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600"/>
              <a:t>AxDaNe</a:t>
            </a:r>
          </a:p>
        </p:txBody>
      </p:sp>
      <p:sp>
        <p:nvSpPr>
          <p:cNvPr id="14399" name="Rectangle 63"/>
          <p:cNvSpPr>
            <a:spLocks noChangeArrowheads="1"/>
          </p:cNvSpPr>
          <p:nvPr/>
        </p:nvSpPr>
        <p:spPr bwMode="auto">
          <a:xfrm>
            <a:off x="5472113" y="1568450"/>
            <a:ext cx="1368425" cy="325438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600"/>
              <a:t>Novalliance</a:t>
            </a:r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5689600" y="2071688"/>
            <a:ext cx="1066800" cy="325437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600"/>
              <a:t>Sopra</a:t>
            </a:r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0" y="5095875"/>
            <a:ext cx="534988" cy="325438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fr-FR" sz="1600"/>
              <a:t>ASI</a:t>
            </a:r>
          </a:p>
        </p:txBody>
      </p:sp>
      <p:graphicFrame>
        <p:nvGraphicFramePr>
          <p:cNvPr id="43050" name="Rectangle 42"/>
          <p:cNvGraphicFramePr>
            <a:graphicFrameLocks/>
          </p:cNvGraphicFramePr>
          <p:nvPr/>
        </p:nvGraphicFramePr>
        <p:xfrm>
          <a:off x="1547813" y="1412875"/>
          <a:ext cx="6096000" cy="4064000"/>
        </p:xfrm>
        <a:graphic>
          <a:graphicData uri="http://schemas.openxmlformats.org/presentationml/2006/ole">
            <p:oleObj spid="_x0000_s43050" name="Bitmap Image" r:id="rId5" imgW="0" imgH="0" progId="PBrush">
              <p:embed/>
            </p:oleObj>
          </a:graphicData>
        </a:graphic>
      </p:graphicFrame>
      <p:grpSp>
        <p:nvGrpSpPr>
          <p:cNvPr id="43051" name="Group 114"/>
          <p:cNvGrpSpPr>
            <a:grpSpLocks/>
          </p:cNvGrpSpPr>
          <p:nvPr/>
        </p:nvGrpSpPr>
        <p:grpSpPr bwMode="auto">
          <a:xfrm>
            <a:off x="6084888" y="3933825"/>
            <a:ext cx="2879725" cy="1927225"/>
            <a:chOff x="3923" y="1979"/>
            <a:chExt cx="1710" cy="1156"/>
          </a:xfrm>
        </p:grpSpPr>
        <p:sp>
          <p:nvSpPr>
            <p:cNvPr id="43052" name="Rectangle 82"/>
            <p:cNvSpPr>
              <a:spLocks noChangeArrowheads="1"/>
            </p:cNvSpPr>
            <p:nvPr/>
          </p:nvSpPr>
          <p:spPr bwMode="auto">
            <a:xfrm>
              <a:off x="4778" y="2363"/>
              <a:ext cx="8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fr-FR" sz="1400" b="0"/>
                <a:t>  803 809,00 </a:t>
              </a:r>
              <a:r>
                <a:rPr lang="fr-FR" sz="1400" b="0">
                  <a:latin typeface="Calibri" pitchFamily="34" charset="0"/>
                </a:rPr>
                <a:t>€</a:t>
              </a:r>
              <a:r>
                <a:rPr lang="fr-FR" sz="1400" b="0"/>
                <a:t> </a:t>
              </a:r>
              <a:endParaRPr lang="fr-FR" b="0">
                <a:latin typeface="Calibri" pitchFamily="34" charset="0"/>
              </a:endParaRPr>
            </a:p>
          </p:txBody>
        </p:sp>
        <p:sp>
          <p:nvSpPr>
            <p:cNvPr id="43053" name="Rectangle 81"/>
            <p:cNvSpPr>
              <a:spLocks noChangeArrowheads="1"/>
            </p:cNvSpPr>
            <p:nvPr/>
          </p:nvSpPr>
          <p:spPr bwMode="auto">
            <a:xfrm>
              <a:off x="3923" y="2363"/>
              <a:ext cx="8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fr-FR" sz="1400" b="0"/>
                <a:t>  627 277,00 </a:t>
              </a:r>
              <a:r>
                <a:rPr lang="fr-FR" sz="1400" b="0">
                  <a:latin typeface="Calibri" pitchFamily="34" charset="0"/>
                </a:rPr>
                <a:t>€</a:t>
              </a:r>
              <a:r>
                <a:rPr lang="fr-FR" sz="1400" b="0"/>
                <a:t> </a:t>
              </a:r>
              <a:endParaRPr lang="fr-FR" b="0">
                <a:latin typeface="Calibri" pitchFamily="34" charset="0"/>
              </a:endParaRPr>
            </a:p>
          </p:txBody>
        </p:sp>
        <p:sp>
          <p:nvSpPr>
            <p:cNvPr id="43054" name="Rectangle 80"/>
            <p:cNvSpPr>
              <a:spLocks noChangeArrowheads="1"/>
            </p:cNvSpPr>
            <p:nvPr/>
          </p:nvSpPr>
          <p:spPr bwMode="auto">
            <a:xfrm>
              <a:off x="4778" y="2171"/>
              <a:ext cx="8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fr-FR" sz="1400" b="0"/>
                <a:t>H1</a:t>
              </a:r>
              <a:endParaRPr lang="fr-FR" b="0">
                <a:latin typeface="Calibri" pitchFamily="34" charset="0"/>
              </a:endParaRPr>
            </a:p>
          </p:txBody>
        </p:sp>
        <p:sp>
          <p:nvSpPr>
            <p:cNvPr id="43055" name="Rectangle 79"/>
            <p:cNvSpPr>
              <a:spLocks noChangeArrowheads="1"/>
            </p:cNvSpPr>
            <p:nvPr/>
          </p:nvSpPr>
          <p:spPr bwMode="auto">
            <a:xfrm>
              <a:off x="3923" y="2171"/>
              <a:ext cx="8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fr-FR" sz="1400" b="0"/>
                <a:t>H1</a:t>
              </a:r>
              <a:endParaRPr lang="fr-FR" b="0">
                <a:latin typeface="Calibri" pitchFamily="34" charset="0"/>
              </a:endParaRPr>
            </a:p>
          </p:txBody>
        </p:sp>
        <p:sp>
          <p:nvSpPr>
            <p:cNvPr id="43056" name="Rectangle 78"/>
            <p:cNvSpPr>
              <a:spLocks noChangeArrowheads="1"/>
            </p:cNvSpPr>
            <p:nvPr/>
          </p:nvSpPr>
          <p:spPr bwMode="auto">
            <a:xfrm>
              <a:off x="4778" y="1979"/>
              <a:ext cx="8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fr-FR" sz="1400" b="0"/>
                <a:t>2 013</a:t>
              </a:r>
              <a:endParaRPr lang="fr-FR" b="0">
                <a:latin typeface="Calibri" pitchFamily="34" charset="0"/>
              </a:endParaRPr>
            </a:p>
          </p:txBody>
        </p:sp>
        <p:sp>
          <p:nvSpPr>
            <p:cNvPr id="43057" name="Rectangle 77"/>
            <p:cNvSpPr>
              <a:spLocks noChangeArrowheads="1"/>
            </p:cNvSpPr>
            <p:nvPr/>
          </p:nvSpPr>
          <p:spPr bwMode="auto">
            <a:xfrm>
              <a:off x="3923" y="1979"/>
              <a:ext cx="8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fr-FR" sz="1400" b="0"/>
                <a:t>2012</a:t>
              </a:r>
              <a:endParaRPr lang="fr-FR" b="0">
                <a:latin typeface="Calibri" pitchFamily="34" charset="0"/>
              </a:endParaRPr>
            </a:p>
          </p:txBody>
        </p:sp>
        <p:sp>
          <p:nvSpPr>
            <p:cNvPr id="43058" name="Line 83"/>
            <p:cNvSpPr>
              <a:spLocks noChangeShapeType="1"/>
            </p:cNvSpPr>
            <p:nvPr/>
          </p:nvSpPr>
          <p:spPr bwMode="auto">
            <a:xfrm>
              <a:off x="3923" y="1979"/>
              <a:ext cx="17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59" name="Line 84"/>
            <p:cNvSpPr>
              <a:spLocks noChangeShapeType="1"/>
            </p:cNvSpPr>
            <p:nvPr/>
          </p:nvSpPr>
          <p:spPr bwMode="auto">
            <a:xfrm>
              <a:off x="3923" y="2555"/>
              <a:ext cx="17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60" name="Line 85"/>
            <p:cNvSpPr>
              <a:spLocks noChangeShapeType="1"/>
            </p:cNvSpPr>
            <p:nvPr/>
          </p:nvSpPr>
          <p:spPr bwMode="auto">
            <a:xfrm>
              <a:off x="3923" y="1979"/>
              <a:ext cx="0" cy="57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61" name="Line 86"/>
            <p:cNvSpPr>
              <a:spLocks noChangeShapeType="1"/>
            </p:cNvSpPr>
            <p:nvPr/>
          </p:nvSpPr>
          <p:spPr bwMode="auto">
            <a:xfrm>
              <a:off x="5633" y="1979"/>
              <a:ext cx="0" cy="57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62" name="Line 90"/>
            <p:cNvSpPr>
              <a:spLocks noChangeShapeType="1"/>
            </p:cNvSpPr>
            <p:nvPr/>
          </p:nvSpPr>
          <p:spPr bwMode="auto">
            <a:xfrm>
              <a:off x="4778" y="1979"/>
              <a:ext cx="0" cy="57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63" name="Line 92"/>
            <p:cNvSpPr>
              <a:spLocks noChangeShapeType="1"/>
            </p:cNvSpPr>
            <p:nvPr/>
          </p:nvSpPr>
          <p:spPr bwMode="auto">
            <a:xfrm>
              <a:off x="3923" y="2363"/>
              <a:ext cx="17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64" name="AutoShape 111"/>
            <p:cNvSpPr>
              <a:spLocks noChangeArrowheads="1"/>
            </p:cNvSpPr>
            <p:nvPr/>
          </p:nvSpPr>
          <p:spPr bwMode="auto">
            <a:xfrm rot="-1988854">
              <a:off x="4150" y="2840"/>
              <a:ext cx="635" cy="182"/>
            </a:xfrm>
            <a:prstGeom prst="rightArrow">
              <a:avLst>
                <a:gd name="adj1" fmla="val 50000"/>
                <a:gd name="adj2" fmla="val 87225"/>
              </a:avLst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 u="sng">
                <a:solidFill>
                  <a:srgbClr val="008000"/>
                </a:solidFill>
              </a:endParaRPr>
            </a:p>
          </p:txBody>
        </p:sp>
        <p:sp>
          <p:nvSpPr>
            <p:cNvPr id="43065" name="Text Box 112"/>
            <p:cNvSpPr txBox="1">
              <a:spLocks noChangeArrowheads="1"/>
            </p:cNvSpPr>
            <p:nvPr/>
          </p:nvSpPr>
          <p:spPr bwMode="auto">
            <a:xfrm>
              <a:off x="4493" y="2931"/>
              <a:ext cx="841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/>
                <a:t>28 % Y to Y</a:t>
              </a:r>
              <a:endParaRPr lang="en-US"/>
            </a:p>
          </p:txBody>
        </p:sp>
      </p:grpSp>
      <p:sp>
        <p:nvSpPr>
          <p:cNvPr id="43066" name="Rectangle 113"/>
          <p:cNvSpPr>
            <a:spLocks noChangeArrowheads="1"/>
          </p:cNvSpPr>
          <p:nvPr/>
        </p:nvSpPr>
        <p:spPr bwMode="auto">
          <a:xfrm>
            <a:off x="5940425" y="2492375"/>
            <a:ext cx="639763" cy="341313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sz="1600"/>
              <a:t>SCC</a:t>
            </a:r>
          </a:p>
        </p:txBody>
      </p:sp>
      <p:pic>
        <p:nvPicPr>
          <p:cNvPr id="43067" name="Picture 116" descr="poesi-logo-rogn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4213" y="2349500"/>
            <a:ext cx="1876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8" name="Text Box 117"/>
          <p:cNvSpPr txBox="1">
            <a:spLocks noChangeArrowheads="1"/>
          </p:cNvSpPr>
          <p:nvPr/>
        </p:nvSpPr>
        <p:spPr bwMode="auto">
          <a:xfrm>
            <a:off x="7164388" y="2060575"/>
            <a:ext cx="1708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/>
              <a:t>Recrutement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Perspective H2, a time tight, decisive timing !!!!!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5060" name="Picture 4" descr="IMG_3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83645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1360487" cy="2089150"/>
          </a:xfrm>
          <a:prstGeom prst="rect">
            <a:avLst/>
          </a:prstGeom>
          <a:noFill/>
          <a:ln w="76200" cmpd="tri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Forbidden to miss </a:t>
            </a:r>
            <a:r>
              <a:rPr lang="fr-FR" smtClean="0">
                <a:sym typeface="Wingdings" pitchFamily="2" charset="2"/>
              </a:rPr>
              <a:t>  </a:t>
            </a:r>
            <a:endParaRPr lang="fr-FR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6084" name="Picture 5" descr="IMG_3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96963"/>
            <a:ext cx="86407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1360487" cy="2089150"/>
          </a:xfrm>
          <a:prstGeom prst="rect">
            <a:avLst/>
          </a:prstGeom>
          <a:noFill/>
          <a:ln w="76200" cmpd="tri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But it can be done! </a:t>
            </a:r>
            <a:r>
              <a:rPr lang="fr-FR" smtClean="0">
                <a:sym typeface="Wingdings" pitchFamily="2" charset="2"/>
              </a:rPr>
              <a:t>, , </a:t>
            </a:r>
            <a:endParaRPr lang="fr-FR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8132" name="Picture 5" descr="IMG_3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21725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370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SimSun</vt:lpstr>
      <vt:lpstr>Calibri</vt:lpstr>
      <vt:lpstr>Wingdings</vt:lpstr>
      <vt:lpstr>Comic Sans MS</vt:lpstr>
      <vt:lpstr>Consolas</vt:lpstr>
      <vt:lpstr>Symbol</vt:lpstr>
      <vt:lpstr>Thème Office</vt:lpstr>
      <vt:lpstr>Thème Office</vt:lpstr>
      <vt:lpstr>Bitmap Image</vt:lpstr>
      <vt:lpstr>RATIONAL</vt:lpstr>
      <vt:lpstr>Equipes Sales Rational</vt:lpstr>
      <vt:lpstr>A team ready to take off!!</vt:lpstr>
      <vt:lpstr>Our expectations: A very high level of Q4</vt:lpstr>
      <vt:lpstr>A controlled landing    </vt:lpstr>
      <vt:lpstr>Channel MAP – H1 Results </vt:lpstr>
      <vt:lpstr>Perspective H2, a time tight, decisive timing !!!!!</vt:lpstr>
      <vt:lpstr>Forbidden to miss   </vt:lpstr>
      <vt:lpstr>But it can be done! , , </vt:lpstr>
      <vt:lpstr>  Rational: A state of mind, never giving up anything</vt:lpstr>
      <vt:lpstr>BPs Growth / Q4 Plays &amp; focus</vt:lpstr>
      <vt:lpstr>BPs Highlight</vt:lpstr>
      <vt:lpstr>Slide 13</vt:lpstr>
      <vt:lpstr>Programme Technical Summit</vt:lpstr>
      <vt:lpstr>Do not forget to reach out to thank our BP's  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LELIEVRE THIERRY</cp:lastModifiedBy>
  <cp:revision>28</cp:revision>
  <dcterms:created xsi:type="dcterms:W3CDTF">2013-09-12T18:51:10Z</dcterms:created>
  <dcterms:modified xsi:type="dcterms:W3CDTF">2013-10-14T18:44:20Z</dcterms:modified>
</cp:coreProperties>
</file>