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5" r:id="rId24"/>
    <p:sldId id="286" r:id="rId25"/>
    <p:sldId id="282" r:id="rId26"/>
    <p:sldId id="287" r:id="rId27"/>
    <p:sldId id="283" r:id="rId28"/>
    <p:sldId id="284"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792">
          <p15:clr>
            <a:srgbClr val="A4A3A4"/>
          </p15:clr>
        </p15:guide>
        <p15:guide id="3" pos="576">
          <p15:clr>
            <a:srgbClr val="A4A3A4"/>
          </p15:clr>
        </p15:guide>
        <p15:guide id="4" pos="56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C"/>
    <a:srgbClr val="BFDF95"/>
    <a:srgbClr val="8CC63F"/>
    <a:srgbClr val="FFFFFF"/>
    <a:srgbClr val="00263E"/>
    <a:srgbClr val="003F69"/>
    <a:srgbClr val="83D1F5"/>
    <a:srgbClr val="BA006E"/>
    <a:srgbClr val="0096D6"/>
    <a:srgbClr val="AB1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9" autoAdjust="0"/>
    <p:restoredTop sz="66908" autoAdjust="0"/>
  </p:normalViewPr>
  <p:slideViewPr>
    <p:cSldViewPr showGuides="1">
      <p:cViewPr varScale="1">
        <p:scale>
          <a:sx n="62" d="100"/>
          <a:sy n="62" d="100"/>
        </p:scale>
        <p:origin x="2130" y="78"/>
      </p:cViewPr>
      <p:guideLst>
        <p:guide orient="horz" pos="912"/>
        <p:guide orient="horz" pos="3792"/>
        <p:guide pos="576"/>
        <p:guide pos="5616"/>
      </p:guideLst>
    </p:cSldViewPr>
  </p:slideViewPr>
  <p:outlineViewPr>
    <p:cViewPr>
      <p:scale>
        <a:sx n="33" d="100"/>
        <a:sy n="33" d="100"/>
      </p:scale>
      <p:origin x="34" y="3715"/>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644BCB-F03D-402E-96F8-C5F792D90B47}" type="datetimeFigureOut">
              <a:rPr lang="en-US" smtClean="0"/>
              <a:pPr/>
              <a:t>4/28/2015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7D29E-891C-407B-B640-CF827916DA3E}" type="slidenum">
              <a:rPr lang="en-US" smtClean="0"/>
              <a:pPr/>
              <a:t>‹#›</a:t>
            </a:fld>
            <a:endParaRPr lang="en-US"/>
          </a:p>
        </p:txBody>
      </p:sp>
    </p:spTree>
    <p:extLst>
      <p:ext uri="{BB962C8B-B14F-4D97-AF65-F5344CB8AC3E}">
        <p14:creationId xmlns:p14="http://schemas.microsoft.com/office/powerpoint/2010/main" val="3955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7BD76-BCC3-45E4-9E85-97DF8C4AA6EC}" type="datetimeFigureOut">
              <a:rPr lang="en-US" smtClean="0"/>
              <a:pPr/>
              <a:t>4/28/2015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3DB2D-5C9C-408B-8EBA-AC4240A04A8B}" type="slidenum">
              <a:rPr lang="en-US" smtClean="0"/>
              <a:pPr/>
              <a:t>‹#›</a:t>
            </a:fld>
            <a:endParaRPr lang="en-US"/>
          </a:p>
        </p:txBody>
      </p:sp>
    </p:spTree>
    <p:extLst>
      <p:ext uri="{BB962C8B-B14F-4D97-AF65-F5344CB8AC3E}">
        <p14:creationId xmlns:p14="http://schemas.microsoft.com/office/powerpoint/2010/main" val="23808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w</a:t>
            </a:r>
            <a:r>
              <a:rPr lang="en-US" dirty="0" smtClean="0"/>
              <a:t>elcome</a:t>
            </a:r>
            <a:r>
              <a:rPr lang="en-US" baseline="0" dirty="0" smtClean="0"/>
              <a:t> – My name is Matthew </a:t>
            </a:r>
            <a:r>
              <a:rPr lang="en-US" baseline="0" dirty="0" err="1" smtClean="0"/>
              <a:t>Erstad</a:t>
            </a:r>
            <a:r>
              <a:rPr lang="en-US" baseline="0" dirty="0" smtClean="0"/>
              <a:t> and today we will be covering Tagging for Business Users.</a:t>
            </a:r>
          </a:p>
          <a:p>
            <a:endParaRPr lang="en-US" baseline="0" dirty="0" smtClean="0"/>
          </a:p>
          <a:p>
            <a:r>
              <a:rPr lang="en-US" baseline="0" dirty="0" smtClean="0"/>
              <a:t>The purpose of this webinar &amp; training is to help you understand how we collect data from your site and how that data is mapped back to your reporting.</a:t>
            </a:r>
          </a:p>
          <a:p>
            <a:endParaRPr lang="en-US" baseline="0" dirty="0" smtClean="0"/>
          </a:p>
          <a:p>
            <a:r>
              <a:rPr lang="en-US" baseline="0" dirty="0" smtClean="0"/>
              <a:t>Knowing this will provide you with the expertise needed in identifying where and how your site data lives within the Digital Analytics suite. Reason this is important is not only for your day-to-day report monitoring of that data – but also to make sure the appropriate tags are implemented on your site to capture the necessary information to track your current and future marketing efforts.</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a:t>
            </a:fld>
            <a:endParaRPr lang="en-US"/>
          </a:p>
        </p:txBody>
      </p:sp>
    </p:spTree>
    <p:extLst>
      <p:ext uri="{BB962C8B-B14F-4D97-AF65-F5344CB8AC3E}">
        <p14:creationId xmlns:p14="http://schemas.microsoft.com/office/powerpoint/2010/main" val="730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 to how the Page ID represents the Page Name from the </a:t>
            </a:r>
            <a:r>
              <a:rPr lang="en-US" baseline="0" dirty="0" err="1" smtClean="0"/>
              <a:t>Pageview</a:t>
            </a:r>
            <a:r>
              <a:rPr lang="en-US" baseline="0" dirty="0" smtClean="0"/>
              <a:t> tag – the Element ID will represent the Element name in your Element reports and the element category ID being the Element category Name. </a:t>
            </a:r>
            <a:endParaRPr lang="en-US" dirty="0" smtClean="0"/>
          </a:p>
          <a:p>
            <a:endParaRPr lang="en-US" dirty="0" smtClean="0"/>
          </a:p>
          <a:p>
            <a:r>
              <a:rPr lang="en-US" dirty="0" smtClean="0"/>
              <a:t>((((5 second break))))</a:t>
            </a:r>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11</a:t>
            </a:fld>
            <a:endParaRPr lang="en-US"/>
          </a:p>
        </p:txBody>
      </p:sp>
    </p:spTree>
    <p:extLst>
      <p:ext uri="{BB962C8B-B14F-4D97-AF65-F5344CB8AC3E}">
        <p14:creationId xmlns:p14="http://schemas.microsoft.com/office/powerpoint/2010/main" val="217689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Conversion Event tags – we’re looking to track any interaction with your site that is a non-commerce conversion. This would be things like signing up for a newsletter, making use of a store locator, use of a comparison tool , or visitors registering for a webinar such as this one. The Conversion Event will begin with Action type tags 1 and 2. These represent initiated and completed events. So if I click a link to register for a webinar Event Action Type 1 fires. I am then brought to a page providing further details of this webinar. But I have not yet converted until I provided my information and decide to register – clicking that final button to register should fire the 2</a:t>
            </a:r>
            <a:r>
              <a:rPr lang="en-US" baseline="30000" dirty="0" smtClean="0"/>
              <a:t>nd</a:t>
            </a:r>
            <a:r>
              <a:rPr lang="en-US" baseline="0" dirty="0" smtClean="0"/>
              <a:t> conversion event tag but this time with an Action type 2.</a:t>
            </a:r>
          </a:p>
          <a:p>
            <a:endParaRPr lang="en-US" baseline="0" dirty="0" smtClean="0"/>
          </a:p>
          <a:p>
            <a:r>
              <a:rPr lang="en-US" baseline="0" dirty="0" smtClean="0"/>
              <a:t>The event points are an optional  parameter within the tags – providing an arbitrary “value” for a conversion. </a:t>
            </a:r>
            <a:r>
              <a:rPr lang="en-US" sz="1200" kern="1200" baseline="0" dirty="0" smtClean="0">
                <a:solidFill>
                  <a:schemeClr val="tx1"/>
                </a:solidFill>
                <a:latin typeface="+mn-lt"/>
                <a:ea typeface="+mn-ea"/>
                <a:cs typeface="+mn-cs"/>
              </a:rPr>
              <a:t>The point value allows relative weighting of an Event's 'initiation' and 'completion'. For example, a visitor initiating a low value event might be worth 5 points, whereas a visitor completing a high value event might be worth 50 points.</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12</a:t>
            </a:fld>
            <a:endParaRPr lang="en-US"/>
          </a:p>
        </p:txBody>
      </p:sp>
    </p:spTree>
    <p:extLst>
      <p:ext uri="{BB962C8B-B14F-4D97-AF65-F5344CB8AC3E}">
        <p14:creationId xmlns:p14="http://schemas.microsoft.com/office/powerpoint/2010/main" val="229286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Conversion Event tags will populate data</a:t>
            </a:r>
            <a:r>
              <a:rPr lang="en-US" baseline="0" dirty="0" smtClean="0"/>
              <a:t> into your Events reports. As you can see from this illustration of the report and tag – each parameter is carried into the report as either a column or metric.</a:t>
            </a:r>
          </a:p>
          <a:p>
            <a:endParaRPr lang="en-US" baseline="0" dirty="0" smtClean="0"/>
          </a:p>
          <a:p>
            <a:r>
              <a:rPr lang="en-US" baseline="0" dirty="0" smtClean="0"/>
              <a:t>((((5 second break))))</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13</a:t>
            </a:fld>
            <a:endParaRPr lang="en-US" dirty="0"/>
          </a:p>
        </p:txBody>
      </p:sp>
    </p:spTree>
    <p:extLst>
      <p:ext uri="{BB962C8B-B14F-4D97-AF65-F5344CB8AC3E}">
        <p14:creationId xmlns:p14="http://schemas.microsoft.com/office/powerpoint/2010/main" val="53664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THIS</a:t>
            </a:r>
            <a:r>
              <a:rPr lang="en-US" baseline="0" dirty="0" smtClean="0"/>
              <a:t> SENTENCE </a:t>
            </a:r>
            <a:r>
              <a:rPr lang="en-US" dirty="0" smtClean="0"/>
              <a:t>Similar to the </a:t>
            </a:r>
            <a:r>
              <a:rPr lang="en-US" dirty="0" err="1" smtClean="0"/>
              <a:t>Pageview</a:t>
            </a:r>
            <a:r>
              <a:rPr lang="en-US" dirty="0" smtClean="0"/>
              <a:t> tags – product view tags are providing us data related to the product name and category</a:t>
            </a:r>
            <a:r>
              <a:rPr lang="en-US" baseline="0" dirty="0" smtClean="0"/>
              <a:t> we use in populating your Products report. </a:t>
            </a:r>
          </a:p>
          <a:p>
            <a:endParaRPr lang="en-US" baseline="0" dirty="0" smtClean="0"/>
          </a:p>
          <a:p>
            <a:r>
              <a:rPr lang="en-US" baseline="0" dirty="0" smtClean="0"/>
              <a:t>The Product Name, Product ID, and Category ID parameters passed in the product view tag all reflect directly into the report as you describe it in the tag.</a:t>
            </a:r>
          </a:p>
          <a:p>
            <a:endParaRPr lang="en-US" baseline="0" dirty="0" smtClean="0"/>
          </a:p>
          <a:p>
            <a:r>
              <a:rPr lang="en-US" baseline="0" dirty="0" smtClean="0"/>
              <a:t>Again, the Category Definition File will be used to interpret The Category ID you pass in the parameter –  so that we can generate the correct reporting hierarchy within the Products by Category report. By ensuring the Category Definition File is not missing any category in the hierarchy, and ensuring correct Category IDs are passed in the tags – you can avoid any No Category Assigned issues in either the Product or Page Category reports.</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14</a:t>
            </a:fld>
            <a:endParaRPr lang="en-US"/>
          </a:p>
        </p:txBody>
      </p:sp>
    </p:spTree>
    <p:extLst>
      <p:ext uri="{BB962C8B-B14F-4D97-AF65-F5344CB8AC3E}">
        <p14:creationId xmlns:p14="http://schemas.microsoft.com/office/powerpoint/2010/main" val="124557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 example we</a:t>
            </a:r>
            <a:r>
              <a:rPr lang="en-US" baseline="0" dirty="0" smtClean="0"/>
              <a:t> see each parameter being represented within the columns and hierarchy of the report. </a:t>
            </a:r>
          </a:p>
          <a:p>
            <a:endParaRPr lang="en-US" baseline="0" dirty="0" smtClean="0"/>
          </a:p>
          <a:p>
            <a:r>
              <a:rPr lang="en-US" baseline="0" dirty="0" smtClean="0"/>
              <a:t>Whether you’re looking within the Product by Item report </a:t>
            </a:r>
          </a:p>
          <a:p>
            <a:endParaRPr lang="en-US" baseline="0" dirty="0" smtClean="0"/>
          </a:p>
          <a:p>
            <a:r>
              <a:rPr lang="en-US" baseline="0" dirty="0" smtClean="0"/>
              <a:t>((((click to next slide)))))</a:t>
            </a:r>
          </a:p>
          <a:p>
            <a:endParaRPr lang="en-US" baseline="0" dirty="0" smtClean="0"/>
          </a:p>
          <a:p>
            <a:r>
              <a:rPr lang="en-US" baseline="0" dirty="0" smtClean="0"/>
              <a:t>or the Product by Category report.</a:t>
            </a:r>
          </a:p>
          <a:p>
            <a:r>
              <a:rPr lang="en-US" baseline="0" dirty="0" smtClean="0"/>
              <a:t>((((5 second break))))</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15</a:t>
            </a:fld>
            <a:endParaRPr lang="en-US"/>
          </a:p>
        </p:txBody>
      </p:sp>
    </p:spTree>
    <p:extLst>
      <p:ext uri="{BB962C8B-B14F-4D97-AF65-F5344CB8AC3E}">
        <p14:creationId xmlns:p14="http://schemas.microsoft.com/office/powerpoint/2010/main" val="417647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transactions on your site we require</a:t>
            </a:r>
            <a:r>
              <a:rPr lang="en-US" baseline="0" dirty="0" smtClean="0"/>
              <a:t> 2 Shop tags. Shop action 5 represents a product being added to a cart and Shop 9 reflects a product being purchased. </a:t>
            </a:r>
          </a:p>
          <a:p>
            <a:endParaRPr lang="en-US" baseline="0" dirty="0" smtClean="0"/>
          </a:p>
          <a:p>
            <a:r>
              <a:rPr lang="en-US" baseline="0" dirty="0" smtClean="0"/>
              <a:t>The Shop 5 tag will fire as a visitor clicks an “add to cart” button as well as well a visitor views the cart page while products are present. For each unique product being added or purchased – there should be a corresponding unique shop tag. Quantity is a required parameter – so if a visitor is adding 3 of the same product you should only see 1 Shop 5 tag but with a quantity of 3.</a:t>
            </a:r>
          </a:p>
          <a:p>
            <a:endParaRPr lang="en-US" baseline="0" dirty="0" smtClean="0"/>
          </a:p>
          <a:p>
            <a:r>
              <a:rPr lang="en-US" baseline="0" dirty="0" smtClean="0"/>
              <a:t>Shop 9 tag will only fire after an order completion. Typically alongside the Order tag on the Order Confirmation page. </a:t>
            </a:r>
          </a:p>
          <a:p>
            <a:endParaRPr lang="en-US" baseline="0" dirty="0" smtClean="0"/>
          </a:p>
          <a:p>
            <a:r>
              <a:rPr lang="en-US" baseline="0" dirty="0" smtClean="0"/>
              <a:t>So that we can offer the appropriate analysis with these 2 tag types – we do require the Category ID, Product Name, and Product ID be persisted across the Product View, Shop 5, and Shop 9 tags. If one of these parameters is not the same as the others – we may see issues within metrics not making sense – think high product views but no sales and then high sales but no product views. If you come across this for any product in your Products report – this is likely the cause and you should contact Technical Support to review.</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16</a:t>
            </a:fld>
            <a:endParaRPr lang="en-US" dirty="0"/>
          </a:p>
        </p:txBody>
      </p:sp>
    </p:spTree>
    <p:extLst>
      <p:ext uri="{BB962C8B-B14F-4D97-AF65-F5344CB8AC3E}">
        <p14:creationId xmlns:p14="http://schemas.microsoft.com/office/powerpoint/2010/main" val="238189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analysis purposes we use these 2 tags and their parameters within  to generate a wide range of metrics for your reports such as the sales and cart abandonment. </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17</a:t>
            </a:fld>
            <a:endParaRPr lang="en-US"/>
          </a:p>
        </p:txBody>
      </p:sp>
    </p:spTree>
    <p:extLst>
      <p:ext uri="{BB962C8B-B14F-4D97-AF65-F5344CB8AC3E}">
        <p14:creationId xmlns:p14="http://schemas.microsoft.com/office/powerpoint/2010/main" val="240127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Ensuring</a:t>
            </a:r>
            <a:r>
              <a:rPr lang="en-US" baseline="0" dirty="0" smtClean="0"/>
              <a:t> the correct Product ID and Category ID will keep your Products report aligned with the Category Definition File you submit.</a:t>
            </a:r>
            <a:br>
              <a:rPr lang="en-US" baseline="0" dirty="0" smtClean="0"/>
            </a:br>
            <a:r>
              <a:rPr lang="en-US" baseline="0" dirty="0" smtClean="0"/>
              <a:t>((((5 second break))))</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18</a:t>
            </a:fld>
            <a:endParaRPr lang="en-US"/>
          </a:p>
        </p:txBody>
      </p:sp>
    </p:spTree>
    <p:extLst>
      <p:ext uri="{BB962C8B-B14F-4D97-AF65-F5344CB8AC3E}">
        <p14:creationId xmlns:p14="http://schemas.microsoft.com/office/powerpoint/2010/main" val="173923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a look at the last few </a:t>
            </a:r>
            <a:r>
              <a:rPr lang="en-US" baseline="0" dirty="0" smtClean="0"/>
              <a:t>tag types – we can now view these as a sequence of events. This sequence will illustrate your purchasing funnel from All Visitors and then trimming down to a full visitor conversion.</a:t>
            </a:r>
          </a:p>
          <a:p>
            <a:endParaRPr lang="en-US" baseline="0" dirty="0" smtClean="0"/>
          </a:p>
          <a:p>
            <a:r>
              <a:rPr lang="en-US" baseline="0" dirty="0" smtClean="0"/>
              <a:t>We calculate All Visits based on the overall unique visitors from the collected </a:t>
            </a:r>
            <a:r>
              <a:rPr lang="en-US" baseline="0" dirty="0" err="1" smtClean="0"/>
              <a:t>PageView</a:t>
            </a:r>
            <a:r>
              <a:rPr lang="en-US" baseline="0" dirty="0" smtClean="0"/>
              <a:t> tags. Those that fire a Product View tag in a session will then be pooled into the View Product group of the funnel. Both Shop tags close up the last 2 checkpoints in the funnel for Adding to Cart and finally conversion or Buy.</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19</a:t>
            </a:fld>
            <a:endParaRPr lang="en-US"/>
          </a:p>
        </p:txBody>
      </p:sp>
    </p:spTree>
    <p:extLst>
      <p:ext uri="{BB962C8B-B14F-4D97-AF65-F5344CB8AC3E}">
        <p14:creationId xmlns:p14="http://schemas.microsoft.com/office/powerpoint/2010/main" val="150250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Order tags should only be included once in the session and “fired” on the Order Confirmation Page. The</a:t>
            </a:r>
            <a:r>
              <a:rPr lang="en-US" baseline="0" dirty="0" smtClean="0"/>
              <a:t> parameters in this tag should describe the overall transaction details such as the order total, the order number your backend provides and tracks, any shipping charges, and relevant customer details you wish to include like the Customer ID which reflects in the registration tag.</a:t>
            </a:r>
          </a:p>
          <a:p>
            <a:endParaRPr lang="en-US" baseline="0" dirty="0" smtClean="0"/>
          </a:p>
          <a:p>
            <a:r>
              <a:rPr lang="en-US" baseline="0" dirty="0" smtClean="0"/>
              <a:t>We use this tag for providing metrics in the Top Line and Content reports for sales, orders, etc.</a:t>
            </a:r>
          </a:p>
          <a:p>
            <a:endParaRPr lang="en-US" baseline="0" dirty="0" smtClean="0"/>
          </a:p>
          <a:p>
            <a:endParaRPr lang="en-US" baseline="0" dirty="0" smtClean="0"/>
          </a:p>
          <a:p>
            <a:r>
              <a:rPr lang="en-US" baseline="0" dirty="0" smtClean="0"/>
              <a:t>(((((CLICK…CLICK-----PAUSE slightly))))) </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20</a:t>
            </a:fld>
            <a:endParaRPr lang="en-US" dirty="0"/>
          </a:p>
        </p:txBody>
      </p:sp>
    </p:spTree>
    <p:extLst>
      <p:ext uri="{BB962C8B-B14F-4D97-AF65-F5344CB8AC3E}">
        <p14:creationId xmlns:p14="http://schemas.microsoft.com/office/powerpoint/2010/main" val="77243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Today’s agenda will</a:t>
            </a:r>
            <a:r>
              <a:rPr lang="en-US" baseline="0" dirty="0" smtClean="0"/>
              <a:t> cover:</a:t>
            </a:r>
          </a:p>
          <a:p>
            <a:endParaRPr lang="en-US" baseline="0" dirty="0" smtClean="0"/>
          </a:p>
          <a:p>
            <a:r>
              <a:rPr lang="en-US" baseline="0" dirty="0" smtClean="0"/>
              <a:t>What are tags</a:t>
            </a:r>
          </a:p>
          <a:p>
            <a:r>
              <a:rPr lang="en-US" baseline="0" dirty="0" smtClean="0"/>
              <a:t>Why is it important to understand tagging</a:t>
            </a:r>
          </a:p>
          <a:p>
            <a:r>
              <a:rPr lang="en-US" baseline="0" dirty="0" smtClean="0"/>
              <a:t>How can you view the active tags on your site</a:t>
            </a:r>
          </a:p>
          <a:p>
            <a:r>
              <a:rPr lang="en-US" baseline="0" dirty="0" smtClean="0"/>
              <a:t>What are the set standard tag types</a:t>
            </a:r>
          </a:p>
          <a:p>
            <a:r>
              <a:rPr lang="en-US" baseline="0" dirty="0" smtClean="0"/>
              <a:t>How we take those tags and map them to the reporting</a:t>
            </a:r>
          </a:p>
          <a:p>
            <a:r>
              <a:rPr lang="en-US" dirty="0" smtClean="0"/>
              <a:t>And cover where you can</a:t>
            </a:r>
            <a:r>
              <a:rPr lang="en-US" baseline="0" dirty="0" smtClean="0"/>
              <a:t> get additional resources on this topic</a:t>
            </a:r>
            <a:endParaRPr lang="en-US" dirty="0" smtClean="0"/>
          </a:p>
        </p:txBody>
      </p:sp>
    </p:spTree>
    <p:extLst>
      <p:ext uri="{BB962C8B-B14F-4D97-AF65-F5344CB8AC3E}">
        <p14:creationId xmlns:p14="http://schemas.microsoft.com/office/powerpoint/2010/main" val="8958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instances you can fire</a:t>
            </a:r>
            <a:r>
              <a:rPr lang="en-US" baseline="0" dirty="0" smtClean="0"/>
              <a:t> the Registration tag within a session. Commonly, we see these for Account creation, Account Login, Account changes, providing email to sign up for email deliveries, and finally Orders. The information in the Registration tag should include specific visitor profile data you wish to collect such as name, address, and email.</a:t>
            </a:r>
          </a:p>
          <a:p>
            <a:endParaRPr lang="en-US" baseline="0" dirty="0" smtClean="0"/>
          </a:p>
          <a:p>
            <a:r>
              <a:rPr lang="en-US" baseline="0" dirty="0" smtClean="0"/>
              <a:t>Digital Analytics will use this tag data to build various Registrant metrics such as repeat buyers or registered visitors.</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21</a:t>
            </a:fld>
            <a:endParaRPr lang="en-US" dirty="0"/>
          </a:p>
        </p:txBody>
      </p:sp>
    </p:spTree>
    <p:extLst>
      <p:ext uri="{BB962C8B-B14F-4D97-AF65-F5344CB8AC3E}">
        <p14:creationId xmlns:p14="http://schemas.microsoft.com/office/powerpoint/2010/main" val="1134196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the</a:t>
            </a:r>
            <a:r>
              <a:rPr lang="en-US" baseline="0" dirty="0" smtClean="0"/>
              <a:t> Link Click and Link Impression tags will be used to populate data within your Site Promotions and Real Estate reports. Site Promotion and Real Estate reports will further rely on those Link Click tags to include the appropriate onsite marketing parameters within the Target HREF. </a:t>
            </a:r>
          </a:p>
          <a:p>
            <a:endParaRPr lang="en-US" baseline="0" dirty="0" smtClean="0"/>
          </a:p>
          <a:p>
            <a:r>
              <a:rPr lang="en-US" baseline="0" dirty="0" smtClean="0"/>
              <a:t>Next month’s webinar will cover more about these onsite marketing links.</a:t>
            </a:r>
          </a:p>
          <a:p>
            <a:endParaRPr lang="en-US" baseline="0" dirty="0" smtClean="0"/>
          </a:p>
          <a:p>
            <a:r>
              <a:rPr lang="en-US" baseline="0" dirty="0" smtClean="0"/>
              <a:t>We also offer reporting from the </a:t>
            </a:r>
            <a:r>
              <a:rPr lang="en-US" baseline="0" dirty="0" err="1" smtClean="0"/>
              <a:t>LIVEview</a:t>
            </a:r>
            <a:r>
              <a:rPr lang="en-US" baseline="0" dirty="0" smtClean="0"/>
              <a:t> click overlay. This is a feature within the same tool we discussed earlier where you can find the </a:t>
            </a:r>
            <a:r>
              <a:rPr lang="en-US" baseline="0" dirty="0" err="1" smtClean="0"/>
              <a:t>TagBar</a:t>
            </a:r>
            <a:r>
              <a:rPr lang="en-US" baseline="0" dirty="0" smtClean="0"/>
              <a:t>. </a:t>
            </a:r>
            <a:r>
              <a:rPr lang="en-US" baseline="0" dirty="0" err="1" smtClean="0"/>
              <a:t>LIVEview</a:t>
            </a:r>
            <a:r>
              <a:rPr lang="en-US" baseline="0" dirty="0" smtClean="0"/>
              <a:t> is a dynamic view of a specific page that is rendered on your browser when the tool is open. It will show basic page data for the page you’re on – including the number of clicks triggered on that page during the given time period. You can further see what the specific number of clicks for each individual link on that page.</a:t>
            </a:r>
          </a:p>
          <a:p>
            <a:endParaRPr lang="en-US" baseline="0" dirty="0" smtClean="0"/>
          </a:p>
          <a:p>
            <a:r>
              <a:rPr lang="en-US" baseline="0" dirty="0" smtClean="0"/>
              <a:t>Form action tags also automatically fire and will generate your data within the Form Analysis report.</a:t>
            </a:r>
          </a:p>
          <a:p>
            <a:endParaRPr lang="en-US" baseline="0" dirty="0" smtClean="0"/>
          </a:p>
          <a:p>
            <a:r>
              <a:rPr lang="en-US" baseline="0" dirty="0" smtClean="0"/>
              <a:t>Explore Attributes are not automatic, nor are they tags. But they are worth noting.</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22</a:t>
            </a:fld>
            <a:endParaRPr lang="en-US" dirty="0"/>
          </a:p>
        </p:txBody>
      </p:sp>
    </p:spTree>
    <p:extLst>
      <p:ext uri="{BB962C8B-B14F-4D97-AF65-F5344CB8AC3E}">
        <p14:creationId xmlns:p14="http://schemas.microsoft.com/office/powerpoint/2010/main" val="344938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Explore</a:t>
            </a:r>
            <a:r>
              <a:rPr lang="en-US" baseline="0" dirty="0" smtClean="0"/>
              <a:t> attributes are additional Parameters within each of your tags. You are allowed up to 50 attributes per tag. These parameters do not have to be the same across all of your tags. Meaning, you can have 1 set for your </a:t>
            </a:r>
            <a:r>
              <a:rPr lang="en-US" baseline="0" dirty="0" err="1" smtClean="0"/>
              <a:t>Pageview</a:t>
            </a:r>
            <a:r>
              <a:rPr lang="en-US" baseline="0" dirty="0" smtClean="0"/>
              <a:t> tags – and a whole new set for your Shop or Order tags. </a:t>
            </a:r>
          </a:p>
          <a:p>
            <a:endParaRPr lang="en-US" baseline="0" dirty="0" smtClean="0"/>
          </a:p>
          <a:p>
            <a:r>
              <a:rPr lang="en-US" baseline="0" dirty="0" smtClean="0"/>
              <a:t>It will all depend on what relevant data you’re looking to supplement your tags with. Once you have added the Explore attributes to your tags – you must alias them within Admin before you’re able to work with  them in Explore.</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23</a:t>
            </a:fld>
            <a:endParaRPr lang="en-US"/>
          </a:p>
        </p:txBody>
      </p:sp>
    </p:spTree>
    <p:extLst>
      <p:ext uri="{BB962C8B-B14F-4D97-AF65-F5344CB8AC3E}">
        <p14:creationId xmlns:p14="http://schemas.microsoft.com/office/powerpoint/2010/main" val="101987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wrap up what tag types populate the various Analytics reports I want to make note of the</a:t>
            </a:r>
            <a:r>
              <a:rPr lang="en-US" baseline="0" dirty="0" smtClean="0"/>
              <a:t> Report Matrix. This matrix can be found and the end of the Implementation Guide. By taking a row from the chart you see, based on the check marks, which tags populate data to that report. So for instance you will see that Top Line Metrics gets its data from a combination of tags such as the </a:t>
            </a:r>
            <a:r>
              <a:rPr lang="en-US" baseline="0" dirty="0" err="1" smtClean="0"/>
              <a:t>Pageview</a:t>
            </a:r>
            <a:r>
              <a:rPr lang="en-US" baseline="0" dirty="0" smtClean="0"/>
              <a:t>, order, product, registration, and event tag. But not the Shop tags. If you ever are curious what tag is generating the report your looking at – cross-reference it to the Report Matrix.</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24</a:t>
            </a:fld>
            <a:endParaRPr lang="en-US"/>
          </a:p>
        </p:txBody>
      </p:sp>
    </p:spTree>
    <p:extLst>
      <p:ext uri="{BB962C8B-B14F-4D97-AF65-F5344CB8AC3E}">
        <p14:creationId xmlns:p14="http://schemas.microsoft.com/office/powerpoint/2010/main" val="765447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aseline="0" dirty="0" smtClean="0"/>
              <a:t>implementation guide can be found within the Support Site. There are other great resources within the Support Site such as User Guides, Best Practice Resources, and Fact Sheets for various workshops and engagements our team offers.</a:t>
            </a:r>
          </a:p>
          <a:p>
            <a:endParaRPr lang="en-US" baseline="0" dirty="0" smtClean="0"/>
          </a:p>
          <a:p>
            <a:r>
              <a:rPr lang="en-US" baseline="0" dirty="0" smtClean="0"/>
              <a:t>((((((CLICK))))))</a:t>
            </a:r>
          </a:p>
          <a:p>
            <a:endParaRPr lang="en-US" baseline="0"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25</a:t>
            </a:fld>
            <a:endParaRPr lang="en-US"/>
          </a:p>
        </p:txBody>
      </p:sp>
    </p:spTree>
    <p:extLst>
      <p:ext uri="{BB962C8B-B14F-4D97-AF65-F5344CB8AC3E}">
        <p14:creationId xmlns:p14="http://schemas.microsoft.com/office/powerpoint/2010/main" val="204515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home page of the Support Site – we also offer links to Customer Café, and the Client Success Essentials Community – the latter being where you registered for this session and where we will post the recording from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26</a:t>
            </a:fld>
            <a:endParaRPr lang="en-US"/>
          </a:p>
        </p:txBody>
      </p:sp>
    </p:spTree>
    <p:extLst>
      <p:ext uri="{BB962C8B-B14F-4D97-AF65-F5344CB8AC3E}">
        <p14:creationId xmlns:p14="http://schemas.microsoft.com/office/powerpoint/2010/main" val="3841453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conclusion – tags are</a:t>
            </a:r>
            <a:r>
              <a:rPr lang="en-US" baseline="0" dirty="0" smtClean="0"/>
              <a:t> constantly collecting data for your pages, products, elements, events and relatively all landscapes of your website. Being equipped in knowing which tags capture which data can help you as business users translate your need to the technical side where your Developers can implement the necessary function calls.</a:t>
            </a:r>
          </a:p>
          <a:p>
            <a:endParaRPr lang="en-US" baseline="0" dirty="0" smtClean="0"/>
          </a:p>
          <a:p>
            <a:r>
              <a:rPr lang="en-US" baseline="0" dirty="0" smtClean="0"/>
              <a:t>Without needing to know how to read </a:t>
            </a:r>
            <a:r>
              <a:rPr lang="en-US" baseline="0" dirty="0" err="1" smtClean="0"/>
              <a:t>javascript</a:t>
            </a:r>
            <a:r>
              <a:rPr lang="en-US" baseline="0" dirty="0" smtClean="0"/>
              <a:t> code – you can use the IBM Digital Analytics </a:t>
            </a:r>
            <a:r>
              <a:rPr lang="en-US" baseline="0" dirty="0" err="1" smtClean="0"/>
              <a:t>TagBar</a:t>
            </a:r>
            <a:r>
              <a:rPr lang="en-US" baseline="0" dirty="0" smtClean="0"/>
              <a:t> for seeing what tags are firing on your site. This is great for testing out new content or confirming the appropriate tags are present before attempting to report on activity.</a:t>
            </a:r>
          </a:p>
          <a:p>
            <a:endParaRPr lang="en-US" baseline="0" dirty="0" smtClean="0"/>
          </a:p>
          <a:p>
            <a:r>
              <a:rPr lang="en-US" baseline="0" dirty="0" smtClean="0"/>
              <a:t>Each tag and its associated fields can be mapped to 1 or more specific reports and metrics. Knowing what goes where will make you a more efficient user and strengthens your ability to interpret your reporting and data collection.</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27</a:t>
            </a:fld>
            <a:endParaRPr lang="en-US"/>
          </a:p>
        </p:txBody>
      </p:sp>
    </p:spTree>
    <p:extLst>
      <p:ext uri="{BB962C8B-B14F-4D97-AF65-F5344CB8AC3E}">
        <p14:creationId xmlns:p14="http://schemas.microsoft.com/office/powerpoint/2010/main" val="328297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a:t>
            </a:r>
            <a:r>
              <a:rPr lang="en-US" baseline="0" dirty="0" smtClean="0"/>
              <a:t>– should anyone in attendance be looking for more information on tagging  - myself and my colleagues who make up our Business Support team are always available on chat or through tickets. Whether it be to brainstorm tagging strategies for an upcoming campaign – or a new approach passed down from management and you’re looking to use the reports to answer these questions – we’re here to help.</a:t>
            </a:r>
          </a:p>
          <a:p>
            <a:endParaRPr lang="en-US" baseline="0" dirty="0" smtClean="0"/>
          </a:p>
          <a:p>
            <a:r>
              <a:rPr lang="en-US" baseline="0" dirty="0" smtClean="0"/>
              <a:t>Finally, we do also offer a paid Premium Enablement where our Analysts go through your site and business strategies to ensure the site is properly tagged, collecting what is needed, and work with you to get that in place. This is a paid engagement where we will offer 40 contracted hours from an Analyst over a 90 day period. Any interest in this – please reference the Premium Enablement Fact Sheet – which can be found on the Support Portal by searching “Fact Sheet” from the Knowledge Base.</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28</a:t>
            </a:fld>
            <a:endParaRPr lang="en-US"/>
          </a:p>
        </p:txBody>
      </p:sp>
    </p:spTree>
    <p:extLst>
      <p:ext uri="{BB962C8B-B14F-4D97-AF65-F5344CB8AC3E}">
        <p14:creationId xmlns:p14="http://schemas.microsoft.com/office/powerpoint/2010/main" val="333936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wraps up today’s presentation. At this time I</a:t>
            </a:r>
            <a:r>
              <a:rPr lang="en-US" baseline="0" dirty="0" smtClean="0"/>
              <a:t>’d like to request that any questions be sent via the chat feature of our web meeting.</a:t>
            </a:r>
          </a:p>
          <a:p>
            <a:endParaRPr lang="en-US" baseline="0" dirty="0" smtClean="0"/>
          </a:p>
          <a:p>
            <a:r>
              <a:rPr lang="en-US" baseline="0" dirty="0" smtClean="0"/>
              <a:t>Examples of questions:</a:t>
            </a:r>
          </a:p>
          <a:p>
            <a:endParaRPr lang="en-US" baseline="0" dirty="0" smtClean="0"/>
          </a:p>
          <a:p>
            <a:pPr>
              <a:buFontTx/>
              <a:buChar char="-"/>
            </a:pPr>
            <a:r>
              <a:rPr lang="en-US" dirty="0" smtClean="0"/>
              <a:t>On my product detail page I only see product view tags. Should I be including a </a:t>
            </a:r>
            <a:r>
              <a:rPr lang="en-US" dirty="0" err="1" smtClean="0"/>
              <a:t>pageview</a:t>
            </a:r>
            <a:r>
              <a:rPr lang="en-US" dirty="0" smtClean="0"/>
              <a:t> tag as well?</a:t>
            </a:r>
          </a:p>
          <a:p>
            <a:endParaRPr lang="en-US" dirty="0" smtClean="0"/>
          </a:p>
          <a:p>
            <a:pPr>
              <a:buFontTx/>
              <a:buChar char="-"/>
            </a:pPr>
            <a:r>
              <a:rPr lang="en-US" dirty="0" smtClean="0"/>
              <a:t>How can we retain a copy of our most recent CDF?</a:t>
            </a:r>
          </a:p>
          <a:p>
            <a:pPr>
              <a:buFontTx/>
              <a:buChar char="-"/>
            </a:pPr>
            <a:endParaRPr lang="en-US" dirty="0" smtClean="0"/>
          </a:p>
          <a:p>
            <a:pPr>
              <a:buFontTx/>
              <a:buChar char="-"/>
            </a:pPr>
            <a:r>
              <a:rPr lang="en-US" baseline="0" dirty="0" smtClean="0"/>
              <a:t>How can we go about testing tags if the page is not yet in production?</a:t>
            </a:r>
          </a:p>
          <a:p>
            <a:pPr>
              <a:buFontTx/>
              <a:buNone/>
            </a:pPr>
            <a:endParaRPr lang="en-US" dirty="0" smtClean="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29</a:t>
            </a:fld>
            <a:endParaRPr lang="en-US" dirty="0"/>
          </a:p>
        </p:txBody>
      </p:sp>
    </p:spTree>
    <p:extLst>
      <p:ext uri="{BB962C8B-B14F-4D97-AF65-F5344CB8AC3E}">
        <p14:creationId xmlns:p14="http://schemas.microsoft.com/office/powerpoint/2010/main" val="418444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Digital Analytics</a:t>
            </a:r>
            <a:r>
              <a:rPr lang="en-US" baseline="0" dirty="0" smtClean="0"/>
              <a:t> collects data at the client browser level using </a:t>
            </a:r>
            <a:r>
              <a:rPr lang="en-US" baseline="0" dirty="0" err="1" smtClean="0"/>
              <a:t>javascript</a:t>
            </a:r>
            <a:r>
              <a:rPr lang="en-US" baseline="0" dirty="0" smtClean="0"/>
              <a:t> function calls we refer to as tags. Data from these tags is collected when a tagged page is rendered on the visitors browser.</a:t>
            </a:r>
          </a:p>
          <a:p>
            <a:endParaRPr lang="en-US" baseline="0" dirty="0" smtClean="0"/>
          </a:p>
          <a:p>
            <a:r>
              <a:rPr lang="en-US" dirty="0" smtClean="0"/>
              <a:t>data parameters, or tag fields, communicate information about pages; visitor activities such as carting a product, completing a purchase, registering an account, or interacting with a particular page element. Each tag type for Digital Analytics has a set of required and optional parameters used to further illustrate</a:t>
            </a:r>
            <a:r>
              <a:rPr lang="en-US" baseline="0" dirty="0" smtClean="0"/>
              <a:t> the visitor experience.</a:t>
            </a:r>
            <a:endParaRPr lang="en-US" dirty="0" smtClean="0"/>
          </a:p>
          <a:p>
            <a:endParaRPr lang="en-US" dirty="0" smtClean="0"/>
          </a:p>
          <a:p>
            <a:r>
              <a:rPr lang="en-US" dirty="0" smtClean="0"/>
              <a:t>The parameter values we see passed within these tag fields is defined by your internal development team. Even</a:t>
            </a:r>
            <a:r>
              <a:rPr lang="en-US" baseline="0" dirty="0" smtClean="0"/>
              <a:t> though we outline some standards – there is flexibility with how and what you may use in tracking the pages and features unique to your site and business.</a:t>
            </a:r>
          </a:p>
          <a:p>
            <a:endParaRPr lang="en-US" baseline="0" dirty="0" smtClean="0"/>
          </a:p>
          <a:p>
            <a:r>
              <a:rPr lang="en-US" baseline="0" dirty="0" smtClean="0"/>
              <a:t>For that reason – pages on your site will not always house the same set of tags. </a:t>
            </a:r>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a:t>
            </a:fld>
            <a:endParaRPr lang="en-US" dirty="0"/>
          </a:p>
        </p:txBody>
      </p:sp>
    </p:spTree>
    <p:extLst>
      <p:ext uri="{BB962C8B-B14F-4D97-AF65-F5344CB8AC3E}">
        <p14:creationId xmlns:p14="http://schemas.microsoft.com/office/powerpoint/2010/main" val="159779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individual tags is vital to</a:t>
            </a:r>
            <a:r>
              <a:rPr lang="en-US" baseline="0" dirty="0" smtClean="0"/>
              <a:t> </a:t>
            </a:r>
            <a:r>
              <a:rPr lang="en-US" dirty="0" smtClean="0"/>
              <a:t>understanding how we’re using the tags to </a:t>
            </a:r>
            <a:r>
              <a:rPr lang="en-US" baseline="0" dirty="0" smtClean="0"/>
              <a:t>build your reports which then translates into the story of how visitors are interacting with your site. If you can identify tags on your site you can then map the information you’re seeing in the tags back to your reporting.</a:t>
            </a:r>
          </a:p>
          <a:p>
            <a:endParaRPr lang="en-US" baseline="0" dirty="0" smtClean="0"/>
          </a:p>
          <a:p>
            <a:r>
              <a:rPr lang="en-US" baseline="0" dirty="0" smtClean="0"/>
              <a:t>If you’re charged with reporting on a particular function or a new campaign for your site – knowing the basics of tagging allows you to easily determine if your site is collecting that data and later which reports you will use for analysis.</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4</a:t>
            </a:fld>
            <a:endParaRPr lang="en-US" dirty="0"/>
          </a:p>
        </p:txBody>
      </p:sp>
    </p:spTree>
    <p:extLst>
      <p:ext uri="{BB962C8B-B14F-4D97-AF65-F5344CB8AC3E}">
        <p14:creationId xmlns:p14="http://schemas.microsoft.com/office/powerpoint/2010/main" val="224423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its</a:t>
            </a:r>
            <a:r>
              <a:rPr lang="en-US" baseline="0" dirty="0" smtClean="0"/>
              <a:t> important for not only Developers, but also Business users, to confirm tags and its parameters on your site – we’ve created the </a:t>
            </a:r>
            <a:r>
              <a:rPr lang="en-US" baseline="0" dirty="0" err="1" smtClean="0"/>
              <a:t>TagBar</a:t>
            </a:r>
            <a:r>
              <a:rPr lang="en-US" baseline="0" dirty="0" smtClean="0"/>
              <a:t>. </a:t>
            </a:r>
            <a:r>
              <a:rPr lang="en-US" baseline="0" dirty="0" err="1" smtClean="0"/>
              <a:t>TagBar</a:t>
            </a:r>
            <a:r>
              <a:rPr lang="en-US" baseline="0" dirty="0" smtClean="0"/>
              <a:t> is a feature within the Digital Analytics Plug-in that operates as a </a:t>
            </a:r>
            <a:r>
              <a:rPr lang="en-US" baseline="0" dirty="0" err="1" smtClean="0"/>
              <a:t>javascript</a:t>
            </a:r>
            <a:r>
              <a:rPr lang="en-US" baseline="0" dirty="0" smtClean="0"/>
              <a:t> whisperer. As you recall, our “tags” are simply </a:t>
            </a:r>
            <a:r>
              <a:rPr lang="en-US" baseline="0" dirty="0" err="1" smtClean="0"/>
              <a:t>javascript</a:t>
            </a:r>
            <a:r>
              <a:rPr lang="en-US" baseline="0" dirty="0" smtClean="0"/>
              <a:t> function calls. So the </a:t>
            </a:r>
            <a:r>
              <a:rPr lang="en-US" baseline="0" dirty="0" err="1" smtClean="0"/>
              <a:t>TagBar</a:t>
            </a:r>
            <a:r>
              <a:rPr lang="en-US" baseline="0" dirty="0" smtClean="0"/>
              <a:t> is reading these functions as they render on your site.</a:t>
            </a:r>
          </a:p>
          <a:p>
            <a:endParaRPr lang="en-US" baseline="0" dirty="0" smtClean="0"/>
          </a:p>
          <a:p>
            <a:r>
              <a:rPr lang="en-US" baseline="0" dirty="0" smtClean="0"/>
              <a:t>And as they fire, </a:t>
            </a:r>
            <a:r>
              <a:rPr lang="en-US" baseline="0" dirty="0" err="1" smtClean="0"/>
              <a:t>TagBar</a:t>
            </a:r>
            <a:r>
              <a:rPr lang="en-US" baseline="0" dirty="0" smtClean="0"/>
              <a:t> will populate those tags in sequence, along with outlining all of the tag parameters.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err="1" smtClean="0"/>
              <a:t>plugin</a:t>
            </a:r>
            <a:r>
              <a:rPr lang="en-US" baseline="0" dirty="0" smtClean="0"/>
              <a:t> can be downloaded directly from Digital Analytics. Using the left navigation you will expand Manage – expand Installations – then choose browser </a:t>
            </a:r>
            <a:r>
              <a:rPr lang="en-US" baseline="0" dirty="0" err="1" smtClean="0"/>
              <a:t>plugin</a:t>
            </a:r>
            <a:r>
              <a:rPr lang="en-US" baseline="0" dirty="0" smtClean="0"/>
              <a:t>. WE currently only offer the download through IE and FF. This </a:t>
            </a:r>
            <a:r>
              <a:rPr lang="en-US" baseline="0" dirty="0" err="1" smtClean="0"/>
              <a:t>plugin</a:t>
            </a:r>
            <a:r>
              <a:rPr lang="en-US" baseline="0" dirty="0" smtClean="0"/>
              <a:t> also includes 2 other features -  </a:t>
            </a:r>
            <a:r>
              <a:rPr lang="en-US" baseline="0" dirty="0" err="1" smtClean="0"/>
              <a:t>Truepath</a:t>
            </a:r>
            <a:r>
              <a:rPr lang="en-US" baseline="0" dirty="0" smtClean="0"/>
              <a:t> Builder and </a:t>
            </a:r>
            <a:r>
              <a:rPr lang="en-US" baseline="0" dirty="0" err="1" smtClean="0"/>
              <a:t>LIVEview</a:t>
            </a:r>
            <a:r>
              <a:rPr lang="en-US" baseline="0" dirty="0" smtClean="0"/>
              <a:t>. </a:t>
            </a:r>
          </a:p>
          <a:p>
            <a:endParaRPr lang="en-US" baseline="0" dirty="0" smtClean="0"/>
          </a:p>
          <a:p>
            <a:endParaRPr lang="en-US" baseline="0" dirty="0" smtClean="0"/>
          </a:p>
          <a:p>
            <a:r>
              <a:rPr lang="en-US" baseline="0" dirty="0" smtClean="0"/>
              <a:t>((((go to next slide))))</a:t>
            </a:r>
          </a:p>
          <a:p>
            <a:endParaRPr lang="en-US" baseline="0" dirty="0" smtClean="0"/>
          </a:p>
          <a:p>
            <a:r>
              <a:rPr lang="en-US" baseline="0" dirty="0" smtClean="0"/>
              <a:t>So for this example we see a Technical Properties tag fire within </a:t>
            </a:r>
            <a:r>
              <a:rPr lang="en-US" baseline="0" dirty="0" err="1" smtClean="0"/>
              <a:t>TagBar</a:t>
            </a:r>
            <a:r>
              <a:rPr lang="en-US" baseline="0" dirty="0" smtClean="0"/>
              <a:t>. From </a:t>
            </a:r>
            <a:r>
              <a:rPr lang="en-US" baseline="0" dirty="0" err="1" smtClean="0"/>
              <a:t>TagBar</a:t>
            </a:r>
            <a:r>
              <a:rPr lang="en-US" baseline="0" dirty="0" smtClean="0"/>
              <a:t> you can determine vital parameters such as Page ID and Category ID which we use in mapping to your reports. More on that later. Again you can see each individual tag parameter…Everything that is passed in the </a:t>
            </a:r>
            <a:r>
              <a:rPr lang="en-US" baseline="0" dirty="0" err="1" smtClean="0"/>
              <a:t>javascript</a:t>
            </a:r>
            <a:r>
              <a:rPr lang="en-US" baseline="0" dirty="0" smtClean="0"/>
              <a:t> function call for your tags will be populated in </a:t>
            </a:r>
            <a:r>
              <a:rPr lang="en-US" baseline="0" dirty="0" err="1" smtClean="0"/>
              <a:t>TagBar</a:t>
            </a:r>
            <a:r>
              <a:rPr lang="en-US" baseline="0" dirty="0" smtClean="0"/>
              <a:t>. As you progress through your site, and new content renders, </a:t>
            </a:r>
            <a:r>
              <a:rPr lang="en-US" baseline="0" dirty="0" err="1" smtClean="0"/>
              <a:t>TagBar</a:t>
            </a:r>
            <a:r>
              <a:rPr lang="en-US" baseline="0" dirty="0" smtClean="0"/>
              <a:t> clears out the old and reloads with the current tags.</a:t>
            </a:r>
          </a:p>
          <a:p>
            <a:endParaRPr lang="en-US" baseline="0" dirty="0" smtClean="0"/>
          </a:p>
          <a:p>
            <a:r>
              <a:rPr lang="en-US" baseline="0" dirty="0" smtClean="0"/>
              <a:t>We also provide a standalone </a:t>
            </a:r>
            <a:r>
              <a:rPr lang="en-US" baseline="0" dirty="0" err="1" smtClean="0"/>
              <a:t>TagBar</a:t>
            </a:r>
            <a:r>
              <a:rPr lang="en-US" baseline="0" dirty="0" smtClean="0"/>
              <a:t> you can find from the Support Site Knowledge Base. Simply search for “</a:t>
            </a:r>
            <a:r>
              <a:rPr lang="en-US" baseline="0" dirty="0" err="1" smtClean="0"/>
              <a:t>tagbar</a:t>
            </a:r>
            <a:r>
              <a:rPr lang="en-US" baseline="0" dirty="0" smtClean="0"/>
              <a:t>” – all 1 word. There is a chrome extension – but not currently for download from our application suite. You can find this by searching the Google Chrome web store and search for IBM Digital Analytics </a:t>
            </a:r>
            <a:r>
              <a:rPr lang="en-US" baseline="0" dirty="0" err="1" smtClean="0"/>
              <a:t>TagBar</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5</a:t>
            </a:fld>
            <a:endParaRPr lang="en-US" dirty="0"/>
          </a:p>
        </p:txBody>
      </p:sp>
    </p:spTree>
    <p:extLst>
      <p:ext uri="{BB962C8B-B14F-4D97-AF65-F5344CB8AC3E}">
        <p14:creationId xmlns:p14="http://schemas.microsoft.com/office/powerpoint/2010/main" val="417348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Tags. </a:t>
            </a:r>
          </a:p>
          <a:p>
            <a:endParaRPr lang="en-US" dirty="0" smtClean="0"/>
          </a:p>
          <a:p>
            <a:r>
              <a:rPr lang="en-US" dirty="0" smtClean="0"/>
              <a:t>Digital Analytics has 12 standard tags. Each of</a:t>
            </a:r>
            <a:r>
              <a:rPr lang="en-US" baseline="0" dirty="0" smtClean="0"/>
              <a:t> these tags include required and optional parameters your team is taxed with populating. In addition – you’re allotted 50 explore attributes per tag. We will talk more about attributes towards the end of this session.</a:t>
            </a:r>
          </a:p>
          <a:p>
            <a:endParaRPr lang="en-US" baseline="0" dirty="0" smtClean="0"/>
          </a:p>
          <a:p>
            <a:r>
              <a:rPr lang="en-US" baseline="0" dirty="0" smtClean="0"/>
              <a:t>The page view, technical properties, conversion events, and element are all tags that capture data about the physical content of your site. Commerce Tags include Product View tag, and the Shop Action 5 and 9 tags. Each are representing interaction with products sold on your site. Order tags, although similar to commerce tags, are categorized as transactional tags. These tags capture visitor purchases or subscriptions.</a:t>
            </a:r>
          </a:p>
          <a:p>
            <a:endParaRPr lang="en-US" baseline="0" dirty="0" smtClean="0"/>
          </a:p>
          <a:p>
            <a:r>
              <a:rPr lang="en-US" baseline="0" dirty="0" smtClean="0"/>
              <a:t>User Profile data of your registrant or loyal visitors is captured by the Registration Tag . And then we have our “automatic” tags for Link Click, Link Impression, and Form Action tags. These automatic tags are </a:t>
            </a:r>
            <a:r>
              <a:rPr lang="en-US" baseline="0" dirty="0" err="1" smtClean="0"/>
              <a:t>precoded</a:t>
            </a:r>
            <a:r>
              <a:rPr lang="en-US" baseline="0" dirty="0" smtClean="0"/>
              <a:t> into the Digital Analytics eluminate.js library found on every page of your site.</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6</a:t>
            </a:fld>
            <a:endParaRPr lang="en-US"/>
          </a:p>
        </p:txBody>
      </p:sp>
    </p:spTree>
    <p:extLst>
      <p:ext uri="{BB962C8B-B14F-4D97-AF65-F5344CB8AC3E}">
        <p14:creationId xmlns:p14="http://schemas.microsoft.com/office/powerpoint/2010/main" val="80887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Page View tag will carry over data into your Page Categories reports. When we look at the technical piece of the tag parameters…we see a Page ID passed in the tag. Digital Analytics will map that Page ID into your reporting as the Page Name. You’ll see that when expanding Page Category by Category, Page Category by Page or Page Category Full List report.</a:t>
            </a:r>
          </a:p>
          <a:p>
            <a:endParaRPr lang="en-US" baseline="0" dirty="0" smtClean="0"/>
          </a:p>
          <a:p>
            <a:r>
              <a:rPr lang="en-US" b="1" baseline="0" dirty="0" smtClean="0"/>
              <a:t>Expand on the CDF – what it is</a:t>
            </a:r>
          </a:p>
          <a:p>
            <a:endParaRPr lang="en-US" baseline="0" dirty="0" smtClean="0"/>
          </a:p>
          <a:p>
            <a:r>
              <a:rPr lang="en-US" baseline="0" dirty="0" smtClean="0"/>
              <a:t>For the Page Categories reports to work appropriately, you need to not only pass correct Category IDs in the tags – but also supply us with a Category Definition File. This file defines the content hierarchy we use in mapping 1 category ID to another for parent-child relationship. This gives us that full hierarchy you see when drilling into categories from your Content reports.</a:t>
            </a:r>
          </a:p>
          <a:p>
            <a:endParaRPr lang="en-US" baseline="0" dirty="0" smtClean="0"/>
          </a:p>
          <a:p>
            <a:r>
              <a:rPr lang="en-US" baseline="0" dirty="0" smtClean="0"/>
              <a:t>Several other parameters in the </a:t>
            </a:r>
            <a:r>
              <a:rPr lang="en-US" baseline="0" dirty="0" err="1" smtClean="0"/>
              <a:t>Pageview</a:t>
            </a:r>
            <a:r>
              <a:rPr lang="en-US" baseline="0" dirty="0" smtClean="0"/>
              <a:t> tag are used to populate other Content reports. For instance – if a visitor uses your on-site search feature and is taken to a new page. The new </a:t>
            </a:r>
            <a:r>
              <a:rPr lang="en-US" baseline="0" dirty="0" err="1" smtClean="0"/>
              <a:t>PageView</a:t>
            </a:r>
            <a:r>
              <a:rPr lang="en-US" baseline="0" dirty="0" smtClean="0"/>
              <a:t> tag will carry over that search term into the parameters. You can also include number of search results. Taking those values in the parameters we will report into the Onsite Search Report.</a:t>
            </a:r>
          </a:p>
          <a:p>
            <a:endParaRPr lang="en-US" baseline="0" dirty="0" smtClean="0"/>
          </a:p>
          <a:p>
            <a:r>
              <a:rPr lang="en-US" baseline="0" dirty="0" err="1" smtClean="0"/>
              <a:t>Pathing</a:t>
            </a:r>
            <a:r>
              <a:rPr lang="en-US" baseline="0" dirty="0" smtClean="0"/>
              <a:t> reports make use of timestamp data from the Page View tag. As we see sequences of Page View tags fire in a session, we capture the timestamp of when this occurs. With the timestamp we can create that path from 1 page to the next. Making use all page view tags and sequences from sessions within a given time period -  we can see how many visitors and sessions progressed on your site a certain way.</a:t>
            </a:r>
          </a:p>
          <a:p>
            <a:endParaRPr lang="en-US" baseline="0"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8</a:t>
            </a:fld>
            <a:endParaRPr lang="en-US"/>
          </a:p>
        </p:txBody>
      </p:sp>
    </p:spTree>
    <p:extLst>
      <p:ext uri="{BB962C8B-B14F-4D97-AF65-F5344CB8AC3E}">
        <p14:creationId xmlns:p14="http://schemas.microsoft.com/office/powerpoint/2010/main" val="22308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illustration we show how parameters from your tag are reflected into the Reports.</a:t>
            </a:r>
          </a:p>
          <a:p>
            <a:r>
              <a:rPr lang="en-US" dirty="0" smtClean="0"/>
              <a:t>((((take a 5 second break))))</a:t>
            </a:r>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9</a:t>
            </a:fld>
            <a:endParaRPr lang="en-US"/>
          </a:p>
        </p:txBody>
      </p:sp>
    </p:spTree>
    <p:extLst>
      <p:ext uri="{BB962C8B-B14F-4D97-AF65-F5344CB8AC3E}">
        <p14:creationId xmlns:p14="http://schemas.microsoft.com/office/powerpoint/2010/main" val="277539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Element</a:t>
            </a:r>
            <a:r>
              <a:rPr lang="en-US" baseline="0" dirty="0" smtClean="0"/>
              <a:t> tags are used to track intra-page content on your site.</a:t>
            </a:r>
          </a:p>
          <a:p>
            <a:endParaRPr lang="en-US" baseline="0" dirty="0" smtClean="0"/>
          </a:p>
          <a:p>
            <a:r>
              <a:rPr lang="en-US" baseline="0" dirty="0" smtClean="0"/>
              <a:t>Some common use cases would be to track videos, PDF downloads, and dynamic page content such as filter boxes or feature selectors. Retail sites will also typically track the “quick view” interaction of a product. That way you’re still collecting important product interaction data should a visitor not quick get to the product detail page.</a:t>
            </a:r>
          </a:p>
          <a:p>
            <a:endParaRPr lang="en-US" baseline="0" dirty="0" smtClean="0"/>
          </a:p>
          <a:p>
            <a:r>
              <a:rPr lang="en-US" baseline="0" dirty="0" smtClean="0"/>
              <a:t>You can also make use of the various parameters to cover the entire visitor story – for instance tracking the start and stop of a video on your site and how many seconds have passed on that video when those occur.</a:t>
            </a:r>
          </a:p>
          <a:p>
            <a:endParaRPr lang="en-US" baseline="0" dirty="0" smtClean="0"/>
          </a:p>
        </p:txBody>
      </p:sp>
      <p:sp>
        <p:nvSpPr>
          <p:cNvPr id="4" name="Slide Number Placeholder 3"/>
          <p:cNvSpPr>
            <a:spLocks noGrp="1"/>
          </p:cNvSpPr>
          <p:nvPr>
            <p:ph type="sldNum" sz="quarter" idx="10"/>
          </p:nvPr>
        </p:nvSpPr>
        <p:spPr/>
        <p:txBody>
          <a:bodyPr/>
          <a:lstStyle/>
          <a:p>
            <a:fld id="{0243DB2D-5C9C-408B-8EBA-AC4240A04A8B}" type="slidenum">
              <a:rPr lang="en-US" smtClean="0"/>
              <a:pPr/>
              <a:t>10</a:t>
            </a:fld>
            <a:endParaRPr lang="en-US"/>
          </a:p>
        </p:txBody>
      </p:sp>
    </p:spTree>
    <p:extLst>
      <p:ext uri="{BB962C8B-B14F-4D97-AF65-F5344CB8AC3E}">
        <p14:creationId xmlns:p14="http://schemas.microsoft.com/office/powerpoint/2010/main" val="992307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838200" y="2133600"/>
            <a:ext cx="5105400" cy="2152651"/>
          </a:xfrm>
        </p:spPr>
        <p:txBody>
          <a:bodyPr anchor="b" anchorCtr="0">
            <a:noAutofit/>
          </a:bodyPr>
          <a:lstStyle>
            <a:lvl1pPr>
              <a:lnSpc>
                <a:spcPts val="4400"/>
              </a:lnSpc>
              <a:defRPr sz="4000" b="1">
                <a:solidFill>
                  <a:schemeClr val="tx1"/>
                </a:solidFill>
                <a:effectLst/>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838200" y="4267200"/>
            <a:ext cx="5105400" cy="990601"/>
          </a:xfrm>
        </p:spPr>
        <p:txBody>
          <a:bodyPr anchor="t" anchorCtr="0">
            <a:noAutofit/>
          </a:bodyPr>
          <a:lstStyle>
            <a:lvl1pPr marL="0" indent="0" algn="l">
              <a:buNone/>
              <a:defRPr sz="2400" b="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1676401"/>
            <a:ext cx="7924800" cy="3428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EDE67-3057-485A-A9BA-B4C4473127AD}" type="datetime1">
              <a:rPr lang="en-US" smtClean="0"/>
              <a:pPr/>
              <a:t>4/28/2015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3400" y="1676399"/>
            <a:ext cx="7924800" cy="4343401"/>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EB30A41-9348-4FFD-A0A1-360E7541A527}" type="datetime1">
              <a:rPr lang="en-US" smtClean="0"/>
              <a:pPr/>
              <a:t>4/28/2015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7" name="Title 1"/>
          <p:cNvSpPr>
            <a:spLocks noGrp="1"/>
          </p:cNvSpPr>
          <p:nvPr>
            <p:ph type="title"/>
          </p:nvPr>
        </p:nvSpPr>
        <p:spPr>
          <a:xfrm>
            <a:off x="228600" y="457200"/>
            <a:ext cx="7086600" cy="990600"/>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4" name="Footer Placeholder 4"/>
          <p:cNvSpPr txBox="1">
            <a:spLocks/>
          </p:cNvSpPr>
          <p:nvPr userDrawn="1"/>
        </p:nvSpPr>
        <p:spPr bwMode="auto">
          <a:xfrm>
            <a:off x="6619485" y="6397625"/>
            <a:ext cx="2323650" cy="460375"/>
          </a:xfrm>
          <a:prstGeom prst="rect">
            <a:avLst/>
          </a:prstGeom>
          <a:noFill/>
          <a:ln w="9525">
            <a:noFill/>
            <a:miter lim="800000"/>
            <a:headEnd/>
            <a:tailEnd/>
          </a:ln>
        </p:spPr>
        <p:txBody>
          <a:bodyPr vert="horz" wrap="square" lIns="91415" tIns="45708" rIns="91415" bIns="45708" numCol="1" anchor="ctr" anchorCtr="0" compatLnSpc="1">
            <a:prstTxWarp prst="textNoShape">
              <a:avLst/>
            </a:prstTxWarp>
          </a:bodyPr>
          <a:lstStyle>
            <a:lvl1pPr>
              <a:defRPr sz="400">
                <a:solidFill>
                  <a:schemeClr val="tx1"/>
                </a:solidFill>
                <a:latin typeface="Arial" pitchFamily="34" charset="0"/>
                <a:cs typeface="Arial" pitchFamily="34" charset="0"/>
              </a:defRPr>
            </a:lvl1pPr>
          </a:lstStyle>
          <a:p>
            <a:pPr algn="r">
              <a:lnSpc>
                <a:spcPct val="100000"/>
              </a:lnSpc>
              <a:buFontTx/>
              <a:buNone/>
            </a:pPr>
            <a:r>
              <a:rPr lang="en-US" sz="900" dirty="0" smtClean="0"/>
              <a:t>© 2014 IBM Corporation</a:t>
            </a:r>
            <a:endParaRPr lang="en-US" sz="900" dirty="0"/>
          </a:p>
        </p:txBody>
      </p:sp>
      <p:pic>
        <p:nvPicPr>
          <p:cNvPr id="16" name="Picture 3" descr="E:\new sc template_not for summit\Smarter_Commerce_wordmark_black.png"/>
          <p:cNvPicPr>
            <a:picLocks noChangeAspect="1" noChangeArrowheads="1"/>
          </p:cNvPicPr>
          <p:nvPr userDrawn="1"/>
        </p:nvPicPr>
        <p:blipFill>
          <a:blip r:embed="rId2" cstate="print"/>
          <a:srcRect/>
          <a:stretch>
            <a:fillRect/>
          </a:stretch>
        </p:blipFill>
        <p:spPr bwMode="auto">
          <a:xfrm>
            <a:off x="243845" y="396135"/>
            <a:ext cx="1595080" cy="127145"/>
          </a:xfrm>
          <a:prstGeom prst="rect">
            <a:avLst/>
          </a:prstGeom>
          <a:noFill/>
          <a:ln w="9525">
            <a:noFill/>
            <a:miter lim="800000"/>
            <a:headEnd/>
            <a:tailEnd/>
          </a:ln>
        </p:spPr>
      </p:pic>
      <p:pic>
        <p:nvPicPr>
          <p:cNvPr id="17" name="Picture 14" descr="blue-logo"/>
          <p:cNvPicPr>
            <a:picLocks noChangeAspect="1" noChangeArrowheads="1"/>
          </p:cNvPicPr>
          <p:nvPr userDrawn="1"/>
        </p:nvPicPr>
        <p:blipFill>
          <a:blip r:embed="rId3" cstate="print"/>
          <a:srcRect/>
          <a:stretch>
            <a:fillRect/>
          </a:stretch>
        </p:blipFill>
        <p:spPr bwMode="auto">
          <a:xfrm>
            <a:off x="8243386" y="285340"/>
            <a:ext cx="586918" cy="237940"/>
          </a:xfrm>
          <a:prstGeom prst="rect">
            <a:avLst/>
          </a:prstGeom>
          <a:noFill/>
        </p:spPr>
      </p:pic>
      <p:sp>
        <p:nvSpPr>
          <p:cNvPr id="18" name="Line 4"/>
          <p:cNvSpPr>
            <a:spLocks noChangeShapeType="1"/>
          </p:cNvSpPr>
          <p:nvPr userDrawn="1"/>
        </p:nvSpPr>
        <p:spPr bwMode="auto">
          <a:xfrm flipV="1">
            <a:off x="243844" y="607350"/>
            <a:ext cx="8588048" cy="0"/>
          </a:xfrm>
          <a:prstGeom prst="line">
            <a:avLst/>
          </a:prstGeom>
          <a:noFill/>
          <a:ln w="3175">
            <a:solidFill>
              <a:schemeClr val="tx1"/>
            </a:solidFill>
            <a:round/>
            <a:headEnd/>
            <a:tailEnd/>
          </a:ln>
          <a:effectLst/>
        </p:spPr>
        <p:txBody>
          <a:bodyPr lIns="228600" tIns="114300" rIns="228600" bIns="114300"/>
          <a:lstStyle/>
          <a:p>
            <a:endParaRPr lang="en-US"/>
          </a:p>
        </p:txBody>
      </p:sp>
      <p:sp>
        <p:nvSpPr>
          <p:cNvPr id="22" name="Slide Number Placeholder 3"/>
          <p:cNvSpPr>
            <a:spLocks noGrp="1"/>
          </p:cNvSpPr>
          <p:nvPr>
            <p:ph type="sldNum" sz="quarter" idx="4"/>
          </p:nvPr>
        </p:nvSpPr>
        <p:spPr>
          <a:xfrm>
            <a:off x="0" y="6397625"/>
            <a:ext cx="916780" cy="460375"/>
          </a:xfrm>
          <a:prstGeom prst="rect">
            <a:avLst/>
          </a:prstGeom>
        </p:spPr>
        <p:txBody>
          <a:bodyPr/>
          <a:lstStyle>
            <a:lvl1pPr>
              <a:defRPr sz="900">
                <a:solidFill>
                  <a:schemeClr val="tx1"/>
                </a:solidFill>
                <a:latin typeface="Arial" pitchFamily="34" charset="0"/>
                <a:cs typeface="Arial" pitchFamily="34" charset="0"/>
              </a:defRPr>
            </a:lvl1pPr>
          </a:lstStyle>
          <a:p>
            <a:fld id="{A74F5FA7-0330-4E48-83B0-E4D4F93AD0A0}" type="slidenum">
              <a:rPr lang="en-US" smtClean="0"/>
              <a:pPr/>
              <a:t>‹#›</a:t>
            </a:fld>
            <a:endParaRPr lang="en-US" dirty="0"/>
          </a:p>
        </p:txBody>
      </p:sp>
      <p:sp>
        <p:nvSpPr>
          <p:cNvPr id="23" name="Date Placeholder 5"/>
          <p:cNvSpPr>
            <a:spLocks noGrp="1"/>
          </p:cNvSpPr>
          <p:nvPr>
            <p:ph type="dt" sz="half" idx="2"/>
          </p:nvPr>
        </p:nvSpPr>
        <p:spPr>
          <a:xfrm>
            <a:off x="916781" y="6397625"/>
            <a:ext cx="1612383" cy="460375"/>
          </a:xfrm>
          <a:prstGeom prst="rect">
            <a:avLst/>
          </a:prstGeom>
        </p:spPr>
        <p:txBody>
          <a:bodyPr/>
          <a:lstStyle>
            <a:lvl1pPr>
              <a:defRPr sz="900">
                <a:solidFill>
                  <a:schemeClr val="tx1"/>
                </a:solidFill>
                <a:latin typeface="Arial" pitchFamily="34" charset="0"/>
                <a:cs typeface="Arial" pitchFamily="34" charset="0"/>
              </a:defRPr>
            </a:lvl1pPr>
          </a:lstStyle>
          <a:p>
            <a:fld id="{6C76B694-93AF-4801-9344-EB2110864835}" type="datetime1">
              <a:rPr lang="en-US" smtClean="0"/>
              <a:pPr/>
              <a:t>4/28/2015</a:t>
            </a:fld>
            <a:endParaRPr lang="en-US" dirty="0"/>
          </a:p>
        </p:txBody>
      </p:sp>
    </p:spTree>
    <p:extLst>
      <p:ext uri="{BB962C8B-B14F-4D97-AF65-F5344CB8AC3E}">
        <p14:creationId xmlns:p14="http://schemas.microsoft.com/office/powerpoint/2010/main" val="4102407598"/>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lvl1pPr>
              <a:lnSpc>
                <a:spcPts val="3400"/>
              </a:lnSpc>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16A96AA-CC2E-4C41-B7DA-8DB060182D47}" type="datetime1">
              <a:rPr lang="en-US" smtClean="0"/>
              <a:pPr/>
              <a:t>4/28/2015</a:t>
            </a:fld>
            <a:endParaRPr lang="en-US"/>
          </a:p>
        </p:txBody>
      </p:sp>
      <p:sp>
        <p:nvSpPr>
          <p:cNvPr id="5" name="Footer Placeholder 4"/>
          <p:cNvSpPr>
            <a:spLocks noGrp="1"/>
          </p:cNvSpPr>
          <p:nvPr>
            <p:ph type="ftr" sz="quarter" idx="11"/>
          </p:nvPr>
        </p:nvSpPr>
        <p:spPr/>
        <p:txBody>
          <a:bodyPr/>
          <a:lstStyle/>
          <a:p>
            <a:r>
              <a:rPr lang="en-US" smtClean="0"/>
              <a:t>© 2015 IBM</a:t>
            </a:r>
            <a:endParaRPr lang="en-US" dirty="0"/>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19" name="Content Placeholder 18"/>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lvl1pPr>
              <a:defRPr>
                <a:solidFill>
                  <a:schemeClr val="bg2"/>
                </a:solidFill>
              </a:defRPr>
            </a:lvl1pPr>
          </a:lstStyle>
          <a:p>
            <a:fld id="{F76957A4-E2FE-4C21-BB12-B0D11AD2AE6B}" type="datetime1">
              <a:rPr lang="en-US" smtClean="0"/>
              <a:pPr/>
              <a:t>4/28/2015</a:t>
            </a:fld>
            <a:endParaRPr lang="en-US"/>
          </a:p>
        </p:txBody>
      </p:sp>
      <p:sp>
        <p:nvSpPr>
          <p:cNvPr id="13" name="Slide Number Placeholder 12"/>
          <p:cNvSpPr>
            <a:spLocks noGrp="1"/>
          </p:cNvSpPr>
          <p:nvPr>
            <p:ph type="sldNum" sz="quarter" idx="11"/>
          </p:nvPr>
        </p:nvSpPr>
        <p:spPr/>
        <p:txBody>
          <a:bodyPr/>
          <a:lstStyle>
            <a:lvl1pPr>
              <a:defRPr>
                <a:solidFill>
                  <a:schemeClr val="bg2"/>
                </a:solidFill>
              </a:defRPr>
            </a:lvl1pPr>
          </a:lstStyle>
          <a:p>
            <a:fld id="{8F7DDCC4-01E7-47EA-AF1A-B80225BF6E78}" type="slidenum">
              <a:rPr lang="en-US" smtClean="0"/>
              <a:pPr/>
              <a:t>‹#›</a:t>
            </a:fld>
            <a:endParaRPr lang="en-US"/>
          </a:p>
        </p:txBody>
      </p:sp>
      <p:sp>
        <p:nvSpPr>
          <p:cNvPr id="14" name="Footer Placeholder 13"/>
          <p:cNvSpPr>
            <a:spLocks noGrp="1"/>
          </p:cNvSpPr>
          <p:nvPr>
            <p:ph type="ftr" sz="quarter" idx="12"/>
          </p:nvPr>
        </p:nvSpPr>
        <p:spPr/>
        <p:txBody>
          <a:bodyPr/>
          <a:lstStyle>
            <a:lvl1pPr>
              <a:defRPr>
                <a:solidFill>
                  <a:schemeClr val="bg2"/>
                </a:solidFill>
              </a:defRPr>
            </a:lvl1pPr>
          </a:lstStyle>
          <a:p>
            <a:r>
              <a:rPr lang="en-US" smtClean="0"/>
              <a:t>© 2015 IBM</a:t>
            </a:r>
            <a:endParaRPr lang="en-US"/>
          </a:p>
        </p:txBody>
      </p:sp>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E3F353C-5E0E-40BF-91B7-6F05D380362F}" type="datetime1">
              <a:rPr lang="en-US" smtClean="0"/>
              <a:pPr/>
              <a:t>4/28/2015</a:t>
            </a:fld>
            <a:endParaRPr lang="en-US"/>
          </a:p>
        </p:txBody>
      </p:sp>
      <p:sp>
        <p:nvSpPr>
          <p:cNvPr id="9" name="Slide Number Placeholder 8"/>
          <p:cNvSpPr>
            <a:spLocks noGrp="1"/>
          </p:cNvSpPr>
          <p:nvPr>
            <p:ph type="sldNum" sz="quarter" idx="11"/>
          </p:nvPr>
        </p:nvSpPr>
        <p:spPr/>
        <p:txBody>
          <a:bodyPr/>
          <a:lstStyle/>
          <a:p>
            <a:fld id="{8F7DDCC4-01E7-47EA-AF1A-B80225BF6E78}"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 2015 IBM</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609600"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675632" y="1597025"/>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448" y="2295647"/>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295647"/>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B0586663-C77B-4077-9778-DC1956573AE1}" type="datetime1">
              <a:rPr lang="en-US" smtClean="0"/>
              <a:pPr/>
              <a:t>4/28/2015</a:t>
            </a:fld>
            <a:endParaRPr lang="en-US"/>
          </a:p>
        </p:txBody>
      </p:sp>
      <p:sp>
        <p:nvSpPr>
          <p:cNvPr id="15" name="Slide Number Placeholder 14"/>
          <p:cNvSpPr>
            <a:spLocks noGrp="1"/>
          </p:cNvSpPr>
          <p:nvPr>
            <p:ph type="sldNum" sz="quarter" idx="11"/>
          </p:nvPr>
        </p:nvSpPr>
        <p:spPr/>
        <p:txBody>
          <a:bodyPr/>
          <a:lstStyle/>
          <a:p>
            <a:fld id="{8F7DDCC4-01E7-47EA-AF1A-B80225BF6E78}" type="slidenum">
              <a:rPr lang="en-US" smtClean="0"/>
              <a:pPr/>
              <a:t>‹#›</a:t>
            </a:fld>
            <a:endParaRPr lang="en-US"/>
          </a:p>
        </p:txBody>
      </p:sp>
      <p:sp>
        <p:nvSpPr>
          <p:cNvPr id="16" name="Footer Placeholder 15"/>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78D6EE6-239E-4EBF-A20A-B96F73C37F27}" type="datetime1">
              <a:rPr lang="en-US" smtClean="0"/>
              <a:pPr/>
              <a:t>4/28/2015</a:t>
            </a:fld>
            <a:endParaRPr lang="en-US"/>
          </a:p>
        </p:txBody>
      </p:sp>
      <p:sp>
        <p:nvSpPr>
          <p:cNvPr id="8" name="Slide Number Placeholder 7"/>
          <p:cNvSpPr>
            <a:spLocks noGrp="1"/>
          </p:cNvSpPr>
          <p:nvPr>
            <p:ph type="sldNum" sz="quarter" idx="11"/>
          </p:nvPr>
        </p:nvSpPr>
        <p:spPr/>
        <p:txBody>
          <a:bodyPr/>
          <a:lstStyle/>
          <a:p>
            <a:fld id="{8F7DDCC4-01E7-47EA-AF1A-B80225BF6E78}"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 2015 IBM</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2BDE7C-B6B9-450C-9F69-4B0C62699925}" type="datetime1">
              <a:rPr lang="en-US" smtClean="0"/>
              <a:pPr/>
              <a:t>4/28/2015</a:t>
            </a:fld>
            <a:endParaRPr lang="en-US"/>
          </a:p>
        </p:txBody>
      </p:sp>
      <p:sp>
        <p:nvSpPr>
          <p:cNvPr id="6" name="Slide Number Placeholder 5"/>
          <p:cNvSpPr>
            <a:spLocks noGrp="1"/>
          </p:cNvSpPr>
          <p:nvPr>
            <p:ph type="sldNum" sz="quarter" idx="11"/>
          </p:nvPr>
        </p:nvSpPr>
        <p:spPr/>
        <p:txBody>
          <a:bodyPr/>
          <a:lstStyle/>
          <a:p>
            <a:fld id="{8F7DDCC4-01E7-47EA-AF1A-B80225BF6E78}"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1972"/>
            <a:ext cx="4648200" cy="4113028"/>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601972"/>
            <a:ext cx="2895600" cy="4113028"/>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A102057-31B5-4C66-AA9A-C3FDCF08AA42}" type="datetime1">
              <a:rPr lang="en-US" smtClean="0"/>
              <a:pPr/>
              <a:t>4/28/2015</a:t>
            </a:fld>
            <a:endParaRPr lang="en-US"/>
          </a:p>
        </p:txBody>
      </p:sp>
      <p:sp>
        <p:nvSpPr>
          <p:cNvPr id="16" name="Slide Number Placeholder 15"/>
          <p:cNvSpPr>
            <a:spLocks noGrp="1"/>
          </p:cNvSpPr>
          <p:nvPr>
            <p:ph type="sldNum" sz="quarter" idx="11"/>
          </p:nvPr>
        </p:nvSpPr>
        <p:spPr/>
        <p:txBody>
          <a:bodyPr/>
          <a:lstStyle/>
          <a:p>
            <a:fld id="{8F7DDCC4-01E7-47EA-AF1A-B80225BF6E78}"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 2015 IBM</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7450" y="1620524"/>
            <a:ext cx="7940749"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4460796"/>
            <a:ext cx="7463613"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909889B-0F19-49F5-85FF-62EAAA476FAF}" type="datetime1">
              <a:rPr lang="en-US" smtClean="0"/>
              <a:pPr/>
              <a:t>4/28/2015</a:t>
            </a:fld>
            <a:endParaRPr lang="en-US"/>
          </a:p>
        </p:txBody>
      </p:sp>
      <p:sp>
        <p:nvSpPr>
          <p:cNvPr id="14" name="Slide Number Placeholder 13"/>
          <p:cNvSpPr>
            <a:spLocks noGrp="1"/>
          </p:cNvSpPr>
          <p:nvPr>
            <p:ph type="sldNum" sz="quarter" idx="11"/>
          </p:nvPr>
        </p:nvSpPr>
        <p:spPr/>
        <p:txBody>
          <a:bodyPr/>
          <a:lstStyle/>
          <a:p>
            <a:fld id="{8F7DDCC4-01E7-47EA-AF1A-B80225BF6E78}" type="slidenum">
              <a:rPr lang="en-US" smtClean="0"/>
              <a:pPr/>
              <a:t>‹#›</a:t>
            </a:fld>
            <a:endParaRPr lang="en-US"/>
          </a:p>
        </p:txBody>
      </p:sp>
      <p:sp>
        <p:nvSpPr>
          <p:cNvPr id="15" name="Footer Placeholder 14"/>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457200"/>
            <a:ext cx="8491027" cy="82296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8477249" cy="4724400"/>
          </a:xfrm>
          <a:prstGeom prst="rect">
            <a:avLst/>
          </a:prstGeom>
        </p:spPr>
        <p:txBody>
          <a:bodyPr vert="horz" lIns="9144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6626" y="6373873"/>
            <a:ext cx="1219200" cy="299275"/>
          </a:xfrm>
          <a:prstGeom prst="rect">
            <a:avLst/>
          </a:prstGeom>
        </p:spPr>
        <p:txBody>
          <a:bodyPr vert="horz" lIns="91440" tIns="45720" rIns="91440" bIns="45720" rtlCol="0" anchor="ctr" anchorCtr="0"/>
          <a:lstStyle>
            <a:lvl1pPr algn="r">
              <a:defRPr sz="1000" b="0">
                <a:solidFill>
                  <a:schemeClr val="tx1">
                    <a:alpha val="60000"/>
                  </a:schemeClr>
                </a:solidFill>
                <a:effectLst/>
              </a:defRPr>
            </a:lvl1pPr>
          </a:lstStyle>
          <a:p>
            <a:fld id="{9BE4E059-F3E5-4A6C-8BFD-AD6B2388E7B1}" type="datetime1">
              <a:rPr lang="en-US" smtClean="0"/>
              <a:pPr/>
              <a:t>4/28/2015</a:t>
            </a:fld>
            <a:endParaRPr lang="en-US" dirty="0"/>
          </a:p>
        </p:txBody>
      </p:sp>
      <p:sp>
        <p:nvSpPr>
          <p:cNvPr id="5" name="Footer Placeholder 4"/>
          <p:cNvSpPr>
            <a:spLocks noGrp="1"/>
          </p:cNvSpPr>
          <p:nvPr>
            <p:ph type="ftr" sz="quarter" idx="3"/>
          </p:nvPr>
        </p:nvSpPr>
        <p:spPr>
          <a:xfrm>
            <a:off x="2743200" y="6373873"/>
            <a:ext cx="3657600" cy="299275"/>
          </a:xfrm>
          <a:prstGeom prst="rect">
            <a:avLst/>
          </a:prstGeom>
        </p:spPr>
        <p:txBody>
          <a:bodyPr vert="horz" lIns="91440" tIns="45720" rIns="91440" bIns="45720" rtlCol="0" anchor="ctr" anchorCtr="0"/>
          <a:lstStyle>
            <a:lvl1pPr algn="ctr">
              <a:defRPr sz="1000" b="0">
                <a:solidFill>
                  <a:schemeClr val="tx1">
                    <a:alpha val="60000"/>
                  </a:schemeClr>
                </a:solidFill>
                <a:effectLst/>
              </a:defRPr>
            </a:lvl1pPr>
          </a:lstStyle>
          <a:p>
            <a:r>
              <a:rPr lang="en-US" dirty="0" smtClean="0"/>
              <a:t>© 2015 IBM</a:t>
            </a:r>
          </a:p>
        </p:txBody>
      </p:sp>
      <p:sp>
        <p:nvSpPr>
          <p:cNvPr id="6" name="Slide Number Placeholder 5"/>
          <p:cNvSpPr>
            <a:spLocks noGrp="1"/>
          </p:cNvSpPr>
          <p:nvPr>
            <p:ph type="sldNum" sz="quarter" idx="4"/>
          </p:nvPr>
        </p:nvSpPr>
        <p:spPr>
          <a:xfrm>
            <a:off x="304799" y="6385817"/>
            <a:ext cx="914400" cy="249830"/>
          </a:xfrm>
          <a:prstGeom prst="rect">
            <a:avLst/>
          </a:prstGeom>
        </p:spPr>
        <p:txBody>
          <a:bodyPr vert="horz" lIns="91440" tIns="45720" rIns="91440" bIns="9144" rtlCol="0" anchor="ctr" anchorCtr="0"/>
          <a:lstStyle>
            <a:lvl1pPr algn="l">
              <a:defRPr sz="1000" b="0">
                <a:solidFill>
                  <a:schemeClr val="tx1">
                    <a:alpha val="60000"/>
                  </a:schemeClr>
                </a:solidFill>
                <a:effectLst/>
              </a:defRPr>
            </a:lvl1pPr>
          </a:lstStyle>
          <a:p>
            <a:fld id="{8F7DDCC4-01E7-47EA-AF1A-B80225BF6E78}" type="slidenum">
              <a:rPr lang="en-US" smtClean="0"/>
              <a:pPr/>
              <a:t>‹#›</a:t>
            </a:fld>
            <a:endParaRPr lang="en-US" dirty="0"/>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5778" y="128016"/>
            <a:ext cx="1324422" cy="213378"/>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73970" y="128016"/>
            <a:ext cx="457200" cy="183548"/>
          </a:xfrm>
          <a:prstGeom prst="rect">
            <a:avLst/>
          </a:prstGeom>
        </p:spPr>
      </p:pic>
      <p:pic>
        <p:nvPicPr>
          <p:cNvPr id="10" name="Picture 9"/>
          <p:cNvPicPr preferRelativeResize="0">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14" y="6766560"/>
            <a:ext cx="9143971" cy="91440"/>
          </a:xfrm>
          <a:prstGeom prst="rect">
            <a:avLst/>
          </a:prstGeom>
        </p:spPr>
      </p:pic>
      <p:pic>
        <p:nvPicPr>
          <p:cNvPr id="14" name="Picture 1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4800" y="402341"/>
            <a:ext cx="8491027" cy="54859"/>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iming>
    <p:tnLst>
      <p:par>
        <p:cTn id="1" dur="indefinite" restart="never" nodeType="tmRoot"/>
      </p:par>
    </p:tnLst>
  </p:timing>
  <p:hf hdr="0" dt="0"/>
  <p:txStyles>
    <p:titleStyle>
      <a:lvl1pPr algn="l" defTabSz="914400" rtl="0" eaLnBrk="1" latinLnBrk="0" hangingPunct="1">
        <a:spcBef>
          <a:spcPct val="0"/>
        </a:spcBef>
        <a:buNone/>
        <a:defRPr sz="26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m_support@us.ibm.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support.coremetric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2133600"/>
            <a:ext cx="7772400" cy="2152651"/>
          </a:xfrm>
        </p:spPr>
        <p:txBody>
          <a:bodyPr/>
          <a:lstStyle/>
          <a:p>
            <a:r>
              <a:rPr lang="en-US" dirty="0" smtClean="0"/>
              <a:t>Tagging For Business Users</a:t>
            </a:r>
            <a:endParaRPr lang="en-US" dirty="0"/>
          </a:p>
        </p:txBody>
      </p:sp>
      <p:sp>
        <p:nvSpPr>
          <p:cNvPr id="8" name="Subtitle 7"/>
          <p:cNvSpPr>
            <a:spLocks noGrp="1"/>
          </p:cNvSpPr>
          <p:nvPr>
            <p:ph type="subTitle" idx="1"/>
          </p:nvPr>
        </p:nvSpPr>
        <p:spPr/>
        <p:txBody>
          <a:bodyPr/>
          <a:lstStyle/>
          <a:p>
            <a:r>
              <a:rPr lang="en-US" dirty="0" smtClean="0"/>
              <a:t>Matthew </a:t>
            </a:r>
            <a:r>
              <a:rPr lang="en-US" dirty="0" err="1" smtClean="0"/>
              <a:t>Erstad</a:t>
            </a:r>
            <a:endParaRPr lang="en-US" dirty="0" smtClean="0"/>
          </a:p>
          <a:p>
            <a:r>
              <a:rPr lang="en-US" dirty="0" smtClean="0"/>
              <a:t>April 29, 2015</a:t>
            </a:r>
            <a:endParaRPr lang="en-US" dirty="0"/>
          </a:p>
        </p:txBody>
      </p:sp>
    </p:spTree>
    <p:extLst>
      <p:ext uri="{BB962C8B-B14F-4D97-AF65-F5344CB8AC3E}">
        <p14:creationId xmlns:p14="http://schemas.microsoft.com/office/powerpoint/2010/main" val="139004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Element Tags        Elements Report</a:t>
            </a:r>
          </a:p>
        </p:txBody>
      </p:sp>
      <p:sp>
        <p:nvSpPr>
          <p:cNvPr id="7171" name="Content Placeholder 2"/>
          <p:cNvSpPr>
            <a:spLocks noGrp="1"/>
          </p:cNvSpPr>
          <p:nvPr>
            <p:ph idx="4294967295"/>
          </p:nvPr>
        </p:nvSpPr>
        <p:spPr>
          <a:xfrm>
            <a:off x="304800" y="762000"/>
            <a:ext cx="8382000" cy="1295401"/>
          </a:xfrm>
          <a:prstGeom prst="rect">
            <a:avLst/>
          </a:prstGeom>
        </p:spPr>
        <p:txBody>
          <a:bodyPr/>
          <a:lstStyle/>
          <a:p>
            <a:pPr>
              <a:buNone/>
            </a:pPr>
            <a:endParaRPr lang="en-US" dirty="0" smtClean="0"/>
          </a:p>
          <a:p>
            <a:r>
              <a:rPr lang="en-US" dirty="0" smtClean="0"/>
              <a:t>Used for tracking intra-page content</a:t>
            </a:r>
          </a:p>
          <a:p>
            <a:r>
              <a:rPr lang="en-US" dirty="0" smtClean="0"/>
              <a:t>Element ID tag field = Element Name</a:t>
            </a:r>
          </a:p>
          <a:p>
            <a:r>
              <a:rPr lang="en-US" dirty="0" smtClean="0"/>
              <a:t>Element Category ID tag field = Element Category Name </a:t>
            </a:r>
          </a:p>
          <a:p>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10</a:t>
            </a:fld>
            <a:endParaRPr lang="en-US" dirty="0"/>
          </a:p>
        </p:txBody>
      </p:sp>
      <p:sp>
        <p:nvSpPr>
          <p:cNvPr id="6" name="Right Arrow 5"/>
          <p:cNvSpPr/>
          <p:nvPr/>
        </p:nvSpPr>
        <p:spPr>
          <a:xfrm>
            <a:off x="22098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a:off x="457199" y="2667000"/>
            <a:ext cx="5714105" cy="3962400"/>
          </a:xfrm>
          <a:prstGeom prst="rect">
            <a:avLst/>
          </a:prstGeom>
          <a:noFill/>
          <a:ln w="9525">
            <a:solidFill>
              <a:schemeClr val="bg2"/>
            </a:solidFill>
            <a:miter lim="800000"/>
            <a:headEnd/>
            <a:tailEnd/>
          </a:ln>
          <a:effectLst/>
        </p:spPr>
      </p:pic>
      <p:sp>
        <p:nvSpPr>
          <p:cNvPr id="9" name="Rectangle 8"/>
          <p:cNvSpPr/>
          <p:nvPr/>
        </p:nvSpPr>
        <p:spPr>
          <a:xfrm>
            <a:off x="1600200" y="5410200"/>
            <a:ext cx="1752600" cy="1295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cstate="print"/>
          <a:srcRect/>
          <a:stretch>
            <a:fillRect/>
          </a:stretch>
        </p:blipFill>
        <p:spPr bwMode="auto">
          <a:xfrm>
            <a:off x="3429000" y="3505200"/>
            <a:ext cx="3838575" cy="2295525"/>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Element Tags        Elements Report</a:t>
            </a:r>
          </a:p>
        </p:txBody>
      </p:sp>
      <p:sp>
        <p:nvSpPr>
          <p:cNvPr id="7171" name="Content Placeholder 2"/>
          <p:cNvSpPr>
            <a:spLocks noGrp="1"/>
          </p:cNvSpPr>
          <p:nvPr>
            <p:ph idx="4294967295"/>
          </p:nvPr>
        </p:nvSpPr>
        <p:spPr>
          <a:xfrm>
            <a:off x="228600" y="1295400"/>
            <a:ext cx="5257800" cy="3657599"/>
          </a:xfrm>
          <a:prstGeom prst="rect">
            <a:avLst/>
          </a:prstGeom>
        </p:spPr>
        <p:txBody>
          <a:bodyPr/>
          <a:lstStyle/>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11</a:t>
            </a:fld>
            <a:endParaRPr lang="en-US" dirty="0"/>
          </a:p>
        </p:txBody>
      </p:sp>
      <p:sp>
        <p:nvSpPr>
          <p:cNvPr id="6" name="Right Arrow 5"/>
          <p:cNvSpPr/>
          <p:nvPr/>
        </p:nvSpPr>
        <p:spPr>
          <a:xfrm>
            <a:off x="22098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cstate="print"/>
          <a:srcRect/>
          <a:stretch>
            <a:fillRect/>
          </a:stretch>
        </p:blipFill>
        <p:spPr bwMode="auto">
          <a:xfrm>
            <a:off x="152400" y="1371600"/>
            <a:ext cx="8757611" cy="4724400"/>
          </a:xfrm>
          <a:prstGeom prst="rect">
            <a:avLst/>
          </a:prstGeom>
          <a:noFill/>
          <a:ln w="9525">
            <a:solidFill>
              <a:schemeClr val="bg2"/>
            </a:solidFill>
            <a:miter lim="800000"/>
            <a:headEnd/>
            <a:tailEnd/>
          </a:ln>
          <a:effectLst/>
        </p:spPr>
      </p:pic>
      <p:sp>
        <p:nvSpPr>
          <p:cNvPr id="27" name="Rectangle 26"/>
          <p:cNvSpPr/>
          <p:nvPr/>
        </p:nvSpPr>
        <p:spPr>
          <a:xfrm>
            <a:off x="304800" y="4191000"/>
            <a:ext cx="1676400" cy="8382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cstate="print"/>
          <a:srcRect/>
          <a:stretch>
            <a:fillRect/>
          </a:stretch>
        </p:blipFill>
        <p:spPr bwMode="auto">
          <a:xfrm>
            <a:off x="4800600" y="1676400"/>
            <a:ext cx="3838575" cy="2295525"/>
          </a:xfrm>
          <a:prstGeom prst="rect">
            <a:avLst/>
          </a:prstGeom>
          <a:noFill/>
          <a:ln w="9525">
            <a:solidFill>
              <a:schemeClr val="bg2"/>
            </a:solidFill>
            <a:miter lim="800000"/>
            <a:headEnd/>
            <a:tailEnd/>
          </a:ln>
          <a:effectLst/>
        </p:spPr>
      </p:pic>
      <p:sp>
        <p:nvSpPr>
          <p:cNvPr id="12" name="Rectangle 11"/>
          <p:cNvSpPr/>
          <p:nvPr/>
        </p:nvSpPr>
        <p:spPr>
          <a:xfrm>
            <a:off x="4876800" y="3048000"/>
            <a:ext cx="2209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6858000" y="2438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22" name="Straight Arrow Connector 21"/>
          <p:cNvCxnSpPr/>
          <p:nvPr/>
        </p:nvCxnSpPr>
        <p:spPr>
          <a:xfrm rot="10800000" flipV="1">
            <a:off x="3581400" y="3124200"/>
            <a:ext cx="1371600" cy="685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200400" y="3276600"/>
            <a:ext cx="1905000" cy="762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95600" y="3505200"/>
            <a:ext cx="15240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Conversion Event Tags        Events Report</a:t>
            </a:r>
          </a:p>
        </p:txBody>
      </p:sp>
      <p:sp>
        <p:nvSpPr>
          <p:cNvPr id="7171" name="Content Placeholder 2"/>
          <p:cNvSpPr>
            <a:spLocks noGrp="1"/>
          </p:cNvSpPr>
          <p:nvPr>
            <p:ph idx="4294967295"/>
          </p:nvPr>
        </p:nvSpPr>
        <p:spPr>
          <a:xfrm>
            <a:off x="304800" y="533400"/>
            <a:ext cx="8382000" cy="1752600"/>
          </a:xfrm>
          <a:prstGeom prst="rect">
            <a:avLst/>
          </a:prstGeom>
        </p:spPr>
        <p:txBody>
          <a:bodyPr/>
          <a:lstStyle/>
          <a:p>
            <a:pPr>
              <a:buNone/>
            </a:pPr>
            <a:endParaRPr lang="en-US" dirty="0" smtClean="0"/>
          </a:p>
          <a:p>
            <a:r>
              <a:rPr lang="en-US" dirty="0" smtClean="0"/>
              <a:t>Used for non-commerce conversion events</a:t>
            </a:r>
          </a:p>
          <a:p>
            <a:r>
              <a:rPr lang="en-US" dirty="0" smtClean="0"/>
              <a:t>Event ID tag field = Event Name</a:t>
            </a:r>
          </a:p>
          <a:p>
            <a:r>
              <a:rPr lang="en-US" dirty="0" smtClean="0"/>
              <a:t>Event Category ID tag field = Event Category Name</a:t>
            </a:r>
          </a:p>
          <a:p>
            <a:r>
              <a:rPr lang="en-US" dirty="0" smtClean="0"/>
              <a:t>Action 1 = Event Initiated, Action 2 = Event Completed Metric</a:t>
            </a:r>
          </a:p>
          <a:p>
            <a:r>
              <a:rPr lang="en-US" dirty="0" smtClean="0"/>
              <a:t>Conversion Event Points = Event Points Metric</a:t>
            </a:r>
          </a:p>
          <a:p>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12</a:t>
            </a:fld>
            <a:endParaRPr lang="en-US" dirty="0"/>
          </a:p>
        </p:txBody>
      </p:sp>
      <p:sp>
        <p:nvSpPr>
          <p:cNvPr id="6" name="Right Arrow 5"/>
          <p:cNvSpPr/>
          <p:nvPr/>
        </p:nvSpPr>
        <p:spPr>
          <a:xfrm>
            <a:off x="34290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srcRect/>
          <a:stretch>
            <a:fillRect/>
          </a:stretch>
        </p:blipFill>
        <p:spPr bwMode="auto">
          <a:xfrm>
            <a:off x="533400" y="3200400"/>
            <a:ext cx="3974089" cy="3445541"/>
          </a:xfrm>
          <a:prstGeom prst="rect">
            <a:avLst/>
          </a:prstGeom>
          <a:noFill/>
          <a:ln w="9525">
            <a:solidFill>
              <a:schemeClr val="bg2"/>
            </a:solidFill>
            <a:miter lim="800000"/>
            <a:headEnd/>
            <a:tailEnd/>
          </a:ln>
          <a:effectLst/>
        </p:spPr>
      </p:pic>
      <p:sp>
        <p:nvSpPr>
          <p:cNvPr id="9" name="Rectangle 8"/>
          <p:cNvSpPr/>
          <p:nvPr/>
        </p:nvSpPr>
        <p:spPr>
          <a:xfrm>
            <a:off x="1981200" y="4724400"/>
            <a:ext cx="1600200" cy="4572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cstate="print"/>
          <a:srcRect/>
          <a:stretch>
            <a:fillRect/>
          </a:stretch>
        </p:blipFill>
        <p:spPr bwMode="auto">
          <a:xfrm>
            <a:off x="4114800" y="3962400"/>
            <a:ext cx="3886200" cy="1600200"/>
          </a:xfrm>
          <a:prstGeom prst="rect">
            <a:avLst/>
          </a:prstGeom>
          <a:noFill/>
          <a:ln w="9525">
            <a:solidFill>
              <a:schemeClr val="bg2"/>
            </a:solidFill>
            <a:miter lim="800000"/>
            <a:headEnd/>
            <a:tailEnd/>
          </a:ln>
          <a:effectLst/>
        </p:spPr>
      </p:pic>
      <p:sp>
        <p:nvSpPr>
          <p:cNvPr id="12" name="Rectangle 11"/>
          <p:cNvSpPr/>
          <p:nvPr/>
        </p:nvSpPr>
        <p:spPr>
          <a:xfrm>
            <a:off x="4114800" y="4724400"/>
            <a:ext cx="3581400" cy="533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304800" y="1371600"/>
            <a:ext cx="5553075" cy="4219575"/>
          </a:xfrm>
          <a:prstGeom prst="rect">
            <a:avLst/>
          </a:prstGeom>
          <a:noFill/>
          <a:ln w="9525">
            <a:solidFill>
              <a:schemeClr val="bg2"/>
            </a:solidFill>
            <a:miter lim="800000"/>
            <a:headEnd/>
            <a:tailEnd/>
          </a:ln>
          <a:effectLst/>
        </p:spPr>
      </p:pic>
      <p:sp>
        <p:nvSpPr>
          <p:cNvPr id="7170" name="Title 1"/>
          <p:cNvSpPr>
            <a:spLocks noGrp="1"/>
          </p:cNvSpPr>
          <p:nvPr>
            <p:ph type="title"/>
          </p:nvPr>
        </p:nvSpPr>
        <p:spPr>
          <a:xfrm>
            <a:off x="304800" y="228600"/>
            <a:ext cx="8229600" cy="1143000"/>
          </a:xfrm>
        </p:spPr>
        <p:txBody>
          <a:bodyPr/>
          <a:lstStyle/>
          <a:p>
            <a:r>
              <a:rPr lang="en-US" dirty="0" smtClean="0"/>
              <a:t>Conversion Event Tags        Events Report</a:t>
            </a:r>
          </a:p>
        </p:txBody>
      </p:sp>
      <p:sp>
        <p:nvSpPr>
          <p:cNvPr id="7171" name="Content Placeholder 2"/>
          <p:cNvSpPr>
            <a:spLocks noGrp="1"/>
          </p:cNvSpPr>
          <p:nvPr>
            <p:ph idx="4294967295"/>
          </p:nvPr>
        </p:nvSpPr>
        <p:spPr>
          <a:xfrm>
            <a:off x="228600" y="1295400"/>
            <a:ext cx="5257800" cy="3657599"/>
          </a:xfrm>
          <a:prstGeom prst="rect">
            <a:avLst/>
          </a:prstGeom>
        </p:spPr>
        <p:txBody>
          <a:bodyPr/>
          <a:lstStyle/>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13</a:t>
            </a:fld>
            <a:endParaRPr lang="en-US" dirty="0"/>
          </a:p>
        </p:txBody>
      </p:sp>
      <p:sp>
        <p:nvSpPr>
          <p:cNvPr id="6" name="Right Arrow 5"/>
          <p:cNvSpPr/>
          <p:nvPr/>
        </p:nvSpPr>
        <p:spPr>
          <a:xfrm>
            <a:off x="34290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p:cNvPicPr>
            <a:picLocks noChangeAspect="1" noChangeArrowheads="1"/>
          </p:cNvPicPr>
          <p:nvPr/>
        </p:nvPicPr>
        <p:blipFill>
          <a:blip r:embed="rId4" cstate="print"/>
          <a:srcRect/>
          <a:stretch>
            <a:fillRect/>
          </a:stretch>
        </p:blipFill>
        <p:spPr bwMode="auto">
          <a:xfrm>
            <a:off x="228600" y="1066800"/>
            <a:ext cx="8477250" cy="5153025"/>
          </a:xfrm>
          <a:prstGeom prst="rect">
            <a:avLst/>
          </a:prstGeom>
          <a:solidFill>
            <a:schemeClr val="bg1"/>
          </a:solidFill>
          <a:ln w="9525">
            <a:solidFill>
              <a:schemeClr val="bg2"/>
            </a:solidFill>
            <a:miter lim="800000"/>
            <a:headEnd/>
            <a:tailEnd/>
          </a:ln>
          <a:effectLst/>
        </p:spPr>
      </p:pic>
      <p:pic>
        <p:nvPicPr>
          <p:cNvPr id="6147" name="Picture 3"/>
          <p:cNvPicPr>
            <a:picLocks noChangeAspect="1" noChangeArrowheads="1"/>
          </p:cNvPicPr>
          <p:nvPr/>
        </p:nvPicPr>
        <p:blipFill>
          <a:blip r:embed="rId5" cstate="print"/>
          <a:srcRect/>
          <a:stretch>
            <a:fillRect/>
          </a:stretch>
        </p:blipFill>
        <p:spPr bwMode="auto">
          <a:xfrm>
            <a:off x="5105400" y="1066800"/>
            <a:ext cx="3708855" cy="2057400"/>
          </a:xfrm>
          <a:prstGeom prst="rect">
            <a:avLst/>
          </a:prstGeom>
          <a:noFill/>
          <a:ln w="9525">
            <a:solidFill>
              <a:schemeClr val="bg2"/>
            </a:solidFill>
            <a:miter lim="800000"/>
            <a:headEnd/>
            <a:tailEnd/>
          </a:ln>
          <a:effectLst/>
        </p:spPr>
      </p:pic>
      <p:sp>
        <p:nvSpPr>
          <p:cNvPr id="12" name="Rectangle 11"/>
          <p:cNvSpPr/>
          <p:nvPr/>
        </p:nvSpPr>
        <p:spPr>
          <a:xfrm>
            <a:off x="2971800" y="3200400"/>
            <a:ext cx="22860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1600" y="2286000"/>
            <a:ext cx="3581400" cy="609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 y="2667000"/>
            <a:ext cx="2209800" cy="1524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162800" y="16002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5400000">
            <a:off x="3657600" y="3352800"/>
            <a:ext cx="2209800" cy="990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3962400" y="3352800"/>
            <a:ext cx="2819400" cy="990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88188" y="2819400"/>
            <a:ext cx="1065212"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6477000" y="2590800"/>
            <a:ext cx="762000" cy="685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Product View Tags         Product Reports</a:t>
            </a:r>
          </a:p>
        </p:txBody>
      </p:sp>
      <p:sp>
        <p:nvSpPr>
          <p:cNvPr id="7171" name="Content Placeholder 2"/>
          <p:cNvSpPr>
            <a:spLocks noGrp="1"/>
          </p:cNvSpPr>
          <p:nvPr>
            <p:ph idx="4294967295"/>
          </p:nvPr>
        </p:nvSpPr>
        <p:spPr>
          <a:xfrm>
            <a:off x="304800" y="533400"/>
            <a:ext cx="8382000" cy="1752600"/>
          </a:xfrm>
          <a:prstGeom prst="rect">
            <a:avLst/>
          </a:prstGeom>
        </p:spPr>
        <p:txBody>
          <a:bodyPr/>
          <a:lstStyle/>
          <a:p>
            <a:pPr>
              <a:buNone/>
            </a:pPr>
            <a:r>
              <a:rPr lang="en-US" dirty="0" smtClean="0"/>
              <a:t>  </a:t>
            </a:r>
          </a:p>
          <a:p>
            <a:r>
              <a:rPr lang="en-US" dirty="0" smtClean="0"/>
              <a:t>Product View Tag = Product View Metric</a:t>
            </a:r>
          </a:p>
          <a:p>
            <a:r>
              <a:rPr lang="en-US" dirty="0" smtClean="0"/>
              <a:t>Product Name and Product ID fields map directly to Products Report</a:t>
            </a:r>
          </a:p>
          <a:p>
            <a:r>
              <a:rPr lang="en-US" dirty="0" smtClean="0"/>
              <a:t>Used to calculate Product Views &amp; Viewing Sessions metrics</a:t>
            </a:r>
          </a:p>
          <a:p>
            <a:pPr>
              <a:buNone/>
            </a:pP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14</a:t>
            </a:fld>
            <a:endParaRPr lang="en-US" dirty="0"/>
          </a:p>
        </p:txBody>
      </p:sp>
      <p:sp>
        <p:nvSpPr>
          <p:cNvPr id="6" name="Right Arrow 5"/>
          <p:cNvSpPr/>
          <p:nvPr/>
        </p:nvSpPr>
        <p:spPr>
          <a:xfrm>
            <a:off x="29718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28600" y="2743200"/>
            <a:ext cx="6019800" cy="3490901"/>
          </a:xfrm>
          <a:prstGeom prst="rect">
            <a:avLst/>
          </a:prstGeom>
          <a:noFill/>
          <a:ln w="9525">
            <a:solidFill>
              <a:schemeClr val="bg2"/>
            </a:solid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5486400" y="3429000"/>
            <a:ext cx="3478604" cy="4051142"/>
          </a:xfrm>
          <a:prstGeom prst="rect">
            <a:avLst/>
          </a:prstGeom>
          <a:noFill/>
          <a:ln w="9525">
            <a:solidFill>
              <a:schemeClr val="bg2"/>
            </a:solidFill>
            <a:miter lim="800000"/>
            <a:headEnd/>
            <a:tailEnd/>
          </a:ln>
          <a:effectLst/>
        </p:spPr>
      </p:pic>
      <p:sp>
        <p:nvSpPr>
          <p:cNvPr id="11" name="Rectangle 10"/>
          <p:cNvSpPr/>
          <p:nvPr/>
        </p:nvSpPr>
        <p:spPr>
          <a:xfrm>
            <a:off x="5562600" y="4419600"/>
            <a:ext cx="1981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 y="1219200"/>
            <a:ext cx="7504043" cy="4572000"/>
          </a:xfrm>
          <a:prstGeom prst="rect">
            <a:avLst/>
          </a:prstGeom>
          <a:noFill/>
          <a:ln w="9525">
            <a:solidFill>
              <a:schemeClr val="bg2"/>
            </a:solidFill>
            <a:miter lim="800000"/>
            <a:headEnd/>
            <a:tailEnd/>
          </a:ln>
          <a:effectLst/>
        </p:spPr>
      </p:pic>
      <p:sp>
        <p:nvSpPr>
          <p:cNvPr id="7170" name="Title 1"/>
          <p:cNvSpPr>
            <a:spLocks noGrp="1"/>
          </p:cNvSpPr>
          <p:nvPr>
            <p:ph type="title"/>
          </p:nvPr>
        </p:nvSpPr>
        <p:spPr>
          <a:xfrm>
            <a:off x="304800" y="228600"/>
            <a:ext cx="8229600" cy="1143000"/>
          </a:xfrm>
        </p:spPr>
        <p:txBody>
          <a:bodyPr/>
          <a:lstStyle/>
          <a:p>
            <a:r>
              <a:rPr lang="en-US" dirty="0" smtClean="0"/>
              <a:t>Product View Tags         Products  Categories</a:t>
            </a:r>
          </a:p>
        </p:txBody>
      </p:sp>
      <p:sp>
        <p:nvSpPr>
          <p:cNvPr id="7171" name="Content Placeholder 2"/>
          <p:cNvSpPr>
            <a:spLocks noGrp="1"/>
          </p:cNvSpPr>
          <p:nvPr>
            <p:ph idx="4294967295"/>
          </p:nvPr>
        </p:nvSpPr>
        <p:spPr>
          <a:xfrm>
            <a:off x="228600" y="1295400"/>
            <a:ext cx="5257800" cy="3657599"/>
          </a:xfrm>
          <a:prstGeom prst="rect">
            <a:avLst/>
          </a:prstGeom>
        </p:spPr>
        <p:txBody>
          <a:bodyPr/>
          <a:lstStyle/>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15</a:t>
            </a:fld>
            <a:endParaRPr lang="en-US" dirty="0"/>
          </a:p>
        </p:txBody>
      </p:sp>
      <p:sp>
        <p:nvSpPr>
          <p:cNvPr id="6" name="Right Arrow 5"/>
          <p:cNvSpPr/>
          <p:nvPr/>
        </p:nvSpPr>
        <p:spPr>
          <a:xfrm>
            <a:off x="29718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8600" y="2362200"/>
            <a:ext cx="17526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2400" y="3733800"/>
            <a:ext cx="20574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srcRect/>
          <a:stretch>
            <a:fillRect/>
          </a:stretch>
        </p:blipFill>
        <p:spPr bwMode="auto">
          <a:xfrm>
            <a:off x="4800600" y="4343400"/>
            <a:ext cx="3771900" cy="2266950"/>
          </a:xfrm>
          <a:prstGeom prst="rect">
            <a:avLst/>
          </a:prstGeom>
          <a:noFill/>
          <a:ln w="9525">
            <a:solidFill>
              <a:schemeClr val="bg2"/>
            </a:solidFill>
            <a:miter lim="800000"/>
            <a:headEnd/>
            <a:tailEnd/>
          </a:ln>
          <a:effectLst/>
        </p:spPr>
      </p:pic>
      <p:sp>
        <p:nvSpPr>
          <p:cNvPr id="15" name="Right Arrow 14"/>
          <p:cNvSpPr/>
          <p:nvPr/>
        </p:nvSpPr>
        <p:spPr>
          <a:xfrm rot="10800000">
            <a:off x="6553200" y="4419600"/>
            <a:ext cx="2286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Rectangle 11"/>
          <p:cNvSpPr/>
          <p:nvPr/>
        </p:nvSpPr>
        <p:spPr>
          <a:xfrm>
            <a:off x="2971800" y="2743200"/>
            <a:ext cx="46482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0800000">
            <a:off x="3581400" y="3886200"/>
            <a:ext cx="1295400" cy="914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648200" y="4191000"/>
            <a:ext cx="762000"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5905500" y="4533900"/>
            <a:ext cx="8382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514600" y="3733800"/>
            <a:ext cx="2286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800000">
            <a:off x="6400800" y="4191000"/>
            <a:ext cx="2286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4800600" y="4572000"/>
            <a:ext cx="2057400" cy="533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cstate="print"/>
          <a:srcRect/>
          <a:stretch>
            <a:fillRect/>
          </a:stretch>
        </p:blipFill>
        <p:spPr bwMode="auto">
          <a:xfrm>
            <a:off x="533400" y="1219200"/>
            <a:ext cx="8305800" cy="4929049"/>
          </a:xfrm>
          <a:prstGeom prst="rect">
            <a:avLst/>
          </a:prstGeom>
          <a:noFill/>
          <a:ln w="9525">
            <a:solidFill>
              <a:schemeClr val="bg2"/>
            </a:solidFill>
            <a:miter lim="800000"/>
            <a:headEnd/>
            <a:tailEnd/>
          </a:ln>
          <a:effectLst/>
        </p:spPr>
      </p:pic>
      <p:sp>
        <p:nvSpPr>
          <p:cNvPr id="39" name="Rectangle 38"/>
          <p:cNvSpPr/>
          <p:nvPr/>
        </p:nvSpPr>
        <p:spPr>
          <a:xfrm>
            <a:off x="685800" y="2819400"/>
            <a:ext cx="20574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05200" y="3048000"/>
            <a:ext cx="20574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3429000" y="3810000"/>
            <a:ext cx="2286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91200" y="4038600"/>
            <a:ext cx="9906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Shop Action Tags        Product Categories</a:t>
            </a:r>
          </a:p>
        </p:txBody>
      </p:sp>
      <p:sp>
        <p:nvSpPr>
          <p:cNvPr id="7171" name="Content Placeholder 2"/>
          <p:cNvSpPr>
            <a:spLocks noGrp="1"/>
          </p:cNvSpPr>
          <p:nvPr>
            <p:ph idx="4294967295"/>
          </p:nvPr>
        </p:nvSpPr>
        <p:spPr>
          <a:xfrm>
            <a:off x="304800" y="990600"/>
            <a:ext cx="8382000" cy="1752600"/>
          </a:xfrm>
          <a:prstGeom prst="rect">
            <a:avLst/>
          </a:prstGeom>
        </p:spPr>
        <p:txBody>
          <a:bodyPr/>
          <a:lstStyle/>
          <a:p>
            <a:pPr>
              <a:buNone/>
            </a:pPr>
            <a:endParaRPr lang="en-US" dirty="0" smtClean="0"/>
          </a:p>
          <a:p>
            <a:r>
              <a:rPr lang="en-US" dirty="0" smtClean="0"/>
              <a:t>Shop Action 5 Tags captures Add to Cart and fired on Cart Page</a:t>
            </a:r>
          </a:p>
          <a:p>
            <a:r>
              <a:rPr lang="en-US" dirty="0" smtClean="0"/>
              <a:t>Shop  5/ 9 fired for each unique item added/ purchased</a:t>
            </a:r>
          </a:p>
          <a:p>
            <a:r>
              <a:rPr lang="en-US" dirty="0" smtClean="0"/>
              <a:t>Shop Action 9 Tags captures Items Sold &amp; Item Sales and fired on Order Confirmation page</a:t>
            </a:r>
          </a:p>
          <a:p>
            <a:r>
              <a:rPr lang="en-US" dirty="0" smtClean="0"/>
              <a:t>Both tags used to calculate Item Abandonment</a:t>
            </a:r>
          </a:p>
          <a:p>
            <a:r>
              <a:rPr lang="en-US" dirty="0" smtClean="0"/>
              <a:t>Product Name and Product ID fields map directly to Products reports</a:t>
            </a:r>
          </a:p>
          <a:p>
            <a:r>
              <a:rPr lang="en-US" dirty="0" smtClean="0"/>
              <a:t>Category ID, Product Name, and Product ID in tags must be persisted from Product View to Shop 5 to Shop 9 tags</a:t>
            </a:r>
          </a:p>
          <a:p>
            <a:r>
              <a:rPr lang="en-US" dirty="0" smtClean="0"/>
              <a:t>Quantity and Base Price tag fields used to calculate sales and units sold for each item</a:t>
            </a:r>
          </a:p>
          <a:p>
            <a:endParaRPr lang="en-US" dirty="0" smtClean="0"/>
          </a:p>
          <a:p>
            <a:endParaRPr lang="en-US" dirty="0" smtClean="0"/>
          </a:p>
          <a:p>
            <a:pPr>
              <a:buNone/>
            </a:pP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16</a:t>
            </a:fld>
            <a:endParaRPr lang="en-US" dirty="0"/>
          </a:p>
        </p:txBody>
      </p:sp>
      <p:sp>
        <p:nvSpPr>
          <p:cNvPr id="6" name="Right Arrow 5"/>
          <p:cNvSpPr/>
          <p:nvPr/>
        </p:nvSpPr>
        <p:spPr>
          <a:xfrm>
            <a:off x="27432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Shop Action Tags        Product Categories</a:t>
            </a:r>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17</a:t>
            </a:fld>
            <a:endParaRPr lang="en-US" dirty="0"/>
          </a:p>
        </p:txBody>
      </p:sp>
      <p:sp>
        <p:nvSpPr>
          <p:cNvPr id="6" name="Right Arrow 5"/>
          <p:cNvSpPr/>
          <p:nvPr/>
        </p:nvSpPr>
        <p:spPr>
          <a:xfrm>
            <a:off x="27432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srcRect/>
          <a:stretch>
            <a:fillRect/>
          </a:stretch>
        </p:blipFill>
        <p:spPr bwMode="auto">
          <a:xfrm>
            <a:off x="304800" y="1524000"/>
            <a:ext cx="7734300" cy="5105400"/>
          </a:xfrm>
          <a:prstGeom prst="rect">
            <a:avLst/>
          </a:prstGeom>
          <a:noFill/>
          <a:ln w="9525">
            <a:solidFill>
              <a:schemeClr val="bg2"/>
            </a:solid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181600" y="1143000"/>
            <a:ext cx="3810000" cy="4010025"/>
          </a:xfrm>
          <a:prstGeom prst="rect">
            <a:avLst/>
          </a:prstGeom>
          <a:noFill/>
          <a:ln w="9525">
            <a:solidFill>
              <a:schemeClr val="bg2"/>
            </a:solidFill>
            <a:miter lim="800000"/>
            <a:headEnd/>
            <a:tailEnd/>
          </a:ln>
          <a:effectLst/>
        </p:spPr>
      </p:pic>
      <p:sp>
        <p:nvSpPr>
          <p:cNvPr id="23" name="Right Arrow 22"/>
          <p:cNvSpPr/>
          <p:nvPr/>
        </p:nvSpPr>
        <p:spPr>
          <a:xfrm>
            <a:off x="4953000" y="2057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5181600" y="1447800"/>
            <a:ext cx="22860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57800" y="4191000"/>
            <a:ext cx="15240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7800" y="1981200"/>
            <a:ext cx="1600200" cy="152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3" cstate="print"/>
          <a:srcRect/>
          <a:stretch>
            <a:fillRect/>
          </a:stretch>
        </p:blipFill>
        <p:spPr bwMode="auto">
          <a:xfrm>
            <a:off x="5029200" y="1066800"/>
            <a:ext cx="3761105" cy="4805045"/>
          </a:xfrm>
          <a:prstGeom prst="rect">
            <a:avLst/>
          </a:prstGeom>
          <a:noFill/>
          <a:ln w="9525">
            <a:solidFill>
              <a:schemeClr val="bg2"/>
            </a:solidFill>
            <a:miter lim="800000"/>
            <a:headEnd/>
            <a:tailEnd/>
          </a:ln>
        </p:spPr>
      </p:pic>
      <p:sp>
        <p:nvSpPr>
          <p:cNvPr id="7170" name="Title 1"/>
          <p:cNvSpPr>
            <a:spLocks noGrp="1"/>
          </p:cNvSpPr>
          <p:nvPr>
            <p:ph type="title"/>
          </p:nvPr>
        </p:nvSpPr>
        <p:spPr>
          <a:xfrm>
            <a:off x="304800" y="228600"/>
            <a:ext cx="8229600" cy="1143000"/>
          </a:xfrm>
        </p:spPr>
        <p:txBody>
          <a:bodyPr/>
          <a:lstStyle/>
          <a:p>
            <a:r>
              <a:rPr lang="en-US" dirty="0" smtClean="0"/>
              <a:t>Shop Action Tags        Product Categories</a:t>
            </a: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18</a:t>
            </a:fld>
            <a:endParaRPr lang="en-US" dirty="0"/>
          </a:p>
        </p:txBody>
      </p:sp>
      <p:sp>
        <p:nvSpPr>
          <p:cNvPr id="6" name="Right Arrow 5"/>
          <p:cNvSpPr/>
          <p:nvPr/>
        </p:nvSpPr>
        <p:spPr>
          <a:xfrm>
            <a:off x="27432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6781800" y="3505200"/>
            <a:ext cx="228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Rectangle 20"/>
          <p:cNvSpPr/>
          <p:nvPr/>
        </p:nvSpPr>
        <p:spPr>
          <a:xfrm>
            <a:off x="5105400" y="4267200"/>
            <a:ext cx="28956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0800000">
            <a:off x="6781800" y="11430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Right Arrow 22"/>
          <p:cNvSpPr/>
          <p:nvPr/>
        </p:nvSpPr>
        <p:spPr>
          <a:xfrm>
            <a:off x="4800600" y="28956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8" name="Rectangle 27"/>
          <p:cNvSpPr/>
          <p:nvPr/>
        </p:nvSpPr>
        <p:spPr>
          <a:xfrm>
            <a:off x="5105400" y="1905000"/>
            <a:ext cx="19812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6"/>
          <p:cNvPicPr>
            <a:picLocks noChangeAspect="1" noChangeArrowheads="1"/>
          </p:cNvPicPr>
          <p:nvPr/>
        </p:nvPicPr>
        <p:blipFill>
          <a:blip r:embed="rId4" cstate="print"/>
          <a:srcRect/>
          <a:stretch>
            <a:fillRect/>
          </a:stretch>
        </p:blipFill>
        <p:spPr bwMode="auto">
          <a:xfrm>
            <a:off x="0" y="2438400"/>
            <a:ext cx="8783378" cy="3962400"/>
          </a:xfrm>
          <a:prstGeom prst="rect">
            <a:avLst/>
          </a:prstGeom>
          <a:noFill/>
          <a:ln w="9525">
            <a:solidFill>
              <a:schemeClr val="bg2"/>
            </a:solidFill>
            <a:miter lim="800000"/>
            <a:headEnd/>
            <a:tailEnd/>
          </a:ln>
          <a:effectLst/>
        </p:spPr>
      </p:pic>
      <p:sp>
        <p:nvSpPr>
          <p:cNvPr id="34" name="Rectangle 33"/>
          <p:cNvSpPr/>
          <p:nvPr/>
        </p:nvSpPr>
        <p:spPr>
          <a:xfrm>
            <a:off x="1981200" y="3810000"/>
            <a:ext cx="25146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447800" y="1676400"/>
            <a:ext cx="6724650" cy="4657725"/>
          </a:xfrm>
          <a:prstGeom prst="rect">
            <a:avLst/>
          </a:prstGeom>
          <a:noFill/>
          <a:ln w="9525">
            <a:solidFill>
              <a:schemeClr val="bg2"/>
            </a:solidFill>
            <a:miter lim="800000"/>
            <a:headEnd/>
            <a:tailEnd/>
          </a:ln>
          <a:effectLst/>
        </p:spPr>
      </p:pic>
      <p:sp>
        <p:nvSpPr>
          <p:cNvPr id="7170" name="Title 1"/>
          <p:cNvSpPr>
            <a:spLocks noGrp="1"/>
          </p:cNvSpPr>
          <p:nvPr>
            <p:ph type="title"/>
          </p:nvPr>
        </p:nvSpPr>
        <p:spPr>
          <a:xfrm>
            <a:off x="304800" y="228600"/>
            <a:ext cx="8229600" cy="1143000"/>
          </a:xfrm>
        </p:spPr>
        <p:txBody>
          <a:bodyPr/>
          <a:lstStyle/>
          <a:p>
            <a:r>
              <a:rPr lang="en-US" dirty="0" smtClean="0"/>
              <a:t>Session Purchase Funnel</a:t>
            </a: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19</a:t>
            </a:fld>
            <a:endParaRPr lang="en-US" dirty="0"/>
          </a:p>
        </p:txBody>
      </p:sp>
      <p:sp>
        <p:nvSpPr>
          <p:cNvPr id="22" name="Right Arrow 21"/>
          <p:cNvSpPr/>
          <p:nvPr/>
        </p:nvSpPr>
        <p:spPr>
          <a:xfrm rot="10800000">
            <a:off x="2133600" y="434340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Right Arrow 23"/>
          <p:cNvSpPr/>
          <p:nvPr/>
        </p:nvSpPr>
        <p:spPr>
          <a:xfrm rot="10800000">
            <a:off x="2133600" y="495300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Right Arrow 24"/>
          <p:cNvSpPr/>
          <p:nvPr/>
        </p:nvSpPr>
        <p:spPr>
          <a:xfrm rot="10800000">
            <a:off x="2133600" y="556260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TextBox 25"/>
          <p:cNvSpPr txBox="1"/>
          <p:nvPr/>
        </p:nvSpPr>
        <p:spPr>
          <a:xfrm>
            <a:off x="457200" y="3657600"/>
            <a:ext cx="2286000" cy="461665"/>
          </a:xfrm>
          <a:prstGeom prst="rect">
            <a:avLst/>
          </a:prstGeom>
          <a:noFill/>
        </p:spPr>
        <p:txBody>
          <a:bodyPr wrap="square" rtlCol="0">
            <a:spAutoFit/>
          </a:bodyPr>
          <a:lstStyle/>
          <a:p>
            <a:r>
              <a:rPr lang="en-US" sz="2400" dirty="0" smtClean="0"/>
              <a:t>Page View</a:t>
            </a:r>
            <a:endParaRPr lang="en-US" sz="2400" dirty="0"/>
          </a:p>
        </p:txBody>
      </p:sp>
      <p:sp>
        <p:nvSpPr>
          <p:cNvPr id="32" name="TextBox 31"/>
          <p:cNvSpPr txBox="1"/>
          <p:nvPr/>
        </p:nvSpPr>
        <p:spPr>
          <a:xfrm>
            <a:off x="152400" y="4262735"/>
            <a:ext cx="2286000" cy="461665"/>
          </a:xfrm>
          <a:prstGeom prst="rect">
            <a:avLst/>
          </a:prstGeom>
          <a:noFill/>
        </p:spPr>
        <p:txBody>
          <a:bodyPr wrap="square" rtlCol="0">
            <a:spAutoFit/>
          </a:bodyPr>
          <a:lstStyle/>
          <a:p>
            <a:r>
              <a:rPr lang="en-US" sz="2400" dirty="0" smtClean="0"/>
              <a:t>Product View</a:t>
            </a:r>
            <a:endParaRPr lang="en-US" sz="2400" dirty="0"/>
          </a:p>
        </p:txBody>
      </p:sp>
      <p:sp>
        <p:nvSpPr>
          <p:cNvPr id="35" name="Right Arrow 34"/>
          <p:cNvSpPr/>
          <p:nvPr/>
        </p:nvSpPr>
        <p:spPr>
          <a:xfrm rot="10800000">
            <a:off x="2133601" y="373380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6" name="TextBox 35"/>
          <p:cNvSpPr txBox="1"/>
          <p:nvPr/>
        </p:nvSpPr>
        <p:spPr>
          <a:xfrm>
            <a:off x="914400" y="4876800"/>
            <a:ext cx="1447800" cy="461665"/>
          </a:xfrm>
          <a:prstGeom prst="rect">
            <a:avLst/>
          </a:prstGeom>
          <a:noFill/>
        </p:spPr>
        <p:txBody>
          <a:bodyPr wrap="square" rtlCol="0">
            <a:spAutoFit/>
          </a:bodyPr>
          <a:lstStyle/>
          <a:p>
            <a:r>
              <a:rPr lang="en-US" sz="2400" dirty="0" smtClean="0"/>
              <a:t>Shop 5</a:t>
            </a:r>
            <a:endParaRPr lang="en-US" sz="2400" dirty="0"/>
          </a:p>
        </p:txBody>
      </p:sp>
      <p:sp>
        <p:nvSpPr>
          <p:cNvPr id="37" name="TextBox 36"/>
          <p:cNvSpPr txBox="1"/>
          <p:nvPr/>
        </p:nvSpPr>
        <p:spPr>
          <a:xfrm>
            <a:off x="914400" y="5486400"/>
            <a:ext cx="1447800" cy="461665"/>
          </a:xfrm>
          <a:prstGeom prst="rect">
            <a:avLst/>
          </a:prstGeom>
          <a:noFill/>
        </p:spPr>
        <p:txBody>
          <a:bodyPr wrap="square" rtlCol="0">
            <a:spAutoFit/>
          </a:bodyPr>
          <a:lstStyle/>
          <a:p>
            <a:r>
              <a:rPr lang="en-US" sz="2400" dirty="0" smtClean="0"/>
              <a:t>Shop 9</a:t>
            </a:r>
            <a:endParaRPr lang="en-US" sz="2400" dirty="0"/>
          </a:p>
        </p:txBody>
      </p:sp>
      <p:pic>
        <p:nvPicPr>
          <p:cNvPr id="1028" name="Picture 4"/>
          <p:cNvPicPr>
            <a:picLocks noChangeAspect="1" noChangeArrowheads="1"/>
          </p:cNvPicPr>
          <p:nvPr/>
        </p:nvPicPr>
        <p:blipFill>
          <a:blip r:embed="rId4" cstate="print"/>
          <a:srcRect/>
          <a:stretch>
            <a:fillRect/>
          </a:stretch>
        </p:blipFill>
        <p:spPr bwMode="auto">
          <a:xfrm>
            <a:off x="2618903" y="3048000"/>
            <a:ext cx="6372697" cy="3352800"/>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pPr eaLnBrk="1" hangingPunct="1"/>
            <a:r>
              <a:rPr lang="en-US" dirty="0" smtClean="0"/>
              <a:t>Agenda</a:t>
            </a:r>
          </a:p>
        </p:txBody>
      </p:sp>
      <p:sp>
        <p:nvSpPr>
          <p:cNvPr id="4099" name="Content Placeholder 6"/>
          <p:cNvSpPr>
            <a:spLocks noGrp="1"/>
          </p:cNvSpPr>
          <p:nvPr>
            <p:ph idx="4294967295"/>
          </p:nvPr>
        </p:nvSpPr>
        <p:spPr>
          <a:xfrm>
            <a:off x="457200" y="1600200"/>
            <a:ext cx="8229600" cy="4525963"/>
          </a:xfrm>
          <a:prstGeom prst="rect">
            <a:avLst/>
          </a:prstGeom>
        </p:spPr>
        <p:txBody>
          <a:bodyPr/>
          <a:lstStyle/>
          <a:p>
            <a:pPr eaLnBrk="1" hangingPunct="1"/>
            <a:r>
              <a:rPr lang="en-US" dirty="0" smtClean="0"/>
              <a:t>What are tags?</a:t>
            </a:r>
          </a:p>
          <a:p>
            <a:pPr eaLnBrk="1" hangingPunct="1"/>
            <a:r>
              <a:rPr lang="en-US" dirty="0" smtClean="0"/>
              <a:t>Why is understanding tagging important?</a:t>
            </a:r>
          </a:p>
          <a:p>
            <a:pPr eaLnBrk="1" hangingPunct="1"/>
            <a:r>
              <a:rPr lang="en-US" dirty="0" smtClean="0"/>
              <a:t>How can I view tags?</a:t>
            </a:r>
          </a:p>
          <a:p>
            <a:pPr eaLnBrk="1" hangingPunct="1"/>
            <a:r>
              <a:rPr lang="en-US" dirty="0" smtClean="0"/>
              <a:t>What are the standard tag types?</a:t>
            </a:r>
          </a:p>
          <a:p>
            <a:pPr eaLnBrk="1" hangingPunct="1"/>
            <a:r>
              <a:rPr lang="en-US" dirty="0" smtClean="0"/>
              <a:t>How do tags map to Analytics reporting?</a:t>
            </a:r>
          </a:p>
          <a:p>
            <a:pPr eaLnBrk="1" hangingPunct="1"/>
            <a:r>
              <a:rPr lang="en-US" dirty="0" smtClean="0"/>
              <a:t>Additional Resources</a:t>
            </a:r>
          </a:p>
          <a:p>
            <a:pPr eaLnBrk="1" hangingPunct="1"/>
            <a:r>
              <a:rPr lang="en-US" dirty="0" smtClean="0"/>
              <a:t>Conclusion</a:t>
            </a:r>
          </a:p>
          <a:p>
            <a:pPr eaLnBrk="1" hangingPunct="1"/>
            <a:r>
              <a:rPr lang="en-US" dirty="0" smtClean="0"/>
              <a:t>Q&amp;A</a:t>
            </a: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28297567-00B3-42D0-BD1E-136373A51513}"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cstate="print"/>
          <a:srcRect/>
          <a:stretch>
            <a:fillRect/>
          </a:stretch>
        </p:blipFill>
        <p:spPr bwMode="auto">
          <a:xfrm>
            <a:off x="3733800" y="2667000"/>
            <a:ext cx="5298459" cy="3657600"/>
          </a:xfrm>
          <a:prstGeom prst="rect">
            <a:avLst/>
          </a:prstGeom>
          <a:noFill/>
          <a:ln w="9525">
            <a:solidFill>
              <a:schemeClr val="bg2"/>
            </a:solidFill>
            <a:miter lim="800000"/>
            <a:headEnd/>
            <a:tailEnd/>
          </a:ln>
          <a:effectLst/>
        </p:spPr>
      </p:pic>
      <p:sp>
        <p:nvSpPr>
          <p:cNvPr id="7170" name="Title 1"/>
          <p:cNvSpPr>
            <a:spLocks noGrp="1"/>
          </p:cNvSpPr>
          <p:nvPr>
            <p:ph type="title"/>
          </p:nvPr>
        </p:nvSpPr>
        <p:spPr>
          <a:xfrm>
            <a:off x="304800" y="228600"/>
            <a:ext cx="8229600" cy="1143000"/>
          </a:xfrm>
        </p:spPr>
        <p:txBody>
          <a:bodyPr/>
          <a:lstStyle/>
          <a:p>
            <a:r>
              <a:rPr lang="en-US" dirty="0" smtClean="0"/>
              <a:t>Order Tags        Top Line &amp; Content Metrics</a:t>
            </a:r>
          </a:p>
        </p:txBody>
      </p:sp>
      <p:sp>
        <p:nvSpPr>
          <p:cNvPr id="7171" name="Content Placeholder 2"/>
          <p:cNvSpPr>
            <a:spLocks noGrp="1"/>
          </p:cNvSpPr>
          <p:nvPr>
            <p:ph idx="4294967295"/>
          </p:nvPr>
        </p:nvSpPr>
        <p:spPr>
          <a:xfrm>
            <a:off x="304800" y="762000"/>
            <a:ext cx="8382000" cy="1752600"/>
          </a:xfrm>
          <a:prstGeom prst="rect">
            <a:avLst/>
          </a:prstGeom>
        </p:spPr>
        <p:txBody>
          <a:bodyPr/>
          <a:lstStyle/>
          <a:p>
            <a:pPr>
              <a:buNone/>
            </a:pPr>
            <a:endParaRPr lang="en-US" dirty="0" smtClean="0"/>
          </a:p>
          <a:p>
            <a:r>
              <a:rPr lang="en-US" dirty="0" smtClean="0"/>
              <a:t>Order Tag captures entire transaction</a:t>
            </a:r>
          </a:p>
          <a:p>
            <a:r>
              <a:rPr lang="en-US" dirty="0" smtClean="0"/>
              <a:t>Fired on Order Confirmation page</a:t>
            </a:r>
          </a:p>
          <a:p>
            <a:r>
              <a:rPr lang="en-US" dirty="0" smtClean="0"/>
              <a:t>Use to calculate Order and Sales in Top Line Metric and Content Reports</a:t>
            </a:r>
          </a:p>
          <a:p>
            <a:endParaRPr lang="en-US" dirty="0" smtClean="0"/>
          </a:p>
          <a:p>
            <a:pPr>
              <a:buNone/>
            </a:pPr>
            <a:endParaRPr lang="en-US" dirty="0" smtClean="0"/>
          </a:p>
          <a:p>
            <a:endParaRPr lang="en-US" dirty="0" smtClean="0"/>
          </a:p>
          <a:p>
            <a:pPr>
              <a:buNone/>
            </a:pPr>
            <a:endParaRPr lang="en-US" dirty="0" smtClean="0"/>
          </a:p>
          <a:p>
            <a:pPr>
              <a:buNone/>
            </a:pP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20</a:t>
            </a:fld>
            <a:endParaRPr lang="en-US" dirty="0"/>
          </a:p>
        </p:txBody>
      </p:sp>
      <p:sp>
        <p:nvSpPr>
          <p:cNvPr id="6" name="Right Arrow 5"/>
          <p:cNvSpPr/>
          <p:nvPr/>
        </p:nvSpPr>
        <p:spPr>
          <a:xfrm>
            <a:off x="19050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4" cstate="print"/>
          <a:srcRect/>
          <a:stretch>
            <a:fillRect/>
          </a:stretch>
        </p:blipFill>
        <p:spPr bwMode="auto">
          <a:xfrm>
            <a:off x="228600" y="2874410"/>
            <a:ext cx="5791200" cy="3754990"/>
          </a:xfrm>
          <a:prstGeom prst="rect">
            <a:avLst/>
          </a:prstGeom>
          <a:noFill/>
          <a:ln w="9525">
            <a:solidFill>
              <a:schemeClr val="bg2"/>
            </a:solidFill>
            <a:miter lim="800000"/>
            <a:headEnd/>
            <a:tailEnd/>
          </a:ln>
          <a:effectLst/>
        </p:spPr>
      </p:pic>
      <p:sp>
        <p:nvSpPr>
          <p:cNvPr id="11" name="Rectangle 10"/>
          <p:cNvSpPr/>
          <p:nvPr/>
        </p:nvSpPr>
        <p:spPr>
          <a:xfrm>
            <a:off x="2362200" y="4038600"/>
            <a:ext cx="13716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4800" y="3962400"/>
            <a:ext cx="1066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5" cstate="print"/>
          <a:srcRect/>
          <a:stretch>
            <a:fillRect/>
          </a:stretch>
        </p:blipFill>
        <p:spPr bwMode="auto">
          <a:xfrm>
            <a:off x="2362200" y="3124200"/>
            <a:ext cx="4419600" cy="2819400"/>
          </a:xfrm>
          <a:prstGeom prst="rect">
            <a:avLst/>
          </a:prstGeom>
          <a:noFill/>
          <a:ln w="9525">
            <a:solidFill>
              <a:schemeClr val="bg2"/>
            </a:solidFill>
            <a:miter lim="800000"/>
            <a:headEnd/>
            <a:tailEnd/>
          </a:ln>
        </p:spPr>
      </p:pic>
      <p:sp>
        <p:nvSpPr>
          <p:cNvPr id="18" name="Rectangle 17"/>
          <p:cNvSpPr/>
          <p:nvPr/>
        </p:nvSpPr>
        <p:spPr>
          <a:xfrm>
            <a:off x="2438400" y="4267200"/>
            <a:ext cx="28194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3048000"/>
            <a:ext cx="1828800" cy="533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143000"/>
          </a:xfrm>
        </p:spPr>
        <p:txBody>
          <a:bodyPr/>
          <a:lstStyle/>
          <a:p>
            <a:r>
              <a:rPr lang="en-US" dirty="0" smtClean="0"/>
              <a:t>Registration Tags        Registrant Metrics</a:t>
            </a:r>
          </a:p>
        </p:txBody>
      </p:sp>
      <p:sp>
        <p:nvSpPr>
          <p:cNvPr id="7171" name="Content Placeholder 2"/>
          <p:cNvSpPr>
            <a:spLocks noGrp="1"/>
          </p:cNvSpPr>
          <p:nvPr>
            <p:ph idx="4294967295"/>
          </p:nvPr>
        </p:nvSpPr>
        <p:spPr>
          <a:xfrm>
            <a:off x="304800" y="762000"/>
            <a:ext cx="8382000" cy="1752600"/>
          </a:xfrm>
          <a:prstGeom prst="rect">
            <a:avLst/>
          </a:prstGeom>
        </p:spPr>
        <p:txBody>
          <a:bodyPr/>
          <a:lstStyle/>
          <a:p>
            <a:pPr>
              <a:buNone/>
            </a:pPr>
            <a:endParaRPr lang="en-US" dirty="0" smtClean="0"/>
          </a:p>
          <a:p>
            <a:r>
              <a:rPr lang="en-US" dirty="0" smtClean="0"/>
              <a:t>Registration Tag captures user profile information</a:t>
            </a:r>
          </a:p>
          <a:p>
            <a:r>
              <a:rPr lang="en-US" dirty="0" smtClean="0"/>
              <a:t>Fired on Account Setup, Account Login, Account Changes,  Email Sign-ups, and Order Confirmation</a:t>
            </a:r>
          </a:p>
          <a:p>
            <a:r>
              <a:rPr lang="en-US" dirty="0" smtClean="0"/>
              <a:t>Used to calculate any Registrant metric across reports</a:t>
            </a:r>
          </a:p>
          <a:p>
            <a:endParaRPr lang="en-US" dirty="0" smtClean="0"/>
          </a:p>
          <a:p>
            <a:pPr>
              <a:buNone/>
            </a:pPr>
            <a:endParaRPr lang="en-US" dirty="0" smtClean="0"/>
          </a:p>
          <a:p>
            <a:endParaRPr lang="en-US" dirty="0" smtClean="0"/>
          </a:p>
          <a:p>
            <a:pPr>
              <a:buNone/>
            </a:pPr>
            <a:endParaRPr lang="en-US" dirty="0" smtClean="0"/>
          </a:p>
          <a:p>
            <a:pPr>
              <a:buNone/>
            </a:pP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21</a:t>
            </a:fld>
            <a:endParaRPr lang="en-US" dirty="0"/>
          </a:p>
        </p:txBody>
      </p:sp>
      <p:sp>
        <p:nvSpPr>
          <p:cNvPr id="6" name="Right Arrow 5"/>
          <p:cNvSpPr/>
          <p:nvPr/>
        </p:nvSpPr>
        <p:spPr>
          <a:xfrm>
            <a:off x="27432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304800" y="2895600"/>
            <a:ext cx="6248400" cy="3781425"/>
          </a:xfrm>
          <a:prstGeom prst="rect">
            <a:avLst/>
          </a:prstGeom>
          <a:noFill/>
          <a:ln w="9525">
            <a:solidFill>
              <a:schemeClr val="bg2"/>
            </a:solidFill>
            <a:miter lim="800000"/>
            <a:headEnd/>
            <a:tailEnd/>
          </a:ln>
          <a:effectLst/>
        </p:spPr>
      </p:pic>
      <p:sp>
        <p:nvSpPr>
          <p:cNvPr id="11" name="Rectangle 10"/>
          <p:cNvSpPr/>
          <p:nvPr/>
        </p:nvSpPr>
        <p:spPr>
          <a:xfrm>
            <a:off x="3429000" y="4953000"/>
            <a:ext cx="1066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3733800"/>
            <a:ext cx="1524000" cy="609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4" cstate="print"/>
          <a:srcRect/>
          <a:stretch>
            <a:fillRect/>
          </a:stretch>
        </p:blipFill>
        <p:spPr bwMode="auto">
          <a:xfrm>
            <a:off x="5029200" y="2895600"/>
            <a:ext cx="3855720" cy="1958340"/>
          </a:xfrm>
          <a:prstGeom prst="rect">
            <a:avLst/>
          </a:prstGeom>
          <a:noFill/>
          <a:ln w="9525">
            <a:solidFill>
              <a:schemeClr val="bg2"/>
            </a:solidFill>
            <a:miter lim="800000"/>
            <a:headEnd/>
            <a:tailEnd/>
          </a:ln>
        </p:spPr>
      </p:pic>
      <p:sp>
        <p:nvSpPr>
          <p:cNvPr id="17" name="Rectangle 16"/>
          <p:cNvSpPr/>
          <p:nvPr/>
        </p:nvSpPr>
        <p:spPr>
          <a:xfrm>
            <a:off x="5181600" y="3657600"/>
            <a:ext cx="2971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95400" y="0"/>
            <a:ext cx="8229600" cy="1143000"/>
          </a:xfrm>
        </p:spPr>
        <p:txBody>
          <a:bodyPr/>
          <a:lstStyle/>
          <a:p>
            <a:r>
              <a:rPr lang="en-US" dirty="0" smtClean="0"/>
              <a:t>Automatic Tags &amp; Explore Attributes</a:t>
            </a:r>
          </a:p>
        </p:txBody>
      </p:sp>
      <p:sp>
        <p:nvSpPr>
          <p:cNvPr id="7171" name="Content Placeholder 2"/>
          <p:cNvSpPr>
            <a:spLocks noGrp="1"/>
          </p:cNvSpPr>
          <p:nvPr>
            <p:ph idx="4294967295"/>
          </p:nvPr>
        </p:nvSpPr>
        <p:spPr>
          <a:xfrm>
            <a:off x="228600" y="990600"/>
            <a:ext cx="8382000" cy="1752600"/>
          </a:xfrm>
          <a:prstGeom prst="rect">
            <a:avLst/>
          </a:prstGeom>
        </p:spPr>
        <p:txBody>
          <a:bodyPr/>
          <a:lstStyle/>
          <a:p>
            <a:pPr>
              <a:buNone/>
            </a:pPr>
            <a:endParaRPr lang="en-US" dirty="0" smtClean="0"/>
          </a:p>
          <a:p>
            <a:r>
              <a:rPr lang="en-US" dirty="0" smtClean="0"/>
              <a:t>Link Click Tags          Live View, Site Promotions, &amp; Real Estate Reports</a:t>
            </a:r>
          </a:p>
          <a:p>
            <a:r>
              <a:rPr lang="en-US" dirty="0" smtClean="0"/>
              <a:t>Link Impression Tags          Live View, Site Promotions, &amp; Real Estate Reports</a:t>
            </a:r>
          </a:p>
          <a:p>
            <a:r>
              <a:rPr lang="en-US" dirty="0" smtClean="0"/>
              <a:t>Form Action Tags           Form Analysis Reports</a:t>
            </a:r>
          </a:p>
          <a:p>
            <a:r>
              <a:rPr lang="en-US" dirty="0" smtClean="0"/>
              <a:t>Explore Attributes          Explore Reports after Aliasing in Admin</a:t>
            </a:r>
          </a:p>
          <a:p>
            <a:endParaRPr lang="en-US" dirty="0" smtClean="0"/>
          </a:p>
          <a:p>
            <a:endParaRPr lang="en-US" dirty="0" smtClean="0"/>
          </a:p>
          <a:p>
            <a:pPr>
              <a:buNone/>
            </a:pPr>
            <a:endParaRPr lang="en-US" dirty="0" smtClean="0"/>
          </a:p>
          <a:p>
            <a:endParaRPr lang="en-US" dirty="0" smtClean="0"/>
          </a:p>
          <a:p>
            <a:pPr>
              <a:buNone/>
            </a:pPr>
            <a:endParaRPr lang="en-US" dirty="0" smtClean="0"/>
          </a:p>
          <a:p>
            <a:pPr>
              <a:buNone/>
            </a:pPr>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22</a:t>
            </a:fld>
            <a:endParaRPr lang="en-US" dirty="0"/>
          </a:p>
        </p:txBody>
      </p:sp>
      <p:sp>
        <p:nvSpPr>
          <p:cNvPr id="12" name="Right Arrow 11"/>
          <p:cNvSpPr/>
          <p:nvPr/>
        </p:nvSpPr>
        <p:spPr>
          <a:xfrm>
            <a:off x="2057400" y="1524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743200" y="198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438400" y="24384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514600" y="2895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Attributes</a:t>
            </a:r>
            <a:endParaRPr lang="en-US" dirty="0"/>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23</a:t>
            </a:fld>
            <a:endParaRPr lang="en-US"/>
          </a:p>
        </p:txBody>
      </p:sp>
      <p:sp>
        <p:nvSpPr>
          <p:cNvPr id="6" name="Content Placeholder 5"/>
          <p:cNvSpPr>
            <a:spLocks noGrp="1"/>
          </p:cNvSpPr>
          <p:nvPr>
            <p:ph sz="quarter" idx="13"/>
          </p:nvPr>
        </p:nvSpPr>
        <p:spPr/>
        <p:txBody>
          <a:bodyPr/>
          <a:lstStyle/>
          <a:p>
            <a:r>
              <a:rPr lang="en-US" dirty="0" smtClean="0"/>
              <a:t>Passed as Parameters in Tags</a:t>
            </a:r>
          </a:p>
          <a:p>
            <a:pPr lvl="1"/>
            <a:r>
              <a:rPr lang="en-US" dirty="0" smtClean="0"/>
              <a:t>All standard tags</a:t>
            </a:r>
          </a:p>
          <a:p>
            <a:pPr lvl="1"/>
            <a:r>
              <a:rPr lang="en-US" dirty="0" smtClean="0"/>
              <a:t>Up to 50 Explore Attributes per tag</a:t>
            </a:r>
          </a:p>
          <a:p>
            <a:pPr lvl="1"/>
            <a:r>
              <a:rPr lang="en-US" dirty="0" smtClean="0"/>
              <a:t>Max 256 characters</a:t>
            </a:r>
          </a:p>
          <a:p>
            <a:pPr lvl="1"/>
            <a:r>
              <a:rPr lang="en-US" dirty="0" smtClean="0"/>
              <a:t>Can also be imported</a:t>
            </a:r>
          </a:p>
          <a:p>
            <a:pPr lvl="1"/>
            <a:endParaRPr lang="en-US" dirty="0" smtClean="0"/>
          </a:p>
          <a:p>
            <a:r>
              <a:rPr lang="en-US" dirty="0" smtClean="0"/>
              <a:t>Supplement standard parameters</a:t>
            </a:r>
          </a:p>
          <a:p>
            <a:pPr lvl="1"/>
            <a:r>
              <a:rPr lang="en-US" dirty="0" smtClean="0"/>
              <a:t>Helps further describe interaction with your site/content</a:t>
            </a:r>
          </a:p>
          <a:p>
            <a:pPr lvl="1"/>
            <a:r>
              <a:rPr lang="en-US" dirty="0" smtClean="0"/>
              <a:t>Examples – product inventory, how one arrived on a page, size, review ratings, promo code, shipping</a:t>
            </a:r>
          </a:p>
          <a:p>
            <a:pPr lvl="1"/>
            <a:endParaRPr lang="en-US" dirty="0" smtClean="0"/>
          </a:p>
          <a:p>
            <a:r>
              <a:rPr lang="en-US" dirty="0" smtClean="0"/>
              <a:t>Use within Explore reports</a:t>
            </a:r>
          </a:p>
          <a:p>
            <a:pPr lvl="1"/>
            <a:r>
              <a:rPr lang="en-US" dirty="0" smtClean="0"/>
              <a:t>Must be aliased prior to use(Admin)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Matrix</a:t>
            </a:r>
            <a:endParaRPr lang="en-US" dirty="0"/>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24</a:t>
            </a:fld>
            <a:endParaRPr lang="en-US"/>
          </a:p>
        </p:txBody>
      </p:sp>
      <p:pic>
        <p:nvPicPr>
          <p:cNvPr id="2050" name="Picture 2"/>
          <p:cNvPicPr>
            <a:picLocks noGrp="1" noChangeAspect="1" noChangeArrowheads="1"/>
          </p:cNvPicPr>
          <p:nvPr>
            <p:ph sz="quarter" idx="13"/>
          </p:nvPr>
        </p:nvPicPr>
        <p:blipFill>
          <a:blip r:embed="rId3" cstate="print"/>
          <a:srcRect/>
          <a:stretch>
            <a:fillRect/>
          </a:stretch>
        </p:blipFill>
        <p:spPr bwMode="auto">
          <a:xfrm>
            <a:off x="762000" y="1149611"/>
            <a:ext cx="7467600" cy="5235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8229600" cy="1143000"/>
          </a:xfrm>
        </p:spPr>
        <p:txBody>
          <a:bodyPr/>
          <a:lstStyle/>
          <a:p>
            <a:r>
              <a:rPr lang="en-US" dirty="0" smtClean="0"/>
              <a:t>Additional Resources</a:t>
            </a:r>
          </a:p>
        </p:txBody>
      </p:sp>
      <p:sp>
        <p:nvSpPr>
          <p:cNvPr id="16387" name="Content Placeholder 2"/>
          <p:cNvSpPr>
            <a:spLocks noGrp="1"/>
          </p:cNvSpPr>
          <p:nvPr>
            <p:ph idx="4294967295"/>
          </p:nvPr>
        </p:nvSpPr>
        <p:spPr>
          <a:xfrm>
            <a:off x="381000" y="1265237"/>
            <a:ext cx="8305800" cy="4525963"/>
          </a:xfrm>
          <a:prstGeom prst="rect">
            <a:avLst/>
          </a:prstGeom>
        </p:spPr>
        <p:txBody>
          <a:bodyPr/>
          <a:lstStyle/>
          <a:p>
            <a:r>
              <a:rPr lang="en-US" dirty="0" smtClean="0"/>
              <a:t>Search for the following resources on the IBM Support Site</a:t>
            </a:r>
          </a:p>
          <a:p>
            <a:pPr lvl="1"/>
            <a:r>
              <a:rPr lang="en-US" dirty="0" smtClean="0"/>
              <a:t>IBM Digital Analytics Implementation Guide</a:t>
            </a:r>
          </a:p>
          <a:p>
            <a:pPr lvl="1"/>
            <a:r>
              <a:rPr lang="en-US" dirty="0" smtClean="0"/>
              <a:t>IBM Digital Analytics Best Practices Guide</a:t>
            </a:r>
          </a:p>
          <a:p>
            <a:pPr lvl="1"/>
            <a:r>
              <a:rPr lang="en-US" dirty="0" smtClean="0"/>
              <a:t>Form Analysis Report – Best Practices</a:t>
            </a:r>
          </a:p>
          <a:p>
            <a:pPr lvl="1"/>
            <a:r>
              <a:rPr lang="en-US" dirty="0" err="1" smtClean="0"/>
              <a:t>LIVEview</a:t>
            </a:r>
            <a:r>
              <a:rPr lang="en-US" dirty="0" smtClean="0"/>
              <a:t> Tactical Workshop</a:t>
            </a:r>
          </a:p>
          <a:p>
            <a:pPr lvl="1"/>
            <a:r>
              <a:rPr lang="en-US" dirty="0" smtClean="0"/>
              <a:t>Explore User Guide</a:t>
            </a:r>
          </a:p>
          <a:p>
            <a:endParaRPr lang="en-US" dirty="0" smtClean="0"/>
          </a:p>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0D5EE41F-0D6E-4F2C-B354-34D3B089D570}"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26</a:t>
            </a:fld>
            <a:endParaRPr lang="en-US"/>
          </a:p>
        </p:txBody>
      </p:sp>
      <p:pic>
        <p:nvPicPr>
          <p:cNvPr id="7" name="Picture 3"/>
          <p:cNvPicPr>
            <a:picLocks noGrp="1" noChangeAspect="1" noChangeArrowheads="1"/>
          </p:cNvPicPr>
          <p:nvPr>
            <p:ph sz="quarter" idx="13"/>
          </p:nvPr>
        </p:nvPicPr>
        <p:blipFill>
          <a:blip r:embed="rId3" cstate="print"/>
          <a:srcRect/>
          <a:stretch>
            <a:fillRect/>
          </a:stretch>
        </p:blipFill>
        <p:spPr bwMode="auto">
          <a:xfrm>
            <a:off x="914400" y="1219200"/>
            <a:ext cx="721246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Conclusion</a:t>
            </a:r>
          </a:p>
        </p:txBody>
      </p:sp>
      <p:sp>
        <p:nvSpPr>
          <p:cNvPr id="17411" name="Content Placeholder 2"/>
          <p:cNvSpPr>
            <a:spLocks noGrp="1"/>
          </p:cNvSpPr>
          <p:nvPr>
            <p:ph idx="4294967295"/>
          </p:nvPr>
        </p:nvSpPr>
        <p:spPr>
          <a:xfrm>
            <a:off x="457200" y="1371600"/>
            <a:ext cx="8229600" cy="2316163"/>
          </a:xfrm>
          <a:prstGeom prst="rect">
            <a:avLst/>
          </a:prstGeom>
        </p:spPr>
        <p:txBody>
          <a:bodyPr/>
          <a:lstStyle/>
          <a:p>
            <a:r>
              <a:rPr lang="en-US" dirty="0" smtClean="0"/>
              <a:t>Tags collect data for pages, products, elements, and events on your site</a:t>
            </a:r>
          </a:p>
          <a:p>
            <a:r>
              <a:rPr lang="en-US" dirty="0" smtClean="0"/>
              <a:t>Tags can be seen in the Digital Analytics </a:t>
            </a:r>
            <a:r>
              <a:rPr lang="en-US" dirty="0" err="1" smtClean="0"/>
              <a:t>TagBar</a:t>
            </a:r>
            <a:endParaRPr lang="en-US" dirty="0" smtClean="0"/>
          </a:p>
          <a:p>
            <a:r>
              <a:rPr lang="en-US" dirty="0" smtClean="0"/>
              <a:t>Data collected in tags and tag fields can be mapped to reports and metrics</a:t>
            </a:r>
          </a:p>
          <a:p>
            <a:r>
              <a:rPr lang="en-US" dirty="0" smtClean="0"/>
              <a:t>Understanding standard tags and tag fields empowers you to better interpret your reporting and data collection</a:t>
            </a:r>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27</a:t>
            </a:fld>
            <a:endParaRPr lang="en-US" dirty="0"/>
          </a:p>
        </p:txBody>
      </p:sp>
      <p:pic>
        <p:nvPicPr>
          <p:cNvPr id="17414" name="Picture 2" descr="C:\Documents and Settings\Administrator\Desktop\IBM_Smarter Commerce_Icon_vFIN_03032011.png"/>
          <p:cNvPicPr>
            <a:picLocks noChangeAspect="1" noChangeArrowheads="1"/>
          </p:cNvPicPr>
          <p:nvPr/>
        </p:nvPicPr>
        <p:blipFill>
          <a:blip r:embed="rId3" cstate="print"/>
          <a:srcRect/>
          <a:stretch>
            <a:fillRect/>
          </a:stretch>
        </p:blipFill>
        <p:spPr bwMode="auto">
          <a:xfrm>
            <a:off x="3352800" y="3917950"/>
            <a:ext cx="2227263"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on tagging…</a:t>
            </a:r>
            <a:endParaRPr lang="en-US" dirty="0"/>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28</a:t>
            </a:fld>
            <a:endParaRPr lang="en-US"/>
          </a:p>
        </p:txBody>
      </p:sp>
      <p:sp>
        <p:nvSpPr>
          <p:cNvPr id="6" name="Content Placeholder 5"/>
          <p:cNvSpPr>
            <a:spLocks noGrp="1"/>
          </p:cNvSpPr>
          <p:nvPr>
            <p:ph sz="quarter" idx="13"/>
          </p:nvPr>
        </p:nvSpPr>
        <p:spPr/>
        <p:txBody>
          <a:bodyPr/>
          <a:lstStyle/>
          <a:p>
            <a:r>
              <a:rPr lang="en-US" dirty="0" smtClean="0"/>
              <a:t>Business Support</a:t>
            </a:r>
          </a:p>
          <a:p>
            <a:pPr lvl="1"/>
            <a:r>
              <a:rPr lang="en-US" dirty="0" smtClean="0"/>
              <a:t>Digital Analytics Consultant via chat or ticket</a:t>
            </a:r>
          </a:p>
          <a:p>
            <a:pPr lvl="1">
              <a:buNone/>
            </a:pPr>
            <a:endParaRPr lang="en-US" dirty="0" smtClean="0"/>
          </a:p>
          <a:p>
            <a:r>
              <a:rPr lang="en-US" dirty="0" smtClean="0"/>
              <a:t>Premium Enablement</a:t>
            </a:r>
          </a:p>
          <a:p>
            <a:pPr lvl="1"/>
            <a:r>
              <a:rPr lang="en-US" dirty="0" smtClean="0"/>
              <a:t>Problems/Use Cases</a:t>
            </a:r>
          </a:p>
          <a:p>
            <a:pPr lvl="2"/>
            <a:r>
              <a:rPr lang="en-US" dirty="0" smtClean="0"/>
              <a:t>Client’s site is believed to be tagged in a fashion that does not properly address business requirements</a:t>
            </a:r>
          </a:p>
          <a:p>
            <a:pPr lvl="1"/>
            <a:r>
              <a:rPr lang="en-US" dirty="0" smtClean="0"/>
              <a:t>Deliverables</a:t>
            </a:r>
          </a:p>
          <a:p>
            <a:pPr lvl="2"/>
            <a:r>
              <a:rPr lang="en-US" dirty="0" smtClean="0"/>
              <a:t>Workshop meetings conducted via web conference and email</a:t>
            </a:r>
          </a:p>
          <a:p>
            <a:pPr lvl="2"/>
            <a:r>
              <a:rPr lang="en-US" dirty="0" smtClean="0"/>
              <a:t>Document containing images of each page type and the relevant tagging recommendations</a:t>
            </a:r>
          </a:p>
          <a:p>
            <a:pPr lvl="2"/>
            <a:r>
              <a:rPr lang="en-US" dirty="0" smtClean="0"/>
              <a:t>40 Hours over a 90 day period</a:t>
            </a:r>
          </a:p>
          <a:p>
            <a:pPr lvl="1"/>
            <a:r>
              <a:rPr lang="en-US" dirty="0" smtClean="0"/>
              <a:t>Interest in this</a:t>
            </a:r>
          </a:p>
          <a:p>
            <a:pPr lvl="2"/>
            <a:r>
              <a:rPr lang="en-US" dirty="0" smtClean="0">
                <a:solidFill>
                  <a:srgbClr val="FF0000"/>
                </a:solidFill>
              </a:rPr>
              <a:t>Email your Account Rep and copy - ccsprt@us.ibm.com</a:t>
            </a:r>
          </a:p>
          <a:p>
            <a:pPr lvl="2"/>
            <a:r>
              <a:rPr lang="en-US" dirty="0" smtClean="0"/>
              <a:t>Fact Sheet posted to Support Site Knowledge Base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Q&amp;A</a:t>
            </a:r>
          </a:p>
        </p:txBody>
      </p:sp>
      <p:sp>
        <p:nvSpPr>
          <p:cNvPr id="17411" name="Content Placeholder 2"/>
          <p:cNvSpPr>
            <a:spLocks noGrp="1"/>
          </p:cNvSpPr>
          <p:nvPr>
            <p:ph idx="4294967295"/>
          </p:nvPr>
        </p:nvSpPr>
        <p:spPr>
          <a:xfrm>
            <a:off x="381000" y="1143000"/>
            <a:ext cx="8229600" cy="5257800"/>
          </a:xfrm>
          <a:prstGeom prst="rect">
            <a:avLst/>
          </a:prstGeom>
        </p:spPr>
        <p:txBody>
          <a:bodyPr/>
          <a:lstStyle/>
          <a:p>
            <a:r>
              <a:rPr lang="en-US" dirty="0" smtClean="0"/>
              <a:t>The Customer Support team is available to provide support via the following channels:</a:t>
            </a:r>
          </a:p>
          <a:p>
            <a:pPr lvl="1"/>
            <a:r>
              <a:rPr lang="en-US" dirty="0" smtClean="0"/>
              <a:t>E -mail: Sunday 8:00pm - Friday, 7:00 PM U.S. Central</a:t>
            </a:r>
          </a:p>
          <a:p>
            <a:pPr lvl="1"/>
            <a:r>
              <a:rPr lang="en-US" dirty="0" smtClean="0"/>
              <a:t>Phone: Sunday 8:00pm - Friday, 7:00 PM U.S. Central</a:t>
            </a:r>
          </a:p>
          <a:p>
            <a:pPr lvl="1"/>
            <a:r>
              <a:rPr lang="en-US" dirty="0" smtClean="0"/>
              <a:t>US: 1-866-493-2673</a:t>
            </a:r>
          </a:p>
          <a:p>
            <a:pPr lvl="1"/>
            <a:r>
              <a:rPr lang="en-US" u="sng" dirty="0" smtClean="0">
                <a:hlinkClick r:id="rId3" tooltip="mailto:cm_support@us.ibm.com"/>
              </a:rPr>
              <a:t>cm_support@us.ibm.com</a:t>
            </a:r>
            <a:endParaRPr lang="en-US" u="sng" dirty="0" smtClean="0"/>
          </a:p>
          <a:p>
            <a:r>
              <a:rPr lang="en-US" dirty="0" smtClean="0"/>
              <a:t>Live Chat (for Business Support only): Sunday-Friday, 8:00 PM – 6:00 PM U.S. Central</a:t>
            </a:r>
          </a:p>
          <a:p>
            <a:pPr lvl="1"/>
            <a:r>
              <a:rPr lang="en-US" dirty="0" smtClean="0"/>
              <a:t>Live Chat is available from the home page of the IBM Client Success Portal</a:t>
            </a:r>
          </a:p>
          <a:p>
            <a:pPr lvl="1"/>
            <a:r>
              <a:rPr lang="en-US" dirty="0" smtClean="0">
                <a:hlinkClick r:id="rId4"/>
              </a:rPr>
              <a:t>https://support.coremetrics.com</a:t>
            </a:r>
            <a:endParaRPr lang="en-US" dirty="0" smtClean="0"/>
          </a:p>
          <a:p>
            <a:r>
              <a:rPr lang="en-US" dirty="0" smtClean="0"/>
              <a:t>IBM Client Success Portal: 24 x 7</a:t>
            </a:r>
            <a:br>
              <a:rPr lang="en-US" dirty="0" smtClean="0"/>
            </a:br>
            <a:endParaRPr lang="en-US" dirty="0" smtClean="0"/>
          </a:p>
          <a:p>
            <a:pPr algn="ctr">
              <a:buNone/>
            </a:pPr>
            <a:r>
              <a:rPr lang="en-US" b="1" dirty="0" smtClean="0"/>
              <a:t>Next Webinar: </a:t>
            </a:r>
            <a:r>
              <a:rPr lang="en-US" b="1" dirty="0" smtClean="0">
                <a:solidFill>
                  <a:srgbClr val="00375C"/>
                </a:solidFill>
              </a:rPr>
              <a:t>May 27, 2015</a:t>
            </a:r>
          </a:p>
          <a:p>
            <a:pPr algn="ctr">
              <a:buNone/>
            </a:pPr>
            <a:r>
              <a:rPr lang="en-US" sz="1600" b="0" dirty="0" smtClean="0"/>
              <a:t>Tracking offsite and onsite links - MMC, Site Promotions, Real Estate Best Practices</a:t>
            </a:r>
            <a:endParaRPr lang="en-US" sz="1600" b="0" dirty="0" smtClean="0">
              <a:solidFill>
                <a:srgbClr val="FF0000"/>
              </a:solidFill>
            </a:endParaRPr>
          </a:p>
          <a:p>
            <a:pPr algn="ctr">
              <a:buNone/>
            </a:pPr>
            <a:endParaRPr lang="en-US" dirty="0" smtClean="0">
              <a:solidFill>
                <a:srgbClr val="FF0000"/>
              </a:solidFill>
            </a:endParaRPr>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228600"/>
            <a:ext cx="8229600" cy="1143000"/>
          </a:xfrm>
        </p:spPr>
        <p:txBody>
          <a:bodyPr/>
          <a:lstStyle/>
          <a:p>
            <a:r>
              <a:rPr lang="en-US" dirty="0" smtClean="0"/>
              <a:t>What are tags?</a:t>
            </a:r>
          </a:p>
        </p:txBody>
      </p:sp>
      <p:sp>
        <p:nvSpPr>
          <p:cNvPr id="5123" name="Content Placeholder 2"/>
          <p:cNvSpPr>
            <a:spLocks noGrp="1"/>
          </p:cNvSpPr>
          <p:nvPr>
            <p:ph idx="4294967295"/>
          </p:nvPr>
        </p:nvSpPr>
        <p:spPr>
          <a:xfrm>
            <a:off x="533400" y="1371600"/>
            <a:ext cx="8229600" cy="1096962"/>
          </a:xfrm>
          <a:prstGeom prst="rect">
            <a:avLst/>
          </a:prstGeom>
        </p:spPr>
        <p:txBody>
          <a:bodyPr/>
          <a:lstStyle/>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JavaScript function calls = “tags”</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Data collected at browser level when “tagged” page rendered</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dirty="0" smtClean="0"/>
              <a:t>Data parameters, or tag fields, in the tag communicate information about pages and visitor activities</a:t>
            </a:r>
            <a:endParaRPr lang="en-GB" dirty="0" smtClean="0"/>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IBM Digital Analytics defines the fields in the tags in which data will be passed </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Values passed in tags fields is defined client side</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There can be several methods or tag types that can be used for tracking a site feature</a:t>
            </a:r>
          </a:p>
          <a:p>
            <a:pPr lvl="1">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Different pages will have different tags</a:t>
            </a:r>
          </a:p>
          <a:p>
            <a:pPr lvl="1">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One page can have multiple tag types</a:t>
            </a:r>
          </a:p>
          <a:p>
            <a:pPr marL="334963" indent="-334963">
              <a:lnSpc>
                <a:spcPct val="98000"/>
              </a:lnSpc>
              <a:spcBef>
                <a:spcPts val="500"/>
              </a:spcBef>
              <a:buClr>
                <a:srgbClr val="404040"/>
              </a:buClr>
              <a:buFont typeface="Times" pitchFamily="16"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a:solidFill>
                <a:srgbClr val="404040"/>
              </a:solidFill>
            </a:endParaRP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CBE2269A-9776-4C94-A6A2-A5B682870C0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457200"/>
            <a:ext cx="8229600" cy="1143000"/>
          </a:xfrm>
        </p:spPr>
        <p:txBody>
          <a:bodyPr/>
          <a:lstStyle/>
          <a:p>
            <a:pPr eaLnBrk="1" hangingPunct="1"/>
            <a:r>
              <a:rPr lang="en-US" dirty="0" smtClean="0"/>
              <a:t>Why is understanding tagging</a:t>
            </a:r>
            <a:br>
              <a:rPr lang="en-US" dirty="0" smtClean="0"/>
            </a:br>
            <a:r>
              <a:rPr lang="en-US" dirty="0" smtClean="0"/>
              <a:t> important?</a:t>
            </a:r>
          </a:p>
        </p:txBody>
      </p:sp>
      <p:sp>
        <p:nvSpPr>
          <p:cNvPr id="5123" name="Content Placeholder 2"/>
          <p:cNvSpPr>
            <a:spLocks noGrp="1"/>
          </p:cNvSpPr>
          <p:nvPr>
            <p:ph idx="4294967295"/>
          </p:nvPr>
        </p:nvSpPr>
        <p:spPr>
          <a:xfrm>
            <a:off x="533400" y="1752600"/>
            <a:ext cx="8229600" cy="1096962"/>
          </a:xfrm>
          <a:prstGeom prst="rect">
            <a:avLst/>
          </a:prstGeom>
        </p:spPr>
        <p:txBody>
          <a:bodyPr/>
          <a:lstStyle/>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Vital to understanding how Digital Analytics collects data and what reports are telling you about your site</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Identify tags         Know What &amp; Where Data is Collected </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Answer Reporting Questions with Ease</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Identify Data Gaps for Improved Data Collection</a:t>
            </a:r>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smtClean="0"/>
          </a:p>
          <a:p>
            <a:pPr marL="334963" indent="-334963">
              <a:lnSpc>
                <a:spcPct val="98000"/>
              </a:lnSpc>
              <a:spcBef>
                <a:spcPts val="500"/>
              </a:spcBef>
              <a:buClr>
                <a:srgbClr val="404040"/>
              </a:buClr>
              <a:buFont typeface="Times" pitchFamily="16"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a:solidFill>
                <a:srgbClr val="404040"/>
              </a:solidFill>
            </a:endParaRP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CBE2269A-9776-4C94-A6A2-A5B682870C02}" type="slidenum">
              <a:rPr lang="en-US" smtClean="0"/>
              <a:pPr>
                <a:defRPr/>
              </a:pPr>
              <a:t>4</a:t>
            </a:fld>
            <a:endParaRPr lang="en-US" dirty="0"/>
          </a:p>
        </p:txBody>
      </p:sp>
      <p:cxnSp>
        <p:nvCxnSpPr>
          <p:cNvPr id="7" name="Straight Arrow Connector 6"/>
          <p:cNvCxnSpPr/>
          <p:nvPr/>
        </p:nvCxnSpPr>
        <p:spPr>
          <a:xfrm>
            <a:off x="2286000" y="2667000"/>
            <a:ext cx="304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228600"/>
            <a:ext cx="8229600" cy="1143000"/>
          </a:xfrm>
        </p:spPr>
        <p:txBody>
          <a:bodyPr/>
          <a:lstStyle/>
          <a:p>
            <a:pPr eaLnBrk="1" hangingPunct="1"/>
            <a:r>
              <a:rPr lang="en-US" dirty="0" smtClean="0"/>
              <a:t>How Can I View Tags?</a:t>
            </a:r>
          </a:p>
        </p:txBody>
      </p:sp>
      <p:sp>
        <p:nvSpPr>
          <p:cNvPr id="5123" name="Content Placeholder 2"/>
          <p:cNvSpPr>
            <a:spLocks noGrp="1"/>
          </p:cNvSpPr>
          <p:nvPr>
            <p:ph idx="4294967295"/>
          </p:nvPr>
        </p:nvSpPr>
        <p:spPr>
          <a:xfrm>
            <a:off x="457200" y="1066800"/>
            <a:ext cx="8229600" cy="1096962"/>
          </a:xfrm>
          <a:prstGeom prst="rect">
            <a:avLst/>
          </a:prstGeom>
        </p:spPr>
        <p:txBody>
          <a:bodyPr/>
          <a:lstStyle/>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GB" dirty="0" smtClean="0"/>
              <a:t>IBM Digital </a:t>
            </a:r>
            <a:r>
              <a:rPr lang="en-GB" dirty="0" err="1" smtClean="0"/>
              <a:t>Analyitcs</a:t>
            </a:r>
            <a:r>
              <a:rPr lang="en-GB" dirty="0" smtClean="0"/>
              <a:t> Plug-in &gt; </a:t>
            </a:r>
            <a:r>
              <a:rPr lang="en-GB" b="1" dirty="0" err="1" smtClean="0"/>
              <a:t>TagBar</a:t>
            </a:r>
            <a:endParaRPr lang="en-GB" b="1" dirty="0" smtClean="0"/>
          </a:p>
          <a:p>
            <a:pPr>
              <a:lnSpc>
                <a:spcPct val="98000"/>
              </a:lnSpc>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smtClean="0"/>
          </a:p>
          <a:p>
            <a:pPr>
              <a:lnSpc>
                <a:spcPct val="98000"/>
              </a:lnSpc>
              <a:buNone/>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smtClean="0"/>
          </a:p>
          <a:p>
            <a:pPr>
              <a:lnSpc>
                <a:spcPct val="98000"/>
              </a:lnSpc>
              <a:buNone/>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smtClean="0"/>
          </a:p>
          <a:p>
            <a:pPr marL="334963" indent="-334963">
              <a:lnSpc>
                <a:spcPct val="98000"/>
              </a:lnSpc>
              <a:spcBef>
                <a:spcPts val="500"/>
              </a:spcBef>
              <a:buClr>
                <a:srgbClr val="404040"/>
              </a:buClr>
              <a:buFont typeface="Times" pitchFamily="16"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GB" dirty="0">
              <a:solidFill>
                <a:srgbClr val="404040"/>
              </a:solidFill>
            </a:endParaRPr>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CBE2269A-9776-4C94-A6A2-A5B682870C02}" type="slidenum">
              <a:rPr lang="en-US" smtClean="0"/>
              <a:pPr>
                <a:defRPr/>
              </a:pPr>
              <a:t>5</a:t>
            </a:fld>
            <a:endParaRPr lang="en-US" dirty="0"/>
          </a:p>
        </p:txBody>
      </p:sp>
      <p:pic>
        <p:nvPicPr>
          <p:cNvPr id="31747" name="Picture 3"/>
          <p:cNvPicPr>
            <a:picLocks noChangeAspect="1" noChangeArrowheads="1"/>
          </p:cNvPicPr>
          <p:nvPr/>
        </p:nvPicPr>
        <p:blipFill>
          <a:blip r:embed="rId3" cstate="print"/>
          <a:srcRect/>
          <a:stretch>
            <a:fillRect/>
          </a:stretch>
        </p:blipFill>
        <p:spPr bwMode="auto">
          <a:xfrm>
            <a:off x="228600" y="1600200"/>
            <a:ext cx="7696200" cy="5181599"/>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Right Arrow 8"/>
          <p:cNvSpPr/>
          <p:nvPr/>
        </p:nvSpPr>
        <p:spPr>
          <a:xfrm rot="10800000">
            <a:off x="1524000" y="3810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352800"/>
            <a:ext cx="762000" cy="15240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2819400"/>
            <a:ext cx="762000" cy="22860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p:cNvPicPr>
            <a:picLocks noChangeAspect="1" noChangeArrowheads="1"/>
          </p:cNvPicPr>
          <p:nvPr/>
        </p:nvPicPr>
        <p:blipFill>
          <a:blip r:embed="rId4" cstate="print"/>
          <a:srcRect/>
          <a:stretch>
            <a:fillRect/>
          </a:stretch>
        </p:blipFill>
        <p:spPr bwMode="auto">
          <a:xfrm>
            <a:off x="2209800" y="1905000"/>
            <a:ext cx="6651825" cy="44005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3" name="Right Arrow 12"/>
          <p:cNvSpPr/>
          <p:nvPr/>
        </p:nvSpPr>
        <p:spPr>
          <a:xfrm rot="10800000">
            <a:off x="4191000" y="2590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228600" y="1600200"/>
            <a:ext cx="8727571" cy="4876800"/>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304800"/>
            <a:ext cx="8229600" cy="1143000"/>
          </a:xfrm>
        </p:spPr>
        <p:txBody>
          <a:bodyPr/>
          <a:lstStyle/>
          <a:p>
            <a:r>
              <a:rPr lang="en-US" dirty="0" smtClean="0"/>
              <a:t>What are the Standard Tag Types?</a:t>
            </a:r>
          </a:p>
        </p:txBody>
      </p:sp>
      <p:sp>
        <p:nvSpPr>
          <p:cNvPr id="6147" name="Content Placeholder 2"/>
          <p:cNvSpPr>
            <a:spLocks noGrp="1"/>
          </p:cNvSpPr>
          <p:nvPr>
            <p:ph idx="4294967295"/>
          </p:nvPr>
        </p:nvSpPr>
        <p:spPr>
          <a:xfrm>
            <a:off x="381000" y="1219200"/>
            <a:ext cx="3581400" cy="944563"/>
          </a:xfrm>
          <a:prstGeom prst="rect">
            <a:avLst/>
          </a:prstGeom>
        </p:spPr>
        <p:txBody>
          <a:bodyPr/>
          <a:lstStyle/>
          <a:p>
            <a:r>
              <a:rPr lang="en-US" b="1" dirty="0" smtClean="0"/>
              <a:t>Content Tags</a:t>
            </a:r>
          </a:p>
          <a:p>
            <a:pPr lvl="1"/>
            <a:r>
              <a:rPr lang="en-US" dirty="0" smtClean="0"/>
              <a:t>Page View</a:t>
            </a:r>
          </a:p>
          <a:p>
            <a:pPr lvl="1"/>
            <a:r>
              <a:rPr lang="en-US" dirty="0" smtClean="0"/>
              <a:t>Technical Properties</a:t>
            </a:r>
          </a:p>
          <a:p>
            <a:pPr lvl="1"/>
            <a:r>
              <a:rPr lang="en-US" dirty="0" smtClean="0"/>
              <a:t>Conversion Event</a:t>
            </a:r>
          </a:p>
          <a:p>
            <a:pPr lvl="1"/>
            <a:r>
              <a:rPr lang="en-US" dirty="0" smtClean="0"/>
              <a:t>Element</a:t>
            </a:r>
          </a:p>
          <a:p>
            <a:r>
              <a:rPr lang="en-US" b="1" dirty="0" smtClean="0"/>
              <a:t>Transaction Tag</a:t>
            </a:r>
          </a:p>
          <a:p>
            <a:pPr lvl="1"/>
            <a:r>
              <a:rPr lang="en-US" dirty="0" smtClean="0"/>
              <a:t>Order</a:t>
            </a:r>
          </a:p>
          <a:p>
            <a:r>
              <a:rPr lang="en-US" b="1" dirty="0" smtClean="0"/>
              <a:t>“Automatic” Tags</a:t>
            </a:r>
          </a:p>
          <a:p>
            <a:pPr lvl="1"/>
            <a:r>
              <a:rPr lang="en-US" dirty="0" smtClean="0"/>
              <a:t>Link Click</a:t>
            </a:r>
          </a:p>
          <a:p>
            <a:pPr lvl="1"/>
            <a:r>
              <a:rPr lang="en-US" dirty="0" smtClean="0"/>
              <a:t>Form Action</a:t>
            </a:r>
          </a:p>
          <a:p>
            <a:pPr lvl="1"/>
            <a:r>
              <a:rPr lang="en-US" dirty="0" smtClean="0"/>
              <a:t>Link Impression</a:t>
            </a: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43358DC-D2FF-4FED-B389-B058F928F5C7}" type="slidenum">
              <a:rPr lang="en-US" smtClean="0"/>
              <a:pPr>
                <a:defRPr/>
              </a:pPr>
              <a:t>6</a:t>
            </a:fld>
            <a:endParaRPr lang="en-US" dirty="0"/>
          </a:p>
        </p:txBody>
      </p:sp>
      <p:sp>
        <p:nvSpPr>
          <p:cNvPr id="7" name="Content Placeholder 2"/>
          <p:cNvSpPr txBox="1">
            <a:spLocks/>
          </p:cNvSpPr>
          <p:nvPr/>
        </p:nvSpPr>
        <p:spPr bwMode="auto">
          <a:xfrm>
            <a:off x="4038600" y="1143000"/>
            <a:ext cx="4191000" cy="94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Commerce Tags</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Product View</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Shop Action 5 </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Shop</a:t>
            </a:r>
            <a:r>
              <a:rPr kumimoji="0" lang="en-US" sz="2000" b="0" i="0" u="none" strike="noStrike" kern="0" cap="none" spc="0" normalizeH="0" noProof="0" dirty="0" smtClean="0">
                <a:ln>
                  <a:noFill/>
                </a:ln>
                <a:solidFill>
                  <a:schemeClr val="tx1"/>
                </a:solidFill>
                <a:effectLst/>
                <a:uLnTx/>
                <a:uFillTx/>
                <a:latin typeface="+mn-lt"/>
              </a:rPr>
              <a:t> Action 9</a:t>
            </a:r>
            <a:endParaRPr kumimoji="0" lang="en-US"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2"/>
              </a:buClr>
              <a:buSzTx/>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User Profile Tag</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Registration</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Tag Fields for “Customized” Data Collection</a:t>
            </a:r>
          </a:p>
          <a:p>
            <a:pPr marL="742950" marR="0" lvl="1" indent="-285750" algn="l" defTabSz="914400" rtl="0" eaLnBrk="0" fontAlgn="base" latinLnBrk="0" hangingPunct="0">
              <a:lnSpc>
                <a:spcPct val="100000"/>
              </a:lnSpc>
              <a:spcBef>
                <a:spcPct val="20000"/>
              </a:spcBef>
              <a:spcAft>
                <a:spcPct val="0"/>
              </a:spcAft>
              <a:buClr>
                <a:schemeClr val="accent2"/>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Explore Attributes &gt; 50 per tag type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438400"/>
            <a:ext cx="8229600" cy="1143000"/>
          </a:xfrm>
        </p:spPr>
        <p:txBody>
          <a:bodyPr/>
          <a:lstStyle/>
          <a:p>
            <a:r>
              <a:rPr lang="en-US" sz="4400" dirty="0" smtClean="0"/>
              <a:t>How do tags map to Analytics Reports?</a:t>
            </a:r>
          </a:p>
        </p:txBody>
      </p:sp>
      <p:sp>
        <p:nvSpPr>
          <p:cNvPr id="4" name="Footer Placeholder 3"/>
          <p:cNvSpPr>
            <a:spLocks noGrp="1"/>
          </p:cNvSpPr>
          <p:nvPr>
            <p:ph type="ftr" sz="quarter" idx="11"/>
          </p:nvPr>
        </p:nvSpPr>
        <p:spPr/>
        <p:txBody>
          <a:bodyPr/>
          <a:lstStyle/>
          <a:p>
            <a:r>
              <a:rPr lang="en-US" dirty="0"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152400"/>
            <a:ext cx="8229600" cy="1143000"/>
          </a:xfrm>
        </p:spPr>
        <p:txBody>
          <a:bodyPr/>
          <a:lstStyle/>
          <a:p>
            <a:r>
              <a:rPr lang="en-US" dirty="0" smtClean="0"/>
              <a:t>Page View Tags         Page Categories Report</a:t>
            </a:r>
          </a:p>
        </p:txBody>
      </p:sp>
      <p:sp>
        <p:nvSpPr>
          <p:cNvPr id="7171" name="Content Placeholder 2"/>
          <p:cNvSpPr>
            <a:spLocks noGrp="1"/>
          </p:cNvSpPr>
          <p:nvPr>
            <p:ph idx="4294967295"/>
          </p:nvPr>
        </p:nvSpPr>
        <p:spPr>
          <a:xfrm>
            <a:off x="228600" y="457200"/>
            <a:ext cx="8382000" cy="1904999"/>
          </a:xfrm>
          <a:prstGeom prst="rect">
            <a:avLst/>
          </a:prstGeom>
        </p:spPr>
        <p:txBody>
          <a:bodyPr/>
          <a:lstStyle/>
          <a:p>
            <a:pPr>
              <a:buNone/>
            </a:pPr>
            <a:endParaRPr lang="en-US" dirty="0" smtClean="0"/>
          </a:p>
          <a:p>
            <a:r>
              <a:rPr lang="en-US" dirty="0" smtClean="0"/>
              <a:t>Page ID tag field = Page Name</a:t>
            </a:r>
          </a:p>
          <a:p>
            <a:r>
              <a:rPr lang="en-US" dirty="0" smtClean="0"/>
              <a:t>Captures Onsite Search Word &amp; Number of Results = maps to Onsite Search Report</a:t>
            </a:r>
          </a:p>
          <a:p>
            <a:r>
              <a:rPr lang="en-US" dirty="0" err="1" smtClean="0"/>
              <a:t>Pathing</a:t>
            </a:r>
            <a:r>
              <a:rPr lang="en-US" dirty="0" smtClean="0"/>
              <a:t> reporting powered by Page View tags</a:t>
            </a:r>
          </a:p>
          <a:p>
            <a:r>
              <a:rPr lang="en-US" dirty="0" smtClean="0"/>
              <a:t>Use CDF to understand Category ID to Category Name mapping</a:t>
            </a:r>
          </a:p>
          <a:p>
            <a:r>
              <a:rPr lang="en-US" dirty="0" smtClean="0"/>
              <a:t>Technical Properties tag functions as a Page View</a:t>
            </a:r>
          </a:p>
          <a:p>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8</a:t>
            </a:fld>
            <a:endParaRPr lang="en-US" dirty="0"/>
          </a:p>
        </p:txBody>
      </p:sp>
      <p:sp>
        <p:nvSpPr>
          <p:cNvPr id="6" name="Right Arrow 5"/>
          <p:cNvSpPr/>
          <p:nvPr/>
        </p:nvSpPr>
        <p:spPr>
          <a:xfrm>
            <a:off x="2514600" y="533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228600" y="3417994"/>
            <a:ext cx="8763000" cy="3211405"/>
          </a:xfrm>
          <a:prstGeom prst="rect">
            <a:avLst/>
          </a:prstGeom>
          <a:noFill/>
          <a:ln w="9525">
            <a:solidFill>
              <a:schemeClr val="bg2"/>
            </a:solidFill>
            <a:miter lim="800000"/>
            <a:headEnd/>
            <a:tailEnd/>
          </a:ln>
          <a:effectLst/>
        </p:spPr>
      </p:pic>
      <p:sp>
        <p:nvSpPr>
          <p:cNvPr id="9" name="Rectangle 8"/>
          <p:cNvSpPr/>
          <p:nvPr/>
        </p:nvSpPr>
        <p:spPr>
          <a:xfrm>
            <a:off x="228600" y="4267200"/>
            <a:ext cx="17526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4495800"/>
            <a:ext cx="12954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1676400" y="38862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3448" y="1143000"/>
            <a:ext cx="6325952" cy="4343400"/>
          </a:xfrm>
          <a:prstGeom prst="rect">
            <a:avLst/>
          </a:prstGeom>
          <a:noFill/>
          <a:ln w="9525">
            <a:solidFill>
              <a:schemeClr val="bg2"/>
            </a:solid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152399" y="2438400"/>
            <a:ext cx="8914053" cy="4114800"/>
          </a:xfrm>
          <a:prstGeom prst="rect">
            <a:avLst/>
          </a:prstGeom>
          <a:noFill/>
          <a:ln w="9525">
            <a:solidFill>
              <a:schemeClr val="bg2"/>
            </a:solidFill>
            <a:miter lim="800000"/>
            <a:headEnd/>
            <a:tailEnd/>
          </a:ln>
          <a:effectLst/>
        </p:spPr>
      </p:pic>
      <p:sp>
        <p:nvSpPr>
          <p:cNvPr id="7170" name="Title 1"/>
          <p:cNvSpPr>
            <a:spLocks noGrp="1"/>
          </p:cNvSpPr>
          <p:nvPr>
            <p:ph type="title"/>
          </p:nvPr>
        </p:nvSpPr>
        <p:spPr>
          <a:xfrm>
            <a:off x="304800" y="228600"/>
            <a:ext cx="8229600" cy="1143000"/>
          </a:xfrm>
        </p:spPr>
        <p:txBody>
          <a:bodyPr/>
          <a:lstStyle/>
          <a:p>
            <a:r>
              <a:rPr lang="en-US" dirty="0" smtClean="0"/>
              <a:t>Page View Tags         Page Categories Report</a:t>
            </a:r>
          </a:p>
        </p:txBody>
      </p:sp>
      <p:pic>
        <p:nvPicPr>
          <p:cNvPr id="1029" name="Picture 5"/>
          <p:cNvPicPr>
            <a:picLocks noChangeAspect="1" noChangeArrowheads="1"/>
          </p:cNvPicPr>
          <p:nvPr/>
        </p:nvPicPr>
        <p:blipFill>
          <a:blip r:embed="rId5" cstate="print"/>
          <a:srcRect/>
          <a:stretch>
            <a:fillRect/>
          </a:stretch>
        </p:blipFill>
        <p:spPr bwMode="auto">
          <a:xfrm>
            <a:off x="4724400" y="1066800"/>
            <a:ext cx="3914775" cy="2981325"/>
          </a:xfrm>
          <a:prstGeom prst="rect">
            <a:avLst/>
          </a:prstGeom>
          <a:noFill/>
          <a:ln w="9525">
            <a:solidFill>
              <a:schemeClr val="bg2"/>
            </a:solidFill>
            <a:miter lim="800000"/>
            <a:headEnd/>
            <a:tailEnd/>
          </a:ln>
          <a:effectLst/>
        </p:spPr>
      </p:pic>
      <p:sp>
        <p:nvSpPr>
          <p:cNvPr id="7171" name="Content Placeholder 2"/>
          <p:cNvSpPr>
            <a:spLocks noGrp="1"/>
          </p:cNvSpPr>
          <p:nvPr>
            <p:ph idx="4294967295"/>
          </p:nvPr>
        </p:nvSpPr>
        <p:spPr>
          <a:xfrm>
            <a:off x="228600" y="1295400"/>
            <a:ext cx="5257800" cy="3657599"/>
          </a:xfrm>
          <a:prstGeom prst="rect">
            <a:avLst/>
          </a:prstGeom>
        </p:spPr>
        <p:txBody>
          <a:bodyPr/>
          <a:lstStyle/>
          <a:p>
            <a:pPr>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 2015 IBM</a:t>
            </a:r>
            <a:endParaRPr lang="en-US" dirty="0"/>
          </a:p>
        </p:txBody>
      </p:sp>
      <p:sp>
        <p:nvSpPr>
          <p:cNvPr id="5" name="Slide Number Placeholder 4"/>
          <p:cNvSpPr>
            <a:spLocks noGrp="1"/>
          </p:cNvSpPr>
          <p:nvPr>
            <p:ph type="sldNum" sz="quarter" idx="12"/>
          </p:nvPr>
        </p:nvSpPr>
        <p:spPr/>
        <p:txBody>
          <a:bodyPr/>
          <a:lstStyle/>
          <a:p>
            <a:pPr>
              <a:defRPr/>
            </a:pPr>
            <a:fld id="{60466D5F-5ECA-4D75-9189-745E8C74FB7D}" type="slidenum">
              <a:rPr lang="en-US" smtClean="0"/>
              <a:pPr>
                <a:defRPr/>
              </a:pPr>
              <a:t>9</a:t>
            </a:fld>
            <a:endParaRPr lang="en-US" dirty="0"/>
          </a:p>
        </p:txBody>
      </p:sp>
      <p:sp>
        <p:nvSpPr>
          <p:cNvPr id="6" name="Right Arrow 5"/>
          <p:cNvSpPr/>
          <p:nvPr/>
        </p:nvSpPr>
        <p:spPr>
          <a:xfrm>
            <a:off x="2514600" y="609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6400800" y="22098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4800600" y="3505200"/>
            <a:ext cx="15240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2438400"/>
            <a:ext cx="15240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0800000" flipV="1">
            <a:off x="2971800" y="3657600"/>
            <a:ext cx="1828800" cy="1066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486400" y="3429000"/>
            <a:ext cx="19812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0" y="4114800"/>
            <a:ext cx="1524000" cy="914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SG-Template">
      <a:dk1>
        <a:srgbClr val="FFFFFF"/>
      </a:dk1>
      <a:lt1>
        <a:srgbClr val="003F69"/>
      </a:lt1>
      <a:dk2>
        <a:srgbClr val="00649D"/>
      </a:dk2>
      <a:lt2>
        <a:srgbClr val="B2B2B2"/>
      </a:lt2>
      <a:accent1>
        <a:srgbClr val="00B2EF"/>
      </a:accent1>
      <a:accent2>
        <a:srgbClr val="F04E27"/>
      </a:accent2>
      <a:accent3>
        <a:srgbClr val="FFFFFF"/>
      </a:accent3>
      <a:accent4>
        <a:srgbClr val="AB1A86"/>
      </a:accent4>
      <a:accent5>
        <a:srgbClr val="00A6A0"/>
      </a:accent5>
      <a:accent6>
        <a:srgbClr val="F19027"/>
      </a:accent6>
      <a:hlink>
        <a:srgbClr val="0096D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txDef>
      <a:spPr>
        <a:noFill/>
      </a:spPr>
      <a:bodyPr wrap="square" rtlCol="0">
        <a:spAutoFit/>
      </a:bodyPr>
      <a:lstStyle>
        <a:defPP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6971</TotalTime>
  <Words>4452</Words>
  <Application>Microsoft Office PowerPoint</Application>
  <PresentationFormat>On-screen Show (4:3)</PresentationFormat>
  <Paragraphs>404</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vt:lpstr>
      <vt:lpstr>Wingdings</vt:lpstr>
      <vt:lpstr>Elemental</vt:lpstr>
      <vt:lpstr>Tagging For Business Users</vt:lpstr>
      <vt:lpstr>Agenda</vt:lpstr>
      <vt:lpstr>What are tags?</vt:lpstr>
      <vt:lpstr>Why is understanding tagging  important?</vt:lpstr>
      <vt:lpstr>How Can I View Tags?</vt:lpstr>
      <vt:lpstr>What are the Standard Tag Types?</vt:lpstr>
      <vt:lpstr>How do tags map to Analytics Reports?</vt:lpstr>
      <vt:lpstr>Page View Tags         Page Categories Report</vt:lpstr>
      <vt:lpstr>Page View Tags         Page Categories Report</vt:lpstr>
      <vt:lpstr>Element Tags        Elements Report</vt:lpstr>
      <vt:lpstr>Element Tags        Elements Report</vt:lpstr>
      <vt:lpstr>Conversion Event Tags        Events Report</vt:lpstr>
      <vt:lpstr>Conversion Event Tags        Events Report</vt:lpstr>
      <vt:lpstr>Product View Tags         Product Reports</vt:lpstr>
      <vt:lpstr>Product View Tags         Products  Categories</vt:lpstr>
      <vt:lpstr>Shop Action Tags        Product Categories</vt:lpstr>
      <vt:lpstr>Shop Action Tags        Product Categories</vt:lpstr>
      <vt:lpstr>Shop Action Tags        Product Categories</vt:lpstr>
      <vt:lpstr>Session Purchase Funnel</vt:lpstr>
      <vt:lpstr>Order Tags        Top Line &amp; Content Metrics</vt:lpstr>
      <vt:lpstr>Registration Tags        Registrant Metrics</vt:lpstr>
      <vt:lpstr>Automatic Tags &amp; Explore Attributes</vt:lpstr>
      <vt:lpstr>Explore Attributes</vt:lpstr>
      <vt:lpstr>Report Matrix</vt:lpstr>
      <vt:lpstr>Additional Resources</vt:lpstr>
      <vt:lpstr>Additional Resources</vt:lpstr>
      <vt:lpstr>Conclusion</vt:lpstr>
      <vt:lpstr>For more information on tagging…</vt:lpstr>
      <vt:lpstr>Q&amp;A</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IBM_ADMIN</dc:creator>
  <cp:lastModifiedBy>ADMINIBM</cp:lastModifiedBy>
  <cp:revision>258</cp:revision>
  <dcterms:created xsi:type="dcterms:W3CDTF">2013-10-08T18:47:41Z</dcterms:created>
  <dcterms:modified xsi:type="dcterms:W3CDTF">2015-04-28T23:15:30Z</dcterms:modified>
</cp:coreProperties>
</file>