
<file path=[Content_Types].xml><?xml version="1.0" encoding="utf-8"?>
<Types xmlns="http://schemas.openxmlformats.org/package/2006/content-types">
  <Default Extension="png" ContentType="image/png"/>
  <Default Extension="jpeg" ContentType="image/jpeg"/>
  <Default Extension="mov" ContentType="video/quicktime"/>
  <Default Extension="emf" ContentType="image/x-emf"/>
  <Default Extension="rels" ContentType="application/vnd.openxmlformats-package.relationships+xml"/>
  <Default Extension="xml" ContentType="application/xml"/>
  <Default Extension="tiff" ContentType="image/tiff"/>
  <Default Extension="tif" ContentType="image/tif"/>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92" r:id="rId3"/>
    <p:sldId id="286" r:id="rId4"/>
    <p:sldId id="310" r:id="rId5"/>
    <p:sldId id="311" r:id="rId6"/>
    <p:sldId id="312" r:id="rId7"/>
    <p:sldId id="291" r:id="rId8"/>
    <p:sldId id="297" r:id="rId9"/>
    <p:sldId id="298" r:id="rId10"/>
    <p:sldId id="299" r:id="rId11"/>
    <p:sldId id="300" r:id="rId12"/>
    <p:sldId id="301" r:id="rId13"/>
    <p:sldId id="348" r:id="rId14"/>
    <p:sldId id="349" r:id="rId15"/>
    <p:sldId id="350" r:id="rId16"/>
    <p:sldId id="351" r:id="rId17"/>
    <p:sldId id="352" r:id="rId18"/>
    <p:sldId id="353" r:id="rId19"/>
    <p:sldId id="340" r:id="rId20"/>
    <p:sldId id="296" r:id="rId21"/>
    <p:sldId id="287" r:id="rId22"/>
    <p:sldId id="288" r:id="rId23"/>
    <p:sldId id="290" r:id="rId24"/>
    <p:sldId id="266" r:id="rId25"/>
    <p:sldId id="333" r:id="rId26"/>
    <p:sldId id="320" r:id="rId27"/>
    <p:sldId id="330" r:id="rId28"/>
    <p:sldId id="341" r:id="rId29"/>
    <p:sldId id="332" r:id="rId30"/>
    <p:sldId id="319" r:id="rId31"/>
    <p:sldId id="261" r:id="rId32"/>
    <p:sldId id="262" r:id="rId33"/>
    <p:sldId id="263" r:id="rId34"/>
    <p:sldId id="264" r:id="rId35"/>
    <p:sldId id="282" r:id="rId36"/>
    <p:sldId id="302" r:id="rId37"/>
    <p:sldId id="327" r:id="rId38"/>
    <p:sldId id="304" r:id="rId39"/>
    <p:sldId id="328" r:id="rId40"/>
    <p:sldId id="281" r:id="rId41"/>
    <p:sldId id="306" r:id="rId42"/>
    <p:sldId id="309" r:id="rId43"/>
    <p:sldId id="307" r:id="rId44"/>
    <p:sldId id="308" r:id="rId45"/>
    <p:sldId id="267" r:id="rId46"/>
    <p:sldId id="313" r:id="rId47"/>
    <p:sldId id="314" r:id="rId48"/>
    <p:sldId id="315" r:id="rId49"/>
    <p:sldId id="316" r:id="rId50"/>
    <p:sldId id="321" r:id="rId51"/>
    <p:sldId id="322" r:id="rId52"/>
    <p:sldId id="323" r:id="rId53"/>
    <p:sldId id="324" r:id="rId54"/>
    <p:sldId id="325" r:id="rId55"/>
    <p:sldId id="326" r:id="rId56"/>
    <p:sldId id="32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660"/>
  </p:normalViewPr>
  <p:slideViewPr>
    <p:cSldViewPr snapToGrid="0">
      <p:cViewPr varScale="1">
        <p:scale>
          <a:sx n="86" d="100"/>
          <a:sy n="86" d="100"/>
        </p:scale>
        <p:origin x="660" y="90"/>
      </p:cViewPr>
      <p:guideLst>
        <p:guide orient="horz" pos="2112"/>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Nitin\Documents\ventures\finance_venture\VC_pitch\Dec_final\chart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284977215432"/>
          <c:y val="8.6233237141402103E-2"/>
          <c:w val="0.84713086731160003"/>
          <c:h val="0.61972349174788999"/>
        </c:manualLayout>
      </c:layout>
      <c:barChart>
        <c:barDir val="col"/>
        <c:grouping val="clustered"/>
        <c:varyColors val="1"/>
        <c:ser>
          <c:idx val="0"/>
          <c:order val="0"/>
          <c:spPr>
            <a:solidFill>
              <a:srgbClr val="F7C151"/>
            </a:solidFill>
          </c:spPr>
          <c:invertIfNegative val="0"/>
          <c:cat>
            <c:strRef>
              <c:f>Sheet1!$B$13:$B$17</c:f>
              <c:strCache>
                <c:ptCount val="5"/>
                <c:pt idx="0">
                  <c:v>US</c:v>
                </c:pt>
                <c:pt idx="1">
                  <c:v>Brazil</c:v>
                </c:pt>
                <c:pt idx="2">
                  <c:v>Global 
average</c:v>
                </c:pt>
                <c:pt idx="3">
                  <c:v>S. Africa</c:v>
                </c:pt>
                <c:pt idx="4">
                  <c:v>India</c:v>
                </c:pt>
              </c:strCache>
            </c:strRef>
          </c:cat>
          <c:val>
            <c:numRef>
              <c:f>Sheet1!$C$13:$C$17</c:f>
              <c:numCache>
                <c:formatCode>0%</c:formatCode>
                <c:ptCount val="5"/>
                <c:pt idx="0">
                  <c:v>0.77000000000000801</c:v>
                </c:pt>
                <c:pt idx="1">
                  <c:v>0.45</c:v>
                </c:pt>
                <c:pt idx="2">
                  <c:v>0.37</c:v>
                </c:pt>
                <c:pt idx="3">
                  <c:v>0.33000000000000601</c:v>
                </c:pt>
                <c:pt idx="4">
                  <c:v>7.0000000000000007E-2</c:v>
                </c:pt>
              </c:numCache>
            </c:numRef>
          </c:val>
          <c:extLst>
            <c:ext xmlns:c16="http://schemas.microsoft.com/office/drawing/2014/chart" uri="{C3380CC4-5D6E-409C-BE32-E72D297353CC}">
              <c16:uniqueId val="{00000000-AA05-4E39-8B47-AECD9F2F2D6F}"/>
            </c:ext>
          </c:extLst>
        </c:ser>
        <c:dLbls>
          <c:showLegendKey val="0"/>
          <c:showVal val="0"/>
          <c:showCatName val="0"/>
          <c:showSerName val="0"/>
          <c:showPercent val="0"/>
          <c:showBubbleSize val="0"/>
        </c:dLbls>
        <c:gapWidth val="219"/>
        <c:overlap val="-27"/>
        <c:axId val="-643772240"/>
        <c:axId val="-643752112"/>
      </c:barChart>
      <c:catAx>
        <c:axId val="-64377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400" b="1" i="0" u="none" strike="noStrike" kern="1200" baseline="0">
                <a:solidFill>
                  <a:schemeClr val="tx1">
                    <a:lumMod val="65000"/>
                    <a:lumOff val="35000"/>
                  </a:schemeClr>
                </a:solidFill>
                <a:latin typeface="+mn-lt"/>
                <a:ea typeface="+mn-ea"/>
                <a:cs typeface="+mn-cs"/>
              </a:defRPr>
            </a:pPr>
            <a:endParaRPr lang="en-US"/>
          </a:p>
        </c:txPr>
        <c:crossAx val="-643752112"/>
        <c:crosses val="autoZero"/>
        <c:auto val="1"/>
        <c:lblAlgn val="ctr"/>
        <c:lblOffset val="100"/>
        <c:noMultiLvlLbl val="0"/>
      </c:catAx>
      <c:valAx>
        <c:axId val="-643752112"/>
        <c:scaling>
          <c:orientation val="minMax"/>
          <c:max val="1"/>
        </c:scaling>
        <c:delete val="0"/>
        <c:axPos val="l"/>
        <c:majorGridlines>
          <c:spPr>
            <a:ln w="9525" cap="flat" cmpd="sng" algn="ctr">
              <a:solidFill>
                <a:schemeClr val="bg1">
                  <a:lumMod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en-US" sz="1400" b="0" i="0" u="none" strike="noStrike" kern="1200" baseline="0">
                <a:solidFill>
                  <a:schemeClr val="tx1">
                    <a:lumMod val="65000"/>
                    <a:lumOff val="35000"/>
                  </a:schemeClr>
                </a:solidFill>
                <a:latin typeface="+mn-lt"/>
                <a:ea typeface="+mn-ea"/>
                <a:cs typeface="+mn-cs"/>
              </a:defRPr>
            </a:pPr>
            <a:endParaRPr lang="en-US"/>
          </a:p>
        </c:txPr>
        <c:crossAx val="-64377224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15CEAE-9FDB-2C43-97D8-948D540576EB}"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1DCF2F37-0A85-EB4B-89F7-BFFEEEB01F41}">
      <dgm:prSet phldrT="[Text]" custT="1"/>
      <dgm:spPr/>
      <dgm:t>
        <a:bodyPr/>
        <a:lstStyle/>
        <a:p>
          <a:r>
            <a:rPr lang="en-US" sz="1800" b="1" baseline="0" dirty="0">
              <a:latin typeface="+mj-lt"/>
            </a:rPr>
            <a:t>Paper forms</a:t>
          </a:r>
        </a:p>
      </dgm:t>
    </dgm:pt>
    <dgm:pt modelId="{2392EEF9-A01F-B54E-99A1-2420712570C2}" type="parTrans" cxnId="{F1A90500-325B-584B-9663-14547C94C937}">
      <dgm:prSet/>
      <dgm:spPr/>
      <dgm:t>
        <a:bodyPr/>
        <a:lstStyle/>
        <a:p>
          <a:endParaRPr lang="en-US" sz="1800" b="1" baseline="0">
            <a:latin typeface="+mj-lt"/>
          </a:endParaRPr>
        </a:p>
      </dgm:t>
    </dgm:pt>
    <dgm:pt modelId="{7CE7F0AB-FAF4-FF43-AB8F-09686E1D3594}" type="sibTrans" cxnId="{F1A90500-325B-584B-9663-14547C94C937}">
      <dgm:prSet custT="1"/>
      <dgm:spPr/>
      <dgm:t>
        <a:bodyPr/>
        <a:lstStyle/>
        <a:p>
          <a:endParaRPr lang="en-US" sz="1800" b="1" baseline="0">
            <a:latin typeface="+mj-lt"/>
          </a:endParaRPr>
        </a:p>
      </dgm:t>
    </dgm:pt>
    <dgm:pt modelId="{F027E803-062E-DA46-9BFA-3BF5C835A7B4}">
      <dgm:prSet phldrT="[Text]" custT="1"/>
      <dgm:spPr/>
      <dgm:t>
        <a:bodyPr/>
        <a:lstStyle/>
        <a:p>
          <a:r>
            <a:rPr lang="en-US" sz="1800" b="1" baseline="0" dirty="0">
              <a:latin typeface="+mj-lt"/>
            </a:rPr>
            <a:t>KYC List</a:t>
          </a:r>
        </a:p>
      </dgm:t>
    </dgm:pt>
    <dgm:pt modelId="{D639B319-DF5E-4143-94C1-FB8053EF0104}" type="parTrans" cxnId="{BB992EDA-1032-1046-8510-7F9E4ADEB080}">
      <dgm:prSet/>
      <dgm:spPr/>
      <dgm:t>
        <a:bodyPr/>
        <a:lstStyle/>
        <a:p>
          <a:endParaRPr lang="en-US" sz="1800" b="1" baseline="0">
            <a:latin typeface="+mj-lt"/>
          </a:endParaRPr>
        </a:p>
      </dgm:t>
    </dgm:pt>
    <dgm:pt modelId="{66BAFFF2-2093-3542-BA39-5E19B8F33AE3}" type="sibTrans" cxnId="{BB992EDA-1032-1046-8510-7F9E4ADEB080}">
      <dgm:prSet custT="1"/>
      <dgm:spPr/>
      <dgm:t>
        <a:bodyPr/>
        <a:lstStyle/>
        <a:p>
          <a:endParaRPr lang="en-US" sz="1800" b="1" baseline="0">
            <a:latin typeface="+mj-lt"/>
          </a:endParaRPr>
        </a:p>
      </dgm:t>
    </dgm:pt>
    <dgm:pt modelId="{EB66DD58-C7B1-1E42-BA8D-AEB55966361F}">
      <dgm:prSet phldrT="[Text]" custT="1"/>
      <dgm:spPr/>
      <dgm:t>
        <a:bodyPr/>
        <a:lstStyle/>
        <a:p>
          <a:r>
            <a:rPr lang="en-US" sz="1800" b="1" baseline="0" dirty="0">
              <a:latin typeface="+mj-lt"/>
            </a:rPr>
            <a:t>Collect copies of KYC IDs</a:t>
          </a:r>
        </a:p>
      </dgm:t>
    </dgm:pt>
    <dgm:pt modelId="{B7E5B64C-632F-F140-B427-7ACA6E64A8D8}" type="parTrans" cxnId="{8AB8E1A8-5293-AA49-A16D-53185A9C444E}">
      <dgm:prSet/>
      <dgm:spPr/>
      <dgm:t>
        <a:bodyPr/>
        <a:lstStyle/>
        <a:p>
          <a:endParaRPr lang="en-US" sz="1800" b="1" baseline="0">
            <a:latin typeface="+mj-lt"/>
          </a:endParaRPr>
        </a:p>
      </dgm:t>
    </dgm:pt>
    <dgm:pt modelId="{C1ACC6B9-FB9D-4F43-AA3B-B118CE4E8CB7}" type="sibTrans" cxnId="{8AB8E1A8-5293-AA49-A16D-53185A9C444E}">
      <dgm:prSet/>
      <dgm:spPr/>
      <dgm:t>
        <a:bodyPr/>
        <a:lstStyle/>
        <a:p>
          <a:endParaRPr lang="en-US" sz="1800" b="1" baseline="0">
            <a:latin typeface="+mj-lt"/>
          </a:endParaRPr>
        </a:p>
      </dgm:t>
    </dgm:pt>
    <dgm:pt modelId="{90776952-CD31-9E49-9A69-0031E4182589}">
      <dgm:prSet custT="1"/>
      <dgm:spPr/>
      <dgm:t>
        <a:bodyPr/>
        <a:lstStyle/>
        <a:p>
          <a:r>
            <a:rPr lang="en-US" sz="1800" b="1" dirty="0">
              <a:latin typeface="+mj-lt"/>
            </a:rPr>
            <a:t>Address visit by rep</a:t>
          </a:r>
        </a:p>
      </dgm:t>
    </dgm:pt>
    <dgm:pt modelId="{017BBEE8-8022-B94E-BFF9-8D8BB6A2236F}" type="parTrans" cxnId="{6F03EDB1-FBEF-F240-A16B-7FA7FFA05B48}">
      <dgm:prSet/>
      <dgm:spPr/>
      <dgm:t>
        <a:bodyPr/>
        <a:lstStyle/>
        <a:p>
          <a:endParaRPr lang="en-US" sz="1800" b="1">
            <a:latin typeface="+mj-lt"/>
          </a:endParaRPr>
        </a:p>
      </dgm:t>
    </dgm:pt>
    <dgm:pt modelId="{871F1B62-7A9A-CB43-81FD-A7E10D5F4415}" type="sibTrans" cxnId="{6F03EDB1-FBEF-F240-A16B-7FA7FFA05B48}">
      <dgm:prSet/>
      <dgm:spPr/>
      <dgm:t>
        <a:bodyPr/>
        <a:lstStyle/>
        <a:p>
          <a:endParaRPr lang="en-US" sz="1800" b="1">
            <a:latin typeface="+mj-lt"/>
          </a:endParaRPr>
        </a:p>
      </dgm:t>
    </dgm:pt>
    <dgm:pt modelId="{EB9E0A7B-E92F-4E48-A584-633D73571759}">
      <dgm:prSet custT="1"/>
      <dgm:spPr/>
      <dgm:t>
        <a:bodyPr/>
        <a:lstStyle/>
        <a:p>
          <a:r>
            <a:rPr lang="en-US" sz="1800" b="1" dirty="0">
              <a:latin typeface="+mj-lt"/>
            </a:rPr>
            <a:t>Back-office process</a:t>
          </a:r>
        </a:p>
      </dgm:t>
    </dgm:pt>
    <dgm:pt modelId="{93E583F9-7DCE-CA4D-B660-001CC21E7536}" type="parTrans" cxnId="{D2755CF2-649C-7C41-B2B6-6F4BB12AF952}">
      <dgm:prSet/>
      <dgm:spPr/>
      <dgm:t>
        <a:bodyPr/>
        <a:lstStyle/>
        <a:p>
          <a:endParaRPr lang="en-US" sz="1800" b="1">
            <a:latin typeface="+mj-lt"/>
          </a:endParaRPr>
        </a:p>
      </dgm:t>
    </dgm:pt>
    <dgm:pt modelId="{50AA5955-A758-374C-A980-90BC235421C7}" type="sibTrans" cxnId="{D2755CF2-649C-7C41-B2B6-6F4BB12AF952}">
      <dgm:prSet/>
      <dgm:spPr/>
      <dgm:t>
        <a:bodyPr/>
        <a:lstStyle/>
        <a:p>
          <a:endParaRPr lang="en-US" sz="1800" b="1">
            <a:latin typeface="+mj-lt"/>
          </a:endParaRPr>
        </a:p>
      </dgm:t>
    </dgm:pt>
    <dgm:pt modelId="{90D53B01-2818-5748-85A2-21C6302C5DAE}">
      <dgm:prSet custT="1"/>
      <dgm:spPr/>
      <dgm:t>
        <a:bodyPr/>
        <a:lstStyle/>
        <a:p>
          <a:r>
            <a:rPr lang="en-US" sz="1800" b="1" dirty="0">
              <a:latin typeface="+mj-lt"/>
            </a:rPr>
            <a:t>Meeting</a:t>
          </a:r>
        </a:p>
      </dgm:t>
    </dgm:pt>
    <dgm:pt modelId="{D4820FAF-D3F1-7747-BF4D-0AD0EA831811}" type="parTrans" cxnId="{3766A5BE-393B-C144-AC09-4843DEEB0906}">
      <dgm:prSet/>
      <dgm:spPr/>
      <dgm:t>
        <a:bodyPr/>
        <a:lstStyle/>
        <a:p>
          <a:endParaRPr lang="en-US" sz="1800" b="1">
            <a:latin typeface="+mj-lt"/>
          </a:endParaRPr>
        </a:p>
      </dgm:t>
    </dgm:pt>
    <dgm:pt modelId="{D29669A8-7013-5A44-97EF-8A1A64B3606F}" type="sibTrans" cxnId="{3766A5BE-393B-C144-AC09-4843DEEB0906}">
      <dgm:prSet/>
      <dgm:spPr/>
      <dgm:t>
        <a:bodyPr/>
        <a:lstStyle/>
        <a:p>
          <a:endParaRPr lang="en-US" sz="1800" b="1">
            <a:latin typeface="+mj-lt"/>
          </a:endParaRPr>
        </a:p>
      </dgm:t>
    </dgm:pt>
    <dgm:pt modelId="{77CA6229-8615-AC44-86A8-7BD588F18816}">
      <dgm:prSet custT="1"/>
      <dgm:spPr/>
      <dgm:t>
        <a:bodyPr/>
        <a:lstStyle/>
        <a:p>
          <a:r>
            <a:rPr lang="en-US" sz="1800" b="1" dirty="0"/>
            <a:t>Tele-call</a:t>
          </a:r>
        </a:p>
      </dgm:t>
    </dgm:pt>
    <dgm:pt modelId="{06459420-2889-ED4A-BF06-A945F422DC88}" type="parTrans" cxnId="{4E432C12-5D62-6A46-B585-FD0AA0441E94}">
      <dgm:prSet/>
      <dgm:spPr/>
      <dgm:t>
        <a:bodyPr/>
        <a:lstStyle/>
        <a:p>
          <a:endParaRPr lang="en-US" sz="1800" b="1"/>
        </a:p>
      </dgm:t>
    </dgm:pt>
    <dgm:pt modelId="{48B986A8-CC83-7840-B560-E969FD6ED69A}" type="sibTrans" cxnId="{4E432C12-5D62-6A46-B585-FD0AA0441E94}">
      <dgm:prSet/>
      <dgm:spPr/>
      <dgm:t>
        <a:bodyPr/>
        <a:lstStyle/>
        <a:p>
          <a:endParaRPr lang="en-US" sz="1800" b="1"/>
        </a:p>
      </dgm:t>
    </dgm:pt>
    <dgm:pt modelId="{DFA19C2C-0753-CD42-9764-98EF4BB905A2}">
      <dgm:prSet custT="1"/>
      <dgm:spPr/>
      <dgm:t>
        <a:bodyPr/>
        <a:lstStyle/>
        <a:p>
          <a:r>
            <a:rPr lang="en-US" sz="1800" b="1" dirty="0"/>
            <a:t>New customer finally approved</a:t>
          </a:r>
        </a:p>
      </dgm:t>
    </dgm:pt>
    <dgm:pt modelId="{251138EA-8A09-B34F-8856-8DF8C9B3033A}" type="parTrans" cxnId="{76D18C4F-0D93-A947-9623-B0AB6C36443F}">
      <dgm:prSet/>
      <dgm:spPr/>
      <dgm:t>
        <a:bodyPr/>
        <a:lstStyle/>
        <a:p>
          <a:endParaRPr lang="en-US" sz="1800" b="1"/>
        </a:p>
      </dgm:t>
    </dgm:pt>
    <dgm:pt modelId="{B0FF2C0B-4248-3D4A-90DC-C2B386362E29}" type="sibTrans" cxnId="{76D18C4F-0D93-A947-9623-B0AB6C36443F}">
      <dgm:prSet/>
      <dgm:spPr/>
      <dgm:t>
        <a:bodyPr/>
        <a:lstStyle/>
        <a:p>
          <a:endParaRPr lang="en-US" sz="1800" b="1"/>
        </a:p>
      </dgm:t>
    </dgm:pt>
    <dgm:pt modelId="{15B96712-422F-9D43-BDD1-E154A890CC39}" type="pres">
      <dgm:prSet presAssocID="{5315CEAE-9FDB-2C43-97D8-948D540576EB}" presName="rootnode" presStyleCnt="0">
        <dgm:presLayoutVars>
          <dgm:chMax/>
          <dgm:chPref/>
          <dgm:dir/>
          <dgm:animLvl val="lvl"/>
        </dgm:presLayoutVars>
      </dgm:prSet>
      <dgm:spPr/>
    </dgm:pt>
    <dgm:pt modelId="{5B6C1F08-5E9A-814F-8C1B-F07777E2EFA2}" type="pres">
      <dgm:prSet presAssocID="{1DCF2F37-0A85-EB4B-89F7-BFFEEEB01F41}" presName="composite" presStyleCnt="0"/>
      <dgm:spPr/>
    </dgm:pt>
    <dgm:pt modelId="{44C7C170-124D-6343-95ED-548F7B793F4A}" type="pres">
      <dgm:prSet presAssocID="{1DCF2F37-0A85-EB4B-89F7-BFFEEEB01F41}" presName="LShape" presStyleLbl="alignNode1" presStyleIdx="0" presStyleCnt="15"/>
      <dgm:spPr/>
    </dgm:pt>
    <dgm:pt modelId="{4BB788C3-2148-9546-98BB-52C5FEF9276F}" type="pres">
      <dgm:prSet presAssocID="{1DCF2F37-0A85-EB4B-89F7-BFFEEEB01F41}" presName="ParentText" presStyleLbl="revTx" presStyleIdx="0" presStyleCnt="8">
        <dgm:presLayoutVars>
          <dgm:chMax val="0"/>
          <dgm:chPref val="0"/>
          <dgm:bulletEnabled val="1"/>
        </dgm:presLayoutVars>
      </dgm:prSet>
      <dgm:spPr/>
    </dgm:pt>
    <dgm:pt modelId="{1DDE4AB7-EA97-1F4F-B57B-4345CD6B0984}" type="pres">
      <dgm:prSet presAssocID="{1DCF2F37-0A85-EB4B-89F7-BFFEEEB01F41}" presName="Triangle" presStyleLbl="alignNode1" presStyleIdx="1" presStyleCnt="15"/>
      <dgm:spPr/>
    </dgm:pt>
    <dgm:pt modelId="{F3E3EBE5-DB86-CC4F-8E5F-ADDCF839D821}" type="pres">
      <dgm:prSet presAssocID="{7CE7F0AB-FAF4-FF43-AB8F-09686E1D3594}" presName="sibTrans" presStyleCnt="0"/>
      <dgm:spPr/>
    </dgm:pt>
    <dgm:pt modelId="{F8A4D53D-0D6B-EF40-9626-69CF8382177F}" type="pres">
      <dgm:prSet presAssocID="{7CE7F0AB-FAF4-FF43-AB8F-09686E1D3594}" presName="space" presStyleCnt="0"/>
      <dgm:spPr/>
    </dgm:pt>
    <dgm:pt modelId="{439FFD93-92BC-2E43-82D3-BACE723A9FF9}" type="pres">
      <dgm:prSet presAssocID="{77CA6229-8615-AC44-86A8-7BD588F18816}" presName="composite" presStyleCnt="0"/>
      <dgm:spPr/>
    </dgm:pt>
    <dgm:pt modelId="{A7C48E80-2C2E-324E-BE23-94EC455A9032}" type="pres">
      <dgm:prSet presAssocID="{77CA6229-8615-AC44-86A8-7BD588F18816}" presName="LShape" presStyleLbl="alignNode1" presStyleIdx="2" presStyleCnt="15"/>
      <dgm:spPr/>
    </dgm:pt>
    <dgm:pt modelId="{8C9D2CD7-0332-2C4E-BA40-5DEF67E1B598}" type="pres">
      <dgm:prSet presAssocID="{77CA6229-8615-AC44-86A8-7BD588F18816}" presName="ParentText" presStyleLbl="revTx" presStyleIdx="1" presStyleCnt="8" custScaleX="114839" custLinFactNeighborX="7136">
        <dgm:presLayoutVars>
          <dgm:chMax val="0"/>
          <dgm:chPref val="0"/>
          <dgm:bulletEnabled val="1"/>
        </dgm:presLayoutVars>
      </dgm:prSet>
      <dgm:spPr/>
    </dgm:pt>
    <dgm:pt modelId="{13D46AF3-25FE-0C43-8522-139D5FE43050}" type="pres">
      <dgm:prSet presAssocID="{77CA6229-8615-AC44-86A8-7BD588F18816}" presName="Triangle" presStyleLbl="alignNode1" presStyleIdx="3" presStyleCnt="15"/>
      <dgm:spPr/>
    </dgm:pt>
    <dgm:pt modelId="{B7FAD197-4F23-F94A-86D1-DABFC336E757}" type="pres">
      <dgm:prSet presAssocID="{48B986A8-CC83-7840-B560-E969FD6ED69A}" presName="sibTrans" presStyleCnt="0"/>
      <dgm:spPr/>
    </dgm:pt>
    <dgm:pt modelId="{03689157-3C8D-2E49-BFA0-5E1DCA9C9008}" type="pres">
      <dgm:prSet presAssocID="{48B986A8-CC83-7840-B560-E969FD6ED69A}" presName="space" presStyleCnt="0"/>
      <dgm:spPr/>
    </dgm:pt>
    <dgm:pt modelId="{B11DA43C-412C-0C49-B113-34D8F6559D05}" type="pres">
      <dgm:prSet presAssocID="{F027E803-062E-DA46-9BFA-3BF5C835A7B4}" presName="composite" presStyleCnt="0"/>
      <dgm:spPr/>
    </dgm:pt>
    <dgm:pt modelId="{BB72536F-10A9-4946-9884-28A5463B91E1}" type="pres">
      <dgm:prSet presAssocID="{F027E803-062E-DA46-9BFA-3BF5C835A7B4}" presName="LShape" presStyleLbl="alignNode1" presStyleIdx="4" presStyleCnt="15"/>
      <dgm:spPr/>
    </dgm:pt>
    <dgm:pt modelId="{91E6561B-A545-764D-AF54-C5A76A716A9E}" type="pres">
      <dgm:prSet presAssocID="{F027E803-062E-DA46-9BFA-3BF5C835A7B4}" presName="ParentText" presStyleLbl="revTx" presStyleIdx="2" presStyleCnt="8">
        <dgm:presLayoutVars>
          <dgm:chMax val="0"/>
          <dgm:chPref val="0"/>
          <dgm:bulletEnabled val="1"/>
        </dgm:presLayoutVars>
      </dgm:prSet>
      <dgm:spPr/>
    </dgm:pt>
    <dgm:pt modelId="{EF5B67A2-3812-514E-A472-DFAA05C6076F}" type="pres">
      <dgm:prSet presAssocID="{F027E803-062E-DA46-9BFA-3BF5C835A7B4}" presName="Triangle" presStyleLbl="alignNode1" presStyleIdx="5" presStyleCnt="15"/>
      <dgm:spPr/>
    </dgm:pt>
    <dgm:pt modelId="{7E0BA73C-F775-DD4F-A53A-B25D61DDEE80}" type="pres">
      <dgm:prSet presAssocID="{66BAFFF2-2093-3542-BA39-5E19B8F33AE3}" presName="sibTrans" presStyleCnt="0"/>
      <dgm:spPr/>
    </dgm:pt>
    <dgm:pt modelId="{10E2C0F4-9CBE-4944-B39C-00B24798638C}" type="pres">
      <dgm:prSet presAssocID="{66BAFFF2-2093-3542-BA39-5E19B8F33AE3}" presName="space" presStyleCnt="0"/>
      <dgm:spPr/>
    </dgm:pt>
    <dgm:pt modelId="{A49110B8-CA05-7546-9A23-8B31AEC274D1}" type="pres">
      <dgm:prSet presAssocID="{90D53B01-2818-5748-85A2-21C6302C5DAE}" presName="composite" presStyleCnt="0"/>
      <dgm:spPr/>
    </dgm:pt>
    <dgm:pt modelId="{1FA47FA5-9612-6E47-AA90-4D622AA486CE}" type="pres">
      <dgm:prSet presAssocID="{90D53B01-2818-5748-85A2-21C6302C5DAE}" presName="LShape" presStyleLbl="alignNode1" presStyleIdx="6" presStyleCnt="15"/>
      <dgm:spPr/>
    </dgm:pt>
    <dgm:pt modelId="{8849EE0F-C887-8F44-A8EA-3201176D21DE}" type="pres">
      <dgm:prSet presAssocID="{90D53B01-2818-5748-85A2-21C6302C5DAE}" presName="ParentText" presStyleLbl="revTx" presStyleIdx="3" presStyleCnt="8" custScaleX="129738" custLinFactNeighborX="15524" custLinFactNeighborY="-2722">
        <dgm:presLayoutVars>
          <dgm:chMax val="0"/>
          <dgm:chPref val="0"/>
          <dgm:bulletEnabled val="1"/>
        </dgm:presLayoutVars>
      </dgm:prSet>
      <dgm:spPr/>
    </dgm:pt>
    <dgm:pt modelId="{E21EBC31-9C2B-9D43-A148-AA7EB4702023}" type="pres">
      <dgm:prSet presAssocID="{90D53B01-2818-5748-85A2-21C6302C5DAE}" presName="Triangle" presStyleLbl="alignNode1" presStyleIdx="7" presStyleCnt="15"/>
      <dgm:spPr/>
    </dgm:pt>
    <dgm:pt modelId="{29E9782E-CEB9-624C-84BB-10B31B6DA752}" type="pres">
      <dgm:prSet presAssocID="{D29669A8-7013-5A44-97EF-8A1A64B3606F}" presName="sibTrans" presStyleCnt="0"/>
      <dgm:spPr/>
    </dgm:pt>
    <dgm:pt modelId="{57CFB8C2-EC63-B64E-85DC-0B5B2EF9DD99}" type="pres">
      <dgm:prSet presAssocID="{D29669A8-7013-5A44-97EF-8A1A64B3606F}" presName="space" presStyleCnt="0"/>
      <dgm:spPr/>
    </dgm:pt>
    <dgm:pt modelId="{6CB13F9E-40D0-F642-AE36-0A60FB69E9FD}" type="pres">
      <dgm:prSet presAssocID="{EB66DD58-C7B1-1E42-BA8D-AEB55966361F}" presName="composite" presStyleCnt="0"/>
      <dgm:spPr/>
    </dgm:pt>
    <dgm:pt modelId="{A604B9A9-6634-B94C-9659-6D485757DB9B}" type="pres">
      <dgm:prSet presAssocID="{EB66DD58-C7B1-1E42-BA8D-AEB55966361F}" presName="LShape" presStyleLbl="alignNode1" presStyleIdx="8" presStyleCnt="15"/>
      <dgm:spPr/>
    </dgm:pt>
    <dgm:pt modelId="{5A73C696-A77A-E54D-BCE8-8B6D27FF9BD9}" type="pres">
      <dgm:prSet presAssocID="{EB66DD58-C7B1-1E42-BA8D-AEB55966361F}" presName="ParentText" presStyleLbl="revTx" presStyleIdx="4" presStyleCnt="8">
        <dgm:presLayoutVars>
          <dgm:chMax val="0"/>
          <dgm:chPref val="0"/>
          <dgm:bulletEnabled val="1"/>
        </dgm:presLayoutVars>
      </dgm:prSet>
      <dgm:spPr/>
    </dgm:pt>
    <dgm:pt modelId="{1585A16C-828F-3C4E-881E-3ADBF64919FA}" type="pres">
      <dgm:prSet presAssocID="{EB66DD58-C7B1-1E42-BA8D-AEB55966361F}" presName="Triangle" presStyleLbl="alignNode1" presStyleIdx="9" presStyleCnt="15"/>
      <dgm:spPr/>
    </dgm:pt>
    <dgm:pt modelId="{DBDDA344-74D1-A640-8447-F5BE3CB5D5F4}" type="pres">
      <dgm:prSet presAssocID="{C1ACC6B9-FB9D-4F43-AA3B-B118CE4E8CB7}" presName="sibTrans" presStyleCnt="0"/>
      <dgm:spPr/>
    </dgm:pt>
    <dgm:pt modelId="{8BD26006-433B-3540-A9CA-5F72C5A2BA81}" type="pres">
      <dgm:prSet presAssocID="{C1ACC6B9-FB9D-4F43-AA3B-B118CE4E8CB7}" presName="space" presStyleCnt="0"/>
      <dgm:spPr/>
    </dgm:pt>
    <dgm:pt modelId="{A91FB7FA-A501-414A-9766-0EDC5B781324}" type="pres">
      <dgm:prSet presAssocID="{90776952-CD31-9E49-9A69-0031E4182589}" presName="composite" presStyleCnt="0"/>
      <dgm:spPr/>
    </dgm:pt>
    <dgm:pt modelId="{21CAAFAA-D4A0-404F-9A90-152321A85B85}" type="pres">
      <dgm:prSet presAssocID="{90776952-CD31-9E49-9A69-0031E4182589}" presName="LShape" presStyleLbl="alignNode1" presStyleIdx="10" presStyleCnt="15"/>
      <dgm:spPr/>
    </dgm:pt>
    <dgm:pt modelId="{70BB8F72-D571-9A4E-85C8-0A0D8CC3F197}" type="pres">
      <dgm:prSet presAssocID="{90776952-CD31-9E49-9A69-0031E4182589}" presName="ParentText" presStyleLbl="revTx" presStyleIdx="5" presStyleCnt="8">
        <dgm:presLayoutVars>
          <dgm:chMax val="0"/>
          <dgm:chPref val="0"/>
          <dgm:bulletEnabled val="1"/>
        </dgm:presLayoutVars>
      </dgm:prSet>
      <dgm:spPr/>
    </dgm:pt>
    <dgm:pt modelId="{1045CEA9-5E4F-8C41-B4E7-211104972E14}" type="pres">
      <dgm:prSet presAssocID="{90776952-CD31-9E49-9A69-0031E4182589}" presName="Triangle" presStyleLbl="alignNode1" presStyleIdx="11" presStyleCnt="15"/>
      <dgm:spPr/>
    </dgm:pt>
    <dgm:pt modelId="{86E689BB-854F-0E49-B665-B12A17F414B8}" type="pres">
      <dgm:prSet presAssocID="{871F1B62-7A9A-CB43-81FD-A7E10D5F4415}" presName="sibTrans" presStyleCnt="0"/>
      <dgm:spPr/>
    </dgm:pt>
    <dgm:pt modelId="{002D8A9F-6581-484C-9C69-9B2A3302534B}" type="pres">
      <dgm:prSet presAssocID="{871F1B62-7A9A-CB43-81FD-A7E10D5F4415}" presName="space" presStyleCnt="0"/>
      <dgm:spPr/>
    </dgm:pt>
    <dgm:pt modelId="{8A41A705-A9D9-8F4C-B50F-51B8F71685CA}" type="pres">
      <dgm:prSet presAssocID="{EB9E0A7B-E92F-4E48-A584-633D73571759}" presName="composite" presStyleCnt="0"/>
      <dgm:spPr/>
    </dgm:pt>
    <dgm:pt modelId="{7CB1DFCE-09C0-E345-8A75-786C09DAAA49}" type="pres">
      <dgm:prSet presAssocID="{EB9E0A7B-E92F-4E48-A584-633D73571759}" presName="LShape" presStyleLbl="alignNode1" presStyleIdx="12" presStyleCnt="15"/>
      <dgm:spPr/>
    </dgm:pt>
    <dgm:pt modelId="{40DD908A-F862-B44D-95BA-A349EF3FE246}" type="pres">
      <dgm:prSet presAssocID="{EB9E0A7B-E92F-4E48-A584-633D73571759}" presName="ParentText" presStyleLbl="revTx" presStyleIdx="6" presStyleCnt="8">
        <dgm:presLayoutVars>
          <dgm:chMax val="0"/>
          <dgm:chPref val="0"/>
          <dgm:bulletEnabled val="1"/>
        </dgm:presLayoutVars>
      </dgm:prSet>
      <dgm:spPr/>
    </dgm:pt>
    <dgm:pt modelId="{41BA9DC8-BEC0-104C-8DB6-216753D93DE2}" type="pres">
      <dgm:prSet presAssocID="{EB9E0A7B-E92F-4E48-A584-633D73571759}" presName="Triangle" presStyleLbl="alignNode1" presStyleIdx="13" presStyleCnt="15"/>
      <dgm:spPr/>
    </dgm:pt>
    <dgm:pt modelId="{E8B581B2-A4EC-1F4E-9F79-1DECF76A0798}" type="pres">
      <dgm:prSet presAssocID="{50AA5955-A758-374C-A980-90BC235421C7}" presName="sibTrans" presStyleCnt="0"/>
      <dgm:spPr/>
    </dgm:pt>
    <dgm:pt modelId="{773FB034-95C9-6443-A533-0FD0356DE922}" type="pres">
      <dgm:prSet presAssocID="{50AA5955-A758-374C-A980-90BC235421C7}" presName="space" presStyleCnt="0"/>
      <dgm:spPr/>
    </dgm:pt>
    <dgm:pt modelId="{AF1F624C-970C-8C42-8AD7-3DCA4C899F50}" type="pres">
      <dgm:prSet presAssocID="{DFA19C2C-0753-CD42-9764-98EF4BB905A2}" presName="composite" presStyleCnt="0"/>
      <dgm:spPr/>
    </dgm:pt>
    <dgm:pt modelId="{E90F76D5-1015-CE40-92B3-0914DE5B78D0}" type="pres">
      <dgm:prSet presAssocID="{DFA19C2C-0753-CD42-9764-98EF4BB905A2}" presName="LShape" presStyleLbl="alignNode1" presStyleIdx="14" presStyleCnt="15"/>
      <dgm:spPr/>
    </dgm:pt>
    <dgm:pt modelId="{DEC0C7EE-9D60-CF41-B933-A7F8F8350D7E}" type="pres">
      <dgm:prSet presAssocID="{DFA19C2C-0753-CD42-9764-98EF4BB905A2}" presName="ParentText" presStyleLbl="revTx" presStyleIdx="7" presStyleCnt="8">
        <dgm:presLayoutVars>
          <dgm:chMax val="0"/>
          <dgm:chPref val="0"/>
          <dgm:bulletEnabled val="1"/>
        </dgm:presLayoutVars>
      </dgm:prSet>
      <dgm:spPr/>
    </dgm:pt>
  </dgm:ptLst>
  <dgm:cxnLst>
    <dgm:cxn modelId="{F1A90500-325B-584B-9663-14547C94C937}" srcId="{5315CEAE-9FDB-2C43-97D8-948D540576EB}" destId="{1DCF2F37-0A85-EB4B-89F7-BFFEEEB01F41}" srcOrd="0" destOrd="0" parTransId="{2392EEF9-A01F-B54E-99A1-2420712570C2}" sibTransId="{7CE7F0AB-FAF4-FF43-AB8F-09686E1D3594}"/>
    <dgm:cxn modelId="{76D18C4F-0D93-A947-9623-B0AB6C36443F}" srcId="{5315CEAE-9FDB-2C43-97D8-948D540576EB}" destId="{DFA19C2C-0753-CD42-9764-98EF4BB905A2}" srcOrd="7" destOrd="0" parTransId="{251138EA-8A09-B34F-8856-8DF8C9B3033A}" sibTransId="{B0FF2C0B-4248-3D4A-90DC-C2B386362E29}"/>
    <dgm:cxn modelId="{8AB8E1A8-5293-AA49-A16D-53185A9C444E}" srcId="{5315CEAE-9FDB-2C43-97D8-948D540576EB}" destId="{EB66DD58-C7B1-1E42-BA8D-AEB55966361F}" srcOrd="4" destOrd="0" parTransId="{B7E5B64C-632F-F140-B427-7ACA6E64A8D8}" sibTransId="{C1ACC6B9-FB9D-4F43-AA3B-B118CE4E8CB7}"/>
    <dgm:cxn modelId="{41CFE880-E773-624F-B329-B2FE71CC8E7F}" type="presOf" srcId="{5315CEAE-9FDB-2C43-97D8-948D540576EB}" destId="{15B96712-422F-9D43-BDD1-E154A890CC39}" srcOrd="0" destOrd="0" presId="urn:microsoft.com/office/officeart/2009/3/layout/StepUpProcess"/>
    <dgm:cxn modelId="{BB992EDA-1032-1046-8510-7F9E4ADEB080}" srcId="{5315CEAE-9FDB-2C43-97D8-948D540576EB}" destId="{F027E803-062E-DA46-9BFA-3BF5C835A7B4}" srcOrd="2" destOrd="0" parTransId="{D639B319-DF5E-4143-94C1-FB8053EF0104}" sibTransId="{66BAFFF2-2093-3542-BA39-5E19B8F33AE3}"/>
    <dgm:cxn modelId="{24EDABE7-1972-EA4B-87B7-5CDD4803F124}" type="presOf" srcId="{F027E803-062E-DA46-9BFA-3BF5C835A7B4}" destId="{91E6561B-A545-764D-AF54-C5A76A716A9E}" srcOrd="0" destOrd="0" presId="urn:microsoft.com/office/officeart/2009/3/layout/StepUpProcess"/>
    <dgm:cxn modelId="{5C29601C-2C1E-3449-80D9-6C738102FCD2}" type="presOf" srcId="{90776952-CD31-9E49-9A69-0031E4182589}" destId="{70BB8F72-D571-9A4E-85C8-0A0D8CC3F197}" srcOrd="0" destOrd="0" presId="urn:microsoft.com/office/officeart/2009/3/layout/StepUpProcess"/>
    <dgm:cxn modelId="{4E432C12-5D62-6A46-B585-FD0AA0441E94}" srcId="{5315CEAE-9FDB-2C43-97D8-948D540576EB}" destId="{77CA6229-8615-AC44-86A8-7BD588F18816}" srcOrd="1" destOrd="0" parTransId="{06459420-2889-ED4A-BF06-A945F422DC88}" sibTransId="{48B986A8-CC83-7840-B560-E969FD6ED69A}"/>
    <dgm:cxn modelId="{4C4F7E38-81CA-9242-9D5A-EB6EA5843D55}" type="presOf" srcId="{EB9E0A7B-E92F-4E48-A584-633D73571759}" destId="{40DD908A-F862-B44D-95BA-A349EF3FE246}" srcOrd="0" destOrd="0" presId="urn:microsoft.com/office/officeart/2009/3/layout/StepUpProcess"/>
    <dgm:cxn modelId="{07510065-26B1-6D4C-B1A9-C8F15EDD6129}" type="presOf" srcId="{DFA19C2C-0753-CD42-9764-98EF4BB905A2}" destId="{DEC0C7EE-9D60-CF41-B933-A7F8F8350D7E}" srcOrd="0" destOrd="0" presId="urn:microsoft.com/office/officeart/2009/3/layout/StepUpProcess"/>
    <dgm:cxn modelId="{65890E3A-31AF-6A4D-AC3D-0406AA5BB55E}" type="presOf" srcId="{90D53B01-2818-5748-85A2-21C6302C5DAE}" destId="{8849EE0F-C887-8F44-A8EA-3201176D21DE}" srcOrd="0" destOrd="0" presId="urn:microsoft.com/office/officeart/2009/3/layout/StepUpProcess"/>
    <dgm:cxn modelId="{D2755CF2-649C-7C41-B2B6-6F4BB12AF952}" srcId="{5315CEAE-9FDB-2C43-97D8-948D540576EB}" destId="{EB9E0A7B-E92F-4E48-A584-633D73571759}" srcOrd="6" destOrd="0" parTransId="{93E583F9-7DCE-CA4D-B660-001CC21E7536}" sibTransId="{50AA5955-A758-374C-A980-90BC235421C7}"/>
    <dgm:cxn modelId="{7B2B8307-0601-6C45-A404-E8E835505835}" type="presOf" srcId="{77CA6229-8615-AC44-86A8-7BD588F18816}" destId="{8C9D2CD7-0332-2C4E-BA40-5DEF67E1B598}" srcOrd="0" destOrd="0" presId="urn:microsoft.com/office/officeart/2009/3/layout/StepUpProcess"/>
    <dgm:cxn modelId="{86B6CFA0-4EBC-FC4D-B0AF-D2C64D7A9DAC}" type="presOf" srcId="{EB66DD58-C7B1-1E42-BA8D-AEB55966361F}" destId="{5A73C696-A77A-E54D-BCE8-8B6D27FF9BD9}" srcOrd="0" destOrd="0" presId="urn:microsoft.com/office/officeart/2009/3/layout/StepUpProcess"/>
    <dgm:cxn modelId="{30972FC2-7B39-0A46-86A3-0EBDAC11387C}" type="presOf" srcId="{1DCF2F37-0A85-EB4B-89F7-BFFEEEB01F41}" destId="{4BB788C3-2148-9546-98BB-52C5FEF9276F}" srcOrd="0" destOrd="0" presId="urn:microsoft.com/office/officeart/2009/3/layout/StepUpProcess"/>
    <dgm:cxn modelId="{6F03EDB1-FBEF-F240-A16B-7FA7FFA05B48}" srcId="{5315CEAE-9FDB-2C43-97D8-948D540576EB}" destId="{90776952-CD31-9E49-9A69-0031E4182589}" srcOrd="5" destOrd="0" parTransId="{017BBEE8-8022-B94E-BFF9-8D8BB6A2236F}" sibTransId="{871F1B62-7A9A-CB43-81FD-A7E10D5F4415}"/>
    <dgm:cxn modelId="{3766A5BE-393B-C144-AC09-4843DEEB0906}" srcId="{5315CEAE-9FDB-2C43-97D8-948D540576EB}" destId="{90D53B01-2818-5748-85A2-21C6302C5DAE}" srcOrd="3" destOrd="0" parTransId="{D4820FAF-D3F1-7747-BF4D-0AD0EA831811}" sibTransId="{D29669A8-7013-5A44-97EF-8A1A64B3606F}"/>
    <dgm:cxn modelId="{DAEF2ADE-E7B6-6649-8AA1-0C8B512321CD}" type="presParOf" srcId="{15B96712-422F-9D43-BDD1-E154A890CC39}" destId="{5B6C1F08-5E9A-814F-8C1B-F07777E2EFA2}" srcOrd="0" destOrd="0" presId="urn:microsoft.com/office/officeart/2009/3/layout/StepUpProcess"/>
    <dgm:cxn modelId="{53039953-E822-2A4C-AA97-256E2D4377FD}" type="presParOf" srcId="{5B6C1F08-5E9A-814F-8C1B-F07777E2EFA2}" destId="{44C7C170-124D-6343-95ED-548F7B793F4A}" srcOrd="0" destOrd="0" presId="urn:microsoft.com/office/officeart/2009/3/layout/StepUpProcess"/>
    <dgm:cxn modelId="{904177E7-218C-2242-9230-FFE4C8D52F73}" type="presParOf" srcId="{5B6C1F08-5E9A-814F-8C1B-F07777E2EFA2}" destId="{4BB788C3-2148-9546-98BB-52C5FEF9276F}" srcOrd="1" destOrd="0" presId="urn:microsoft.com/office/officeart/2009/3/layout/StepUpProcess"/>
    <dgm:cxn modelId="{F3126D39-B62A-2E45-8D81-843907FDFCF3}" type="presParOf" srcId="{5B6C1F08-5E9A-814F-8C1B-F07777E2EFA2}" destId="{1DDE4AB7-EA97-1F4F-B57B-4345CD6B0984}" srcOrd="2" destOrd="0" presId="urn:microsoft.com/office/officeart/2009/3/layout/StepUpProcess"/>
    <dgm:cxn modelId="{4EFEFCC9-2CD6-984A-A673-81B6459D9107}" type="presParOf" srcId="{15B96712-422F-9D43-BDD1-E154A890CC39}" destId="{F3E3EBE5-DB86-CC4F-8E5F-ADDCF839D821}" srcOrd="1" destOrd="0" presId="urn:microsoft.com/office/officeart/2009/3/layout/StepUpProcess"/>
    <dgm:cxn modelId="{F8A8985D-C419-384D-A1F4-F7ADC47CDAE3}" type="presParOf" srcId="{F3E3EBE5-DB86-CC4F-8E5F-ADDCF839D821}" destId="{F8A4D53D-0D6B-EF40-9626-69CF8382177F}" srcOrd="0" destOrd="0" presId="urn:microsoft.com/office/officeart/2009/3/layout/StepUpProcess"/>
    <dgm:cxn modelId="{E23F030C-36DE-3E4D-967D-EE79F4BB9228}" type="presParOf" srcId="{15B96712-422F-9D43-BDD1-E154A890CC39}" destId="{439FFD93-92BC-2E43-82D3-BACE723A9FF9}" srcOrd="2" destOrd="0" presId="urn:microsoft.com/office/officeart/2009/3/layout/StepUpProcess"/>
    <dgm:cxn modelId="{FC63B84C-F014-384D-A186-6D656376B181}" type="presParOf" srcId="{439FFD93-92BC-2E43-82D3-BACE723A9FF9}" destId="{A7C48E80-2C2E-324E-BE23-94EC455A9032}" srcOrd="0" destOrd="0" presId="urn:microsoft.com/office/officeart/2009/3/layout/StepUpProcess"/>
    <dgm:cxn modelId="{03D01F78-3007-7F40-9691-1764E577A7B6}" type="presParOf" srcId="{439FFD93-92BC-2E43-82D3-BACE723A9FF9}" destId="{8C9D2CD7-0332-2C4E-BA40-5DEF67E1B598}" srcOrd="1" destOrd="0" presId="urn:microsoft.com/office/officeart/2009/3/layout/StepUpProcess"/>
    <dgm:cxn modelId="{1D5539C5-1AD5-604E-A5BB-6BE1CC785955}" type="presParOf" srcId="{439FFD93-92BC-2E43-82D3-BACE723A9FF9}" destId="{13D46AF3-25FE-0C43-8522-139D5FE43050}" srcOrd="2" destOrd="0" presId="urn:microsoft.com/office/officeart/2009/3/layout/StepUpProcess"/>
    <dgm:cxn modelId="{8CAF3E69-0C01-B845-8801-02DFDB6B0C59}" type="presParOf" srcId="{15B96712-422F-9D43-BDD1-E154A890CC39}" destId="{B7FAD197-4F23-F94A-86D1-DABFC336E757}" srcOrd="3" destOrd="0" presId="urn:microsoft.com/office/officeart/2009/3/layout/StepUpProcess"/>
    <dgm:cxn modelId="{A2A1349E-BC84-D145-8F1C-8C966284300A}" type="presParOf" srcId="{B7FAD197-4F23-F94A-86D1-DABFC336E757}" destId="{03689157-3C8D-2E49-BFA0-5E1DCA9C9008}" srcOrd="0" destOrd="0" presId="urn:microsoft.com/office/officeart/2009/3/layout/StepUpProcess"/>
    <dgm:cxn modelId="{B6CD16E9-E2D2-EB4A-A6B3-D92645D24DC9}" type="presParOf" srcId="{15B96712-422F-9D43-BDD1-E154A890CC39}" destId="{B11DA43C-412C-0C49-B113-34D8F6559D05}" srcOrd="4" destOrd="0" presId="urn:microsoft.com/office/officeart/2009/3/layout/StepUpProcess"/>
    <dgm:cxn modelId="{5D1A72FA-302C-744C-9F4D-13921AD57D4B}" type="presParOf" srcId="{B11DA43C-412C-0C49-B113-34D8F6559D05}" destId="{BB72536F-10A9-4946-9884-28A5463B91E1}" srcOrd="0" destOrd="0" presId="urn:microsoft.com/office/officeart/2009/3/layout/StepUpProcess"/>
    <dgm:cxn modelId="{EF638B1C-E1A1-9B4C-8319-B508EC50E121}" type="presParOf" srcId="{B11DA43C-412C-0C49-B113-34D8F6559D05}" destId="{91E6561B-A545-764D-AF54-C5A76A716A9E}" srcOrd="1" destOrd="0" presId="urn:microsoft.com/office/officeart/2009/3/layout/StepUpProcess"/>
    <dgm:cxn modelId="{4F0016BB-7B8B-6446-9A2D-13F99432E9C8}" type="presParOf" srcId="{B11DA43C-412C-0C49-B113-34D8F6559D05}" destId="{EF5B67A2-3812-514E-A472-DFAA05C6076F}" srcOrd="2" destOrd="0" presId="urn:microsoft.com/office/officeart/2009/3/layout/StepUpProcess"/>
    <dgm:cxn modelId="{87C48F35-CFDF-B04C-96D0-2C2FDC466ED3}" type="presParOf" srcId="{15B96712-422F-9D43-BDD1-E154A890CC39}" destId="{7E0BA73C-F775-DD4F-A53A-B25D61DDEE80}" srcOrd="5" destOrd="0" presId="urn:microsoft.com/office/officeart/2009/3/layout/StepUpProcess"/>
    <dgm:cxn modelId="{8E3BBB36-2C52-F843-84F7-0DC34D665EAC}" type="presParOf" srcId="{7E0BA73C-F775-DD4F-A53A-B25D61DDEE80}" destId="{10E2C0F4-9CBE-4944-B39C-00B24798638C}" srcOrd="0" destOrd="0" presId="urn:microsoft.com/office/officeart/2009/3/layout/StepUpProcess"/>
    <dgm:cxn modelId="{1A953FD2-957B-6445-9F0C-38086417E0E4}" type="presParOf" srcId="{15B96712-422F-9D43-BDD1-E154A890CC39}" destId="{A49110B8-CA05-7546-9A23-8B31AEC274D1}" srcOrd="6" destOrd="0" presId="urn:microsoft.com/office/officeart/2009/3/layout/StepUpProcess"/>
    <dgm:cxn modelId="{35F72800-8A6D-4841-B645-E98DE6991180}" type="presParOf" srcId="{A49110B8-CA05-7546-9A23-8B31AEC274D1}" destId="{1FA47FA5-9612-6E47-AA90-4D622AA486CE}" srcOrd="0" destOrd="0" presId="urn:microsoft.com/office/officeart/2009/3/layout/StepUpProcess"/>
    <dgm:cxn modelId="{0FEAADAC-CC5B-194C-B1E1-F29DB593B6CE}" type="presParOf" srcId="{A49110B8-CA05-7546-9A23-8B31AEC274D1}" destId="{8849EE0F-C887-8F44-A8EA-3201176D21DE}" srcOrd="1" destOrd="0" presId="urn:microsoft.com/office/officeart/2009/3/layout/StepUpProcess"/>
    <dgm:cxn modelId="{4C0411CB-6403-A84B-A379-C040421D4152}" type="presParOf" srcId="{A49110B8-CA05-7546-9A23-8B31AEC274D1}" destId="{E21EBC31-9C2B-9D43-A148-AA7EB4702023}" srcOrd="2" destOrd="0" presId="urn:microsoft.com/office/officeart/2009/3/layout/StepUpProcess"/>
    <dgm:cxn modelId="{B00F8CE0-15B9-5A47-A526-8CD5FF285100}" type="presParOf" srcId="{15B96712-422F-9D43-BDD1-E154A890CC39}" destId="{29E9782E-CEB9-624C-84BB-10B31B6DA752}" srcOrd="7" destOrd="0" presId="urn:microsoft.com/office/officeart/2009/3/layout/StepUpProcess"/>
    <dgm:cxn modelId="{307FB61A-C6A0-3049-9B84-F875C930F500}" type="presParOf" srcId="{29E9782E-CEB9-624C-84BB-10B31B6DA752}" destId="{57CFB8C2-EC63-B64E-85DC-0B5B2EF9DD99}" srcOrd="0" destOrd="0" presId="urn:microsoft.com/office/officeart/2009/3/layout/StepUpProcess"/>
    <dgm:cxn modelId="{327F5A08-00F2-6F4F-97E6-BCE98582C515}" type="presParOf" srcId="{15B96712-422F-9D43-BDD1-E154A890CC39}" destId="{6CB13F9E-40D0-F642-AE36-0A60FB69E9FD}" srcOrd="8" destOrd="0" presId="urn:microsoft.com/office/officeart/2009/3/layout/StepUpProcess"/>
    <dgm:cxn modelId="{F539FCFE-3F86-FD43-A8F7-323CC22C56BF}" type="presParOf" srcId="{6CB13F9E-40D0-F642-AE36-0A60FB69E9FD}" destId="{A604B9A9-6634-B94C-9659-6D485757DB9B}" srcOrd="0" destOrd="0" presId="urn:microsoft.com/office/officeart/2009/3/layout/StepUpProcess"/>
    <dgm:cxn modelId="{C6552C19-23B8-0A46-B5D3-1F372F8EE690}" type="presParOf" srcId="{6CB13F9E-40D0-F642-AE36-0A60FB69E9FD}" destId="{5A73C696-A77A-E54D-BCE8-8B6D27FF9BD9}" srcOrd="1" destOrd="0" presId="urn:microsoft.com/office/officeart/2009/3/layout/StepUpProcess"/>
    <dgm:cxn modelId="{E9616C4B-A0B4-A141-BDDD-751987DA896C}" type="presParOf" srcId="{6CB13F9E-40D0-F642-AE36-0A60FB69E9FD}" destId="{1585A16C-828F-3C4E-881E-3ADBF64919FA}" srcOrd="2" destOrd="0" presId="urn:microsoft.com/office/officeart/2009/3/layout/StepUpProcess"/>
    <dgm:cxn modelId="{4C24B0BE-9A17-7148-9B93-E64D899D282A}" type="presParOf" srcId="{15B96712-422F-9D43-BDD1-E154A890CC39}" destId="{DBDDA344-74D1-A640-8447-F5BE3CB5D5F4}" srcOrd="9" destOrd="0" presId="urn:microsoft.com/office/officeart/2009/3/layout/StepUpProcess"/>
    <dgm:cxn modelId="{EBFECA05-BA4E-9347-8622-F2AD74B4F61F}" type="presParOf" srcId="{DBDDA344-74D1-A640-8447-F5BE3CB5D5F4}" destId="{8BD26006-433B-3540-A9CA-5F72C5A2BA81}" srcOrd="0" destOrd="0" presId="urn:microsoft.com/office/officeart/2009/3/layout/StepUpProcess"/>
    <dgm:cxn modelId="{6B980F2C-7C74-AD44-BC38-1C5F851A844F}" type="presParOf" srcId="{15B96712-422F-9D43-BDD1-E154A890CC39}" destId="{A91FB7FA-A501-414A-9766-0EDC5B781324}" srcOrd="10" destOrd="0" presId="urn:microsoft.com/office/officeart/2009/3/layout/StepUpProcess"/>
    <dgm:cxn modelId="{E444238D-02B4-2641-B6DD-E5D2580EB6B3}" type="presParOf" srcId="{A91FB7FA-A501-414A-9766-0EDC5B781324}" destId="{21CAAFAA-D4A0-404F-9A90-152321A85B85}" srcOrd="0" destOrd="0" presId="urn:microsoft.com/office/officeart/2009/3/layout/StepUpProcess"/>
    <dgm:cxn modelId="{22C3F6AE-8299-8541-AFDF-01A5568DC1E4}" type="presParOf" srcId="{A91FB7FA-A501-414A-9766-0EDC5B781324}" destId="{70BB8F72-D571-9A4E-85C8-0A0D8CC3F197}" srcOrd="1" destOrd="0" presId="urn:microsoft.com/office/officeart/2009/3/layout/StepUpProcess"/>
    <dgm:cxn modelId="{D123D24F-E956-D34B-B1E6-2022399D609F}" type="presParOf" srcId="{A91FB7FA-A501-414A-9766-0EDC5B781324}" destId="{1045CEA9-5E4F-8C41-B4E7-211104972E14}" srcOrd="2" destOrd="0" presId="urn:microsoft.com/office/officeart/2009/3/layout/StepUpProcess"/>
    <dgm:cxn modelId="{B2683AE9-8C8E-4D47-9F85-954575C1B81A}" type="presParOf" srcId="{15B96712-422F-9D43-BDD1-E154A890CC39}" destId="{86E689BB-854F-0E49-B665-B12A17F414B8}" srcOrd="11" destOrd="0" presId="urn:microsoft.com/office/officeart/2009/3/layout/StepUpProcess"/>
    <dgm:cxn modelId="{521E131C-2AB2-5840-8471-9DFF414F37C5}" type="presParOf" srcId="{86E689BB-854F-0E49-B665-B12A17F414B8}" destId="{002D8A9F-6581-484C-9C69-9B2A3302534B}" srcOrd="0" destOrd="0" presId="urn:microsoft.com/office/officeart/2009/3/layout/StepUpProcess"/>
    <dgm:cxn modelId="{14081828-0EC4-924D-833C-E70D3767E604}" type="presParOf" srcId="{15B96712-422F-9D43-BDD1-E154A890CC39}" destId="{8A41A705-A9D9-8F4C-B50F-51B8F71685CA}" srcOrd="12" destOrd="0" presId="urn:microsoft.com/office/officeart/2009/3/layout/StepUpProcess"/>
    <dgm:cxn modelId="{545AA896-9993-1544-8EF1-4BE67AE33973}" type="presParOf" srcId="{8A41A705-A9D9-8F4C-B50F-51B8F71685CA}" destId="{7CB1DFCE-09C0-E345-8A75-786C09DAAA49}" srcOrd="0" destOrd="0" presId="urn:microsoft.com/office/officeart/2009/3/layout/StepUpProcess"/>
    <dgm:cxn modelId="{9DB1E153-DB63-E74A-96C7-2850A54966E5}" type="presParOf" srcId="{8A41A705-A9D9-8F4C-B50F-51B8F71685CA}" destId="{40DD908A-F862-B44D-95BA-A349EF3FE246}" srcOrd="1" destOrd="0" presId="urn:microsoft.com/office/officeart/2009/3/layout/StepUpProcess"/>
    <dgm:cxn modelId="{58D9A5F0-7607-3346-92C5-0B1AABD6C345}" type="presParOf" srcId="{8A41A705-A9D9-8F4C-B50F-51B8F71685CA}" destId="{41BA9DC8-BEC0-104C-8DB6-216753D93DE2}" srcOrd="2" destOrd="0" presId="urn:microsoft.com/office/officeart/2009/3/layout/StepUpProcess"/>
    <dgm:cxn modelId="{AE002784-6F80-9C44-94DF-EA8FDB9626FA}" type="presParOf" srcId="{15B96712-422F-9D43-BDD1-E154A890CC39}" destId="{E8B581B2-A4EC-1F4E-9F79-1DECF76A0798}" srcOrd="13" destOrd="0" presId="urn:microsoft.com/office/officeart/2009/3/layout/StepUpProcess"/>
    <dgm:cxn modelId="{680471EA-1D8E-8A4E-B653-D823AF978CFF}" type="presParOf" srcId="{E8B581B2-A4EC-1F4E-9F79-1DECF76A0798}" destId="{773FB034-95C9-6443-A533-0FD0356DE922}" srcOrd="0" destOrd="0" presId="urn:microsoft.com/office/officeart/2009/3/layout/StepUpProcess"/>
    <dgm:cxn modelId="{15253CA7-5F3E-1B4B-B4A9-CC7F90F16D51}" type="presParOf" srcId="{15B96712-422F-9D43-BDD1-E154A890CC39}" destId="{AF1F624C-970C-8C42-8AD7-3DCA4C899F50}" srcOrd="14" destOrd="0" presId="urn:microsoft.com/office/officeart/2009/3/layout/StepUpProcess"/>
    <dgm:cxn modelId="{8B2FBAEF-29BA-1A46-BA69-CA92BD067EAF}" type="presParOf" srcId="{AF1F624C-970C-8C42-8AD7-3DCA4C899F50}" destId="{E90F76D5-1015-CE40-92B3-0914DE5B78D0}" srcOrd="0" destOrd="0" presId="urn:microsoft.com/office/officeart/2009/3/layout/StepUpProcess"/>
    <dgm:cxn modelId="{55664ED8-2F75-A044-A130-583597A798E2}" type="presParOf" srcId="{AF1F624C-970C-8C42-8AD7-3DCA4C899F50}" destId="{DEC0C7EE-9D60-CF41-B933-A7F8F8350D7E}" srcOrd="1" destOrd="0" presId="urn:microsoft.com/office/officeart/2009/3/layout/StepUp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C7C170-124D-6343-95ED-548F7B793F4A}">
      <dsp:nvSpPr>
        <dsp:cNvPr id="0" name=""/>
        <dsp:cNvSpPr/>
      </dsp:nvSpPr>
      <dsp:spPr>
        <a:xfrm rot="5400000">
          <a:off x="247738" y="2716679"/>
          <a:ext cx="725590" cy="120736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B788C3-2148-9546-98BB-52C5FEF9276F}">
      <dsp:nvSpPr>
        <dsp:cNvPr id="0" name=""/>
        <dsp:cNvSpPr/>
      </dsp:nvSpPr>
      <dsp:spPr>
        <a:xfrm>
          <a:off x="126619" y="3077421"/>
          <a:ext cx="1090016" cy="95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baseline="0" dirty="0">
              <a:latin typeface="+mj-lt"/>
            </a:rPr>
            <a:t>Paper forms</a:t>
          </a:r>
        </a:p>
      </dsp:txBody>
      <dsp:txXfrm>
        <a:off x="126619" y="3077421"/>
        <a:ext cx="1090016" cy="955463"/>
      </dsp:txXfrm>
    </dsp:sp>
    <dsp:sp modelId="{1DDE4AB7-EA97-1F4F-B57B-4345CD6B0984}">
      <dsp:nvSpPr>
        <dsp:cNvPr id="0" name=""/>
        <dsp:cNvSpPr/>
      </dsp:nvSpPr>
      <dsp:spPr>
        <a:xfrm>
          <a:off x="1010972" y="2627791"/>
          <a:ext cx="205663" cy="20566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C48E80-2C2E-324E-BE23-94EC455A9032}">
      <dsp:nvSpPr>
        <dsp:cNvPr id="0" name=""/>
        <dsp:cNvSpPr/>
      </dsp:nvSpPr>
      <dsp:spPr>
        <a:xfrm rot="5400000">
          <a:off x="1582131" y="2386482"/>
          <a:ext cx="725590" cy="120736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9D2CD7-0332-2C4E-BA40-5DEF67E1B598}">
      <dsp:nvSpPr>
        <dsp:cNvPr id="0" name=""/>
        <dsp:cNvSpPr/>
      </dsp:nvSpPr>
      <dsp:spPr>
        <a:xfrm>
          <a:off x="1457922" y="2747224"/>
          <a:ext cx="1251763" cy="95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Tele-call</a:t>
          </a:r>
        </a:p>
      </dsp:txBody>
      <dsp:txXfrm>
        <a:off x="1457922" y="2747224"/>
        <a:ext cx="1251763" cy="955463"/>
      </dsp:txXfrm>
    </dsp:sp>
    <dsp:sp modelId="{13D46AF3-25FE-0C43-8522-139D5FE43050}">
      <dsp:nvSpPr>
        <dsp:cNvPr id="0" name=""/>
        <dsp:cNvSpPr/>
      </dsp:nvSpPr>
      <dsp:spPr>
        <a:xfrm>
          <a:off x="2345365" y="2297594"/>
          <a:ext cx="205663" cy="20566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72536F-10A9-4946-9884-28A5463B91E1}">
      <dsp:nvSpPr>
        <dsp:cNvPr id="0" name=""/>
        <dsp:cNvSpPr/>
      </dsp:nvSpPr>
      <dsp:spPr>
        <a:xfrm rot="5400000">
          <a:off x="2916524" y="2056285"/>
          <a:ext cx="725590" cy="120736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6561B-A545-764D-AF54-C5A76A716A9E}">
      <dsp:nvSpPr>
        <dsp:cNvPr id="0" name=""/>
        <dsp:cNvSpPr/>
      </dsp:nvSpPr>
      <dsp:spPr>
        <a:xfrm>
          <a:off x="2795405" y="2417027"/>
          <a:ext cx="1090016" cy="95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baseline="0" dirty="0">
              <a:latin typeface="+mj-lt"/>
            </a:rPr>
            <a:t>KYC List</a:t>
          </a:r>
        </a:p>
      </dsp:txBody>
      <dsp:txXfrm>
        <a:off x="2795405" y="2417027"/>
        <a:ext cx="1090016" cy="955463"/>
      </dsp:txXfrm>
    </dsp:sp>
    <dsp:sp modelId="{EF5B67A2-3812-514E-A472-DFAA05C6076F}">
      <dsp:nvSpPr>
        <dsp:cNvPr id="0" name=""/>
        <dsp:cNvSpPr/>
      </dsp:nvSpPr>
      <dsp:spPr>
        <a:xfrm>
          <a:off x="3679758" y="1967398"/>
          <a:ext cx="205663" cy="20566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A47FA5-9612-6E47-AA90-4D622AA486CE}">
      <dsp:nvSpPr>
        <dsp:cNvPr id="0" name=""/>
        <dsp:cNvSpPr/>
      </dsp:nvSpPr>
      <dsp:spPr>
        <a:xfrm rot="5400000">
          <a:off x="4293223" y="1726088"/>
          <a:ext cx="725590" cy="120736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49EE0F-C887-8F44-A8EA-3201176D21DE}">
      <dsp:nvSpPr>
        <dsp:cNvPr id="0" name=""/>
        <dsp:cNvSpPr/>
      </dsp:nvSpPr>
      <dsp:spPr>
        <a:xfrm>
          <a:off x="4179243" y="2060823"/>
          <a:ext cx="1414165" cy="95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mj-lt"/>
            </a:rPr>
            <a:t>Meeting</a:t>
          </a:r>
        </a:p>
      </dsp:txBody>
      <dsp:txXfrm>
        <a:off x="4179243" y="2060823"/>
        <a:ext cx="1414165" cy="955463"/>
      </dsp:txXfrm>
    </dsp:sp>
    <dsp:sp modelId="{E21EBC31-9C2B-9D43-A148-AA7EB4702023}">
      <dsp:nvSpPr>
        <dsp:cNvPr id="0" name=""/>
        <dsp:cNvSpPr/>
      </dsp:nvSpPr>
      <dsp:spPr>
        <a:xfrm>
          <a:off x="5056456" y="1637201"/>
          <a:ext cx="205663" cy="20566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04B9A9-6634-B94C-9659-6D485757DB9B}">
      <dsp:nvSpPr>
        <dsp:cNvPr id="0" name=""/>
        <dsp:cNvSpPr/>
      </dsp:nvSpPr>
      <dsp:spPr>
        <a:xfrm rot="5400000">
          <a:off x="5585310" y="1395891"/>
          <a:ext cx="725590" cy="120736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73C696-A77A-E54D-BCE8-8B6D27FF9BD9}">
      <dsp:nvSpPr>
        <dsp:cNvPr id="0" name=""/>
        <dsp:cNvSpPr/>
      </dsp:nvSpPr>
      <dsp:spPr>
        <a:xfrm>
          <a:off x="5464191" y="1756634"/>
          <a:ext cx="1090016" cy="95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baseline="0" dirty="0">
              <a:latin typeface="+mj-lt"/>
            </a:rPr>
            <a:t>Collect copies of KYC IDs</a:t>
          </a:r>
        </a:p>
      </dsp:txBody>
      <dsp:txXfrm>
        <a:off x="5464191" y="1756634"/>
        <a:ext cx="1090016" cy="955463"/>
      </dsp:txXfrm>
    </dsp:sp>
    <dsp:sp modelId="{1585A16C-828F-3C4E-881E-3ADBF64919FA}">
      <dsp:nvSpPr>
        <dsp:cNvPr id="0" name=""/>
        <dsp:cNvSpPr/>
      </dsp:nvSpPr>
      <dsp:spPr>
        <a:xfrm>
          <a:off x="6348544" y="1307004"/>
          <a:ext cx="205663" cy="20566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CAAFAA-D4A0-404F-9A90-152321A85B85}">
      <dsp:nvSpPr>
        <dsp:cNvPr id="0" name=""/>
        <dsp:cNvSpPr/>
      </dsp:nvSpPr>
      <dsp:spPr>
        <a:xfrm rot="5400000">
          <a:off x="6919703" y="1065695"/>
          <a:ext cx="725590" cy="120736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BB8F72-D571-9A4E-85C8-0A0D8CC3F197}">
      <dsp:nvSpPr>
        <dsp:cNvPr id="0" name=""/>
        <dsp:cNvSpPr/>
      </dsp:nvSpPr>
      <dsp:spPr>
        <a:xfrm>
          <a:off x="6798584" y="1426437"/>
          <a:ext cx="1090016" cy="95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mj-lt"/>
            </a:rPr>
            <a:t>Address visit by rep</a:t>
          </a:r>
        </a:p>
      </dsp:txBody>
      <dsp:txXfrm>
        <a:off x="6798584" y="1426437"/>
        <a:ext cx="1090016" cy="955463"/>
      </dsp:txXfrm>
    </dsp:sp>
    <dsp:sp modelId="{1045CEA9-5E4F-8C41-B4E7-211104972E14}">
      <dsp:nvSpPr>
        <dsp:cNvPr id="0" name=""/>
        <dsp:cNvSpPr/>
      </dsp:nvSpPr>
      <dsp:spPr>
        <a:xfrm>
          <a:off x="7682937" y="976807"/>
          <a:ext cx="205663" cy="20566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B1DFCE-09C0-E345-8A75-786C09DAAA49}">
      <dsp:nvSpPr>
        <dsp:cNvPr id="0" name=""/>
        <dsp:cNvSpPr/>
      </dsp:nvSpPr>
      <dsp:spPr>
        <a:xfrm rot="5400000">
          <a:off x="8254096" y="735498"/>
          <a:ext cx="725590" cy="120736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DD908A-F862-B44D-95BA-A349EF3FE246}">
      <dsp:nvSpPr>
        <dsp:cNvPr id="0" name=""/>
        <dsp:cNvSpPr/>
      </dsp:nvSpPr>
      <dsp:spPr>
        <a:xfrm>
          <a:off x="8132977" y="1096240"/>
          <a:ext cx="1090016" cy="95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mj-lt"/>
            </a:rPr>
            <a:t>Back-office process</a:t>
          </a:r>
        </a:p>
      </dsp:txBody>
      <dsp:txXfrm>
        <a:off x="8132977" y="1096240"/>
        <a:ext cx="1090016" cy="955463"/>
      </dsp:txXfrm>
    </dsp:sp>
    <dsp:sp modelId="{41BA9DC8-BEC0-104C-8DB6-216753D93DE2}">
      <dsp:nvSpPr>
        <dsp:cNvPr id="0" name=""/>
        <dsp:cNvSpPr/>
      </dsp:nvSpPr>
      <dsp:spPr>
        <a:xfrm>
          <a:off x="9017329" y="646610"/>
          <a:ext cx="205663" cy="205663"/>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0F76D5-1015-CE40-92B3-0914DE5B78D0}">
      <dsp:nvSpPr>
        <dsp:cNvPr id="0" name=""/>
        <dsp:cNvSpPr/>
      </dsp:nvSpPr>
      <dsp:spPr>
        <a:xfrm rot="5400000">
          <a:off x="9588489" y="405301"/>
          <a:ext cx="725590" cy="120736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C0C7EE-9D60-CF41-B933-A7F8F8350D7E}">
      <dsp:nvSpPr>
        <dsp:cNvPr id="0" name=""/>
        <dsp:cNvSpPr/>
      </dsp:nvSpPr>
      <dsp:spPr>
        <a:xfrm>
          <a:off x="9467370" y="766043"/>
          <a:ext cx="1090016" cy="955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New customer finally approved</a:t>
          </a:r>
        </a:p>
      </dsp:txBody>
      <dsp:txXfrm>
        <a:off x="9467370" y="766043"/>
        <a:ext cx="1090016" cy="955463"/>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2B17F1-40EB-4854-873D-9DCB7C883A66}" type="datetimeFigureOut">
              <a:rPr lang="en-US" smtClean="0"/>
              <a:t>11/18/2016</a:t>
            </a:fld>
            <a:endParaRPr lang="en-SG"/>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FD5B37-A066-44DC-ABF4-93B61CC26874}" type="slidenum">
              <a:rPr lang="en-SG" smtClean="0"/>
              <a:t>‹#›</a:t>
            </a:fld>
            <a:endParaRPr lang="en-SG"/>
          </a:p>
        </p:txBody>
      </p:sp>
    </p:spTree>
    <p:extLst>
      <p:ext uri="{BB962C8B-B14F-4D97-AF65-F5344CB8AC3E}">
        <p14:creationId xmlns:p14="http://schemas.microsoft.com/office/powerpoint/2010/main" val="1737604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Active Intelligence brings the Omni Connector AI platform</a:t>
            </a:r>
            <a:r>
              <a:rPr lang="en-US" baseline="0" dirty="0"/>
              <a:t> with Out of the Box solutions from Cloud or On premises for Banks to have “Conversational Banking”</a:t>
            </a:r>
            <a:endParaRPr lang="en-US" dirty="0"/>
          </a:p>
        </p:txBody>
      </p:sp>
    </p:spTree>
    <p:extLst>
      <p:ext uri="{BB962C8B-B14F-4D97-AF65-F5344CB8AC3E}">
        <p14:creationId xmlns:p14="http://schemas.microsoft.com/office/powerpoint/2010/main" val="1934604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a:p>
        </p:txBody>
      </p:sp>
      <p:sp>
        <p:nvSpPr>
          <p:cNvPr id="24580" name="Slide Number Placeholder 3"/>
          <p:cNvSpPr>
            <a:spLocks noGrp="1"/>
          </p:cNvSpPr>
          <p:nvPr>
            <p:ph type="sldNum" sz="quarter" idx="5"/>
          </p:nvPr>
        </p:nvSpPr>
        <p:spPr bwMode="auto">
          <a:ln>
            <a:miter lim="800000"/>
            <a:headEnd/>
            <a:tailEnd/>
          </a:ln>
        </p:spPr>
        <p:txBody>
          <a:bodyPr/>
          <a:lstStyle/>
          <a:p>
            <a:pPr>
              <a:defRPr/>
            </a:pPr>
            <a:fld id="{A173E861-A4A6-4C0F-8D4D-F83CA3AD6550}" type="slidenum">
              <a:rPr lang="en-SG" smtClean="0"/>
              <a:pPr>
                <a:defRPr/>
              </a:pPr>
              <a:t>34</a:t>
            </a:fld>
            <a:endParaRPr lang="en-SG"/>
          </a:p>
        </p:txBody>
      </p:sp>
    </p:spTree>
    <p:extLst>
      <p:ext uri="{BB962C8B-B14F-4D97-AF65-F5344CB8AC3E}">
        <p14:creationId xmlns:p14="http://schemas.microsoft.com/office/powerpoint/2010/main" val="206452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384175" y="687388"/>
            <a:ext cx="6091238" cy="3425825"/>
          </a:xfrm>
          <a:ln/>
        </p:spPr>
      </p:sp>
      <p:sp>
        <p:nvSpPr>
          <p:cNvPr id="11267" name="Rectangle 3"/>
          <p:cNvSpPr>
            <a:spLocks noGrp="1" noChangeArrowheads="1"/>
          </p:cNvSpPr>
          <p:nvPr>
            <p:ph type="body" idx="1"/>
          </p:nvPr>
        </p:nvSpPr>
        <p:spPr>
          <a:xfrm>
            <a:off x="914400" y="4342204"/>
            <a:ext cx="5029200" cy="41160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75" tIns="45988" rIns="91975" bIns="45988"/>
          <a:lstStyle/>
          <a:p>
            <a:pPr eaLnBrk="1" hangingPunct="1"/>
            <a:endParaRPr lang="en-US" altLang="fr-FR">
              <a:cs typeface="Arial" panose="020B0604020202020204" pitchFamily="34" charset="0"/>
            </a:endParaRPr>
          </a:p>
        </p:txBody>
      </p:sp>
    </p:spTree>
    <p:extLst>
      <p:ext uri="{BB962C8B-B14F-4D97-AF65-F5344CB8AC3E}">
        <p14:creationId xmlns:p14="http://schemas.microsoft.com/office/powerpoint/2010/main" val="1127627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384175" y="687388"/>
            <a:ext cx="6091238" cy="3425825"/>
          </a:xfrm>
          <a:ln/>
        </p:spPr>
      </p:sp>
      <p:sp>
        <p:nvSpPr>
          <p:cNvPr id="11267" name="Rectangle 3"/>
          <p:cNvSpPr>
            <a:spLocks noGrp="1" noChangeArrowheads="1"/>
          </p:cNvSpPr>
          <p:nvPr>
            <p:ph type="body" idx="1"/>
          </p:nvPr>
        </p:nvSpPr>
        <p:spPr>
          <a:xfrm>
            <a:off x="914400" y="4342204"/>
            <a:ext cx="5029200" cy="41160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75" tIns="45988" rIns="91975" bIns="45988"/>
          <a:lstStyle/>
          <a:p>
            <a:pPr eaLnBrk="1" hangingPunct="1"/>
            <a:endParaRPr lang="en-US" altLang="fr-FR">
              <a:cs typeface="Arial" panose="020B0604020202020204" pitchFamily="34" charset="0"/>
            </a:endParaRPr>
          </a:p>
        </p:txBody>
      </p:sp>
    </p:spTree>
    <p:extLst>
      <p:ext uri="{BB962C8B-B14F-4D97-AF65-F5344CB8AC3E}">
        <p14:creationId xmlns:p14="http://schemas.microsoft.com/office/powerpoint/2010/main" val="1537974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384175" y="687388"/>
            <a:ext cx="6091238" cy="3425825"/>
          </a:xfrm>
          <a:ln/>
        </p:spPr>
      </p:sp>
      <p:sp>
        <p:nvSpPr>
          <p:cNvPr id="11267" name="Rectangle 3"/>
          <p:cNvSpPr>
            <a:spLocks noGrp="1" noChangeArrowheads="1"/>
          </p:cNvSpPr>
          <p:nvPr>
            <p:ph type="body" idx="1"/>
          </p:nvPr>
        </p:nvSpPr>
        <p:spPr>
          <a:xfrm>
            <a:off x="914400" y="4342204"/>
            <a:ext cx="5029200" cy="41160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75" tIns="45988" rIns="91975" bIns="45988"/>
          <a:lstStyle/>
          <a:p>
            <a:pPr eaLnBrk="1" hangingPunct="1"/>
            <a:endParaRPr lang="en-US" altLang="fr-FR">
              <a:cs typeface="Arial" panose="020B0604020202020204" pitchFamily="34" charset="0"/>
            </a:endParaRPr>
          </a:p>
        </p:txBody>
      </p:sp>
    </p:spTree>
    <p:extLst>
      <p:ext uri="{BB962C8B-B14F-4D97-AF65-F5344CB8AC3E}">
        <p14:creationId xmlns:p14="http://schemas.microsoft.com/office/powerpoint/2010/main" val="90924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384175" y="687388"/>
            <a:ext cx="6091238" cy="3425825"/>
          </a:xfrm>
          <a:ln/>
        </p:spPr>
      </p:sp>
      <p:sp>
        <p:nvSpPr>
          <p:cNvPr id="11267" name="Rectangle 3"/>
          <p:cNvSpPr>
            <a:spLocks noGrp="1" noChangeArrowheads="1"/>
          </p:cNvSpPr>
          <p:nvPr>
            <p:ph type="body" idx="1"/>
          </p:nvPr>
        </p:nvSpPr>
        <p:spPr>
          <a:xfrm>
            <a:off x="914400" y="4342204"/>
            <a:ext cx="5029200" cy="41160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75" tIns="45988" rIns="91975" bIns="45988"/>
          <a:lstStyle/>
          <a:p>
            <a:pPr eaLnBrk="1" hangingPunct="1"/>
            <a:endParaRPr lang="en-US" altLang="fr-FR">
              <a:cs typeface="Arial" panose="020B0604020202020204" pitchFamily="34" charset="0"/>
            </a:endParaRPr>
          </a:p>
        </p:txBody>
      </p:sp>
    </p:spTree>
    <p:extLst>
      <p:ext uri="{BB962C8B-B14F-4D97-AF65-F5344CB8AC3E}">
        <p14:creationId xmlns:p14="http://schemas.microsoft.com/office/powerpoint/2010/main" val="1899989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Active Intelligence brings the Omni Connector AI platform</a:t>
            </a:r>
            <a:r>
              <a:rPr lang="en-US" baseline="0" dirty="0"/>
              <a:t> with Out of the Box solutions from Cloud or On premises for Banks to have “Conversational Banking”</a:t>
            </a:r>
            <a:endParaRPr lang="en-US" dirty="0"/>
          </a:p>
        </p:txBody>
      </p:sp>
    </p:spTree>
    <p:extLst>
      <p:ext uri="{BB962C8B-B14F-4D97-AF65-F5344CB8AC3E}">
        <p14:creationId xmlns:p14="http://schemas.microsoft.com/office/powerpoint/2010/main" val="1819767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Active Intelligence brings the Omni Connector AI platform</a:t>
            </a:r>
            <a:r>
              <a:rPr lang="en-US" baseline="0" dirty="0"/>
              <a:t> with Out of the Box solutions from Cloud or On premises for Banks to have “Conversational Banking”</a:t>
            </a:r>
            <a:endParaRPr lang="en-US" dirty="0"/>
          </a:p>
        </p:txBody>
      </p:sp>
    </p:spTree>
    <p:extLst>
      <p:ext uri="{BB962C8B-B14F-4D97-AF65-F5344CB8AC3E}">
        <p14:creationId xmlns:p14="http://schemas.microsoft.com/office/powerpoint/2010/main" val="1277345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this</a:t>
            </a:r>
            <a:r>
              <a:rPr lang="en-US" baseline="0" dirty="0"/>
              <a:t> help to answer big questions?</a:t>
            </a:r>
          </a:p>
          <a:p>
            <a:endParaRPr lang="en-US" baseline="0" dirty="0"/>
          </a:p>
          <a:p>
            <a:r>
              <a:rPr lang="en-US" baseline="0" dirty="0"/>
              <a:t>Can we understand customer personality?, predict their behavior – what they need next, what they will buy next? Detect fraud in real time? Retain employees? Or predict the diseases in future? Like who is most likely to have cancer? Which customer will not pay EMI next month?</a:t>
            </a:r>
          </a:p>
        </p:txBody>
      </p:sp>
      <p:sp>
        <p:nvSpPr>
          <p:cNvPr id="4" name="Slide Number Placeholder 3"/>
          <p:cNvSpPr>
            <a:spLocks noGrp="1"/>
          </p:cNvSpPr>
          <p:nvPr>
            <p:ph type="sldNum" sz="quarter" idx="10"/>
          </p:nvPr>
        </p:nvSpPr>
        <p:spPr/>
        <p:txBody>
          <a:bodyPr/>
          <a:lstStyle/>
          <a:p>
            <a:fld id="{22169720-49D8-4B04-BA47-3642C97FE689}" type="slidenum">
              <a:rPr lang="en-US" smtClean="0"/>
              <a:t>14</a:t>
            </a:fld>
            <a:endParaRPr lang="en-US"/>
          </a:p>
        </p:txBody>
      </p:sp>
    </p:spTree>
    <p:extLst>
      <p:ext uri="{BB962C8B-B14F-4D97-AF65-F5344CB8AC3E}">
        <p14:creationId xmlns:p14="http://schemas.microsoft.com/office/powerpoint/2010/main" val="1400149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solution, Findability</a:t>
            </a:r>
            <a:r>
              <a:rPr lang="en-US" baseline="0" dirty="0"/>
              <a:t> Platform – works in three simple steps</a:t>
            </a:r>
          </a:p>
          <a:p>
            <a:endParaRPr lang="en-US" baseline="0" dirty="0"/>
          </a:p>
          <a:p>
            <a:pPr marL="228600" indent="-228600">
              <a:buAutoNum type="arabicParenR"/>
            </a:pPr>
            <a:r>
              <a:rPr lang="en-US" baseline="0" dirty="0"/>
              <a:t>We index and store data from all possible sources. Internal, external. Structured, unstructured. Converted structured content from </a:t>
            </a:r>
            <a:r>
              <a:rPr lang="en-US" baseline="0" dirty="0" err="1"/>
              <a:t>Stalae</a:t>
            </a:r>
            <a:r>
              <a:rPr lang="en-US" baseline="0" dirty="0"/>
              <a:t> solution.</a:t>
            </a:r>
          </a:p>
          <a:p>
            <a:pPr marL="228600" indent="-228600">
              <a:buAutoNum type="arabicParenR"/>
            </a:pPr>
            <a:endParaRPr lang="en-US" baseline="0" dirty="0"/>
          </a:p>
          <a:p>
            <a:pPr marL="228600" indent="-228600">
              <a:buAutoNum type="arabicParenR"/>
            </a:pPr>
            <a:r>
              <a:rPr lang="en-US" baseline="0" dirty="0"/>
              <a:t>Platform validations the data, relate with each other to find common records. Then extracts social media profiles automatically, feeds, bio, blogs, </a:t>
            </a:r>
            <a:r>
              <a:rPr lang="en-US" baseline="0" dirty="0" err="1"/>
              <a:t>linkedin</a:t>
            </a:r>
            <a:r>
              <a:rPr lang="en-US" baseline="0" dirty="0"/>
              <a:t> profiles and all data to provide digital body language of individual.</a:t>
            </a:r>
          </a:p>
          <a:p>
            <a:pPr marL="228600" indent="-228600">
              <a:buAutoNum type="arabicParenR"/>
            </a:pPr>
            <a:endParaRPr lang="en-US" dirty="0"/>
          </a:p>
        </p:txBody>
      </p:sp>
    </p:spTree>
    <p:extLst>
      <p:ext uri="{BB962C8B-B14F-4D97-AF65-F5344CB8AC3E}">
        <p14:creationId xmlns:p14="http://schemas.microsoft.com/office/powerpoint/2010/main" val="3889933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171450" marR="0" lvl="0" indent="-171450" algn="l" rtl="0">
              <a:spcBef>
                <a:spcPts val="0"/>
              </a:spcBef>
              <a:buClr>
                <a:schemeClr val="dk1"/>
              </a:buClr>
              <a:buSzPct val="100000"/>
              <a:buFont typeface="Calibri"/>
              <a:buNone/>
            </a:pPr>
            <a:endParaRPr sz="1200" b="0" i="0" u="none" strike="noStrike" cap="none" dirty="0">
              <a:solidFill>
                <a:schemeClr val="dk1"/>
              </a:solidFill>
              <a:latin typeface="Calibri"/>
              <a:ea typeface="Calibri"/>
              <a:cs typeface="Calibri"/>
              <a:sym typeface="Calibri"/>
            </a:endParaRPr>
          </a:p>
        </p:txBody>
      </p:sp>
      <p:sp>
        <p:nvSpPr>
          <p:cNvPr id="123" name="Shape 12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25</a:t>
            </a:fld>
            <a:endParaRPr lang="en-US" sz="1200">
              <a:solidFill>
                <a:schemeClr val="dk1"/>
              </a:solidFill>
              <a:latin typeface="Calibri"/>
              <a:ea typeface="Calibri"/>
              <a:cs typeface="Calibri"/>
              <a:sym typeface="Calibri"/>
            </a:endParaRPr>
          </a:p>
        </p:txBody>
      </p:sp>
      <p:sp>
        <p:nvSpPr>
          <p:cNvPr id="2" name="Footer Placeholder 1"/>
          <p:cNvSpPr>
            <a:spLocks noGrp="1"/>
          </p:cNvSpPr>
          <p:nvPr>
            <p:ph type="ftr" idx="13"/>
          </p:nvPr>
        </p:nvSpPr>
        <p:spPr/>
        <p:txBody>
          <a:bodyPr/>
          <a:lstStyle/>
          <a:p>
            <a:r>
              <a:rPr lang="en-US"/>
              <a:t>Alpha Modus Research, powered by MRET</a:t>
            </a:r>
          </a:p>
        </p:txBody>
      </p:sp>
    </p:spTree>
    <p:extLst>
      <p:ext uri="{BB962C8B-B14F-4D97-AF65-F5344CB8AC3E}">
        <p14:creationId xmlns:p14="http://schemas.microsoft.com/office/powerpoint/2010/main" val="3759108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a:p>
        </p:txBody>
      </p:sp>
      <p:sp>
        <p:nvSpPr>
          <p:cNvPr id="25604" name="Slide Number Placeholder 3"/>
          <p:cNvSpPr>
            <a:spLocks noGrp="1"/>
          </p:cNvSpPr>
          <p:nvPr>
            <p:ph type="sldNum" sz="quarter" idx="5"/>
          </p:nvPr>
        </p:nvSpPr>
        <p:spPr bwMode="auto">
          <a:ln>
            <a:miter lim="800000"/>
            <a:headEnd/>
            <a:tailEnd/>
          </a:ln>
        </p:spPr>
        <p:txBody>
          <a:bodyPr/>
          <a:lstStyle/>
          <a:p>
            <a:pPr>
              <a:defRPr/>
            </a:pPr>
            <a:fld id="{FD1D30F8-A7D0-493F-8B72-53D6DE40EE96}" type="slidenum">
              <a:rPr lang="en-SG" smtClean="0"/>
              <a:pPr>
                <a:defRPr/>
              </a:pPr>
              <a:t>31</a:t>
            </a:fld>
            <a:endParaRPr lang="en-SG"/>
          </a:p>
        </p:txBody>
      </p:sp>
    </p:spTree>
    <p:extLst>
      <p:ext uri="{BB962C8B-B14F-4D97-AF65-F5344CB8AC3E}">
        <p14:creationId xmlns:p14="http://schemas.microsoft.com/office/powerpoint/2010/main" val="293875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IN"/>
          </a:p>
        </p:txBody>
      </p:sp>
      <p:sp>
        <p:nvSpPr>
          <p:cNvPr id="4" name="Slide Number Placeholder 3"/>
          <p:cNvSpPr>
            <a:spLocks noGrp="1"/>
          </p:cNvSpPr>
          <p:nvPr>
            <p:ph type="sldNum" sz="quarter" idx="5"/>
          </p:nvPr>
        </p:nvSpPr>
        <p:spPr/>
        <p:txBody>
          <a:bodyPr/>
          <a:lstStyle/>
          <a:p>
            <a:pPr>
              <a:defRPr/>
            </a:pPr>
            <a:fld id="{1C9907DF-D191-41EE-93B9-F8A9CA06B1EC}" type="slidenum">
              <a:rPr lang="en-SG" smtClean="0"/>
              <a:pPr>
                <a:defRPr/>
              </a:pPr>
              <a:t>32</a:t>
            </a:fld>
            <a:endParaRPr lang="en-SG"/>
          </a:p>
        </p:txBody>
      </p:sp>
    </p:spTree>
    <p:extLst>
      <p:ext uri="{BB962C8B-B14F-4D97-AF65-F5344CB8AC3E}">
        <p14:creationId xmlns:p14="http://schemas.microsoft.com/office/powerpoint/2010/main" val="210391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SG" altLang="en-US"/>
          </a:p>
        </p:txBody>
      </p:sp>
      <p:sp>
        <p:nvSpPr>
          <p:cNvPr id="27652" name="Slide Number Placeholder 3"/>
          <p:cNvSpPr>
            <a:spLocks noGrp="1"/>
          </p:cNvSpPr>
          <p:nvPr>
            <p:ph type="sldNum" sz="quarter" idx="5"/>
          </p:nvPr>
        </p:nvSpPr>
        <p:spPr bwMode="auto">
          <a:ln>
            <a:miter lim="800000"/>
            <a:headEnd/>
            <a:tailEnd/>
          </a:ln>
        </p:spPr>
        <p:txBody>
          <a:bodyPr/>
          <a:lstStyle/>
          <a:p>
            <a:pPr>
              <a:defRPr/>
            </a:pPr>
            <a:fld id="{7FDDBC30-222B-49D7-9178-729F23DF88FD}" type="slidenum">
              <a:rPr lang="en-SG" altLang="en-US" smtClean="0"/>
              <a:pPr>
                <a:defRPr/>
              </a:pPr>
              <a:t>33</a:t>
            </a:fld>
            <a:endParaRPr lang="en-SG" altLang="en-US"/>
          </a:p>
        </p:txBody>
      </p:sp>
    </p:spTree>
    <p:extLst>
      <p:ext uri="{BB962C8B-B14F-4D97-AF65-F5344CB8AC3E}">
        <p14:creationId xmlns:p14="http://schemas.microsoft.com/office/powerpoint/2010/main" val="877752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F7B62DE7-C969-469E-B96A-78CF62F0B352}" type="datetimeFigureOut">
              <a:rPr lang="en-IN" smtClean="0"/>
              <a:pPr/>
              <a:t>18-11-2016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3480333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7B62DE7-C969-469E-B96A-78CF62F0B352}" type="datetimeFigureOut">
              <a:rPr lang="en-IN" smtClean="0"/>
              <a:pPr/>
              <a:t>18-11-2016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2013374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7B62DE7-C969-469E-B96A-78CF62F0B352}" type="datetimeFigureOut">
              <a:rPr lang="en-IN" smtClean="0"/>
              <a:pPr/>
              <a:t>18-11-2016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244437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59" name="Shape 59"/>
          <p:cNvSpPr>
            <a:spLocks noGrp="1"/>
          </p:cNvSpPr>
          <p:nvPr>
            <p:ph type="title"/>
          </p:nvPr>
        </p:nvSpPr>
        <p:spPr>
          <a:xfrm>
            <a:off x="2193727" y="312539"/>
            <a:ext cx="7804547" cy="1518047"/>
          </a:xfrm>
          <a:prstGeom prst="rect">
            <a:avLst/>
          </a:prstGeom>
        </p:spPr>
        <p:txBody>
          <a:bodyPr lIns="71437" tIns="71437" rIns="71437" bIns="71437">
            <a:normAutofit/>
          </a:bodyPr>
          <a:lstStyle>
            <a:lvl1pPr algn="ctr" defTabSz="410766">
              <a:defRPr sz="5600">
                <a:solidFill>
                  <a:srgbClr val="000000"/>
                </a:solidFill>
                <a:latin typeface="+mn-lt"/>
                <a:ea typeface="+mn-ea"/>
                <a:cs typeface="+mn-cs"/>
                <a:sym typeface="Helvetica Light"/>
              </a:defRPr>
            </a:lvl1pPr>
          </a:lstStyle>
          <a:p>
            <a:r>
              <a:t>Title Text</a:t>
            </a:r>
          </a:p>
        </p:txBody>
      </p:sp>
      <p:sp>
        <p:nvSpPr>
          <p:cNvPr id="60" name="Shape 60"/>
          <p:cNvSpPr>
            <a:spLocks noGrp="1"/>
          </p:cNvSpPr>
          <p:nvPr>
            <p:ph type="body" idx="1"/>
          </p:nvPr>
        </p:nvSpPr>
        <p:spPr>
          <a:xfrm>
            <a:off x="2193727" y="1830586"/>
            <a:ext cx="7804547" cy="4420196"/>
          </a:xfrm>
          <a:prstGeom prst="rect">
            <a:avLst/>
          </a:prstGeom>
        </p:spPr>
        <p:txBody>
          <a:bodyPr lIns="71437" tIns="71437" rIns="71437" bIns="71437">
            <a:normAutofit/>
          </a:bodyPr>
          <a:lstStyle>
            <a:lvl1pPr marL="308681" indent="-308681" defTabSz="410766">
              <a:spcBef>
                <a:spcPts val="2950"/>
              </a:spcBef>
              <a:buSzPct val="75000"/>
              <a:defRPr sz="2500">
                <a:solidFill>
                  <a:srgbClr val="000000"/>
                </a:solidFill>
                <a:latin typeface="+mn-lt"/>
                <a:ea typeface="+mn-ea"/>
                <a:cs typeface="+mn-cs"/>
                <a:sym typeface="Helvetica Light"/>
              </a:defRPr>
            </a:lvl1pPr>
            <a:lvl2pPr marL="530931" indent="-308681" defTabSz="410766">
              <a:spcBef>
                <a:spcPts val="2950"/>
              </a:spcBef>
              <a:buSzPct val="75000"/>
              <a:defRPr sz="2500">
                <a:solidFill>
                  <a:srgbClr val="000000"/>
                </a:solidFill>
                <a:latin typeface="+mn-lt"/>
                <a:ea typeface="+mn-ea"/>
                <a:cs typeface="+mn-cs"/>
                <a:sym typeface="Helvetica Light"/>
              </a:defRPr>
            </a:lvl2pPr>
            <a:lvl3pPr marL="753181" indent="-308681" defTabSz="410766">
              <a:spcBef>
                <a:spcPts val="2950"/>
              </a:spcBef>
              <a:buSzPct val="75000"/>
              <a:defRPr sz="2500">
                <a:solidFill>
                  <a:srgbClr val="000000"/>
                </a:solidFill>
                <a:latin typeface="+mn-lt"/>
                <a:ea typeface="+mn-ea"/>
                <a:cs typeface="+mn-cs"/>
                <a:sym typeface="Helvetica Light"/>
              </a:defRPr>
            </a:lvl3pPr>
            <a:lvl4pPr marL="975431" indent="-308681" defTabSz="410766">
              <a:spcBef>
                <a:spcPts val="2950"/>
              </a:spcBef>
              <a:buSzPct val="75000"/>
              <a:defRPr sz="2500">
                <a:solidFill>
                  <a:srgbClr val="000000"/>
                </a:solidFill>
                <a:latin typeface="+mn-lt"/>
                <a:ea typeface="+mn-ea"/>
                <a:cs typeface="+mn-cs"/>
                <a:sym typeface="Helvetica Light"/>
              </a:defRPr>
            </a:lvl4pPr>
            <a:lvl5pPr marL="1197681" indent="-308681" defTabSz="410766">
              <a:spcBef>
                <a:spcPts val="2950"/>
              </a:spcBef>
              <a:buSzPct val="75000"/>
              <a:defRPr sz="2500">
                <a:solidFill>
                  <a:srgbClr val="000000"/>
                </a:solidFill>
                <a:latin typeface="+mn-lt"/>
                <a:ea typeface="+mn-ea"/>
                <a:cs typeface="+mn-cs"/>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61" name="Shape 61"/>
          <p:cNvSpPr>
            <a:spLocks noGrp="1"/>
          </p:cNvSpPr>
          <p:nvPr>
            <p:ph type="sldNum" sz="quarter" idx="2"/>
          </p:nvPr>
        </p:nvSpPr>
        <p:spPr>
          <a:xfrm>
            <a:off x="11620380" y="6261100"/>
            <a:ext cx="596316" cy="605934"/>
          </a:xfrm>
          <a:prstGeom prst="rect">
            <a:avLst/>
          </a:prstGeom>
        </p:spPr>
        <p:txBody>
          <a:bodyPr lIns="71437" tIns="71437" rIns="71437" bIns="71437"/>
          <a:lstStyle>
            <a:lvl1pPr algn="ctr" defTabSz="410766">
              <a:defRPr sz="3000">
                <a:solidFill>
                  <a:srgbClr val="DCDEE0"/>
                </a:solidFill>
                <a:latin typeface="Bebas Neue Regular"/>
                <a:ea typeface="Bebas Neue Regular"/>
                <a:cs typeface="Bebas Neue Regular"/>
                <a:sym typeface="Bebas Neue Regular"/>
              </a:defRPr>
            </a:lvl1pPr>
          </a:lstStyle>
          <a:p>
            <a:fld id="{86CB4B4D-7CA3-9044-876B-883B54F8677D}" type="slidenum">
              <a:t>‹#›</a:t>
            </a:fld>
            <a:endParaRPr/>
          </a:p>
        </p:txBody>
      </p:sp>
    </p:spTree>
    <p:extLst>
      <p:ext uri="{BB962C8B-B14F-4D97-AF65-F5344CB8AC3E}">
        <p14:creationId xmlns:p14="http://schemas.microsoft.com/office/powerpoint/2010/main" val="5686438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F7B62DE7-C969-469E-B96A-78CF62F0B352}" type="datetimeFigureOut">
              <a:rPr lang="en-IN" smtClean="0"/>
              <a:pPr/>
              <a:t>18-11-2016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294352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7B62DE7-C969-469E-B96A-78CF62F0B352}" type="datetimeFigureOut">
              <a:rPr lang="en-IN" smtClean="0"/>
              <a:pPr/>
              <a:t>18-11-2016</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2688119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F7B62DE7-C969-469E-B96A-78CF62F0B352}" type="datetimeFigureOut">
              <a:rPr lang="en-IN" smtClean="0"/>
              <a:pPr/>
              <a:t>18-11-2016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3680470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F7B62DE7-C969-469E-B96A-78CF62F0B352}" type="datetimeFigureOut">
              <a:rPr lang="en-IN" smtClean="0"/>
              <a:pPr/>
              <a:t>18-11-2016</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2918305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F7B62DE7-C969-469E-B96A-78CF62F0B352}" type="datetimeFigureOut">
              <a:rPr lang="en-IN" smtClean="0"/>
              <a:pPr/>
              <a:t>18-11-2016</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3353974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B62DE7-C969-469E-B96A-78CF62F0B352}" type="datetimeFigureOut">
              <a:rPr lang="en-IN" smtClean="0"/>
              <a:pPr/>
              <a:t>18-11-2016</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3461479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B62DE7-C969-469E-B96A-78CF62F0B352}" type="datetimeFigureOut">
              <a:rPr lang="en-IN" smtClean="0"/>
              <a:pPr/>
              <a:t>18-11-2016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522585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B62DE7-C969-469E-B96A-78CF62F0B352}" type="datetimeFigureOut">
              <a:rPr lang="en-IN" smtClean="0"/>
              <a:pPr/>
              <a:t>18-11-2016</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131D379-C531-4A09-A562-13BFE661B76C}" type="slidenum">
              <a:rPr lang="en-IN" smtClean="0"/>
              <a:pPr/>
              <a:t>‹#›</a:t>
            </a:fld>
            <a:endParaRPr lang="en-IN"/>
          </a:p>
        </p:txBody>
      </p:sp>
    </p:spTree>
    <p:extLst>
      <p:ext uri="{BB962C8B-B14F-4D97-AF65-F5344CB8AC3E}">
        <p14:creationId xmlns:p14="http://schemas.microsoft.com/office/powerpoint/2010/main" val="3649014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62DE7-C969-469E-B96A-78CF62F0B352}" type="datetimeFigureOut">
              <a:rPr lang="en-IN" smtClean="0"/>
              <a:pPr/>
              <a:t>18-11-2016</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31D379-C531-4A09-A562-13BFE661B76C}" type="slidenum">
              <a:rPr lang="en-IN" smtClean="0"/>
              <a:pPr/>
              <a:t>‹#›</a:t>
            </a:fld>
            <a:endParaRPr lang="en-IN"/>
          </a:p>
        </p:txBody>
      </p:sp>
    </p:spTree>
    <p:extLst>
      <p:ext uri="{BB962C8B-B14F-4D97-AF65-F5344CB8AC3E}">
        <p14:creationId xmlns:p14="http://schemas.microsoft.com/office/powerpoint/2010/main" val="3038360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4.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44.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20.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1.png"/><Relationship Id="rId7" Type="http://schemas.openxmlformats.org/officeDocument/2006/relationships/image" Target="../media/image27.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54.gif"/><Relationship Id="rId7" Type="http://schemas.openxmlformats.org/officeDocument/2006/relationships/image" Target="../media/image56.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7.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70.png"/><Relationship Id="rId4"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12.xml"/><Relationship Id="rId4" Type="http://schemas.openxmlformats.org/officeDocument/2006/relationships/image" Target="../media/image76.jpg"/></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77.emf"/><Relationship Id="rId4" Type="http://schemas.openxmlformats.org/officeDocument/2006/relationships/chart" Target="../charts/chart1.xml"/></Relationships>
</file>

<file path=ppt/slides/_rels/slide3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77.emf"/></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77.emf"/></Relationships>
</file>

<file path=ppt/slides/_rels/slide3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tif"/><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7.tif"/><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diagramLayout" Target="../diagrams/layout1.xml"/><Relationship Id="rId7" Type="http://schemas.openxmlformats.org/officeDocument/2006/relationships/image" Target="../media/image101.png"/><Relationship Id="rId12" Type="http://schemas.openxmlformats.org/officeDocument/2006/relationships/image" Target="../media/image106.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05.png"/><Relationship Id="rId5" Type="http://schemas.openxmlformats.org/officeDocument/2006/relationships/diagramColors" Target="../diagrams/colors1.xml"/><Relationship Id="rId10" Type="http://schemas.openxmlformats.org/officeDocument/2006/relationships/image" Target="../media/image104.png"/><Relationship Id="rId4" Type="http://schemas.openxmlformats.org/officeDocument/2006/relationships/diagramQuickStyle" Target="../diagrams/quickStyle1.xml"/><Relationship Id="rId9" Type="http://schemas.openxmlformats.org/officeDocument/2006/relationships/image" Target="../media/image103.png"/><Relationship Id="rId14" Type="http://schemas.openxmlformats.org/officeDocument/2006/relationships/image" Target="../media/image108.png"/></Relationships>
</file>

<file path=ppt/slides/_rels/slide4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112.png"/><Relationship Id="rId18" Type="http://schemas.openxmlformats.org/officeDocument/2006/relationships/image" Target="../media/image117.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tags" Target="../tags/tag2.xml"/><Relationship Id="rId16" Type="http://schemas.openxmlformats.org/officeDocument/2006/relationships/image" Target="../media/image115.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10.png"/><Relationship Id="rId5" Type="http://schemas.openxmlformats.org/officeDocument/2006/relationships/tags" Target="../tags/tag5.xml"/><Relationship Id="rId15" Type="http://schemas.openxmlformats.org/officeDocument/2006/relationships/image" Target="../media/image114.png"/><Relationship Id="rId10"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113.png"/></Relationships>
</file>

<file path=ppt/slides/_rels/slide4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52.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s>
</file>

<file path=ppt/slides/_rels/slide53.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notesSlide" Target="../notesSlides/notesSlide13.xml"/><Relationship Id="rId16" Type="http://schemas.openxmlformats.org/officeDocument/2006/relationships/image" Target="../media/image140.jpe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s>
</file>

<file path=ppt/slides/_rels/slide5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png"/><Relationship Id="rId11" Type="http://schemas.openxmlformats.org/officeDocument/2006/relationships/image" Target="../media/image150.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143.jpeg"/><Relationship Id="rId9" Type="http://schemas.openxmlformats.org/officeDocument/2006/relationships/image" Target="../media/image148.png"/></Relationships>
</file>

<file path=ppt/slides/_rels/slide55.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jpeg"/><Relationship Id="rId4" Type="http://schemas.openxmlformats.org/officeDocument/2006/relationships/image" Target="../media/image152.png"/><Relationship Id="rId9" Type="http://schemas.openxmlformats.org/officeDocument/2006/relationships/image" Target="../media/image1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0860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1771" y="0"/>
            <a:ext cx="12148457" cy="6858000"/>
          </a:xfrm>
          <a:prstGeom prst="rect">
            <a:avLst/>
          </a:prstGeom>
        </p:spPr>
      </p:pic>
    </p:spTree>
    <p:extLst>
      <p:ext uri="{BB962C8B-B14F-4D97-AF65-F5344CB8AC3E}">
        <p14:creationId xmlns:p14="http://schemas.microsoft.com/office/powerpoint/2010/main" val="1355661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7730"/>
            <a:ext cx="12192000" cy="6782540"/>
          </a:xfrm>
          <a:prstGeom prst="rect">
            <a:avLst/>
          </a:prstGeom>
        </p:spPr>
      </p:pic>
    </p:spTree>
    <p:extLst>
      <p:ext uri="{BB962C8B-B14F-4D97-AF65-F5344CB8AC3E}">
        <p14:creationId xmlns:p14="http://schemas.microsoft.com/office/powerpoint/2010/main" val="1941071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254" y="0"/>
            <a:ext cx="12159491" cy="6858000"/>
          </a:xfrm>
          <a:prstGeom prst="rect">
            <a:avLst/>
          </a:prstGeom>
        </p:spPr>
      </p:pic>
    </p:spTree>
    <p:extLst>
      <p:ext uri="{BB962C8B-B14F-4D97-AF65-F5344CB8AC3E}">
        <p14:creationId xmlns:p14="http://schemas.microsoft.com/office/powerpoint/2010/main" val="1163778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6639983" cy="2697343"/>
          </a:xfrm>
          <a:prstGeom prst="rect">
            <a:avLst/>
          </a:prstGeom>
          <a:noFill/>
          <a:ln w="9525">
            <a:noFill/>
            <a:miter lim="800000"/>
            <a:headEnd/>
            <a:tailEnd/>
          </a:ln>
        </p:spPr>
        <p:txBody>
          <a:bodyPr/>
          <a:lstStyle/>
          <a:p>
            <a:pPr>
              <a:lnSpc>
                <a:spcPct val="90000"/>
              </a:lnSpc>
            </a:pPr>
            <a:r>
              <a:rPr lang="en-US" altLang="en-US" sz="4000" b="1" dirty="0"/>
              <a:t>FINDABILITY SCIENCES</a:t>
            </a:r>
          </a:p>
          <a:p>
            <a:pPr>
              <a:lnSpc>
                <a:spcPct val="90000"/>
              </a:lnSpc>
            </a:pPr>
            <a:endParaRPr lang="en-US" altLang="en-US" sz="4000" b="1" dirty="0">
              <a:solidFill>
                <a:srgbClr val="414550"/>
              </a:solidFill>
            </a:endParaRPr>
          </a:p>
          <a:p>
            <a:pPr>
              <a:lnSpc>
                <a:spcPct val="90000"/>
              </a:lnSpc>
            </a:pPr>
            <a:r>
              <a:rPr lang="en-US" altLang="en-US" sz="2800" u="sng" dirty="0">
                <a:solidFill>
                  <a:srgbClr val="414550"/>
                </a:solidFill>
              </a:rPr>
              <a:t>Presenter: </a:t>
            </a:r>
          </a:p>
          <a:p>
            <a:pPr>
              <a:lnSpc>
                <a:spcPct val="90000"/>
              </a:lnSpc>
            </a:pPr>
            <a:r>
              <a:rPr lang="en-US" altLang="en-US" sz="2800" dirty="0" err="1">
                <a:solidFill>
                  <a:srgbClr val="414550"/>
                </a:solidFill>
              </a:rPr>
              <a:t>Sumit</a:t>
            </a:r>
            <a:r>
              <a:rPr lang="en-US" altLang="en-US" sz="2800" dirty="0">
                <a:solidFill>
                  <a:srgbClr val="414550"/>
                </a:solidFill>
              </a:rPr>
              <a:t> Agarwal</a:t>
            </a:r>
          </a:p>
          <a:p>
            <a:pPr>
              <a:lnSpc>
                <a:spcPct val="90000"/>
              </a:lnSpc>
            </a:pPr>
            <a:r>
              <a:rPr lang="en-US" altLang="en-US" sz="2800" dirty="0">
                <a:solidFill>
                  <a:srgbClr val="414550"/>
                </a:solidFill>
              </a:rPr>
              <a:t>Vice President</a:t>
            </a:r>
          </a:p>
          <a:p>
            <a:pPr>
              <a:lnSpc>
                <a:spcPct val="90000"/>
              </a:lnSpc>
            </a:pPr>
            <a:endParaRPr lang="en-US" altLang="en-US" sz="2800" dirty="0">
              <a:solidFill>
                <a:srgbClr val="414550"/>
              </a:solidFill>
            </a:endParaRPr>
          </a:p>
        </p:txBody>
      </p:sp>
      <p:pic>
        <p:nvPicPr>
          <p:cNvPr id="4" name="image6.png"/>
          <p:cNvPicPr>
            <a:picLocks noChangeAspect="1"/>
          </p:cNvPicPr>
          <p:nvPr/>
        </p:nvPicPr>
        <p:blipFill>
          <a:blip r:embed="rId2">
            <a:extLst/>
          </a:blip>
          <a:stretch>
            <a:fillRect/>
          </a:stretch>
        </p:blipFill>
        <p:spPr>
          <a:xfrm>
            <a:off x="1939532" y="1563058"/>
            <a:ext cx="2696169" cy="731520"/>
          </a:xfrm>
          <a:prstGeom prst="rect">
            <a:avLst/>
          </a:prstGeom>
          <a:ln w="12700">
            <a:miter lim="400000"/>
          </a:ln>
        </p:spPr>
      </p:pic>
    </p:spTree>
    <p:extLst>
      <p:ext uri="{BB962C8B-B14F-4D97-AF65-F5344CB8AC3E}">
        <p14:creationId xmlns:p14="http://schemas.microsoft.com/office/powerpoint/2010/main" val="3742069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11234960" y="2910071"/>
            <a:ext cx="1113155" cy="970280"/>
          </a:xfrm>
          <a:prstGeom prst="rect">
            <a:avLst/>
          </a:prstGeom>
          <a:noFill/>
          <a:ln>
            <a:noFill/>
          </a:ln>
        </p:spPr>
      </p:pic>
      <p:sp>
        <p:nvSpPr>
          <p:cNvPr id="3" name="Content Placeholder 2"/>
          <p:cNvSpPr>
            <a:spLocks noGrp="1"/>
          </p:cNvSpPr>
          <p:nvPr>
            <p:ph idx="1"/>
          </p:nvPr>
        </p:nvSpPr>
        <p:spPr>
          <a:xfrm>
            <a:off x="448056" y="1374521"/>
            <a:ext cx="7379208" cy="4351338"/>
          </a:xfrm>
        </p:spPr>
        <p:txBody>
          <a:bodyPr>
            <a:normAutofit/>
          </a:bodyPr>
          <a:lstStyle/>
          <a:p>
            <a:r>
              <a:rPr lang="en-US" sz="2400" dirty="0"/>
              <a:t>Tell about customer personality and purchase reasons</a:t>
            </a:r>
          </a:p>
          <a:p>
            <a:r>
              <a:rPr lang="en-US" sz="2400" dirty="0"/>
              <a:t>Who will not renew a policy?</a:t>
            </a:r>
          </a:p>
          <a:p>
            <a:r>
              <a:rPr lang="en-US" sz="2400" dirty="0"/>
              <a:t>Detect frauds as it happens?</a:t>
            </a:r>
          </a:p>
          <a:p>
            <a:r>
              <a:rPr lang="en-US" sz="2400" dirty="0"/>
              <a:t>Effect of external factors on services</a:t>
            </a:r>
          </a:p>
          <a:p>
            <a:r>
              <a:rPr lang="en-US" sz="2400" dirty="0"/>
              <a:t>Up sale</a:t>
            </a:r>
          </a:p>
          <a:p>
            <a:r>
              <a:rPr lang="en-US" sz="2400" dirty="0"/>
              <a:t>Predict diseases and treatment plan</a:t>
            </a:r>
          </a:p>
        </p:txBody>
      </p:sp>
      <p:pic>
        <p:nvPicPr>
          <p:cNvPr id="5" name="Picture 6" descr="http://www.insurancenexus.com/sites/default/files/frau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4749" y="995043"/>
            <a:ext cx="2842369" cy="201168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girlslunchout.com/wp-content/uploads/2013/07/158040596-1024x68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14749" y="3174523"/>
            <a:ext cx="2745881" cy="18288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0" y="1"/>
            <a:ext cx="12192000" cy="1050878"/>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mj-lt"/>
              </a:rPr>
              <a:t>Can data ‘around’ you … ?</a:t>
            </a:r>
          </a:p>
        </p:txBody>
      </p:sp>
      <p:pic>
        <p:nvPicPr>
          <p:cNvPr id="13" name="Picture 12"/>
          <p:cNvPicPr/>
          <p:nvPr/>
        </p:nvPicPr>
        <p:blipFill>
          <a:blip r:embed="rId6">
            <a:extLst>
              <a:ext uri="{28A0092B-C50C-407E-A947-70E740481C1C}">
                <a14:useLocalDpi xmlns:a14="http://schemas.microsoft.com/office/drawing/2010/main" val="0"/>
              </a:ext>
            </a:extLst>
          </a:blip>
          <a:srcRect/>
          <a:stretch>
            <a:fillRect/>
          </a:stretch>
        </p:blipFill>
        <p:spPr bwMode="auto">
          <a:xfrm>
            <a:off x="-14467" y="5226869"/>
            <a:ext cx="1069253" cy="1069848"/>
          </a:xfrm>
          <a:prstGeom prst="rect">
            <a:avLst/>
          </a:prstGeom>
          <a:noFill/>
          <a:ln>
            <a:noFill/>
          </a:ln>
        </p:spPr>
      </p:pic>
      <p:pic>
        <p:nvPicPr>
          <p:cNvPr id="15" name="Picture 14"/>
          <p:cNvPicPr/>
          <p:nvPr/>
        </p:nvPicPr>
        <p:blipFill>
          <a:blip r:embed="rId7">
            <a:extLst>
              <a:ext uri="{28A0092B-C50C-407E-A947-70E740481C1C}">
                <a14:useLocalDpi xmlns:a14="http://schemas.microsoft.com/office/drawing/2010/main" val="0"/>
              </a:ext>
            </a:extLst>
          </a:blip>
          <a:srcRect/>
          <a:stretch>
            <a:fillRect/>
          </a:stretch>
        </p:blipFill>
        <p:spPr bwMode="auto">
          <a:xfrm>
            <a:off x="3348720" y="5226478"/>
            <a:ext cx="970062" cy="1069848"/>
          </a:xfrm>
          <a:prstGeom prst="rect">
            <a:avLst/>
          </a:prstGeom>
          <a:noFill/>
          <a:ln>
            <a:noFill/>
          </a:ln>
        </p:spPr>
      </p:pic>
      <p:pic>
        <p:nvPicPr>
          <p:cNvPr id="16" name="Picture 15"/>
          <p:cNvPicPr/>
          <p:nvPr/>
        </p:nvPicPr>
        <p:blipFill>
          <a:blip r:embed="rId8">
            <a:extLst>
              <a:ext uri="{28A0092B-C50C-407E-A947-70E740481C1C}">
                <a14:useLocalDpi xmlns:a14="http://schemas.microsoft.com/office/drawing/2010/main" val="0"/>
              </a:ext>
            </a:extLst>
          </a:blip>
          <a:srcRect/>
          <a:stretch>
            <a:fillRect/>
          </a:stretch>
        </p:blipFill>
        <p:spPr bwMode="auto">
          <a:xfrm>
            <a:off x="1060169" y="5222532"/>
            <a:ext cx="1127358" cy="1069848"/>
          </a:xfrm>
          <a:prstGeom prst="rect">
            <a:avLst/>
          </a:prstGeom>
          <a:noFill/>
          <a:ln>
            <a:noFill/>
          </a:ln>
        </p:spPr>
      </p:pic>
      <p:pic>
        <p:nvPicPr>
          <p:cNvPr id="17" name="Picture 16"/>
          <p:cNvPicPr/>
          <p:nvPr/>
        </p:nvPicPr>
        <p:blipFill>
          <a:blip r:embed="rId9">
            <a:extLst>
              <a:ext uri="{28A0092B-C50C-407E-A947-70E740481C1C}">
                <a14:useLocalDpi xmlns:a14="http://schemas.microsoft.com/office/drawing/2010/main" val="0"/>
              </a:ext>
            </a:extLst>
          </a:blip>
          <a:srcRect/>
          <a:stretch>
            <a:fillRect/>
          </a:stretch>
        </p:blipFill>
        <p:spPr bwMode="auto">
          <a:xfrm>
            <a:off x="2199025" y="5221991"/>
            <a:ext cx="1133959" cy="1069848"/>
          </a:xfrm>
          <a:prstGeom prst="rect">
            <a:avLst/>
          </a:prstGeom>
          <a:noFill/>
          <a:ln>
            <a:noFill/>
          </a:ln>
        </p:spPr>
      </p:pic>
      <p:pic>
        <p:nvPicPr>
          <p:cNvPr id="18" name="Picture 17"/>
          <p:cNvPicPr/>
          <p:nvPr/>
        </p:nvPicPr>
        <p:blipFill>
          <a:blip r:embed="rId10">
            <a:extLst>
              <a:ext uri="{28A0092B-C50C-407E-A947-70E740481C1C}">
                <a14:useLocalDpi xmlns:a14="http://schemas.microsoft.com/office/drawing/2010/main" val="0"/>
              </a:ext>
            </a:extLst>
          </a:blip>
          <a:srcRect/>
          <a:stretch>
            <a:fillRect/>
          </a:stretch>
        </p:blipFill>
        <p:spPr bwMode="auto">
          <a:xfrm>
            <a:off x="4318861" y="5216327"/>
            <a:ext cx="971341" cy="1069848"/>
          </a:xfrm>
          <a:prstGeom prst="rect">
            <a:avLst/>
          </a:prstGeom>
          <a:noFill/>
          <a:ln>
            <a:noFill/>
          </a:ln>
        </p:spPr>
      </p:pic>
      <p:pic>
        <p:nvPicPr>
          <p:cNvPr id="19" name="Picture 18"/>
          <p:cNvPicPr/>
          <p:nvPr/>
        </p:nvPicPr>
        <p:blipFill>
          <a:blip r:embed="rId11">
            <a:extLst>
              <a:ext uri="{28A0092B-C50C-407E-A947-70E740481C1C}">
                <a14:useLocalDpi xmlns:a14="http://schemas.microsoft.com/office/drawing/2010/main" val="0"/>
              </a:ext>
            </a:extLst>
          </a:blip>
          <a:srcRect/>
          <a:stretch>
            <a:fillRect/>
          </a:stretch>
        </p:blipFill>
        <p:spPr bwMode="auto">
          <a:xfrm>
            <a:off x="5290204" y="5215193"/>
            <a:ext cx="1131296" cy="1069848"/>
          </a:xfrm>
          <a:prstGeom prst="rect">
            <a:avLst/>
          </a:prstGeom>
          <a:noFill/>
          <a:ln>
            <a:noFill/>
          </a:ln>
        </p:spPr>
      </p:pic>
      <p:pic>
        <p:nvPicPr>
          <p:cNvPr id="20" name="Picture 19"/>
          <p:cNvPicPr/>
          <p:nvPr/>
        </p:nvPicPr>
        <p:blipFill>
          <a:blip r:embed="rId12">
            <a:extLst>
              <a:ext uri="{28A0092B-C50C-407E-A947-70E740481C1C}">
                <a14:useLocalDpi xmlns:a14="http://schemas.microsoft.com/office/drawing/2010/main" val="0"/>
              </a:ext>
            </a:extLst>
          </a:blip>
          <a:srcRect/>
          <a:stretch>
            <a:fillRect/>
          </a:stretch>
        </p:blipFill>
        <p:spPr bwMode="auto">
          <a:xfrm>
            <a:off x="6421501" y="5216327"/>
            <a:ext cx="1016248" cy="1069848"/>
          </a:xfrm>
          <a:prstGeom prst="rect">
            <a:avLst/>
          </a:prstGeom>
          <a:noFill/>
          <a:ln>
            <a:noFill/>
          </a:ln>
        </p:spPr>
      </p:pic>
      <p:pic>
        <p:nvPicPr>
          <p:cNvPr id="21" name="Picture 20"/>
          <p:cNvPicPr/>
          <p:nvPr/>
        </p:nvPicPr>
        <p:blipFill>
          <a:blip r:embed="rId13">
            <a:extLst>
              <a:ext uri="{28A0092B-C50C-407E-A947-70E740481C1C}">
                <a14:useLocalDpi xmlns:a14="http://schemas.microsoft.com/office/drawing/2010/main" val="0"/>
              </a:ext>
            </a:extLst>
          </a:blip>
          <a:srcRect/>
          <a:stretch>
            <a:fillRect/>
          </a:stretch>
        </p:blipFill>
        <p:spPr bwMode="auto">
          <a:xfrm>
            <a:off x="7437750" y="5210712"/>
            <a:ext cx="1154579" cy="1069848"/>
          </a:xfrm>
          <a:prstGeom prst="rect">
            <a:avLst/>
          </a:prstGeom>
          <a:noFill/>
          <a:ln>
            <a:noFill/>
          </a:ln>
        </p:spPr>
      </p:pic>
      <p:pic>
        <p:nvPicPr>
          <p:cNvPr id="22" name="Picture 21"/>
          <p:cNvPicPr/>
          <p:nvPr/>
        </p:nvPicPr>
        <p:blipFill>
          <a:blip r:embed="rId14">
            <a:extLst>
              <a:ext uri="{28A0092B-C50C-407E-A947-70E740481C1C}">
                <a14:useLocalDpi xmlns:a14="http://schemas.microsoft.com/office/drawing/2010/main" val="0"/>
              </a:ext>
            </a:extLst>
          </a:blip>
          <a:srcRect/>
          <a:stretch>
            <a:fillRect/>
          </a:stretch>
        </p:blipFill>
        <p:spPr bwMode="auto">
          <a:xfrm>
            <a:off x="8592330" y="5216453"/>
            <a:ext cx="1286549" cy="1069848"/>
          </a:xfrm>
          <a:prstGeom prst="rect">
            <a:avLst/>
          </a:prstGeom>
          <a:noFill/>
          <a:ln>
            <a:noFill/>
          </a:ln>
        </p:spPr>
      </p:pic>
      <p:pic>
        <p:nvPicPr>
          <p:cNvPr id="23" name="Picture 22"/>
          <p:cNvPicPr/>
          <p:nvPr/>
        </p:nvPicPr>
        <p:blipFill>
          <a:blip r:embed="rId15">
            <a:extLst>
              <a:ext uri="{28A0092B-C50C-407E-A947-70E740481C1C}">
                <a14:useLocalDpi xmlns:a14="http://schemas.microsoft.com/office/drawing/2010/main" val="0"/>
              </a:ext>
            </a:extLst>
          </a:blip>
          <a:srcRect/>
          <a:stretch>
            <a:fillRect/>
          </a:stretch>
        </p:blipFill>
        <p:spPr bwMode="auto">
          <a:xfrm>
            <a:off x="10975441" y="5214054"/>
            <a:ext cx="1240155" cy="1069848"/>
          </a:xfrm>
          <a:prstGeom prst="rect">
            <a:avLst/>
          </a:prstGeom>
          <a:noFill/>
          <a:ln>
            <a:noFill/>
          </a:ln>
        </p:spPr>
      </p:pic>
      <p:pic>
        <p:nvPicPr>
          <p:cNvPr id="24" name="Picture 23"/>
          <p:cNvPicPr/>
          <p:nvPr/>
        </p:nvPicPr>
        <p:blipFill>
          <a:blip r:embed="rId16">
            <a:extLst>
              <a:ext uri="{28A0092B-C50C-407E-A947-70E740481C1C}">
                <a14:useLocalDpi xmlns:a14="http://schemas.microsoft.com/office/drawing/2010/main" val="0"/>
              </a:ext>
            </a:extLst>
          </a:blip>
          <a:srcRect/>
          <a:stretch>
            <a:fillRect/>
          </a:stretch>
        </p:blipFill>
        <p:spPr bwMode="auto">
          <a:xfrm>
            <a:off x="9878880" y="5211341"/>
            <a:ext cx="1232535" cy="1073150"/>
          </a:xfrm>
          <a:prstGeom prst="rect">
            <a:avLst/>
          </a:prstGeom>
          <a:noFill/>
          <a:ln>
            <a:noFill/>
          </a:ln>
        </p:spPr>
      </p:pic>
      <p:sp>
        <p:nvSpPr>
          <p:cNvPr id="25" name="TextBox 24"/>
          <p:cNvSpPr txBox="1"/>
          <p:nvPr/>
        </p:nvSpPr>
        <p:spPr>
          <a:xfrm>
            <a:off x="0" y="6493840"/>
            <a:ext cx="12192000" cy="261610"/>
          </a:xfrm>
          <a:prstGeom prst="rect">
            <a:avLst/>
          </a:prstGeom>
          <a:noFill/>
        </p:spPr>
        <p:txBody>
          <a:bodyPr wrap="square" rtlCol="0">
            <a:spAutoFit/>
          </a:bodyPr>
          <a:lstStyle/>
          <a:p>
            <a:pPr algn="ctr"/>
            <a:r>
              <a:rPr lang="en-US" sz="1100" dirty="0"/>
              <a:t>Private and Confidential. © All rights reserved with Findability Sciences Private Ltd.</a:t>
            </a:r>
          </a:p>
        </p:txBody>
      </p:sp>
    </p:spTree>
    <p:extLst>
      <p:ext uri="{BB962C8B-B14F-4D97-AF65-F5344CB8AC3E}">
        <p14:creationId xmlns:p14="http://schemas.microsoft.com/office/powerpoint/2010/main" val="2602985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Shape 120"/>
          <p:cNvSpPr/>
          <p:nvPr/>
        </p:nvSpPr>
        <p:spPr>
          <a:xfrm>
            <a:off x="9216081" y="4442936"/>
            <a:ext cx="4450123" cy="1436291"/>
          </a:xfrm>
          <a:prstGeom prst="rect">
            <a:avLst/>
          </a:prstGeom>
          <a:ln w="12700">
            <a:miter lim="400000"/>
          </a:ln>
          <a:extLst>
            <a:ext uri="{C572A759-6A51-4108-AA02-DFA0A04FC94B}">
              <ma14:wrappingTextBoxFlag xmlns:ma14="http://schemas.microsoft.com/office/mac/drawingml/2011/main" xmlns="" val="1"/>
            </a:ext>
          </a:extLst>
        </p:spPr>
        <p:txBody>
          <a:bodyPr lIns="25400" tIns="25400" rIns="25400" bIns="25400" anchor="ctr">
            <a:spAutoFit/>
          </a:bodyPr>
          <a:lstStyle/>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Automatic</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Multi-Model</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Machine Learning</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No variable limit</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No training limit</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Most accurate</a:t>
            </a:r>
            <a:endParaRPr dirty="0"/>
          </a:p>
        </p:txBody>
      </p:sp>
      <p:sp>
        <p:nvSpPr>
          <p:cNvPr id="121" name="Shape 121"/>
          <p:cNvSpPr/>
          <p:nvPr/>
        </p:nvSpPr>
        <p:spPr>
          <a:xfrm flipV="1">
            <a:off x="3271025" y="727874"/>
            <a:ext cx="5137870" cy="78950"/>
          </a:xfrm>
          <a:prstGeom prst="rect">
            <a:avLst/>
          </a:prstGeom>
          <a:solidFill>
            <a:srgbClr val="EAAD5C"/>
          </a:solidFill>
          <a:ln w="12700">
            <a:miter lim="400000"/>
          </a:ln>
        </p:spPr>
        <p:txBody>
          <a:bodyPr lIns="25400" tIns="25400" rIns="25400" bIns="25400" anchor="ctr"/>
          <a:lstStyle/>
          <a:p>
            <a:pPr>
              <a:defRPr sz="3200">
                <a:solidFill>
                  <a:srgbClr val="FFFFFF"/>
                </a:solidFill>
              </a:defRPr>
            </a:pPr>
            <a:endParaRPr sz="16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2743" y="71658"/>
            <a:ext cx="5175233" cy="548640"/>
          </a:xfrm>
          <a:prstGeom prst="rect">
            <a:avLst/>
          </a:prstGeom>
        </p:spPr>
      </p:pic>
      <p:grpSp>
        <p:nvGrpSpPr>
          <p:cNvPr id="66" name="Group 65"/>
          <p:cNvGrpSpPr/>
          <p:nvPr/>
        </p:nvGrpSpPr>
        <p:grpSpPr>
          <a:xfrm>
            <a:off x="385887" y="1385829"/>
            <a:ext cx="1517289" cy="613437"/>
            <a:chOff x="1514963" y="3825549"/>
            <a:chExt cx="2254604" cy="951723"/>
          </a:xfrm>
        </p:grpSpPr>
        <p:sp>
          <p:nvSpPr>
            <p:cNvPr id="67" name="Rounded Rectangle 66"/>
            <p:cNvSpPr/>
            <p:nvPr/>
          </p:nvSpPr>
          <p:spPr>
            <a:xfrm>
              <a:off x="1514963" y="3825549"/>
              <a:ext cx="2254604" cy="95172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68" name="Group 67"/>
            <p:cNvGrpSpPr/>
            <p:nvPr/>
          </p:nvGrpSpPr>
          <p:grpSpPr>
            <a:xfrm>
              <a:off x="1645416" y="3918857"/>
              <a:ext cx="914887" cy="755780"/>
              <a:chOff x="2779420" y="1955408"/>
              <a:chExt cx="1448173" cy="1280159"/>
            </a:xfrm>
          </p:grpSpPr>
          <p:grpSp>
            <p:nvGrpSpPr>
              <p:cNvPr id="70" name="Group 69"/>
              <p:cNvGrpSpPr/>
              <p:nvPr/>
            </p:nvGrpSpPr>
            <p:grpSpPr>
              <a:xfrm>
                <a:off x="2862983" y="1955408"/>
                <a:ext cx="1329190" cy="1280159"/>
                <a:chOff x="2891118" y="1532965"/>
                <a:chExt cx="1111624" cy="1013012"/>
              </a:xfrm>
            </p:grpSpPr>
            <p:sp>
              <p:nvSpPr>
                <p:cNvPr id="72" name="Oval 71"/>
                <p:cNvSpPr/>
                <p:nvPr/>
              </p:nvSpPr>
              <p:spPr>
                <a:xfrm>
                  <a:off x="2891119" y="1532965"/>
                  <a:ext cx="1102659" cy="201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895600" y="2344271"/>
                  <a:ext cx="1102658" cy="201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p:cNvCxnSpPr>
                  <a:stCxn id="72" idx="2"/>
                  <a:endCxn id="73" idx="2"/>
                </p:cNvCxnSpPr>
                <p:nvPr/>
              </p:nvCxnSpPr>
              <p:spPr>
                <a:xfrm>
                  <a:off x="2891118" y="1633818"/>
                  <a:ext cx="4482" cy="8113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998260" y="1624853"/>
                  <a:ext cx="4482" cy="8113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1" name="TextBox 70"/>
              <p:cNvSpPr txBox="1"/>
              <p:nvPr/>
            </p:nvSpPr>
            <p:spPr>
              <a:xfrm>
                <a:off x="2779420" y="2150445"/>
                <a:ext cx="1448173" cy="894404"/>
              </a:xfrm>
              <a:prstGeom prst="rect">
                <a:avLst/>
              </a:prstGeom>
              <a:noFill/>
            </p:spPr>
            <p:txBody>
              <a:bodyPr wrap="none" rtlCol="0">
                <a:spAutoFit/>
              </a:bodyPr>
              <a:lstStyle/>
              <a:p>
                <a:r>
                  <a:rPr lang="en-US" sz="900" dirty="0"/>
                  <a:t>Internal</a:t>
                </a:r>
              </a:p>
              <a:p>
                <a:r>
                  <a:rPr lang="en-US" sz="900" dirty="0"/>
                  <a:t>Data store</a:t>
                </a:r>
              </a:p>
            </p:txBody>
          </p:sp>
        </p:grpSp>
        <p:sp>
          <p:nvSpPr>
            <p:cNvPr id="69" name="Flowchart: Multidocument 68"/>
            <p:cNvSpPr/>
            <p:nvPr/>
          </p:nvSpPr>
          <p:spPr>
            <a:xfrm>
              <a:off x="2685759" y="3974841"/>
              <a:ext cx="993953" cy="634482"/>
            </a:xfrm>
            <a:prstGeom prst="flowChartMultidocumen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Internal Content</a:t>
              </a:r>
            </a:p>
          </p:txBody>
        </p:sp>
      </p:grpSp>
      <p:grpSp>
        <p:nvGrpSpPr>
          <p:cNvPr id="76" name="Group 75"/>
          <p:cNvGrpSpPr/>
          <p:nvPr/>
        </p:nvGrpSpPr>
        <p:grpSpPr>
          <a:xfrm>
            <a:off x="385887" y="2381084"/>
            <a:ext cx="1493153" cy="613437"/>
            <a:chOff x="1550828" y="3825549"/>
            <a:chExt cx="2218739" cy="951723"/>
          </a:xfrm>
        </p:grpSpPr>
        <p:sp>
          <p:nvSpPr>
            <p:cNvPr id="77" name="Rounded Rectangle 76"/>
            <p:cNvSpPr/>
            <p:nvPr/>
          </p:nvSpPr>
          <p:spPr>
            <a:xfrm>
              <a:off x="1550828" y="3825549"/>
              <a:ext cx="2218739" cy="951723"/>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78" name="Group 77"/>
            <p:cNvGrpSpPr/>
            <p:nvPr/>
          </p:nvGrpSpPr>
          <p:grpSpPr>
            <a:xfrm>
              <a:off x="1642434" y="3918857"/>
              <a:ext cx="914887" cy="755780"/>
              <a:chOff x="2774698" y="1955408"/>
              <a:chExt cx="1448172" cy="1280159"/>
            </a:xfrm>
          </p:grpSpPr>
          <p:grpSp>
            <p:nvGrpSpPr>
              <p:cNvPr id="80" name="Group 79"/>
              <p:cNvGrpSpPr/>
              <p:nvPr/>
            </p:nvGrpSpPr>
            <p:grpSpPr>
              <a:xfrm>
                <a:off x="2862983" y="1955408"/>
                <a:ext cx="1329190" cy="1280159"/>
                <a:chOff x="2891118" y="1532965"/>
                <a:chExt cx="1111624" cy="1013012"/>
              </a:xfrm>
            </p:grpSpPr>
            <p:sp>
              <p:nvSpPr>
                <p:cNvPr id="82" name="Oval 81"/>
                <p:cNvSpPr/>
                <p:nvPr/>
              </p:nvSpPr>
              <p:spPr>
                <a:xfrm>
                  <a:off x="2891119" y="1532965"/>
                  <a:ext cx="1102659" cy="201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895600" y="2344271"/>
                  <a:ext cx="1102658" cy="20170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p:cNvCxnSpPr>
                  <a:stCxn id="82" idx="2"/>
                  <a:endCxn id="83" idx="2"/>
                </p:cNvCxnSpPr>
                <p:nvPr/>
              </p:nvCxnSpPr>
              <p:spPr>
                <a:xfrm>
                  <a:off x="2891118" y="1633818"/>
                  <a:ext cx="4482" cy="8113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3998260" y="1624853"/>
                  <a:ext cx="4482" cy="8113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1" name="TextBox 80"/>
              <p:cNvSpPr txBox="1"/>
              <p:nvPr/>
            </p:nvSpPr>
            <p:spPr>
              <a:xfrm>
                <a:off x="2774698" y="2151920"/>
                <a:ext cx="1448172" cy="894404"/>
              </a:xfrm>
              <a:prstGeom prst="rect">
                <a:avLst/>
              </a:prstGeom>
              <a:noFill/>
            </p:spPr>
            <p:txBody>
              <a:bodyPr wrap="none" rtlCol="0">
                <a:spAutoFit/>
              </a:bodyPr>
              <a:lstStyle/>
              <a:p>
                <a:r>
                  <a:rPr lang="en-US" sz="900" dirty="0"/>
                  <a:t>Public</a:t>
                </a:r>
              </a:p>
              <a:p>
                <a:r>
                  <a:rPr lang="en-US" sz="900" dirty="0"/>
                  <a:t>Data store</a:t>
                </a:r>
              </a:p>
            </p:txBody>
          </p:sp>
        </p:grpSp>
        <p:sp>
          <p:nvSpPr>
            <p:cNvPr id="79" name="Flowchart: Multidocument 78"/>
            <p:cNvSpPr/>
            <p:nvPr/>
          </p:nvSpPr>
          <p:spPr>
            <a:xfrm>
              <a:off x="2718495" y="3961502"/>
              <a:ext cx="992897" cy="634482"/>
            </a:xfrm>
            <a:prstGeom prst="flowChartMultidocumen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Public Content</a:t>
              </a:r>
            </a:p>
          </p:txBody>
        </p:sp>
      </p:grpSp>
      <p:grpSp>
        <p:nvGrpSpPr>
          <p:cNvPr id="93" name="Group 92"/>
          <p:cNvGrpSpPr/>
          <p:nvPr/>
        </p:nvGrpSpPr>
        <p:grpSpPr>
          <a:xfrm>
            <a:off x="370194" y="3510911"/>
            <a:ext cx="1661099" cy="1121329"/>
            <a:chOff x="329066" y="3361024"/>
            <a:chExt cx="1661099" cy="1121329"/>
          </a:xfrm>
        </p:grpSpPr>
        <p:sp>
          <p:nvSpPr>
            <p:cNvPr id="87" name="Rounded Rectangle 86"/>
            <p:cNvSpPr/>
            <p:nvPr/>
          </p:nvSpPr>
          <p:spPr>
            <a:xfrm>
              <a:off x="329066" y="3361024"/>
              <a:ext cx="1589382" cy="1121329"/>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8" name="Picture 2" descr="https://encrypted-tbn0.gstatic.com/images?q=tbn:ANd9GcR2Hhi26Lw5ZsoktGclHNnrl44f6DutQW6zRNxwWGK03YvaP4VlYw"/>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025" t="28173" r="27113" b="27074"/>
            <a:stretch/>
          </p:blipFill>
          <p:spPr bwMode="auto">
            <a:xfrm>
              <a:off x="349006" y="3422893"/>
              <a:ext cx="299667" cy="191364"/>
            </a:xfrm>
            <a:prstGeom prst="ellipse">
              <a:avLst/>
            </a:prstGeom>
            <a:noFill/>
            <a:extLst>
              <a:ext uri="{909E8E84-426E-40DD-AFC4-6F175D3DCCD1}">
                <a14:hiddenFill xmlns:a14="http://schemas.microsoft.com/office/drawing/2010/main">
                  <a:solidFill>
                    <a:srgbClr val="FFFFFF"/>
                  </a:solidFill>
                </a14:hiddenFill>
              </a:ext>
            </a:extLst>
          </p:spPr>
        </p:pic>
        <p:pic>
          <p:nvPicPr>
            <p:cNvPr id="89" name="Picture 88"/>
            <p:cNvPicPr>
              <a:picLocks noChangeAspect="1"/>
            </p:cNvPicPr>
            <p:nvPr/>
          </p:nvPicPr>
          <p:blipFill>
            <a:blip r:embed="rId5"/>
            <a:stretch>
              <a:fillRect/>
            </a:stretch>
          </p:blipFill>
          <p:spPr>
            <a:xfrm>
              <a:off x="413143" y="3734963"/>
              <a:ext cx="184610" cy="181545"/>
            </a:xfrm>
            <a:prstGeom prst="rect">
              <a:avLst/>
            </a:prstGeom>
          </p:spPr>
        </p:pic>
        <p:pic>
          <p:nvPicPr>
            <p:cNvPr id="90" name="Picture 6" descr="https://encrypted-tbn0.gstatic.com/images?q=tbn:ANd9GcSMBHQPEfLteXbFU5P1Db_xqS9hjdRwrtH2sQ4Kxvcy6rd1dWX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479" y="3587546"/>
              <a:ext cx="184610" cy="181545"/>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p:cNvSpPr txBox="1"/>
            <p:nvPr/>
          </p:nvSpPr>
          <p:spPr>
            <a:xfrm>
              <a:off x="998098" y="3436927"/>
              <a:ext cx="992067" cy="954107"/>
            </a:xfrm>
            <a:prstGeom prst="rect">
              <a:avLst/>
            </a:prstGeom>
            <a:noFill/>
          </p:spPr>
          <p:txBody>
            <a:bodyPr wrap="square" rtlCol="0">
              <a:spAutoFit/>
            </a:bodyPr>
            <a:lstStyle/>
            <a:p>
              <a:r>
                <a:rPr lang="en-US" sz="1400" dirty="0"/>
                <a:t>Social Media, news and web data</a:t>
              </a:r>
            </a:p>
          </p:txBody>
        </p:sp>
        <p:pic>
          <p:nvPicPr>
            <p:cNvPr id="2050" name="Picture 2" descr="http://brassnecktheatre.com/wp-content/themes/brassneck/css/css-images/news-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673" y="3956865"/>
              <a:ext cx="182880" cy="1828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millsapplefarm.com/images/the-blog-icon/bitmap/orange/blog-icon-box-orange-300.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262" y="4079078"/>
              <a:ext cx="182880" cy="182880"/>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8" descr="http://freepngimages.com/wp-content/uploads/2015/12/world-wide-web-blue-transparent-image-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5210" y="4236079"/>
              <a:ext cx="216131" cy="182880"/>
            </a:xfrm>
            <a:prstGeom prst="rect">
              <a:avLst/>
            </a:prstGeom>
            <a:noFill/>
            <a:extLst>
              <a:ext uri="{909E8E84-426E-40DD-AFC4-6F175D3DCCD1}">
                <a14:hiddenFill xmlns:a14="http://schemas.microsoft.com/office/drawing/2010/main">
                  <a:solidFill>
                    <a:srgbClr val="FFFFFF"/>
                  </a:solidFill>
                </a14:hiddenFill>
              </a:ext>
            </a:extLst>
          </p:spPr>
        </p:pic>
      </p:grpSp>
      <p:sp>
        <p:nvSpPr>
          <p:cNvPr id="95" name="Right Arrow 79"/>
          <p:cNvSpPr>
            <a:spLocks noChangeArrowheads="1"/>
          </p:cNvSpPr>
          <p:nvPr/>
        </p:nvSpPr>
        <p:spPr bwMode="auto">
          <a:xfrm>
            <a:off x="2024265" y="2635166"/>
            <a:ext cx="745276" cy="375312"/>
          </a:xfrm>
          <a:prstGeom prst="rightArrow">
            <a:avLst>
              <a:gd name="adj1" fmla="val 50000"/>
              <a:gd name="adj2" fmla="val 50086"/>
            </a:avLst>
          </a:prstGeom>
          <a:solidFill>
            <a:srgbClr val="FF8218"/>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5" name="Rectangle 4"/>
          <p:cNvSpPr/>
          <p:nvPr/>
        </p:nvSpPr>
        <p:spPr>
          <a:xfrm>
            <a:off x="2836997" y="4421940"/>
            <a:ext cx="2350323" cy="784830"/>
          </a:xfrm>
          <a:prstGeom prst="rect">
            <a:avLst/>
          </a:prstGeom>
        </p:spPr>
        <p:txBody>
          <a:bodyPr wrap="none">
            <a:spAutoFit/>
          </a:bodyPr>
          <a:lstStyle/>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Digital Body language</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Customer Persona</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Unified View</a:t>
            </a:r>
          </a:p>
        </p:txBody>
      </p:sp>
      <p:sp>
        <p:nvSpPr>
          <p:cNvPr id="103" name="Right Arrow 79"/>
          <p:cNvSpPr>
            <a:spLocks noChangeArrowheads="1"/>
          </p:cNvSpPr>
          <p:nvPr/>
        </p:nvSpPr>
        <p:spPr bwMode="auto">
          <a:xfrm>
            <a:off x="5155355" y="2648653"/>
            <a:ext cx="779376" cy="375312"/>
          </a:xfrm>
          <a:prstGeom prst="rightArrow">
            <a:avLst>
              <a:gd name="adj1" fmla="val 50000"/>
              <a:gd name="adj2" fmla="val 50086"/>
            </a:avLst>
          </a:prstGeom>
          <a:solidFill>
            <a:srgbClr val="FF8218"/>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110" name="Rectangle 109"/>
          <p:cNvSpPr/>
          <p:nvPr/>
        </p:nvSpPr>
        <p:spPr>
          <a:xfrm>
            <a:off x="5930359" y="4437266"/>
            <a:ext cx="2518638" cy="1708160"/>
          </a:xfrm>
          <a:prstGeom prst="rect">
            <a:avLst/>
          </a:prstGeom>
        </p:spPr>
        <p:txBody>
          <a:bodyPr wrap="none">
            <a:spAutoFit/>
          </a:bodyPr>
          <a:lstStyle/>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Customer segmentation</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Insights</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Enterprise Search</a:t>
            </a:r>
          </a:p>
          <a:p>
            <a:pPr marL="285750" indent="-285750" defTabSz="228600">
              <a:buFont typeface="Arial" panose="020B0604020202020204" pitchFamily="34" charset="0"/>
              <a:buChar char="•"/>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dirty="0"/>
              <a:t>Natural Language query</a:t>
            </a:r>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endParaRPr lang="en-US" dirty="0"/>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endParaRPr lang="en-US" dirty="0"/>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endParaRPr lang="en-US" dirty="0"/>
          </a:p>
        </p:txBody>
      </p:sp>
      <p:sp>
        <p:nvSpPr>
          <p:cNvPr id="115" name="Right Arrow 79"/>
          <p:cNvSpPr>
            <a:spLocks noChangeArrowheads="1"/>
          </p:cNvSpPr>
          <p:nvPr/>
        </p:nvSpPr>
        <p:spPr bwMode="auto">
          <a:xfrm>
            <a:off x="8496175" y="2619209"/>
            <a:ext cx="779376" cy="375312"/>
          </a:xfrm>
          <a:prstGeom prst="rightArrow">
            <a:avLst>
              <a:gd name="adj1" fmla="val 50000"/>
              <a:gd name="adj2" fmla="val 50086"/>
            </a:avLst>
          </a:prstGeom>
          <a:solidFill>
            <a:srgbClr val="FF8218"/>
          </a:solidFill>
          <a:ln w="9525" algn="ctr">
            <a:solidFill>
              <a:schemeClr val="tx1"/>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pic>
        <p:nvPicPr>
          <p:cNvPr id="63" name="Picture 6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64939" y="5513467"/>
            <a:ext cx="825663" cy="731520"/>
          </a:xfrm>
          <a:prstGeom prst="rect">
            <a:avLst/>
          </a:prstGeom>
        </p:spPr>
      </p:pic>
      <p:sp>
        <p:nvSpPr>
          <p:cNvPr id="64" name="TextBox 63"/>
          <p:cNvSpPr txBox="1"/>
          <p:nvPr/>
        </p:nvSpPr>
        <p:spPr>
          <a:xfrm>
            <a:off x="5218242" y="5869510"/>
            <a:ext cx="1046697" cy="307777"/>
          </a:xfrm>
          <a:prstGeom prst="rect">
            <a:avLst/>
          </a:prstGeom>
          <a:noFill/>
        </p:spPr>
        <p:txBody>
          <a:bodyPr wrap="none" rtlCol="0">
            <a:spAutoFit/>
          </a:bodyPr>
          <a:lstStyle/>
          <a:p>
            <a:r>
              <a:rPr lang="en-US" sz="1400" dirty="0"/>
              <a:t>Powered By</a:t>
            </a:r>
          </a:p>
        </p:txBody>
      </p:sp>
      <p:pic>
        <p:nvPicPr>
          <p:cNvPr id="86" name="image6.png"/>
          <p:cNvPicPr>
            <a:picLocks noChangeAspect="1"/>
          </p:cNvPicPr>
          <p:nvPr/>
        </p:nvPicPr>
        <p:blipFill>
          <a:blip r:embed="rId11">
            <a:extLst/>
          </a:blip>
          <a:stretch>
            <a:fillRect/>
          </a:stretch>
        </p:blipFill>
        <p:spPr>
          <a:xfrm>
            <a:off x="10161645" y="248676"/>
            <a:ext cx="1766184" cy="479198"/>
          </a:xfrm>
          <a:prstGeom prst="rect">
            <a:avLst/>
          </a:prstGeom>
          <a:ln w="12700">
            <a:miter lim="400000"/>
          </a:ln>
        </p:spPr>
      </p:pic>
      <p:grpSp>
        <p:nvGrpSpPr>
          <p:cNvPr id="12" name="Group 11"/>
          <p:cNvGrpSpPr/>
          <p:nvPr/>
        </p:nvGrpSpPr>
        <p:grpSpPr>
          <a:xfrm>
            <a:off x="5960689" y="1540011"/>
            <a:ext cx="2490886" cy="2641559"/>
            <a:chOff x="5960689" y="1540011"/>
            <a:chExt cx="2490886" cy="2641559"/>
          </a:xfrm>
        </p:grpSpPr>
        <p:grpSp>
          <p:nvGrpSpPr>
            <p:cNvPr id="92" name="Group 91"/>
            <p:cNvGrpSpPr/>
            <p:nvPr/>
          </p:nvGrpSpPr>
          <p:grpSpPr>
            <a:xfrm>
              <a:off x="5960689" y="1540011"/>
              <a:ext cx="2490886" cy="2641559"/>
              <a:chOff x="7049763" y="1498186"/>
              <a:chExt cx="2490886" cy="2641559"/>
            </a:xfrm>
          </p:grpSpPr>
          <p:sp>
            <p:nvSpPr>
              <p:cNvPr id="104" name="Rectangle 103"/>
              <p:cNvSpPr/>
              <p:nvPr/>
            </p:nvSpPr>
            <p:spPr>
              <a:xfrm>
                <a:off x="7049763" y="1498186"/>
                <a:ext cx="2490886" cy="26415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p:cNvSpPr txBox="1"/>
              <p:nvPr/>
            </p:nvSpPr>
            <p:spPr>
              <a:xfrm>
                <a:off x="7295051" y="1668265"/>
                <a:ext cx="2000310" cy="369332"/>
              </a:xfrm>
              <a:prstGeom prst="rect">
                <a:avLst/>
              </a:prstGeom>
              <a:noFill/>
              <a:ln>
                <a:solidFill>
                  <a:schemeClr val="accent1">
                    <a:shade val="50000"/>
                  </a:schemeClr>
                </a:solidFill>
              </a:ln>
            </p:spPr>
            <p:txBody>
              <a:bodyPr wrap="square" rtlCol="0">
                <a:spAutoFit/>
              </a:bodyPr>
              <a:lstStyle/>
              <a:p>
                <a:pPr algn="ctr"/>
                <a:r>
                  <a:rPr lang="en-US" dirty="0"/>
                  <a:t>Taxonomy</a:t>
                </a:r>
              </a:p>
            </p:txBody>
          </p:sp>
          <p:sp>
            <p:nvSpPr>
              <p:cNvPr id="107" name="TextBox 106"/>
              <p:cNvSpPr txBox="1"/>
              <p:nvPr/>
            </p:nvSpPr>
            <p:spPr>
              <a:xfrm>
                <a:off x="7295051" y="2234099"/>
                <a:ext cx="2000310" cy="369332"/>
              </a:xfrm>
              <a:prstGeom prst="rect">
                <a:avLst/>
              </a:prstGeom>
              <a:noFill/>
              <a:ln>
                <a:solidFill>
                  <a:schemeClr val="accent1">
                    <a:shade val="50000"/>
                  </a:schemeClr>
                </a:solidFill>
              </a:ln>
            </p:spPr>
            <p:txBody>
              <a:bodyPr wrap="square" rtlCol="0">
                <a:spAutoFit/>
              </a:bodyPr>
              <a:lstStyle/>
              <a:p>
                <a:pPr algn="ctr"/>
                <a:r>
                  <a:rPr lang="en-US" dirty="0"/>
                  <a:t>Customer Analytics</a:t>
                </a:r>
              </a:p>
            </p:txBody>
          </p:sp>
          <p:sp>
            <p:nvSpPr>
              <p:cNvPr id="108" name="TextBox 107"/>
              <p:cNvSpPr txBox="1"/>
              <p:nvPr/>
            </p:nvSpPr>
            <p:spPr>
              <a:xfrm>
                <a:off x="7315587" y="2786645"/>
                <a:ext cx="2000310" cy="646331"/>
              </a:xfrm>
              <a:prstGeom prst="rect">
                <a:avLst/>
              </a:prstGeom>
              <a:noFill/>
              <a:ln>
                <a:solidFill>
                  <a:schemeClr val="accent1">
                    <a:shade val="50000"/>
                  </a:schemeClr>
                </a:solidFill>
              </a:ln>
            </p:spPr>
            <p:txBody>
              <a:bodyPr wrap="square" rtlCol="0">
                <a:spAutoFit/>
              </a:bodyPr>
              <a:lstStyle/>
              <a:p>
                <a:pPr algn="ctr"/>
                <a:r>
                  <a:rPr lang="en-US" dirty="0"/>
                  <a:t>NLC and Machine Learning</a:t>
                </a:r>
              </a:p>
            </p:txBody>
          </p:sp>
        </p:grpSp>
        <p:pic>
          <p:nvPicPr>
            <p:cNvPr id="9" name="Picture 2" descr="Image result for ibm bluemix transparen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45983" y="3553865"/>
              <a:ext cx="1627509" cy="5486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p:cNvGrpSpPr/>
          <p:nvPr/>
        </p:nvGrpSpPr>
        <p:grpSpPr>
          <a:xfrm>
            <a:off x="2836997" y="1528128"/>
            <a:ext cx="2250902" cy="2631193"/>
            <a:chOff x="2836997" y="1528128"/>
            <a:chExt cx="2250902" cy="2631193"/>
          </a:xfrm>
        </p:grpSpPr>
        <p:grpSp>
          <p:nvGrpSpPr>
            <p:cNvPr id="6" name="Group 5"/>
            <p:cNvGrpSpPr/>
            <p:nvPr/>
          </p:nvGrpSpPr>
          <p:grpSpPr>
            <a:xfrm>
              <a:off x="2836997" y="1528128"/>
              <a:ext cx="2250902" cy="2631193"/>
              <a:chOff x="3702424" y="1441809"/>
              <a:chExt cx="2698376" cy="2977150"/>
            </a:xfrm>
          </p:grpSpPr>
          <p:sp>
            <p:nvSpPr>
              <p:cNvPr id="3" name="Rectangle 2"/>
              <p:cNvSpPr/>
              <p:nvPr/>
            </p:nvSpPr>
            <p:spPr>
              <a:xfrm>
                <a:off x="3702424" y="1441809"/>
                <a:ext cx="2698376" cy="29771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81534" y="2057870"/>
                <a:ext cx="2397967" cy="379011"/>
              </a:xfrm>
              <a:prstGeom prst="rect">
                <a:avLst/>
              </a:prstGeom>
              <a:noFill/>
              <a:ln>
                <a:solidFill>
                  <a:schemeClr val="accent1">
                    <a:shade val="50000"/>
                  </a:schemeClr>
                </a:solidFill>
              </a:ln>
            </p:spPr>
            <p:txBody>
              <a:bodyPr wrap="square" rtlCol="0">
                <a:spAutoFit/>
              </a:bodyPr>
              <a:lstStyle/>
              <a:p>
                <a:pPr algn="ctr"/>
                <a:r>
                  <a:rPr lang="en-US" dirty="0"/>
                  <a:t>Data Validation</a:t>
                </a:r>
              </a:p>
            </p:txBody>
          </p:sp>
          <p:sp>
            <p:nvSpPr>
              <p:cNvPr id="99" name="TextBox 98"/>
              <p:cNvSpPr txBox="1"/>
              <p:nvPr/>
            </p:nvSpPr>
            <p:spPr>
              <a:xfrm>
                <a:off x="3881534" y="2588686"/>
                <a:ext cx="2397967" cy="379011"/>
              </a:xfrm>
              <a:prstGeom prst="rect">
                <a:avLst/>
              </a:prstGeom>
              <a:noFill/>
              <a:ln>
                <a:solidFill>
                  <a:schemeClr val="accent1">
                    <a:shade val="50000"/>
                  </a:schemeClr>
                </a:solidFill>
              </a:ln>
            </p:spPr>
            <p:txBody>
              <a:bodyPr wrap="square" rtlCol="0">
                <a:spAutoFit/>
              </a:bodyPr>
              <a:lstStyle/>
              <a:p>
                <a:pPr algn="ctr"/>
                <a:r>
                  <a:rPr lang="en-US" dirty="0"/>
                  <a:t>Data Matching</a:t>
                </a:r>
              </a:p>
            </p:txBody>
          </p:sp>
          <p:sp>
            <p:nvSpPr>
              <p:cNvPr id="100" name="TextBox 99"/>
              <p:cNvSpPr txBox="1"/>
              <p:nvPr/>
            </p:nvSpPr>
            <p:spPr>
              <a:xfrm>
                <a:off x="3895245" y="3200139"/>
                <a:ext cx="2397967" cy="379011"/>
              </a:xfrm>
              <a:prstGeom prst="rect">
                <a:avLst/>
              </a:prstGeom>
              <a:noFill/>
              <a:ln>
                <a:solidFill>
                  <a:schemeClr val="accent1">
                    <a:shade val="50000"/>
                  </a:schemeClr>
                </a:solidFill>
              </a:ln>
            </p:spPr>
            <p:txBody>
              <a:bodyPr wrap="square" rtlCol="0">
                <a:spAutoFit/>
              </a:bodyPr>
              <a:lstStyle/>
              <a:p>
                <a:pPr algn="ctr"/>
                <a:r>
                  <a:rPr lang="en-US" dirty="0"/>
                  <a:t>Social Extraction</a:t>
                </a:r>
              </a:p>
            </p:txBody>
          </p:sp>
          <p:sp>
            <p:nvSpPr>
              <p:cNvPr id="101" name="TextBox 100"/>
              <p:cNvSpPr txBox="1"/>
              <p:nvPr/>
            </p:nvSpPr>
            <p:spPr>
              <a:xfrm>
                <a:off x="3891543" y="3802222"/>
                <a:ext cx="2397967" cy="379011"/>
              </a:xfrm>
              <a:prstGeom prst="rect">
                <a:avLst/>
              </a:prstGeom>
              <a:noFill/>
              <a:ln>
                <a:solidFill>
                  <a:schemeClr val="accent1">
                    <a:shade val="50000"/>
                  </a:schemeClr>
                </a:solidFill>
              </a:ln>
            </p:spPr>
            <p:txBody>
              <a:bodyPr wrap="square" rtlCol="0">
                <a:spAutoFit/>
              </a:bodyPr>
              <a:lstStyle/>
              <a:p>
                <a:pPr algn="ctr"/>
                <a:r>
                  <a:rPr lang="en-US" dirty="0"/>
                  <a:t>Customer Persona</a:t>
                </a:r>
              </a:p>
            </p:txBody>
          </p:sp>
        </p:gr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86405" y="1571744"/>
              <a:ext cx="2054530" cy="457240"/>
            </a:xfrm>
            <a:prstGeom prst="rect">
              <a:avLst/>
            </a:prstGeom>
          </p:spPr>
        </p:pic>
      </p:grpSp>
      <p:grpSp>
        <p:nvGrpSpPr>
          <p:cNvPr id="14" name="Group 13"/>
          <p:cNvGrpSpPr/>
          <p:nvPr/>
        </p:nvGrpSpPr>
        <p:grpSpPr>
          <a:xfrm>
            <a:off x="9324365" y="1540010"/>
            <a:ext cx="2490886" cy="2641559"/>
            <a:chOff x="9324365" y="1540010"/>
            <a:chExt cx="2490886" cy="2641559"/>
          </a:xfrm>
        </p:grpSpPr>
        <p:grpSp>
          <p:nvGrpSpPr>
            <p:cNvPr id="96" name="Group 95"/>
            <p:cNvGrpSpPr/>
            <p:nvPr/>
          </p:nvGrpSpPr>
          <p:grpSpPr>
            <a:xfrm>
              <a:off x="9324365" y="1540010"/>
              <a:ext cx="2490886" cy="2641559"/>
              <a:chOff x="9324365" y="1540010"/>
              <a:chExt cx="2490886" cy="2641559"/>
            </a:xfrm>
          </p:grpSpPr>
          <p:sp>
            <p:nvSpPr>
              <p:cNvPr id="111" name="Rectangle 110"/>
              <p:cNvSpPr/>
              <p:nvPr/>
            </p:nvSpPr>
            <p:spPr>
              <a:xfrm>
                <a:off x="9324365" y="1540010"/>
                <a:ext cx="2490886" cy="26415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extBox 115"/>
              <p:cNvSpPr txBox="1"/>
              <p:nvPr/>
            </p:nvSpPr>
            <p:spPr>
              <a:xfrm>
                <a:off x="9466512" y="1710090"/>
                <a:ext cx="2206592" cy="1200329"/>
              </a:xfrm>
              <a:prstGeom prst="rect">
                <a:avLst/>
              </a:prstGeom>
              <a:noFill/>
              <a:ln>
                <a:solidFill>
                  <a:schemeClr val="accent1">
                    <a:shade val="50000"/>
                  </a:schemeClr>
                </a:solidFill>
              </a:ln>
            </p:spPr>
            <p:txBody>
              <a:bodyPr wrap="square" rtlCol="0">
                <a:spAutoFit/>
              </a:bodyPr>
              <a:lstStyle/>
              <a:p>
                <a:pPr algn="ctr"/>
                <a:r>
                  <a:rPr lang="en-US" dirty="0"/>
                  <a:t>Statistical Modeling</a:t>
                </a:r>
              </a:p>
              <a:p>
                <a:pPr algn="ctr"/>
                <a:r>
                  <a:rPr lang="en-US" dirty="0"/>
                  <a:t>Using Machine Learning and Artificial Intelligence</a:t>
                </a:r>
              </a:p>
            </p:txBody>
          </p:sp>
          <p:sp>
            <p:nvSpPr>
              <p:cNvPr id="117" name="TextBox 116"/>
              <p:cNvSpPr txBox="1"/>
              <p:nvPr/>
            </p:nvSpPr>
            <p:spPr>
              <a:xfrm>
                <a:off x="9466512" y="3036872"/>
                <a:ext cx="2206592" cy="646331"/>
              </a:xfrm>
              <a:prstGeom prst="rect">
                <a:avLst/>
              </a:prstGeom>
              <a:noFill/>
              <a:ln>
                <a:solidFill>
                  <a:schemeClr val="accent1">
                    <a:shade val="50000"/>
                  </a:schemeClr>
                </a:solidFill>
              </a:ln>
            </p:spPr>
            <p:txBody>
              <a:bodyPr wrap="square" rtlCol="0">
                <a:spAutoFit/>
              </a:bodyPr>
              <a:lstStyle/>
              <a:p>
                <a:pPr algn="ctr"/>
                <a:r>
                  <a:rPr lang="en-US" dirty="0"/>
                  <a:t>Predictions using Models</a:t>
                </a:r>
              </a:p>
            </p:txBody>
          </p:sp>
          <p:sp>
            <p:nvSpPr>
              <p:cNvPr id="124" name="TextBox 123"/>
              <p:cNvSpPr txBox="1"/>
              <p:nvPr/>
            </p:nvSpPr>
            <p:spPr>
              <a:xfrm>
                <a:off x="9944096" y="3862129"/>
                <a:ext cx="878767" cy="261610"/>
              </a:xfrm>
              <a:prstGeom prst="rect">
                <a:avLst/>
              </a:prstGeom>
              <a:noFill/>
            </p:spPr>
            <p:txBody>
              <a:bodyPr wrap="none" rtlCol="0">
                <a:spAutoFit/>
              </a:bodyPr>
              <a:lstStyle/>
              <a:p>
                <a:r>
                  <a:rPr lang="en-US" sz="1100" dirty="0"/>
                  <a:t>Powered By</a:t>
                </a:r>
              </a:p>
            </p:txBody>
          </p:sp>
        </p:grpSp>
        <p:pic>
          <p:nvPicPr>
            <p:cNvPr id="13" name="Picture 1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95741" y="3757979"/>
              <a:ext cx="387213" cy="365760"/>
            </a:xfrm>
            <a:prstGeom prst="rect">
              <a:avLst/>
            </a:prstGeom>
          </p:spPr>
        </p:pic>
      </p:grpSp>
      <p:sp>
        <p:nvSpPr>
          <p:cNvPr id="98" name="TextBox 97"/>
          <p:cNvSpPr txBox="1"/>
          <p:nvPr/>
        </p:nvSpPr>
        <p:spPr>
          <a:xfrm>
            <a:off x="0" y="6493840"/>
            <a:ext cx="12192000" cy="261610"/>
          </a:xfrm>
          <a:prstGeom prst="rect">
            <a:avLst/>
          </a:prstGeom>
          <a:noFill/>
        </p:spPr>
        <p:txBody>
          <a:bodyPr wrap="square" rtlCol="0">
            <a:spAutoFit/>
          </a:bodyPr>
          <a:lstStyle/>
          <a:p>
            <a:pPr algn="ctr"/>
            <a:r>
              <a:rPr lang="en-US" sz="1100" dirty="0"/>
              <a:t>Private and Confidential. © All rights reserved with Findability Sciences Private Ltd.</a:t>
            </a:r>
          </a:p>
        </p:txBody>
      </p:sp>
    </p:spTree>
    <p:extLst>
      <p:ext uri="{BB962C8B-B14F-4D97-AF65-F5344CB8AC3E}">
        <p14:creationId xmlns:p14="http://schemas.microsoft.com/office/powerpoint/2010/main" val="2210982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40"/>
          <p:cNvSpPr/>
          <p:nvPr/>
        </p:nvSpPr>
        <p:spPr>
          <a:xfrm>
            <a:off x="6863260" y="1691598"/>
            <a:ext cx="4488122" cy="2059538"/>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sz="1200" dirty="0"/>
              <a:t>Credit risk and Fraud detection</a:t>
            </a:r>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sz="2800" dirty="0"/>
              <a:t>Predicting Claim fraud in insurance</a:t>
            </a:r>
            <a:endParaRPr sz="1000" dirty="0"/>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2500">
                <a:latin typeface="Helvetica"/>
                <a:ea typeface="Helvetica"/>
                <a:cs typeface="Helvetica"/>
                <a:sym typeface="Helvetica"/>
              </a:defRPr>
            </a:pPr>
            <a:endParaRPr lang="en-US" sz="1250" dirty="0"/>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2500">
                <a:latin typeface="Helvetica"/>
                <a:ea typeface="Helvetica"/>
                <a:cs typeface="Helvetica"/>
                <a:sym typeface="Helvetica"/>
              </a:defRPr>
            </a:pPr>
            <a:r>
              <a:rPr lang="en-US" sz="1250" dirty="0"/>
              <a:t>Overbilling in insurance amount to 900 million dollar every year. Overbilling can be because of higher diagnosis, procedure, multiple billing, similar procedure, prescriptions, treatment plan etc.</a:t>
            </a:r>
            <a:endParaRPr sz="1250" dirty="0"/>
          </a:p>
        </p:txBody>
      </p:sp>
      <p:sp>
        <p:nvSpPr>
          <p:cNvPr id="11" name="Shape 194"/>
          <p:cNvSpPr txBox="1">
            <a:spLocks/>
          </p:cNvSpPr>
          <p:nvPr/>
        </p:nvSpPr>
        <p:spPr>
          <a:xfrm>
            <a:off x="315685" y="187843"/>
            <a:ext cx="11291598" cy="595929"/>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Tw Cen MT Condensed"/>
                <a:ea typeface="Tw Cen MT Condensed"/>
                <a:cs typeface="Tw Cen MT Condensed"/>
                <a:sym typeface="Tw Cen MT Condensed"/>
              </a:defRPr>
            </a:lvl1pPr>
          </a:lstStyle>
          <a:p>
            <a:r>
              <a:rPr lang="en-US" sz="2800" b="1" dirty="0">
                <a:latin typeface="+mj-lt"/>
              </a:rPr>
              <a:t>Case Study #1</a:t>
            </a:r>
          </a:p>
        </p:txBody>
      </p:sp>
      <p:sp>
        <p:nvSpPr>
          <p:cNvPr id="13" name="Shape 217"/>
          <p:cNvSpPr/>
          <p:nvPr/>
        </p:nvSpPr>
        <p:spPr>
          <a:xfrm>
            <a:off x="6915651" y="2759467"/>
            <a:ext cx="231077" cy="64009"/>
          </a:xfrm>
          <a:prstGeom prst="rect">
            <a:avLst/>
          </a:prstGeom>
          <a:gradFill>
            <a:gsLst>
              <a:gs pos="0">
                <a:schemeClr val="accent2"/>
              </a:gs>
              <a:gs pos="17500">
                <a:srgbClr val="F1975A"/>
              </a:gs>
              <a:gs pos="64000">
                <a:srgbClr val="BF9000"/>
              </a:gs>
            </a:gsLst>
          </a:gradFill>
          <a:ln w="12700">
            <a:miter lim="400000"/>
          </a:ln>
        </p:spPr>
        <p:txBody>
          <a:bodyPr lIns="45719" rIns="45719" anchor="ctr"/>
          <a:lstStyle/>
          <a:p>
            <a:pPr algn="ctr">
              <a:defRPr>
                <a:solidFill>
                  <a:srgbClr val="FFFFFF"/>
                </a:solidFill>
              </a:defRPr>
            </a:pPr>
            <a:endParaRPr/>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11054715" y="103622"/>
            <a:ext cx="1137285" cy="946150"/>
          </a:xfrm>
          <a:prstGeom prst="rect">
            <a:avLst/>
          </a:prstGeom>
          <a:noFill/>
          <a:ln>
            <a:noFill/>
          </a:ln>
        </p:spPr>
      </p:pic>
      <p:pic>
        <p:nvPicPr>
          <p:cNvPr id="10" name="image6.png"/>
          <p:cNvPicPr>
            <a:picLocks noChangeAspect="1"/>
          </p:cNvPicPr>
          <p:nvPr/>
        </p:nvPicPr>
        <p:blipFill>
          <a:blip r:embed="rId3">
            <a:extLst/>
          </a:blip>
          <a:stretch>
            <a:fillRect/>
          </a:stretch>
        </p:blipFill>
        <p:spPr>
          <a:xfrm>
            <a:off x="10191931" y="5734006"/>
            <a:ext cx="1766184" cy="479198"/>
          </a:xfrm>
          <a:prstGeom prst="rect">
            <a:avLst/>
          </a:prstGeom>
          <a:ln w="12700">
            <a:miter lim="400000"/>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685" y="949497"/>
            <a:ext cx="6401069" cy="4026738"/>
          </a:xfrm>
          <a:prstGeom prst="rect">
            <a:avLst/>
          </a:prstGeom>
        </p:spPr>
      </p:pic>
      <p:cxnSp>
        <p:nvCxnSpPr>
          <p:cNvPr id="14" name="Straight Connector 13"/>
          <p:cNvCxnSpPr/>
          <p:nvPr/>
        </p:nvCxnSpPr>
        <p:spPr>
          <a:xfrm>
            <a:off x="2019949" y="662719"/>
            <a:ext cx="31458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6493840"/>
            <a:ext cx="12192000" cy="261610"/>
          </a:xfrm>
          <a:prstGeom prst="rect">
            <a:avLst/>
          </a:prstGeom>
          <a:noFill/>
        </p:spPr>
        <p:txBody>
          <a:bodyPr wrap="square" rtlCol="0">
            <a:spAutoFit/>
          </a:bodyPr>
          <a:lstStyle/>
          <a:p>
            <a:pPr algn="ctr"/>
            <a:r>
              <a:rPr lang="en-US" sz="1100" dirty="0"/>
              <a:t>Private and Confidential. © All rights reserved with Findability Sciences Private Ltd.</a:t>
            </a:r>
          </a:p>
        </p:txBody>
      </p:sp>
    </p:spTree>
    <p:extLst>
      <p:ext uri="{BB962C8B-B14F-4D97-AF65-F5344CB8AC3E}">
        <p14:creationId xmlns:p14="http://schemas.microsoft.com/office/powerpoint/2010/main" val="2966749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227"/>
          <p:cNvSpPr/>
          <p:nvPr/>
        </p:nvSpPr>
        <p:spPr>
          <a:xfrm>
            <a:off x="433471" y="2325662"/>
            <a:ext cx="231078" cy="64009"/>
          </a:xfrm>
          <a:prstGeom prst="rect">
            <a:avLst/>
          </a:prstGeom>
          <a:gradFill>
            <a:gsLst>
              <a:gs pos="0">
                <a:schemeClr val="accent2"/>
              </a:gs>
              <a:gs pos="17500">
                <a:srgbClr val="F1975A"/>
              </a:gs>
              <a:gs pos="64000">
                <a:srgbClr val="BF9000"/>
              </a:gs>
            </a:gsLst>
          </a:gradFill>
          <a:ln w="12700">
            <a:miter lim="400000"/>
          </a:ln>
        </p:spPr>
        <p:txBody>
          <a:bodyPr lIns="45719" rIns="45719" anchor="ctr"/>
          <a:lstStyle/>
          <a:p>
            <a:pPr algn="ctr">
              <a:defRPr>
                <a:solidFill>
                  <a:srgbClr val="FFFFFF"/>
                </a:solidFill>
              </a:defRPr>
            </a:pPr>
            <a:endParaRPr/>
          </a:p>
        </p:txBody>
      </p:sp>
      <p:sp>
        <p:nvSpPr>
          <p:cNvPr id="3" name="Shape 140"/>
          <p:cNvSpPr/>
          <p:nvPr/>
        </p:nvSpPr>
        <p:spPr>
          <a:xfrm>
            <a:off x="385846" y="1663818"/>
            <a:ext cx="4948154" cy="344453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sz="1200" dirty="0"/>
              <a:t>Banking</a:t>
            </a:r>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500">
                <a:latin typeface="Helvetica"/>
                <a:ea typeface="Helvetica"/>
                <a:cs typeface="Helvetica"/>
                <a:sym typeface="Helvetica"/>
              </a:defRPr>
            </a:pPr>
            <a:r>
              <a:rPr lang="en-US" sz="2800" dirty="0"/>
              <a:t>Improve customer satisfaction</a:t>
            </a:r>
            <a:endParaRPr lang="en-US" sz="1250" dirty="0"/>
          </a:p>
          <a:p>
            <a:pPr algn="just"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200"/>
            </a:pPr>
            <a:endParaRPr lang="en-IN" sz="1400" dirty="0"/>
          </a:p>
          <a:p>
            <a:pPr algn="just"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200"/>
            </a:pPr>
            <a:r>
              <a:rPr lang="en-IN" sz="1400" dirty="0"/>
              <a:t>In new age of technology, does your customer still struggle to connect with you? Or better, can you know their pain before they even realize it? Do you run out of cash at ATM machines? Are they struck at ATM and no one to help? </a:t>
            </a:r>
          </a:p>
          <a:p>
            <a:pPr algn="just"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200"/>
            </a:pPr>
            <a:endParaRPr lang="en-IN" sz="1400" dirty="0"/>
          </a:p>
          <a:p>
            <a:pPr algn="just"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200"/>
            </a:pPr>
            <a:r>
              <a:rPr lang="en-IN" sz="1400" dirty="0"/>
              <a:t>Are you using their 30 second of undivided attention to offer then something unique, what they need today?</a:t>
            </a:r>
          </a:p>
          <a:p>
            <a:pPr algn="just"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200"/>
            </a:pPr>
            <a:endParaRPr lang="en-IN" sz="1400" dirty="0"/>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200"/>
            </a:pPr>
            <a:endParaRPr lang="en-IN" sz="1400" dirty="0"/>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200"/>
            </a:pPr>
            <a:endParaRPr lang="en-IN" sz="1400" dirty="0"/>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1200"/>
            </a:pPr>
            <a:r>
              <a:rPr lang="en-IN" sz="1400" dirty="0"/>
              <a:t>Customer is ONE. Serve as Individual.</a:t>
            </a:r>
          </a:p>
          <a:p>
            <a:pPr defTabSz="228600">
              <a:tabLst>
                <a:tab pos="177800" algn="l"/>
                <a:tab pos="355600" algn="l"/>
                <a:tab pos="533400" algn="l"/>
                <a:tab pos="711200" algn="l"/>
                <a:tab pos="889000" algn="l"/>
                <a:tab pos="1066800" algn="l"/>
                <a:tab pos="1244600" algn="l"/>
                <a:tab pos="1422400" algn="l"/>
                <a:tab pos="1600200" algn="l"/>
                <a:tab pos="1778000" algn="l"/>
                <a:tab pos="1955800" algn="l"/>
                <a:tab pos="2133600" algn="l"/>
              </a:tabLst>
              <a:defRPr sz="2500">
                <a:latin typeface="Helvetica"/>
                <a:ea typeface="Helvetica"/>
                <a:cs typeface="Helvetica"/>
                <a:sym typeface="Helvetica"/>
              </a:defRPr>
            </a:pPr>
            <a:endParaRPr sz="1250" dirty="0"/>
          </a:p>
        </p:txBody>
      </p:sp>
      <p:sp>
        <p:nvSpPr>
          <p:cNvPr id="16" name="Shape 194"/>
          <p:cNvSpPr txBox="1">
            <a:spLocks/>
          </p:cNvSpPr>
          <p:nvPr/>
        </p:nvSpPr>
        <p:spPr>
          <a:xfrm>
            <a:off x="315685" y="187843"/>
            <a:ext cx="11291598" cy="595929"/>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Tw Cen MT Condensed"/>
                <a:ea typeface="Tw Cen MT Condensed"/>
                <a:cs typeface="Tw Cen MT Condensed"/>
                <a:sym typeface="Tw Cen MT Condensed"/>
              </a:defRPr>
            </a:lvl1pPr>
          </a:lstStyle>
          <a:p>
            <a:r>
              <a:rPr lang="en-US" sz="2800" b="1" dirty="0">
                <a:latin typeface="+mj-lt"/>
              </a:rPr>
              <a:t>Case Study #2</a:t>
            </a:r>
          </a:p>
        </p:txBody>
      </p:sp>
      <p:pic>
        <p:nvPicPr>
          <p:cNvPr id="14" name="Picture 13"/>
          <p:cNvPicPr/>
          <p:nvPr/>
        </p:nvPicPr>
        <p:blipFill>
          <a:blip r:embed="rId2">
            <a:extLst>
              <a:ext uri="{28A0092B-C50C-407E-A947-70E740481C1C}">
                <a14:useLocalDpi xmlns:a14="http://schemas.microsoft.com/office/drawing/2010/main" val="0"/>
              </a:ext>
            </a:extLst>
          </a:blip>
          <a:srcRect/>
          <a:stretch>
            <a:fillRect/>
          </a:stretch>
        </p:blipFill>
        <p:spPr bwMode="auto">
          <a:xfrm>
            <a:off x="10947547" y="-424"/>
            <a:ext cx="1240155" cy="1113155"/>
          </a:xfrm>
          <a:prstGeom prst="rect">
            <a:avLst/>
          </a:prstGeom>
          <a:noFill/>
          <a:ln>
            <a:noFill/>
          </a:ln>
        </p:spPr>
      </p:pic>
      <p:pic>
        <p:nvPicPr>
          <p:cNvPr id="13" name="image6.png"/>
          <p:cNvPicPr>
            <a:picLocks noChangeAspect="1"/>
          </p:cNvPicPr>
          <p:nvPr/>
        </p:nvPicPr>
        <p:blipFill>
          <a:blip r:embed="rId3">
            <a:extLst/>
          </a:blip>
          <a:stretch>
            <a:fillRect/>
          </a:stretch>
        </p:blipFill>
        <p:spPr>
          <a:xfrm>
            <a:off x="10191931" y="5734006"/>
            <a:ext cx="1766184" cy="479198"/>
          </a:xfrm>
          <a:prstGeom prst="rect">
            <a:avLst/>
          </a:prstGeom>
          <a:ln w="12700">
            <a:miter lim="400000"/>
          </a:ln>
        </p:spPr>
      </p:pic>
      <p:cxnSp>
        <p:nvCxnSpPr>
          <p:cNvPr id="15" name="Straight Connector 14"/>
          <p:cNvCxnSpPr/>
          <p:nvPr/>
        </p:nvCxnSpPr>
        <p:spPr>
          <a:xfrm>
            <a:off x="2019949" y="662719"/>
            <a:ext cx="31458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0097" y="662719"/>
            <a:ext cx="5114925" cy="5105400"/>
          </a:xfrm>
          <a:prstGeom prst="rect">
            <a:avLst/>
          </a:prstGeom>
        </p:spPr>
      </p:pic>
      <p:pic>
        <p:nvPicPr>
          <p:cNvPr id="17" name="image9.png"/>
          <p:cNvPicPr>
            <a:picLocks noChangeAspect="1"/>
          </p:cNvPicPr>
          <p:nvPr/>
        </p:nvPicPr>
        <p:blipFill>
          <a:blip r:embed="rId5">
            <a:extLst/>
          </a:blip>
          <a:stretch>
            <a:fillRect/>
          </a:stretch>
        </p:blipFill>
        <p:spPr>
          <a:xfrm>
            <a:off x="6915261" y="1708886"/>
            <a:ext cx="4752989" cy="2702693"/>
          </a:xfrm>
          <a:prstGeom prst="rect">
            <a:avLst/>
          </a:prstGeom>
          <a:ln w="12700" cap="flat">
            <a:noFill/>
            <a:miter lim="400000"/>
          </a:ln>
          <a:effectLst/>
        </p:spPr>
      </p:pic>
      <p:pic>
        <p:nvPicPr>
          <p:cNvPr id="18" name="image10.png" descr="http://www.ezmerchantprocessing.com/images/atm_placement.png"/>
          <p:cNvPicPr>
            <a:picLocks noChangeAspect="1"/>
          </p:cNvPicPr>
          <p:nvPr/>
        </p:nvPicPr>
        <p:blipFill>
          <a:blip r:embed="rId6">
            <a:extLst/>
          </a:blip>
          <a:stretch>
            <a:fillRect/>
          </a:stretch>
        </p:blipFill>
        <p:spPr>
          <a:xfrm>
            <a:off x="5831883" y="783772"/>
            <a:ext cx="1776427" cy="4441064"/>
          </a:xfrm>
          <a:prstGeom prst="rect">
            <a:avLst/>
          </a:prstGeom>
          <a:ln w="12700" cap="flat">
            <a:noFill/>
            <a:miter lim="400000"/>
          </a:ln>
          <a:effectLst/>
        </p:spPr>
      </p:pic>
      <p:sp>
        <p:nvSpPr>
          <p:cNvPr id="19" name="TextBox 18"/>
          <p:cNvSpPr txBox="1"/>
          <p:nvPr/>
        </p:nvSpPr>
        <p:spPr>
          <a:xfrm>
            <a:off x="0" y="6493840"/>
            <a:ext cx="12192000" cy="261610"/>
          </a:xfrm>
          <a:prstGeom prst="rect">
            <a:avLst/>
          </a:prstGeom>
          <a:noFill/>
        </p:spPr>
        <p:txBody>
          <a:bodyPr wrap="square" rtlCol="0">
            <a:spAutoFit/>
          </a:bodyPr>
          <a:lstStyle/>
          <a:p>
            <a:pPr algn="ctr"/>
            <a:r>
              <a:rPr lang="en-US" sz="1100" dirty="0"/>
              <a:t>Private and Confidential. © All rights reserved with Findability Sciences Private Ltd.</a:t>
            </a:r>
          </a:p>
        </p:txBody>
      </p:sp>
    </p:spTree>
    <p:extLst>
      <p:ext uri="{BB962C8B-B14F-4D97-AF65-F5344CB8AC3E}">
        <p14:creationId xmlns:p14="http://schemas.microsoft.com/office/powerpoint/2010/main" val="1148813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image11.png"/>
          <p:cNvPicPr>
            <a:picLocks noChangeAspect="1"/>
          </p:cNvPicPr>
          <p:nvPr/>
        </p:nvPicPr>
        <p:blipFill>
          <a:blip r:embed="rId2">
            <a:extLst/>
          </a:blip>
          <a:stretch>
            <a:fillRect/>
          </a:stretch>
        </p:blipFill>
        <p:spPr>
          <a:xfrm>
            <a:off x="431495" y="578645"/>
            <a:ext cx="5394961" cy="5394960"/>
          </a:xfrm>
          <a:prstGeom prst="rect">
            <a:avLst/>
          </a:prstGeom>
          <a:ln w="12700">
            <a:miter lim="400000"/>
          </a:ln>
        </p:spPr>
      </p:pic>
      <p:sp>
        <p:nvSpPr>
          <p:cNvPr id="216" name="Shape 216"/>
          <p:cNvSpPr/>
          <p:nvPr/>
        </p:nvSpPr>
        <p:spPr>
          <a:xfrm>
            <a:off x="6112042" y="2060796"/>
            <a:ext cx="5617471" cy="221086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cap="all">
                <a:latin typeface="+mn-lt"/>
                <a:ea typeface="+mn-ea"/>
                <a:cs typeface="+mn-cs"/>
                <a:sym typeface="Helvetica"/>
              </a:defRPr>
            </a:pPr>
            <a:r>
              <a:rPr dirty="0"/>
              <a:t>Purchase motivation and prediction </a:t>
            </a:r>
            <a:br>
              <a:rPr dirty="0"/>
            </a:br>
            <a:r>
              <a:rPr sz="3600" cap="none" dirty="0"/>
              <a:t>For Marketing and Up Sale</a:t>
            </a:r>
            <a:endParaRPr sz="1500" dirty="0"/>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n-lt"/>
                <a:ea typeface="+mn-ea"/>
                <a:cs typeface="+mn-cs"/>
                <a:sym typeface="Helvetica"/>
              </a:defRPr>
            </a:pPr>
            <a:endParaRPr sz="1500" dirty="0"/>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mn-lt"/>
                <a:ea typeface="+mn-ea"/>
                <a:cs typeface="+mn-cs"/>
                <a:sym typeface="Helvetica"/>
              </a:defRPr>
            </a:pPr>
            <a:endParaRPr lang="en-US" dirty="0"/>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mn-lt"/>
                <a:ea typeface="+mn-ea"/>
                <a:cs typeface="+mn-cs"/>
                <a:sym typeface="Helvetica"/>
              </a:defRPr>
            </a:pPr>
            <a:r>
              <a:rPr dirty="0"/>
              <a:t>Predict in real time what you customer will purchase next? Powered by Dr. Mo and IBM Watson, longitudinal prediction is most complex level to predict along with time. So we can say that ‘John Smith’ is most likely to </a:t>
            </a:r>
            <a:r>
              <a:rPr lang="en-US" dirty="0"/>
              <a:t>require a personal loan of 1L </a:t>
            </a:r>
            <a:r>
              <a:rPr dirty="0"/>
              <a:t>in next 2 week.</a:t>
            </a:r>
            <a:endParaRPr sz="2500" dirty="0"/>
          </a:p>
        </p:txBody>
      </p:sp>
      <p:sp>
        <p:nvSpPr>
          <p:cNvPr id="217" name="Shape 217"/>
          <p:cNvSpPr/>
          <p:nvPr/>
        </p:nvSpPr>
        <p:spPr>
          <a:xfrm>
            <a:off x="6220326" y="2942515"/>
            <a:ext cx="231077" cy="64009"/>
          </a:xfrm>
          <a:prstGeom prst="rect">
            <a:avLst/>
          </a:prstGeom>
          <a:gradFill>
            <a:gsLst>
              <a:gs pos="0">
                <a:schemeClr val="accent2"/>
              </a:gs>
              <a:gs pos="17500">
                <a:srgbClr val="F1975A"/>
              </a:gs>
              <a:gs pos="64000">
                <a:srgbClr val="BF9000"/>
              </a:gs>
            </a:gsLst>
          </a:gradFill>
          <a:ln w="12700">
            <a:miter lim="400000"/>
          </a:ln>
        </p:spPr>
        <p:txBody>
          <a:bodyPr lIns="45719" rIns="45719" anchor="ctr"/>
          <a:lstStyle/>
          <a:p>
            <a:pPr algn="ctr">
              <a:defRPr>
                <a:solidFill>
                  <a:srgbClr val="FFFFFF"/>
                </a:solidFill>
              </a:defRPr>
            </a:pPr>
            <a:endParaRPr/>
          </a:p>
        </p:txBody>
      </p:sp>
      <p:pic>
        <p:nvPicPr>
          <p:cNvPr id="219" name="image17.png"/>
          <p:cNvPicPr>
            <a:picLocks noChangeAspect="1"/>
          </p:cNvPicPr>
          <p:nvPr/>
        </p:nvPicPr>
        <p:blipFill>
          <a:blip r:embed="rId3">
            <a:extLst/>
          </a:blip>
          <a:stretch>
            <a:fillRect/>
          </a:stretch>
        </p:blipFill>
        <p:spPr>
          <a:xfrm>
            <a:off x="637184" y="1660106"/>
            <a:ext cx="4983585" cy="2909812"/>
          </a:xfrm>
          <a:prstGeom prst="rect">
            <a:avLst/>
          </a:prstGeom>
          <a:ln w="12700">
            <a:miter lim="400000"/>
          </a:ln>
          <a:effectLst>
            <a:softEdge rad="38100"/>
          </a:effectLst>
        </p:spPr>
      </p:pic>
      <p:pic>
        <p:nvPicPr>
          <p:cNvPr id="222" name="image6.png"/>
          <p:cNvPicPr>
            <a:picLocks noChangeAspect="1"/>
          </p:cNvPicPr>
          <p:nvPr/>
        </p:nvPicPr>
        <p:blipFill>
          <a:blip r:embed="rId4">
            <a:extLst/>
          </a:blip>
          <a:stretch>
            <a:fillRect/>
          </a:stretch>
        </p:blipFill>
        <p:spPr>
          <a:xfrm>
            <a:off x="10191931" y="5734006"/>
            <a:ext cx="1766184" cy="479198"/>
          </a:xfrm>
          <a:prstGeom prst="rect">
            <a:avLst/>
          </a:prstGeom>
          <a:ln w="12700">
            <a:miter lim="400000"/>
          </a:ln>
        </p:spPr>
      </p:pic>
      <p:pic>
        <p:nvPicPr>
          <p:cNvPr id="3078" name="Picture 6" descr="http://www.sumostructures.com/sonnet/images/home-lo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4697" y="4046205"/>
            <a:ext cx="182880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concurringopinions.com/wp-content/uploads/2013/09/Credit-Card-Cropped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3425" y="5034772"/>
            <a:ext cx="1399032" cy="822960"/>
          </a:xfrm>
          <a:prstGeom prst="rect">
            <a:avLst/>
          </a:prstGeom>
          <a:noFill/>
          <a:extLst>
            <a:ext uri="{909E8E84-426E-40DD-AFC4-6F175D3DCCD1}">
              <a14:hiddenFill xmlns:a14="http://schemas.microsoft.com/office/drawing/2010/main">
                <a:solidFill>
                  <a:srgbClr val="FFFFFF"/>
                </a:solidFill>
              </a14:hiddenFill>
            </a:ext>
          </a:extLst>
        </p:spPr>
      </p:pic>
      <p:sp>
        <p:nvSpPr>
          <p:cNvPr id="16" name="Shape 194"/>
          <p:cNvSpPr>
            <a:spLocks noGrp="1"/>
          </p:cNvSpPr>
          <p:nvPr>
            <p:ph type="title"/>
          </p:nvPr>
        </p:nvSpPr>
        <p:spPr>
          <a:xfrm>
            <a:off x="315685" y="187843"/>
            <a:ext cx="11291598" cy="595929"/>
          </a:xfrm>
          <a:prstGeom prst="rect">
            <a:avLst/>
          </a:prstGeom>
        </p:spPr>
        <p:txBody>
          <a:bodyPr>
            <a:normAutofit/>
          </a:bodyPr>
          <a:lstStyle>
            <a:lvl1pPr>
              <a:defRPr sz="3200">
                <a:latin typeface="Tw Cen MT Condensed"/>
                <a:ea typeface="Tw Cen MT Condensed"/>
                <a:cs typeface="Tw Cen MT Condensed"/>
                <a:sym typeface="Tw Cen MT Condensed"/>
              </a:defRPr>
            </a:lvl1pPr>
          </a:lstStyle>
          <a:p>
            <a:r>
              <a:rPr lang="en-US" sz="2800" b="1" dirty="0">
                <a:latin typeface="+mj-lt"/>
              </a:rPr>
              <a:t>Case Study</a:t>
            </a:r>
            <a:r>
              <a:rPr sz="2800" b="1" dirty="0">
                <a:latin typeface="+mj-lt"/>
              </a:rPr>
              <a:t> #</a:t>
            </a:r>
            <a:r>
              <a:rPr lang="en-US" sz="2800" b="1" dirty="0">
                <a:latin typeface="+mj-lt"/>
              </a:rPr>
              <a:t>3</a:t>
            </a:r>
            <a:endParaRPr sz="2800" b="1" dirty="0">
              <a:latin typeface="+mj-lt"/>
            </a:endParaRPr>
          </a:p>
        </p:txBody>
      </p:sp>
      <p:sp>
        <p:nvSpPr>
          <p:cNvPr id="18" name="TextBox 17"/>
          <p:cNvSpPr txBox="1"/>
          <p:nvPr/>
        </p:nvSpPr>
        <p:spPr>
          <a:xfrm>
            <a:off x="0" y="6493840"/>
            <a:ext cx="12192000" cy="261610"/>
          </a:xfrm>
          <a:prstGeom prst="rect">
            <a:avLst/>
          </a:prstGeom>
          <a:noFill/>
        </p:spPr>
        <p:txBody>
          <a:bodyPr wrap="square" rtlCol="0">
            <a:spAutoFit/>
          </a:bodyPr>
          <a:lstStyle/>
          <a:p>
            <a:pPr algn="ctr"/>
            <a:r>
              <a:rPr lang="en-US" sz="1100" dirty="0"/>
              <a:t>Private and Confidential. © All rights reserved with Findability Sciences Private Ltd.</a:t>
            </a:r>
          </a:p>
        </p:txBody>
      </p:sp>
      <p:pic>
        <p:nvPicPr>
          <p:cNvPr id="12" name="Picture 11"/>
          <p:cNvPicPr/>
          <p:nvPr/>
        </p:nvPicPr>
        <p:blipFill>
          <a:blip r:embed="rId7">
            <a:extLst>
              <a:ext uri="{28A0092B-C50C-407E-A947-70E740481C1C}">
                <a14:useLocalDpi xmlns:a14="http://schemas.microsoft.com/office/drawing/2010/main" val="0"/>
              </a:ext>
            </a:extLst>
          </a:blip>
          <a:srcRect/>
          <a:stretch>
            <a:fillRect/>
          </a:stretch>
        </p:blipFill>
        <p:spPr bwMode="auto">
          <a:xfrm>
            <a:off x="11054715" y="103622"/>
            <a:ext cx="1137285" cy="946150"/>
          </a:xfrm>
          <a:prstGeom prst="rect">
            <a:avLst/>
          </a:prstGeom>
          <a:noFill/>
          <a:ln>
            <a:noFill/>
          </a:ln>
        </p:spPr>
      </p:pic>
      <p:pic>
        <p:nvPicPr>
          <p:cNvPr id="13" name="Picture 12"/>
          <p:cNvPicPr/>
          <p:nvPr/>
        </p:nvPicPr>
        <p:blipFill>
          <a:blip r:embed="rId8">
            <a:extLst>
              <a:ext uri="{28A0092B-C50C-407E-A947-70E740481C1C}">
                <a14:useLocalDpi xmlns:a14="http://schemas.microsoft.com/office/drawing/2010/main" val="0"/>
              </a:ext>
            </a:extLst>
          </a:blip>
          <a:srcRect/>
          <a:stretch>
            <a:fillRect/>
          </a:stretch>
        </p:blipFill>
        <p:spPr bwMode="auto">
          <a:xfrm>
            <a:off x="9834868" y="20119"/>
            <a:ext cx="1240155" cy="1113155"/>
          </a:xfrm>
          <a:prstGeom prst="rect">
            <a:avLst/>
          </a:prstGeom>
          <a:noFill/>
          <a:ln>
            <a:noFill/>
          </a:ln>
        </p:spPr>
      </p:pic>
      <p:cxnSp>
        <p:nvCxnSpPr>
          <p:cNvPr id="14" name="Straight Connector 13"/>
          <p:cNvCxnSpPr/>
          <p:nvPr/>
        </p:nvCxnSpPr>
        <p:spPr>
          <a:xfrm>
            <a:off x="2003907" y="678761"/>
            <a:ext cx="314587" cy="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409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 name="Shape 204"/>
          <p:cNvSpPr/>
          <p:nvPr/>
        </p:nvSpPr>
        <p:spPr>
          <a:xfrm>
            <a:off x="512774" y="1638293"/>
            <a:ext cx="5384782" cy="233397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cap="all">
                <a:latin typeface="+mn-lt"/>
                <a:ea typeface="+mn-ea"/>
                <a:cs typeface="+mn-cs"/>
                <a:sym typeface="Helvetica"/>
              </a:defRPr>
            </a:pPr>
            <a:r>
              <a:rPr dirty="0"/>
              <a:t>Customer Segmentation </a:t>
            </a:r>
            <a:br>
              <a:rPr dirty="0"/>
            </a:br>
            <a:r>
              <a:rPr sz="3600" cap="none" dirty="0"/>
              <a:t>For Strategic decision making and growth</a:t>
            </a:r>
            <a:endParaRPr sz="1500" dirty="0"/>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latin typeface="+mn-lt"/>
                <a:ea typeface="+mn-ea"/>
                <a:cs typeface="+mn-cs"/>
                <a:sym typeface="Helvetica"/>
              </a:defRPr>
            </a:pPr>
            <a:endParaRPr sz="1500" dirty="0"/>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mn-lt"/>
                <a:ea typeface="+mn-ea"/>
                <a:cs typeface="+mn-cs"/>
                <a:sym typeface="Helvetica"/>
              </a:defRPr>
            </a:pPr>
            <a:endParaRPr lang="en-US" dirty="0"/>
          </a:p>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mn-lt"/>
                <a:ea typeface="+mn-ea"/>
                <a:cs typeface="+mn-cs"/>
                <a:sym typeface="Helvetica"/>
              </a:defRPr>
            </a:pPr>
            <a:r>
              <a:rPr dirty="0"/>
              <a:t>Customer segmentation based on their interest, personality, belief, motivation, location, influencer and likes. </a:t>
            </a:r>
            <a:endParaRPr sz="2500" dirty="0"/>
          </a:p>
        </p:txBody>
      </p:sp>
      <p:sp>
        <p:nvSpPr>
          <p:cNvPr id="206" name="Shape 206"/>
          <p:cNvSpPr/>
          <p:nvPr/>
        </p:nvSpPr>
        <p:spPr>
          <a:xfrm>
            <a:off x="613609" y="3079375"/>
            <a:ext cx="231077" cy="64009"/>
          </a:xfrm>
          <a:prstGeom prst="rect">
            <a:avLst/>
          </a:prstGeom>
          <a:gradFill>
            <a:gsLst>
              <a:gs pos="0">
                <a:schemeClr val="accent2"/>
              </a:gs>
              <a:gs pos="17500">
                <a:srgbClr val="F1975A"/>
              </a:gs>
              <a:gs pos="64000">
                <a:srgbClr val="BF9000"/>
              </a:gs>
            </a:gsLst>
          </a:gradFill>
          <a:ln w="12700">
            <a:miter lim="400000"/>
          </a:ln>
        </p:spPr>
        <p:txBody>
          <a:bodyPr lIns="45719" rIns="45719" anchor="ctr"/>
          <a:lstStyle/>
          <a:p>
            <a:pPr algn="ctr">
              <a:defRPr>
                <a:solidFill>
                  <a:srgbClr val="FFFFFF"/>
                </a:solidFill>
              </a:defRPr>
            </a:pPr>
            <a:endParaRPr/>
          </a:p>
        </p:txBody>
      </p:sp>
      <p:grpSp>
        <p:nvGrpSpPr>
          <p:cNvPr id="209" name="Group 209"/>
          <p:cNvGrpSpPr/>
          <p:nvPr/>
        </p:nvGrpSpPr>
        <p:grpSpPr>
          <a:xfrm>
            <a:off x="6337220" y="642344"/>
            <a:ext cx="5394961" cy="5394961"/>
            <a:chOff x="0" y="0"/>
            <a:chExt cx="5394959" cy="5394959"/>
          </a:xfrm>
        </p:grpSpPr>
        <p:pic>
          <p:nvPicPr>
            <p:cNvPr id="207" name="image11.png"/>
            <p:cNvPicPr>
              <a:picLocks noChangeAspect="1"/>
            </p:cNvPicPr>
            <p:nvPr/>
          </p:nvPicPr>
          <p:blipFill>
            <a:blip r:embed="rId2">
              <a:extLst/>
            </a:blip>
            <a:stretch>
              <a:fillRect/>
            </a:stretch>
          </p:blipFill>
          <p:spPr>
            <a:xfrm>
              <a:off x="0" y="0"/>
              <a:ext cx="5394960" cy="5394960"/>
            </a:xfrm>
            <a:prstGeom prst="rect">
              <a:avLst/>
            </a:prstGeom>
            <a:ln w="12700" cap="flat">
              <a:noFill/>
              <a:miter lim="400000"/>
            </a:ln>
            <a:effectLst/>
          </p:spPr>
        </p:pic>
        <p:pic>
          <p:nvPicPr>
            <p:cNvPr id="208" name="image14.gif" descr="https://www.callcentrehelper.com/images/stories/2010/2013/01/personality-profile-510.gif"/>
            <p:cNvPicPr>
              <a:picLocks noChangeAspect="1"/>
            </p:cNvPicPr>
            <p:nvPr/>
          </p:nvPicPr>
          <p:blipFill>
            <a:blip r:embed="rId3">
              <a:extLst/>
            </a:blip>
            <a:stretch>
              <a:fillRect/>
            </a:stretch>
          </p:blipFill>
          <p:spPr>
            <a:xfrm>
              <a:off x="295952" y="1087044"/>
              <a:ext cx="4803056" cy="2877461"/>
            </a:xfrm>
            <a:prstGeom prst="rect">
              <a:avLst/>
            </a:prstGeom>
            <a:ln w="12700" cap="flat">
              <a:noFill/>
              <a:miter lim="400000"/>
            </a:ln>
            <a:effectLst/>
          </p:spPr>
        </p:pic>
      </p:grpSp>
      <p:pic>
        <p:nvPicPr>
          <p:cNvPr id="210" name="image15.png" descr="http://photo.foter.com/photos/pi/223/imax-89524-beckett-grey-transparent-chair-with-wood-leg.jpg"/>
          <p:cNvPicPr>
            <a:picLocks noChangeAspect="1"/>
          </p:cNvPicPr>
          <p:nvPr/>
        </p:nvPicPr>
        <p:blipFill>
          <a:blip r:embed="rId4">
            <a:extLst/>
          </a:blip>
          <a:stretch>
            <a:fillRect/>
          </a:stretch>
        </p:blipFill>
        <p:spPr>
          <a:xfrm>
            <a:off x="5030563" y="3304221"/>
            <a:ext cx="2857440" cy="3474721"/>
          </a:xfrm>
          <a:prstGeom prst="rect">
            <a:avLst/>
          </a:prstGeom>
          <a:ln w="12700">
            <a:miter lim="400000"/>
          </a:ln>
        </p:spPr>
      </p:pic>
      <p:sp>
        <p:nvSpPr>
          <p:cNvPr id="12" name="Shape 194"/>
          <p:cNvSpPr txBox="1">
            <a:spLocks/>
          </p:cNvSpPr>
          <p:nvPr/>
        </p:nvSpPr>
        <p:spPr>
          <a:xfrm>
            <a:off x="315685" y="187843"/>
            <a:ext cx="11291598" cy="5959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Tw Cen MT Condensed"/>
                <a:ea typeface="Tw Cen MT Condensed"/>
                <a:cs typeface="Tw Cen MT Condensed"/>
                <a:sym typeface="Tw Cen MT Condensed"/>
              </a:defRPr>
            </a:lvl1pPr>
          </a:lstStyle>
          <a:p>
            <a:r>
              <a:rPr lang="en-US" sz="2800" b="1" dirty="0">
                <a:latin typeface="+mj-lt"/>
              </a:rPr>
              <a:t>Case Study #4</a:t>
            </a:r>
          </a:p>
        </p:txBody>
      </p:sp>
      <p:sp>
        <p:nvSpPr>
          <p:cNvPr id="13" name="Shape 195"/>
          <p:cNvSpPr/>
          <p:nvPr/>
        </p:nvSpPr>
        <p:spPr>
          <a:xfrm>
            <a:off x="515237" y="730951"/>
            <a:ext cx="1634095" cy="59377"/>
          </a:xfrm>
          <a:prstGeom prst="rect">
            <a:avLst/>
          </a:prstGeom>
          <a:gradFill>
            <a:gsLst>
              <a:gs pos="0">
                <a:schemeClr val="accent2"/>
              </a:gs>
              <a:gs pos="17500">
                <a:srgbClr val="F1975A"/>
              </a:gs>
              <a:gs pos="64000">
                <a:srgbClr val="BF9000"/>
              </a:gs>
            </a:gsLst>
          </a:gradFill>
          <a:ln w="12700">
            <a:miter lim="400000"/>
          </a:ln>
        </p:spPr>
        <p:txBody>
          <a:bodyPr lIns="45719" rIns="45719" anchor="ctr"/>
          <a:lstStyle/>
          <a:p>
            <a:pPr algn="ctr">
              <a:defRPr>
                <a:solidFill>
                  <a:srgbClr val="FFFFFF"/>
                </a:solidFill>
              </a:defRPr>
            </a:pPr>
            <a:endParaRPr/>
          </a:p>
        </p:txBody>
      </p:sp>
      <p:pic>
        <p:nvPicPr>
          <p:cNvPr id="16" name="Picture 15"/>
          <p:cNvPicPr/>
          <p:nvPr/>
        </p:nvPicPr>
        <p:blipFill>
          <a:blip r:embed="rId5">
            <a:extLst>
              <a:ext uri="{28A0092B-C50C-407E-A947-70E740481C1C}">
                <a14:useLocalDpi xmlns:a14="http://schemas.microsoft.com/office/drawing/2010/main" val="0"/>
              </a:ext>
            </a:extLst>
          </a:blip>
          <a:srcRect/>
          <a:stretch>
            <a:fillRect/>
          </a:stretch>
        </p:blipFill>
        <p:spPr bwMode="auto">
          <a:xfrm>
            <a:off x="11054715" y="103622"/>
            <a:ext cx="1137285" cy="946150"/>
          </a:xfrm>
          <a:prstGeom prst="rect">
            <a:avLst/>
          </a:prstGeom>
          <a:noFill/>
          <a:ln>
            <a:noFill/>
          </a:ln>
        </p:spPr>
      </p:pic>
      <p:pic>
        <p:nvPicPr>
          <p:cNvPr id="17" name="Picture 16"/>
          <p:cNvPicPr/>
          <p:nvPr/>
        </p:nvPicPr>
        <p:blipFill>
          <a:blip r:embed="rId6">
            <a:extLst>
              <a:ext uri="{28A0092B-C50C-407E-A947-70E740481C1C}">
                <a14:useLocalDpi xmlns:a14="http://schemas.microsoft.com/office/drawing/2010/main" val="0"/>
              </a:ext>
            </a:extLst>
          </a:blip>
          <a:srcRect/>
          <a:stretch>
            <a:fillRect/>
          </a:stretch>
        </p:blipFill>
        <p:spPr bwMode="auto">
          <a:xfrm>
            <a:off x="9774713" y="20119"/>
            <a:ext cx="1240155" cy="1113155"/>
          </a:xfrm>
          <a:prstGeom prst="rect">
            <a:avLst/>
          </a:prstGeom>
          <a:noFill/>
          <a:ln>
            <a:noFill/>
          </a:ln>
        </p:spPr>
      </p:pic>
      <p:pic>
        <p:nvPicPr>
          <p:cNvPr id="14" name="image33.png"/>
          <p:cNvPicPr>
            <a:picLocks noChangeAspect="1"/>
          </p:cNvPicPr>
          <p:nvPr/>
        </p:nvPicPr>
        <p:blipFill>
          <a:blip r:embed="rId7">
            <a:extLst/>
          </a:blip>
          <a:stretch>
            <a:fillRect/>
          </a:stretch>
        </p:blipFill>
        <p:spPr>
          <a:xfrm>
            <a:off x="10331312" y="5943600"/>
            <a:ext cx="1860688" cy="914400"/>
          </a:xfrm>
          <a:prstGeom prst="rect">
            <a:avLst/>
          </a:prstGeom>
          <a:ln w="12700">
            <a:miter lim="400000"/>
          </a:ln>
        </p:spPr>
      </p:pic>
    </p:spTree>
    <p:extLst>
      <p:ext uri="{BB962C8B-B14F-4D97-AF65-F5344CB8AC3E}">
        <p14:creationId xmlns:p14="http://schemas.microsoft.com/office/powerpoint/2010/main" val="3224848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4480" y="820809"/>
            <a:ext cx="9117874" cy="6786473"/>
          </a:xfrm>
          <a:prstGeom prst="rect">
            <a:avLst/>
          </a:prstGeom>
          <a:noFill/>
        </p:spPr>
        <p:txBody>
          <a:bodyPr wrap="square" rtlCol="0">
            <a:spAutoFit/>
          </a:bodyPr>
          <a:lstStyle/>
          <a:p>
            <a:r>
              <a:rPr lang="en-US" sz="2800" b="1" u="sng" dirty="0"/>
              <a:t>Today’s FINTECH Presenters</a:t>
            </a:r>
          </a:p>
          <a:p>
            <a:pPr marL="514350" indent="-514350">
              <a:spcBef>
                <a:spcPts val="300"/>
              </a:spcBef>
              <a:buFont typeface="+mj-lt"/>
              <a:buAutoNum type="arabicPeriod"/>
            </a:pPr>
            <a:r>
              <a:rPr lang="en-US" sz="2800" b="1" dirty="0"/>
              <a:t>Active Intelligence </a:t>
            </a:r>
          </a:p>
          <a:p>
            <a:pPr marL="514350" indent="-514350">
              <a:spcBef>
                <a:spcPts val="300"/>
              </a:spcBef>
              <a:buFont typeface="+mj-lt"/>
              <a:buAutoNum type="arabicPeriod"/>
            </a:pPr>
            <a:r>
              <a:rPr lang="en-US" sz="2800" b="1" dirty="0" err="1"/>
              <a:t>CarIQ</a:t>
            </a:r>
            <a:r>
              <a:rPr lang="en-US" sz="2800" b="1" dirty="0"/>
              <a:t> </a:t>
            </a:r>
          </a:p>
          <a:p>
            <a:pPr marL="514350" indent="-514350">
              <a:spcBef>
                <a:spcPts val="300"/>
              </a:spcBef>
              <a:buFont typeface="+mj-lt"/>
              <a:buAutoNum type="arabicPeriod"/>
            </a:pPr>
            <a:r>
              <a:rPr lang="en-US" sz="2800" b="1" dirty="0"/>
              <a:t>Findability Sciences</a:t>
            </a:r>
          </a:p>
          <a:p>
            <a:pPr marL="514350" indent="-514350">
              <a:spcBef>
                <a:spcPts val="300"/>
              </a:spcBef>
              <a:buFont typeface="+mj-lt"/>
              <a:buAutoNum type="arabicPeriod"/>
            </a:pPr>
            <a:r>
              <a:rPr lang="en-US" sz="2800" b="1" dirty="0" err="1"/>
              <a:t>KrypC</a:t>
            </a:r>
            <a:r>
              <a:rPr lang="en-US" sz="2800" b="1" dirty="0"/>
              <a:t>  </a:t>
            </a:r>
            <a:endParaRPr lang="en-US" sz="2800" b="1" dirty="0">
              <a:solidFill>
                <a:schemeClr val="bg2">
                  <a:lumMod val="50000"/>
                </a:schemeClr>
              </a:solidFill>
            </a:endParaRPr>
          </a:p>
          <a:p>
            <a:pPr marL="514350" indent="-514350">
              <a:spcBef>
                <a:spcPts val="300"/>
              </a:spcBef>
              <a:buFont typeface="+mj-lt"/>
              <a:buAutoNum type="arabicPeriod"/>
            </a:pPr>
            <a:r>
              <a:rPr lang="en-US" sz="2800" b="1" dirty="0"/>
              <a:t>MRET</a:t>
            </a:r>
          </a:p>
          <a:p>
            <a:pPr marL="514350" indent="-514350">
              <a:spcBef>
                <a:spcPts val="300"/>
              </a:spcBef>
              <a:buFont typeface="+mj-lt"/>
              <a:buAutoNum type="arabicPeriod"/>
            </a:pPr>
            <a:r>
              <a:rPr lang="en-US" sz="2800" b="1" dirty="0"/>
              <a:t>Oro Wealth  </a:t>
            </a:r>
          </a:p>
          <a:p>
            <a:pPr marL="514350" indent="-514350">
              <a:spcBef>
                <a:spcPts val="300"/>
              </a:spcBef>
              <a:buFont typeface="+mj-lt"/>
              <a:buAutoNum type="arabicPeriod"/>
            </a:pPr>
            <a:r>
              <a:rPr lang="en-US" sz="2800" b="1" dirty="0" err="1"/>
              <a:t>Primechain</a:t>
            </a:r>
            <a:r>
              <a:rPr lang="en-US" sz="2800" b="1" dirty="0"/>
              <a:t> Technologies   </a:t>
            </a:r>
          </a:p>
          <a:p>
            <a:pPr marL="514350" indent="-514350">
              <a:spcBef>
                <a:spcPts val="300"/>
              </a:spcBef>
              <a:buFont typeface="+mj-lt"/>
              <a:buAutoNum type="arabicPeriod"/>
            </a:pPr>
            <a:r>
              <a:rPr lang="en-US" sz="2800" b="1" dirty="0" err="1"/>
              <a:t>RapidQube</a:t>
            </a:r>
            <a:r>
              <a:rPr lang="en-US" sz="2800" b="1" dirty="0"/>
              <a:t>  </a:t>
            </a:r>
          </a:p>
          <a:p>
            <a:pPr marL="514350" indent="-514350">
              <a:spcBef>
                <a:spcPts val="300"/>
              </a:spcBef>
              <a:buFont typeface="+mj-lt"/>
              <a:buAutoNum type="arabicPeriod"/>
            </a:pPr>
            <a:r>
              <a:rPr lang="en-US" sz="2800" b="1" dirty="0" err="1"/>
              <a:t>Signzy</a:t>
            </a:r>
            <a:r>
              <a:rPr lang="en-US" sz="2800" b="1" dirty="0"/>
              <a:t>   </a:t>
            </a:r>
          </a:p>
          <a:p>
            <a:pPr marL="514350" indent="-514350">
              <a:spcBef>
                <a:spcPts val="300"/>
              </a:spcBef>
              <a:buFont typeface="+mj-lt"/>
              <a:buAutoNum type="arabicPeriod"/>
            </a:pPr>
            <a:r>
              <a:rPr lang="en-US" sz="2800" b="1" dirty="0"/>
              <a:t>Stelae Technologies</a:t>
            </a:r>
          </a:p>
          <a:p>
            <a:pPr marL="514350" indent="-514350">
              <a:buFont typeface="+mj-lt"/>
              <a:buAutoNum type="arabicPeriod"/>
            </a:pPr>
            <a:endParaRPr lang="en-US" sz="2800" b="1" dirty="0"/>
          </a:p>
          <a:p>
            <a:pPr marL="514350" indent="-514350">
              <a:buFont typeface="+mj-lt"/>
              <a:buAutoNum type="arabicPeriod"/>
            </a:pPr>
            <a:endParaRPr lang="en-US" sz="2800" b="1" dirty="0"/>
          </a:p>
          <a:p>
            <a:pPr marL="514350" indent="-514350">
              <a:buFont typeface="+mj-lt"/>
              <a:buAutoNum type="arabicPeriod"/>
            </a:pPr>
            <a:endParaRPr lang="en-US" sz="2800" b="1" dirty="0"/>
          </a:p>
          <a:p>
            <a:endParaRPr lang="en-US" dirty="0"/>
          </a:p>
        </p:txBody>
      </p:sp>
    </p:spTree>
    <p:extLst>
      <p:ext uri="{BB962C8B-B14F-4D97-AF65-F5344CB8AC3E}">
        <p14:creationId xmlns:p14="http://schemas.microsoft.com/office/powerpoint/2010/main" val="16755889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9568845" cy="2697343"/>
          </a:xfrm>
          <a:prstGeom prst="rect">
            <a:avLst/>
          </a:prstGeom>
          <a:noFill/>
          <a:ln w="9525">
            <a:noFill/>
            <a:miter lim="800000"/>
            <a:headEnd/>
            <a:tailEnd/>
          </a:ln>
        </p:spPr>
        <p:txBody>
          <a:bodyPr/>
          <a:lstStyle/>
          <a:p>
            <a:pPr>
              <a:lnSpc>
                <a:spcPct val="90000"/>
              </a:lnSpc>
            </a:pPr>
            <a:r>
              <a:rPr lang="en-US" altLang="en-US" sz="4000" b="1" dirty="0" err="1">
                <a:solidFill>
                  <a:srgbClr val="414550"/>
                </a:solidFill>
              </a:rPr>
              <a:t>KrypC</a:t>
            </a:r>
            <a:endParaRPr lang="en-US" altLang="en-US" sz="4000" b="1" dirty="0"/>
          </a:p>
          <a:p>
            <a:pPr>
              <a:lnSpc>
                <a:spcPct val="90000"/>
              </a:lnSpc>
            </a:pPr>
            <a:r>
              <a:rPr lang="en-US" sz="2800" b="1" dirty="0"/>
              <a:t>Help businesses understand, explore and adopt </a:t>
            </a:r>
            <a:r>
              <a:rPr lang="en-US" sz="2800" b="1" dirty="0" err="1"/>
              <a:t>Blockchain</a:t>
            </a:r>
            <a:endParaRPr lang="en-US" altLang="en-US" sz="2800" b="1" u="sng" dirty="0">
              <a:solidFill>
                <a:srgbClr val="414550"/>
              </a:solidFill>
            </a:endParaRPr>
          </a:p>
          <a:p>
            <a:pPr>
              <a:lnSpc>
                <a:spcPct val="90000"/>
              </a:lnSpc>
            </a:pPr>
            <a:endParaRPr lang="en-US" altLang="en-US" sz="2800" b="1" u="sng" dirty="0">
              <a:solidFill>
                <a:srgbClr val="414550"/>
              </a:solidFill>
            </a:endParaRPr>
          </a:p>
          <a:p>
            <a:pPr>
              <a:lnSpc>
                <a:spcPct val="90000"/>
              </a:lnSpc>
            </a:pPr>
            <a:r>
              <a:rPr lang="en-US" sz="2800" dirty="0" err="1">
                <a:solidFill>
                  <a:srgbClr val="414550"/>
                </a:solidFill>
              </a:rPr>
              <a:t>Karthik</a:t>
            </a:r>
            <a:r>
              <a:rPr lang="en-US" sz="2800" dirty="0">
                <a:solidFill>
                  <a:srgbClr val="414550"/>
                </a:solidFill>
              </a:rPr>
              <a:t> </a:t>
            </a:r>
            <a:r>
              <a:rPr lang="en-US" sz="2800" dirty="0" err="1">
                <a:solidFill>
                  <a:srgbClr val="414550"/>
                </a:solidFill>
              </a:rPr>
              <a:t>Balasubramanium</a:t>
            </a:r>
            <a:r>
              <a:rPr lang="en-US" sz="2800" dirty="0">
                <a:solidFill>
                  <a:srgbClr val="414550"/>
                </a:solidFill>
              </a:rPr>
              <a:t> (Chief Business Officer)</a:t>
            </a:r>
          </a:p>
          <a:p>
            <a:pPr>
              <a:lnSpc>
                <a:spcPct val="90000"/>
              </a:lnSpc>
            </a:pPr>
            <a:endParaRPr lang="en-US" sz="2800" dirty="0">
              <a:solidFill>
                <a:srgbClr val="414550"/>
              </a:solidFill>
            </a:endParaRPr>
          </a:p>
          <a:p>
            <a:pPr>
              <a:lnSpc>
                <a:spcPct val="90000"/>
              </a:lnSpc>
            </a:pPr>
            <a:r>
              <a:rPr lang="en-US" altLang="en-US" sz="2800" dirty="0"/>
              <a:t> </a:t>
            </a:r>
          </a:p>
        </p:txBody>
      </p:sp>
      <p:pic>
        <p:nvPicPr>
          <p:cNvPr id="3" name="Picture 2"/>
          <p:cNvPicPr>
            <a:picLocks noChangeAspect="1"/>
          </p:cNvPicPr>
          <p:nvPr/>
        </p:nvPicPr>
        <p:blipFill>
          <a:blip r:embed="rId2"/>
          <a:stretch>
            <a:fillRect/>
          </a:stretch>
        </p:blipFill>
        <p:spPr>
          <a:xfrm>
            <a:off x="2062480" y="1159691"/>
            <a:ext cx="1117600" cy="1168400"/>
          </a:xfrm>
          <a:prstGeom prst="rect">
            <a:avLst/>
          </a:prstGeom>
        </p:spPr>
      </p:pic>
    </p:spTree>
    <p:extLst>
      <p:ext uri="{BB962C8B-B14F-4D97-AF65-F5344CB8AC3E}">
        <p14:creationId xmlns:p14="http://schemas.microsoft.com/office/powerpoint/2010/main" val="1749730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54800" y="2580195"/>
            <a:ext cx="5448300" cy="1200329"/>
          </a:xfrm>
          <a:prstGeom prst="rect">
            <a:avLst/>
          </a:prstGeom>
        </p:spPr>
        <p:txBody>
          <a:bodyPr wrap="square">
            <a:spAutoFit/>
          </a:bodyPr>
          <a:lstStyle/>
          <a:p>
            <a:pPr algn="ctr"/>
            <a:r>
              <a:rPr lang="en-IN" sz="2400" dirty="0">
                <a:latin typeface="+mj-lt"/>
              </a:rPr>
              <a:t>Is there a better way to handle micro savings than stuffing it under the mattress?</a:t>
            </a:r>
          </a:p>
        </p:txBody>
      </p:sp>
      <p:pic>
        <p:nvPicPr>
          <p:cNvPr id="1034" name="Picture 10" descr="Image result for indian driver daily sav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960" y="1159873"/>
            <a:ext cx="6221440" cy="46703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indian driver daily savin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5802" y="4743045"/>
            <a:ext cx="1247779" cy="935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2011" y="4743046"/>
            <a:ext cx="1994844" cy="638851"/>
          </a:xfrm>
          <a:prstGeom prst="rect">
            <a:avLst/>
          </a:prstGeom>
        </p:spPr>
      </p:pic>
      <p:sp>
        <p:nvSpPr>
          <p:cNvPr id="7" name="TextBox 6"/>
          <p:cNvSpPr txBox="1"/>
          <p:nvPr/>
        </p:nvSpPr>
        <p:spPr>
          <a:xfrm>
            <a:off x="9722858" y="5309549"/>
            <a:ext cx="1673149" cy="369331"/>
          </a:xfrm>
          <a:prstGeom prst="rect">
            <a:avLst/>
          </a:prstGeom>
          <a:noFill/>
        </p:spPr>
        <p:txBody>
          <a:bodyPr wrap="square" rtlCol="0">
            <a:spAutoFit/>
          </a:bodyPr>
          <a:lstStyle/>
          <a:p>
            <a:r>
              <a:rPr lang="en-US" dirty="0"/>
              <a:t>eGold Platform</a:t>
            </a:r>
          </a:p>
        </p:txBody>
      </p:sp>
      <p:sp>
        <p:nvSpPr>
          <p:cNvPr id="8"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Problem Statement</a:t>
            </a:r>
          </a:p>
        </p:txBody>
      </p:sp>
    </p:spTree>
    <p:extLst>
      <p:ext uri="{BB962C8B-B14F-4D97-AF65-F5344CB8AC3E}">
        <p14:creationId xmlns:p14="http://schemas.microsoft.com/office/powerpoint/2010/main" val="156338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34"/>
                                        </p:tgtEl>
                                        <p:attrNameLst>
                                          <p:attrName>style.visibility</p:attrName>
                                        </p:attrNameLst>
                                      </p:cBhvr>
                                      <p:to>
                                        <p:strVal val="visible"/>
                                      </p:to>
                                    </p:set>
                                    <p:animEffect transition="in" filter="fade">
                                      <p:cBhvr>
                                        <p:cTn id="10" dur="500"/>
                                        <p:tgtEl>
                                          <p:spTgt spid="103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2080" y="1143991"/>
            <a:ext cx="2047323" cy="951307"/>
          </a:xfrm>
          <a:prstGeom prst="rect">
            <a:avLst/>
          </a:prstGeom>
        </p:spPr>
      </p:pic>
      <p:pic>
        <p:nvPicPr>
          <p:cNvPr id="2052" name="Picture 4" descr="https://s-media-cache-ak0.pinimg.com/originals/63/31/25/6331252a3eabe94dd723647e2ad7c56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8112" y="789264"/>
            <a:ext cx="1143966" cy="163855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a:stCxn id="2052" idx="3"/>
            <a:endCxn id="10" idx="1"/>
          </p:cNvCxnSpPr>
          <p:nvPr/>
        </p:nvCxnSpPr>
        <p:spPr>
          <a:xfrm>
            <a:off x="2472078" y="1608539"/>
            <a:ext cx="2710002" cy="111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986932" y="1182091"/>
            <a:ext cx="1982979" cy="265354"/>
          </a:xfrm>
          <a:prstGeom prst="rect">
            <a:avLst/>
          </a:prstGeom>
        </p:spPr>
        <p:txBody>
          <a:bodyPr wrap="none">
            <a:spAutoFit/>
          </a:bodyPr>
          <a:lstStyle/>
          <a:p>
            <a:r>
              <a:rPr lang="en-IN" sz="1400" dirty="0"/>
              <a:t>(1) invest less than Rs.10</a:t>
            </a:r>
            <a:endParaRPr lang="en-US" sz="1400" dirty="0"/>
          </a:p>
        </p:txBody>
      </p:sp>
      <p:sp>
        <p:nvSpPr>
          <p:cNvPr id="14" name="Rectangle 13"/>
          <p:cNvSpPr/>
          <p:nvPr/>
        </p:nvSpPr>
        <p:spPr>
          <a:xfrm>
            <a:off x="2684954" y="2449710"/>
            <a:ext cx="2609304" cy="265354"/>
          </a:xfrm>
          <a:prstGeom prst="rect">
            <a:avLst/>
          </a:prstGeom>
        </p:spPr>
        <p:txBody>
          <a:bodyPr wrap="none">
            <a:spAutoFit/>
          </a:bodyPr>
          <a:lstStyle/>
          <a:p>
            <a:r>
              <a:rPr lang="en-IN" sz="1400" dirty="0"/>
              <a:t>(2) Purchase micro units of eGold</a:t>
            </a:r>
          </a:p>
        </p:txBody>
      </p:sp>
      <p:cxnSp>
        <p:nvCxnSpPr>
          <p:cNvPr id="17" name="Elbow Connector 16"/>
          <p:cNvCxnSpPr/>
          <p:nvPr/>
        </p:nvCxnSpPr>
        <p:spPr>
          <a:xfrm rot="5400000" flipH="1">
            <a:off x="3781897" y="404600"/>
            <a:ext cx="215700" cy="3967836"/>
          </a:xfrm>
          <a:prstGeom prst="bentConnector3">
            <a:avLst>
              <a:gd name="adj1" fmla="val -129248"/>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4" descr="https://s-media-cache-ak0.pinimg.com/originals/63/31/25/6331252a3eabe94dd723647e2ad7c56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9922" y="789265"/>
            <a:ext cx="1143966" cy="163855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a:stCxn id="20" idx="1"/>
            <a:endCxn id="10" idx="3"/>
          </p:cNvCxnSpPr>
          <p:nvPr/>
        </p:nvCxnSpPr>
        <p:spPr>
          <a:xfrm flipH="1">
            <a:off x="7229403" y="1608540"/>
            <a:ext cx="2490519" cy="111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Elbow Connector 23"/>
          <p:cNvCxnSpPr>
            <a:stCxn id="2056" idx="2"/>
            <a:endCxn id="20" idx="2"/>
          </p:cNvCxnSpPr>
          <p:nvPr/>
        </p:nvCxnSpPr>
        <p:spPr>
          <a:xfrm rot="5400000" flipH="1" flipV="1">
            <a:off x="8226279" y="417403"/>
            <a:ext cx="55213" cy="4076037"/>
          </a:xfrm>
          <a:prstGeom prst="bentConnector3">
            <a:avLst>
              <a:gd name="adj1" fmla="val -414033"/>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819592" y="2471033"/>
            <a:ext cx="3375924" cy="265354"/>
          </a:xfrm>
          <a:prstGeom prst="rect">
            <a:avLst/>
          </a:prstGeom>
        </p:spPr>
        <p:txBody>
          <a:bodyPr wrap="none">
            <a:spAutoFit/>
          </a:bodyPr>
          <a:lstStyle/>
          <a:p>
            <a:r>
              <a:rPr lang="en-IN" sz="1400" dirty="0"/>
              <a:t>(4) Reap the benefits of hard earned money</a:t>
            </a:r>
          </a:p>
        </p:txBody>
      </p:sp>
      <p:sp>
        <p:nvSpPr>
          <p:cNvPr id="32" name="Rectangle 31"/>
          <p:cNvSpPr/>
          <p:nvPr/>
        </p:nvSpPr>
        <p:spPr>
          <a:xfrm>
            <a:off x="7544721" y="1182091"/>
            <a:ext cx="2133533" cy="265354"/>
          </a:xfrm>
          <a:prstGeom prst="rect">
            <a:avLst/>
          </a:prstGeom>
        </p:spPr>
        <p:txBody>
          <a:bodyPr wrap="none">
            <a:spAutoFit/>
          </a:bodyPr>
          <a:lstStyle/>
          <a:p>
            <a:r>
              <a:rPr lang="en-IN" sz="1400" dirty="0"/>
              <a:t>(3) Sell accumulated eGold</a:t>
            </a:r>
          </a:p>
        </p:txBody>
      </p:sp>
      <p:sp>
        <p:nvSpPr>
          <p:cNvPr id="2056" name="TextBox 2055"/>
          <p:cNvSpPr txBox="1"/>
          <p:nvPr/>
        </p:nvSpPr>
        <p:spPr>
          <a:xfrm>
            <a:off x="5379293" y="2113697"/>
            <a:ext cx="1673149" cy="369331"/>
          </a:xfrm>
          <a:prstGeom prst="rect">
            <a:avLst/>
          </a:prstGeom>
          <a:noFill/>
        </p:spPr>
        <p:txBody>
          <a:bodyPr wrap="square" rtlCol="0">
            <a:spAutoFit/>
          </a:bodyPr>
          <a:lstStyle/>
          <a:p>
            <a:pPr algn="ctr"/>
            <a:r>
              <a:rPr lang="en-US" dirty="0" err="1"/>
              <a:t>eGold</a:t>
            </a:r>
            <a:endParaRPr lang="en-US" dirty="0"/>
          </a:p>
        </p:txBody>
      </p:sp>
      <p:grpSp>
        <p:nvGrpSpPr>
          <p:cNvPr id="28" name="Group 27"/>
          <p:cNvGrpSpPr/>
          <p:nvPr/>
        </p:nvGrpSpPr>
        <p:grpSpPr>
          <a:xfrm>
            <a:off x="641019" y="3535110"/>
            <a:ext cx="2043935" cy="1853141"/>
            <a:chOff x="7544605" y="4309167"/>
            <a:chExt cx="2043935" cy="1853141"/>
          </a:xfrm>
        </p:grpSpPr>
        <p:grpSp>
          <p:nvGrpSpPr>
            <p:cNvPr id="29" name="Group 28"/>
            <p:cNvGrpSpPr/>
            <p:nvPr/>
          </p:nvGrpSpPr>
          <p:grpSpPr>
            <a:xfrm>
              <a:off x="7544605" y="4309167"/>
              <a:ext cx="1330818" cy="568819"/>
              <a:chOff x="5641377" y="4309167"/>
              <a:chExt cx="1330818" cy="568819"/>
            </a:xfrm>
          </p:grpSpPr>
          <p:pic>
            <p:nvPicPr>
              <p:cNvPr id="33" name="Picture 14" descr="https://cdn4.iconfinder.com/data/icons/free-large-boss-icon-set/512/Supervis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1377" y="4309167"/>
                <a:ext cx="568819" cy="568819"/>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6210196" y="4455079"/>
                <a:ext cx="761999" cy="307777"/>
              </a:xfrm>
              <a:prstGeom prst="rect">
                <a:avLst/>
              </a:prstGeom>
              <a:noFill/>
            </p:spPr>
            <p:txBody>
              <a:bodyPr wrap="square" rtlCol="0">
                <a:spAutoFit/>
              </a:bodyPr>
              <a:lstStyle/>
              <a:p>
                <a:r>
                  <a:rPr lang="en-US" sz="1400" b="1" dirty="0"/>
                  <a:t>Auditor</a:t>
                </a:r>
              </a:p>
            </p:txBody>
          </p:sp>
        </p:grpSp>
        <p:sp>
          <p:nvSpPr>
            <p:cNvPr id="30" name="TextBox 29"/>
            <p:cNvSpPr txBox="1"/>
            <p:nvPr/>
          </p:nvSpPr>
          <p:spPr>
            <a:xfrm>
              <a:off x="7557860" y="4992757"/>
              <a:ext cx="2030680" cy="1169551"/>
            </a:xfrm>
            <a:prstGeom prst="rect">
              <a:avLst/>
            </a:prstGeom>
            <a:noFill/>
          </p:spPr>
          <p:txBody>
            <a:bodyPr wrap="square" rtlCol="0">
              <a:spAutoFit/>
            </a:bodyPr>
            <a:lstStyle/>
            <a:p>
              <a:pPr marL="285750" indent="-285750">
                <a:buFont typeface="Arial" panose="020B0604020202020204" pitchFamily="34" charset="0"/>
                <a:buChar char="•"/>
              </a:pPr>
              <a:r>
                <a:rPr lang="en-US" sz="1400" b="1" dirty="0"/>
                <a:t>Nodal Officer</a:t>
              </a:r>
            </a:p>
            <a:p>
              <a:pPr marL="285750" indent="-285750">
                <a:buFont typeface="Arial" panose="020B0604020202020204" pitchFamily="34" charset="0"/>
                <a:buChar char="•"/>
              </a:pPr>
              <a:r>
                <a:rPr lang="en-US" sz="1400" b="1" dirty="0"/>
                <a:t>Regulator</a:t>
              </a:r>
            </a:p>
            <a:p>
              <a:pPr marL="285750" indent="-285750">
                <a:buFont typeface="Arial" panose="020B0604020202020204" pitchFamily="34" charset="0"/>
                <a:buChar char="•"/>
              </a:pPr>
              <a:r>
                <a:rPr lang="en-US" sz="1400" b="1" dirty="0"/>
                <a:t>Special Interest Group appointed audit body</a:t>
              </a:r>
            </a:p>
          </p:txBody>
        </p:sp>
      </p:grpSp>
      <p:grpSp>
        <p:nvGrpSpPr>
          <p:cNvPr id="35" name="Group 34"/>
          <p:cNvGrpSpPr/>
          <p:nvPr/>
        </p:nvGrpSpPr>
        <p:grpSpPr>
          <a:xfrm>
            <a:off x="2872529" y="3535110"/>
            <a:ext cx="1909515" cy="738664"/>
            <a:chOff x="2329975" y="4217541"/>
            <a:chExt cx="1909515" cy="738664"/>
          </a:xfrm>
        </p:grpSpPr>
        <p:pic>
          <p:nvPicPr>
            <p:cNvPr id="36" name="Picture 12" descr="Image result for gold vault ico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29975" y="4286026"/>
              <a:ext cx="615105" cy="61510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2945080" y="4217541"/>
              <a:ext cx="1294410" cy="738664"/>
            </a:xfrm>
            <a:prstGeom prst="rect">
              <a:avLst/>
            </a:prstGeom>
            <a:noFill/>
          </p:spPr>
          <p:txBody>
            <a:bodyPr wrap="square" rtlCol="0">
              <a:spAutoFit/>
            </a:bodyPr>
            <a:lstStyle/>
            <a:p>
              <a:r>
                <a:rPr lang="en-US" sz="1400" b="1" dirty="0"/>
                <a:t>Gold Vault Service Provider</a:t>
              </a:r>
            </a:p>
          </p:txBody>
        </p:sp>
      </p:grpSp>
      <p:sp>
        <p:nvSpPr>
          <p:cNvPr id="38" name="TextBox 37"/>
          <p:cNvSpPr txBox="1"/>
          <p:nvPr/>
        </p:nvSpPr>
        <p:spPr>
          <a:xfrm>
            <a:off x="1907382" y="2844063"/>
            <a:ext cx="1898978" cy="461665"/>
          </a:xfrm>
          <a:prstGeom prst="rect">
            <a:avLst/>
          </a:prstGeom>
          <a:noFill/>
        </p:spPr>
        <p:txBody>
          <a:bodyPr wrap="square" rtlCol="0">
            <a:spAutoFit/>
          </a:bodyPr>
          <a:lstStyle/>
          <a:p>
            <a:pPr algn="ctr"/>
            <a:r>
              <a:rPr lang="en-IN" sz="2400" b="1" dirty="0"/>
              <a:t>Other Players</a:t>
            </a:r>
            <a:endParaRPr lang="en-US" sz="2400" b="1" dirty="0"/>
          </a:p>
        </p:txBody>
      </p:sp>
      <p:sp>
        <p:nvSpPr>
          <p:cNvPr id="39" name="TextBox 38"/>
          <p:cNvSpPr txBox="1"/>
          <p:nvPr/>
        </p:nvSpPr>
        <p:spPr>
          <a:xfrm>
            <a:off x="2684954" y="4301690"/>
            <a:ext cx="2030680" cy="954107"/>
          </a:xfrm>
          <a:prstGeom prst="rect">
            <a:avLst/>
          </a:prstGeom>
          <a:noFill/>
        </p:spPr>
        <p:txBody>
          <a:bodyPr wrap="square" rtlCol="0">
            <a:spAutoFit/>
          </a:bodyPr>
          <a:lstStyle/>
          <a:p>
            <a:pPr marL="285750" indent="-285750">
              <a:buFont typeface="Arial" panose="020B0604020202020204" pitchFamily="34" charset="0"/>
              <a:buChar char="•"/>
            </a:pPr>
            <a:r>
              <a:rPr lang="en-US" sz="1400" b="1" dirty="0"/>
              <a:t>Exchange </a:t>
            </a:r>
            <a:r>
              <a:rPr lang="en-US" sz="1400" b="1" dirty="0" err="1"/>
              <a:t>eGold</a:t>
            </a:r>
            <a:r>
              <a:rPr lang="en-US" sz="1400" b="1" dirty="0"/>
              <a:t> for physical Gold and vice versa</a:t>
            </a:r>
          </a:p>
          <a:p>
            <a:pPr marL="285750" indent="-285750">
              <a:buFont typeface="Arial" panose="020B0604020202020204" pitchFamily="34" charset="0"/>
              <a:buChar char="•"/>
            </a:pPr>
            <a:r>
              <a:rPr lang="en-US" sz="1400" b="1" dirty="0"/>
              <a:t>Store physical gold</a:t>
            </a:r>
          </a:p>
        </p:txBody>
      </p:sp>
      <p:pic>
        <p:nvPicPr>
          <p:cNvPr id="3" name="Picture 2"/>
          <p:cNvPicPr>
            <a:picLocks noChangeAspect="1"/>
          </p:cNvPicPr>
          <p:nvPr/>
        </p:nvPicPr>
        <p:blipFill>
          <a:blip r:embed="rId6"/>
          <a:stretch>
            <a:fillRect/>
          </a:stretch>
        </p:blipFill>
        <p:spPr>
          <a:xfrm>
            <a:off x="6215865" y="3262387"/>
            <a:ext cx="5315330" cy="708055"/>
          </a:xfrm>
          <a:prstGeom prst="rect">
            <a:avLst/>
          </a:prstGeom>
        </p:spPr>
      </p:pic>
      <p:pic>
        <p:nvPicPr>
          <p:cNvPr id="4" name="Picture 3"/>
          <p:cNvPicPr>
            <a:picLocks noChangeAspect="1"/>
          </p:cNvPicPr>
          <p:nvPr/>
        </p:nvPicPr>
        <p:blipFill>
          <a:blip r:embed="rId7"/>
          <a:stretch>
            <a:fillRect/>
          </a:stretch>
        </p:blipFill>
        <p:spPr>
          <a:xfrm>
            <a:off x="6215865" y="3977328"/>
            <a:ext cx="5315330" cy="698473"/>
          </a:xfrm>
          <a:prstGeom prst="rect">
            <a:avLst/>
          </a:prstGeom>
        </p:spPr>
      </p:pic>
      <p:pic>
        <p:nvPicPr>
          <p:cNvPr id="6" name="Picture 5"/>
          <p:cNvPicPr>
            <a:picLocks noChangeAspect="1"/>
          </p:cNvPicPr>
          <p:nvPr/>
        </p:nvPicPr>
        <p:blipFill>
          <a:blip r:embed="rId8"/>
          <a:stretch>
            <a:fillRect/>
          </a:stretch>
        </p:blipFill>
        <p:spPr>
          <a:xfrm>
            <a:off x="6215865" y="4571074"/>
            <a:ext cx="5391673" cy="700024"/>
          </a:xfrm>
          <a:prstGeom prst="rect">
            <a:avLst/>
          </a:prstGeom>
        </p:spPr>
      </p:pic>
      <p:pic>
        <p:nvPicPr>
          <p:cNvPr id="9" name="Picture 8"/>
          <p:cNvPicPr>
            <a:picLocks noChangeAspect="1"/>
          </p:cNvPicPr>
          <p:nvPr/>
        </p:nvPicPr>
        <p:blipFill>
          <a:blip r:embed="rId9"/>
          <a:stretch>
            <a:fillRect/>
          </a:stretch>
        </p:blipFill>
        <p:spPr>
          <a:xfrm>
            <a:off x="6215865" y="5160986"/>
            <a:ext cx="5391674" cy="720547"/>
          </a:xfrm>
          <a:prstGeom prst="rect">
            <a:avLst/>
          </a:prstGeom>
        </p:spPr>
      </p:pic>
      <p:sp>
        <p:nvSpPr>
          <p:cNvPr id="18" name="TextBox 17"/>
          <p:cNvSpPr txBox="1"/>
          <p:nvPr/>
        </p:nvSpPr>
        <p:spPr>
          <a:xfrm>
            <a:off x="6910426" y="2844063"/>
            <a:ext cx="4301792" cy="461665"/>
          </a:xfrm>
          <a:prstGeom prst="rect">
            <a:avLst/>
          </a:prstGeom>
          <a:noFill/>
        </p:spPr>
        <p:txBody>
          <a:bodyPr wrap="square" rtlCol="0">
            <a:spAutoFit/>
          </a:bodyPr>
          <a:lstStyle/>
          <a:p>
            <a:pPr algn="ctr"/>
            <a:r>
              <a:rPr lang="en-US" sz="2400" b="1" dirty="0"/>
              <a:t>Benefits</a:t>
            </a:r>
            <a:endParaRPr lang="en-US" b="1" dirty="0"/>
          </a:p>
        </p:txBody>
      </p:sp>
      <p:sp>
        <p:nvSpPr>
          <p:cNvPr id="52" name="Rectangle 51"/>
          <p:cNvSpPr/>
          <p:nvPr/>
        </p:nvSpPr>
        <p:spPr>
          <a:xfrm>
            <a:off x="189758" y="5681603"/>
            <a:ext cx="11969932" cy="461665"/>
          </a:xfrm>
          <a:prstGeom prst="rect">
            <a:avLst/>
          </a:prstGeom>
        </p:spPr>
        <p:txBody>
          <a:bodyPr wrap="square">
            <a:spAutoFit/>
          </a:bodyPr>
          <a:lstStyle/>
          <a:p>
            <a:pPr algn="ctr"/>
            <a:r>
              <a:rPr lang="en-US" sz="2400" b="1" dirty="0">
                <a:solidFill>
                  <a:srgbClr val="00B050"/>
                </a:solidFill>
              </a:rPr>
              <a:t>Ideally suited for consortium innovation to structure Gold as a savings instrument</a:t>
            </a:r>
          </a:p>
        </p:txBody>
      </p:sp>
      <p:sp>
        <p:nvSpPr>
          <p:cNvPr id="40" name="Title 1"/>
          <p:cNvSpPr txBox="1">
            <a:spLocks/>
          </p:cNvSpPr>
          <p:nvPr/>
        </p:nvSpPr>
        <p:spPr>
          <a:xfrm>
            <a:off x="244350"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err="1"/>
              <a:t>KrypC’s</a:t>
            </a:r>
            <a:r>
              <a:rPr lang="en-IN" sz="2800" b="1" dirty="0"/>
              <a:t> Smart Asset Trading Platform</a:t>
            </a:r>
          </a:p>
        </p:txBody>
      </p:sp>
    </p:spTree>
    <p:extLst>
      <p:ext uri="{BB962C8B-B14F-4D97-AF65-F5344CB8AC3E}">
        <p14:creationId xmlns:p14="http://schemas.microsoft.com/office/powerpoint/2010/main" val="136056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down)">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up)">
                                      <p:cBhvr>
                                        <p:cTn id="44" dur="500"/>
                                        <p:tgtEl>
                                          <p:spTgt spid="18"/>
                                        </p:tgtEl>
                                      </p:cBhvr>
                                    </p:animEffect>
                                  </p:childTnLst>
                                </p:cTn>
                              </p:par>
                              <p:par>
                                <p:cTn id="45" presetID="22" presetClass="entr" presetSubtype="1"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up)">
                                      <p:cBhvr>
                                        <p:cTn id="47" dur="5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up)">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up)">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up)">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randombar(horizontal)">
                                      <p:cBhvr>
                                        <p:cTn id="6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2" grpId="0"/>
      <p:bldP spid="38" grpId="0"/>
      <p:bldP spid="39" grpId="0"/>
      <p:bldP spid="18" grpId="0"/>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55"/>
          <p:cNvSpPr/>
          <p:nvPr/>
        </p:nvSpPr>
        <p:spPr>
          <a:xfrm>
            <a:off x="3329708" y="5077097"/>
            <a:ext cx="2487832" cy="1018903"/>
          </a:xfrm>
          <a:prstGeom prst="round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l"/>
            <a:r>
              <a:rPr lang="en-IN" sz="1600" dirty="0">
                <a:solidFill>
                  <a:schemeClr val="accent2"/>
                </a:solidFill>
              </a:rPr>
              <a:t>Process Framework</a:t>
            </a:r>
            <a:br>
              <a:rPr lang="en-IN" sz="1050" dirty="0"/>
            </a:br>
            <a:r>
              <a:rPr lang="en-IN" sz="1100" dirty="0">
                <a:solidFill>
                  <a:schemeClr val="tx1">
                    <a:lumMod val="75000"/>
                    <a:lumOff val="25000"/>
                  </a:schemeClr>
                </a:solidFill>
              </a:rPr>
              <a:t>Enables inclusion of actions, messages, documents relating to transactions in Blockchain by validating access rules, binding rules and business rules defined therein </a:t>
            </a:r>
          </a:p>
        </p:txBody>
      </p:sp>
      <p:sp>
        <p:nvSpPr>
          <p:cNvPr id="3" name="Rounded Rectangle 56"/>
          <p:cNvSpPr/>
          <p:nvPr/>
        </p:nvSpPr>
        <p:spPr>
          <a:xfrm>
            <a:off x="3329708" y="3809622"/>
            <a:ext cx="2487832" cy="1018903"/>
          </a:xfrm>
          <a:prstGeom prst="round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l"/>
            <a:r>
              <a:rPr lang="en-IN" sz="1600" dirty="0">
                <a:solidFill>
                  <a:schemeClr val="accent2"/>
                </a:solidFill>
              </a:rPr>
              <a:t>Protocol Wizard</a:t>
            </a:r>
            <a:br>
              <a:rPr lang="en-IN" sz="1050" dirty="0"/>
            </a:br>
            <a:r>
              <a:rPr lang="en-IN" sz="1100" dirty="0">
                <a:solidFill>
                  <a:schemeClr val="tx1">
                    <a:lumMod val="75000"/>
                    <a:lumOff val="25000"/>
                  </a:schemeClr>
                </a:solidFill>
              </a:rPr>
              <a:t>Enables deployment of Blockchain protocols through user friendly UI driven tool by capturing parameters relating to Nodes, Actors, Block, Assets, Data elements   </a:t>
            </a:r>
          </a:p>
        </p:txBody>
      </p:sp>
      <p:sp>
        <p:nvSpPr>
          <p:cNvPr id="4" name="Rounded Rectangle 57"/>
          <p:cNvSpPr/>
          <p:nvPr/>
        </p:nvSpPr>
        <p:spPr>
          <a:xfrm>
            <a:off x="3306912" y="2517920"/>
            <a:ext cx="2476473" cy="1115076"/>
          </a:xfrm>
          <a:prstGeom prst="round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l"/>
            <a:r>
              <a:rPr lang="en-IN" sz="1600" dirty="0">
                <a:solidFill>
                  <a:schemeClr val="accent2"/>
                </a:solidFill>
              </a:rPr>
              <a:t>API</a:t>
            </a:r>
            <a:br>
              <a:rPr lang="en-IN" sz="1050" dirty="0"/>
            </a:br>
            <a:r>
              <a:rPr lang="en-IN" sz="1100" dirty="0">
                <a:solidFill>
                  <a:schemeClr val="tx1">
                    <a:lumMod val="75000"/>
                    <a:lumOff val="25000"/>
                  </a:schemeClr>
                </a:solidFill>
              </a:rPr>
              <a:t>Translates all the messages and actions by various Actors for recording of transactions into Blockchain. Extracts data from Blockchain for reporting and third party API</a:t>
            </a:r>
          </a:p>
        </p:txBody>
      </p:sp>
      <p:sp>
        <p:nvSpPr>
          <p:cNvPr id="5" name="Rounded Rectangle 58"/>
          <p:cNvSpPr/>
          <p:nvPr/>
        </p:nvSpPr>
        <p:spPr>
          <a:xfrm>
            <a:off x="3306912" y="1180141"/>
            <a:ext cx="2487832" cy="1119003"/>
          </a:xfrm>
          <a:prstGeom prst="roundRect">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l"/>
            <a:r>
              <a:rPr lang="en-IN" sz="1600" dirty="0">
                <a:solidFill>
                  <a:schemeClr val="accent2"/>
                </a:solidFill>
              </a:rPr>
              <a:t>Crypto</a:t>
            </a:r>
            <a:br>
              <a:rPr lang="en-IN" sz="1050" dirty="0"/>
            </a:br>
            <a:r>
              <a:rPr lang="en-IN" sz="1100" dirty="0">
                <a:solidFill>
                  <a:schemeClr val="tx1">
                    <a:lumMod val="75000"/>
                    <a:lumOff val="25000"/>
                  </a:schemeClr>
                </a:solidFill>
              </a:rPr>
              <a:t>Enhances the legal validity of transactions or actions performed in the Block. Module includes Certificate Management, e-Signer Component and Certificate Validator </a:t>
            </a:r>
            <a:endParaRPr lang="en-IN" sz="1000" dirty="0">
              <a:solidFill>
                <a:schemeClr val="tx1">
                  <a:lumMod val="75000"/>
                  <a:lumOff val="25000"/>
                </a:schemeClr>
              </a:solidFill>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89" t="6009" r="11731" b="6638"/>
          <a:stretch/>
        </p:blipFill>
        <p:spPr bwMode="auto">
          <a:xfrm>
            <a:off x="-123784" y="1281674"/>
            <a:ext cx="3579549" cy="4419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4320" y="170823"/>
            <a:ext cx="12192000" cy="523220"/>
          </a:xfrm>
          <a:prstGeom prst="rect">
            <a:avLst/>
          </a:prstGeom>
          <a:noFill/>
        </p:spPr>
        <p:txBody>
          <a:bodyPr wrap="square" rtlCol="0">
            <a:spAutoFit/>
          </a:bodyPr>
          <a:lstStyle/>
          <a:p>
            <a:r>
              <a:rPr lang="en-US" sz="2800" b="1" dirty="0">
                <a:latin typeface="+mj-lt"/>
              </a:rPr>
              <a:t>IBM’s HyperLedger + KrypCore</a:t>
            </a:r>
          </a:p>
        </p:txBody>
      </p:sp>
      <p:pic>
        <p:nvPicPr>
          <p:cNvPr id="8" name="Picture 7"/>
          <p:cNvPicPr>
            <a:picLocks noChangeAspect="1"/>
          </p:cNvPicPr>
          <p:nvPr/>
        </p:nvPicPr>
        <p:blipFill>
          <a:blip r:embed="rId3"/>
          <a:stretch>
            <a:fillRect/>
          </a:stretch>
        </p:blipFill>
        <p:spPr>
          <a:xfrm>
            <a:off x="5783385" y="1587245"/>
            <a:ext cx="6213305" cy="3489852"/>
          </a:xfrm>
          <a:prstGeom prst="rect">
            <a:avLst/>
          </a:prstGeom>
        </p:spPr>
      </p:pic>
    </p:spTree>
    <p:extLst>
      <p:ext uri="{BB962C8B-B14F-4D97-AF65-F5344CB8AC3E}">
        <p14:creationId xmlns:p14="http://schemas.microsoft.com/office/powerpoint/2010/main" val="87329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9169746" cy="2697343"/>
          </a:xfrm>
          <a:prstGeom prst="rect">
            <a:avLst/>
          </a:prstGeom>
          <a:noFill/>
          <a:ln w="9525">
            <a:noFill/>
            <a:miter lim="800000"/>
            <a:headEnd/>
            <a:tailEnd/>
          </a:ln>
        </p:spPr>
        <p:txBody>
          <a:bodyPr/>
          <a:lstStyle/>
          <a:p>
            <a:pPr>
              <a:lnSpc>
                <a:spcPct val="90000"/>
              </a:lnSpc>
            </a:pPr>
            <a:r>
              <a:rPr lang="en-US" altLang="en-US" sz="4000" b="1" dirty="0"/>
              <a:t>MRET</a:t>
            </a:r>
          </a:p>
          <a:p>
            <a:pPr>
              <a:lnSpc>
                <a:spcPct val="90000"/>
              </a:lnSpc>
            </a:pPr>
            <a:r>
              <a:rPr lang="en-US" sz="2800" b="1" dirty="0"/>
              <a:t>Combine collective human and machine intelligence</a:t>
            </a:r>
            <a:endParaRPr lang="en-US" altLang="en-US" sz="2800" b="1" u="sng" dirty="0">
              <a:solidFill>
                <a:srgbClr val="414550"/>
              </a:solidFill>
            </a:endParaRPr>
          </a:p>
          <a:p>
            <a:pPr>
              <a:lnSpc>
                <a:spcPct val="90000"/>
              </a:lnSpc>
            </a:pPr>
            <a:endParaRPr lang="en-US" altLang="en-US" sz="2800" b="1" dirty="0"/>
          </a:p>
          <a:p>
            <a:pPr>
              <a:lnSpc>
                <a:spcPct val="90000"/>
              </a:lnSpc>
            </a:pPr>
            <a:endParaRPr lang="en-US" altLang="en-US" sz="4000" b="1" dirty="0">
              <a:solidFill>
                <a:srgbClr val="414550"/>
              </a:solidFill>
            </a:endParaRPr>
          </a:p>
          <a:p>
            <a:pPr>
              <a:lnSpc>
                <a:spcPct val="90000"/>
              </a:lnSpc>
            </a:pPr>
            <a:r>
              <a:rPr lang="en-US" altLang="en-US" sz="2800" dirty="0">
                <a:solidFill>
                  <a:srgbClr val="414550"/>
                </a:solidFill>
              </a:rPr>
              <a:t>Rahul Jindal (VP Engineering)</a:t>
            </a:r>
          </a:p>
          <a:p>
            <a:pPr>
              <a:lnSpc>
                <a:spcPct val="90000"/>
              </a:lnSpc>
            </a:pPr>
            <a:endParaRPr lang="en-US" altLang="en-US" sz="2800" dirty="0">
              <a:solidFill>
                <a:srgbClr val="414550"/>
              </a:solidFill>
            </a:endParaRPr>
          </a:p>
        </p:txBody>
      </p:sp>
    </p:spTree>
    <p:extLst>
      <p:ext uri="{BB962C8B-B14F-4D97-AF65-F5344CB8AC3E}">
        <p14:creationId xmlns:p14="http://schemas.microsoft.com/office/powerpoint/2010/main" val="1296597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6" name="Shape 126"/>
          <p:cNvSpPr/>
          <p:nvPr/>
        </p:nvSpPr>
        <p:spPr>
          <a:xfrm>
            <a:off x="808620" y="6174707"/>
            <a:ext cx="10570741" cy="38098"/>
          </a:xfrm>
          <a:custGeom>
            <a:avLst/>
            <a:gdLst/>
            <a:ahLst/>
            <a:cxnLst/>
            <a:rect l="0" t="0" r="0" b="0"/>
            <a:pathLst>
              <a:path w="120000" h="120000" extrusionOk="0">
                <a:moveTo>
                  <a:pt x="108" y="30000"/>
                </a:moveTo>
                <a:lnTo>
                  <a:pt x="119891" y="30003"/>
                </a:lnTo>
              </a:path>
            </a:pathLst>
          </a:custGeom>
          <a:noFill/>
          <a:ln w="12700" cap="flat" cmpd="sng">
            <a:solidFill>
              <a:srgbClr val="ED7D3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
        <p:nvSpPr>
          <p:cNvPr id="2" name="Rectangle 1"/>
          <p:cNvSpPr/>
          <p:nvPr/>
        </p:nvSpPr>
        <p:spPr>
          <a:xfrm>
            <a:off x="4000408" y="3275112"/>
            <a:ext cx="184666" cy="307777"/>
          </a:xfrm>
          <a:prstGeom prst="rect">
            <a:avLst/>
          </a:prstGeom>
        </p:spPr>
        <p:txBody>
          <a:bodyPr wrap="none">
            <a:spAutoFit/>
          </a:bodyPr>
          <a:lstStyle/>
          <a:p>
            <a:endParaRPr lang="en-US" dirty="0"/>
          </a:p>
        </p:txBody>
      </p:sp>
      <p:sp>
        <p:nvSpPr>
          <p:cNvPr id="12" name="Footer Placeholder 11"/>
          <p:cNvSpPr>
            <a:spLocks noGrp="1"/>
          </p:cNvSpPr>
          <p:nvPr>
            <p:ph type="ftr" idx="11"/>
          </p:nvPr>
        </p:nvSpPr>
        <p:spPr/>
        <p:txBody>
          <a:bodyPr/>
          <a:lstStyle/>
          <a:p>
            <a:r>
              <a:rPr lang="en-US" b="1" dirty="0"/>
              <a:t>Alpha Modus Research</a:t>
            </a:r>
            <a:r>
              <a:rPr lang="en-US" dirty="0"/>
              <a:t>, </a:t>
            </a:r>
            <a:r>
              <a:rPr lang="en-US" i="1" dirty="0"/>
              <a:t>powered by MRET</a:t>
            </a:r>
          </a:p>
        </p:txBody>
      </p:sp>
      <p:pic>
        <p:nvPicPr>
          <p:cNvPr id="3" name="WoW Video 1-FINAL.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5555650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MRET</a:t>
            </a:r>
          </a:p>
        </p:txBody>
      </p:sp>
      <p:sp>
        <p:nvSpPr>
          <p:cNvPr id="4" name="Rectangle 3"/>
          <p:cNvSpPr/>
          <p:nvPr/>
        </p:nvSpPr>
        <p:spPr>
          <a:xfrm>
            <a:off x="627797" y="920621"/>
            <a:ext cx="11109278" cy="4606389"/>
          </a:xfrm>
          <a:prstGeom prst="rect">
            <a:avLst/>
          </a:prstGeom>
        </p:spPr>
        <p:txBody>
          <a:bodyPr wrap="square">
            <a:spAutoFit/>
          </a:bodyPr>
          <a:lstStyle/>
          <a:p>
            <a:pPr marL="457200" indent="-457200">
              <a:lnSpc>
                <a:spcPts val="3200"/>
              </a:lnSpc>
              <a:buFont typeface="Wingdings" charset="2"/>
              <a:buChar char="Ø"/>
              <a:tabLst>
                <a:tab pos="2184400" algn="l"/>
              </a:tabLst>
            </a:pPr>
            <a:r>
              <a:rPr lang="en-US" altLang="zh-CN" sz="2400" dirty="0">
                <a:cs typeface="Calibri"/>
              </a:rPr>
              <a:t>Microstructure Research &amp; Eng. Tech. LLC (MRET) is a holding company for various ventures involving collective human and machine intelligence</a:t>
            </a:r>
          </a:p>
          <a:p>
            <a:pPr marL="914400" lvl="1" indent="-457200">
              <a:lnSpc>
                <a:spcPts val="3200"/>
              </a:lnSpc>
              <a:buFont typeface="Wingdings" panose="05000000000000000000" pitchFamily="2" charset="2"/>
              <a:buChar char="§"/>
              <a:tabLst>
                <a:tab pos="2184400" algn="l"/>
              </a:tabLst>
            </a:pPr>
            <a:r>
              <a:rPr lang="en-US" altLang="zh-CN" sz="2400" dirty="0">
                <a:cs typeface="Calibri"/>
              </a:rPr>
              <a:t> Alpha Modus Research (AMR) is an asset of MRET</a:t>
            </a:r>
          </a:p>
          <a:p>
            <a:pPr marL="457200" indent="-457200">
              <a:lnSpc>
                <a:spcPts val="3200"/>
              </a:lnSpc>
              <a:buFont typeface="Wingdings" charset="2"/>
              <a:buChar char="Ø"/>
              <a:tabLst>
                <a:tab pos="2184400" algn="l"/>
              </a:tabLst>
            </a:pPr>
            <a:endParaRPr lang="en-US" altLang="zh-CN" sz="2400" dirty="0">
              <a:cs typeface="Calibri"/>
            </a:endParaRPr>
          </a:p>
          <a:p>
            <a:pPr marL="457200" indent="-457200">
              <a:lnSpc>
                <a:spcPts val="3200"/>
              </a:lnSpc>
              <a:buFont typeface="Wingdings" charset="2"/>
              <a:buChar char="Ø"/>
              <a:tabLst>
                <a:tab pos="2184400" algn="l"/>
              </a:tabLst>
            </a:pPr>
            <a:r>
              <a:rPr lang="en-US" altLang="zh-CN" sz="2400" dirty="0">
                <a:cs typeface="Calibri"/>
              </a:rPr>
              <a:t>Nearly 10 years of domain expertise in high frequency finance, the market microstructure</a:t>
            </a:r>
          </a:p>
          <a:p>
            <a:pPr marL="457200" indent="-457200">
              <a:lnSpc>
                <a:spcPts val="3200"/>
              </a:lnSpc>
              <a:buFont typeface="Wingdings" charset="2"/>
              <a:buChar char="Ø"/>
              <a:tabLst>
                <a:tab pos="2184400" algn="l"/>
              </a:tabLst>
            </a:pPr>
            <a:endParaRPr lang="en-US" sz="2400" dirty="0"/>
          </a:p>
          <a:p>
            <a:pPr marL="457200" indent="-457200">
              <a:lnSpc>
                <a:spcPts val="3200"/>
              </a:lnSpc>
              <a:buFont typeface="Wingdings" charset="2"/>
              <a:buChar char="Ø"/>
              <a:tabLst>
                <a:tab pos="2184400" algn="l"/>
              </a:tabLst>
            </a:pPr>
            <a:r>
              <a:rPr lang="en-US" sz="2400" dirty="0"/>
              <a:t>Prashant </a:t>
            </a:r>
            <a:r>
              <a:rPr lang="en-US" sz="2400" dirty="0" err="1"/>
              <a:t>Bhuyan</a:t>
            </a:r>
            <a:r>
              <a:rPr lang="en-US" sz="2400" dirty="0"/>
              <a:t> and MRET is training Watson to find alpha in unstructured data.</a:t>
            </a:r>
          </a:p>
          <a:p>
            <a:pPr marL="457200" indent="-457200">
              <a:lnSpc>
                <a:spcPts val="3200"/>
              </a:lnSpc>
              <a:buFont typeface="Wingdings" charset="2"/>
              <a:buChar char="Ø"/>
              <a:tabLst>
                <a:tab pos="2184400" algn="l"/>
              </a:tabLst>
            </a:pPr>
            <a:endParaRPr lang="en-US" sz="2400" dirty="0"/>
          </a:p>
          <a:p>
            <a:pPr marL="457200" indent="-457200">
              <a:lnSpc>
                <a:spcPts val="3200"/>
              </a:lnSpc>
              <a:buFont typeface="Wingdings" charset="2"/>
              <a:buChar char="Ø"/>
              <a:tabLst>
                <a:tab pos="2184400" algn="l"/>
              </a:tabLst>
            </a:pPr>
            <a:r>
              <a:rPr lang="en-US" sz="2400" dirty="0"/>
              <a:t>Alpha is risk adjusted returns in excess of a benchmark. More alpha = faster growth</a:t>
            </a:r>
          </a:p>
          <a:p>
            <a:pPr marL="914400" lvl="1" indent="-457200">
              <a:lnSpc>
                <a:spcPts val="3200"/>
              </a:lnSpc>
              <a:buFont typeface="Wingdings" panose="05000000000000000000" pitchFamily="2" charset="2"/>
              <a:buChar char="§"/>
              <a:tabLst>
                <a:tab pos="2184400" algn="l"/>
              </a:tabLst>
            </a:pPr>
            <a:r>
              <a:rPr lang="en-US" sz="2400" i="1" dirty="0">
                <a:solidFill>
                  <a:srgbClr val="000000"/>
                </a:solidFill>
                <a:ea typeface="Calibri"/>
                <a:cs typeface="Calibri"/>
                <a:sym typeface="Calibri"/>
              </a:rPr>
              <a:t>Investors</a:t>
            </a:r>
            <a:r>
              <a:rPr lang="en-US" sz="2400" dirty="0">
                <a:solidFill>
                  <a:schemeClr val="dk1"/>
                </a:solidFill>
                <a:ea typeface="Calibri"/>
                <a:cs typeface="Calibri"/>
                <a:sym typeface="Calibri"/>
              </a:rPr>
              <a:t> </a:t>
            </a:r>
            <a:r>
              <a:rPr lang="en-US" sz="2400" i="1" dirty="0">
                <a:solidFill>
                  <a:srgbClr val="000000"/>
                </a:solidFill>
                <a:ea typeface="Calibri"/>
                <a:cs typeface="Calibri"/>
                <a:sym typeface="Calibri"/>
              </a:rPr>
              <a:t>should</a:t>
            </a:r>
            <a:r>
              <a:rPr lang="en-US" sz="2400" dirty="0">
                <a:solidFill>
                  <a:schemeClr val="dk1"/>
                </a:solidFill>
                <a:ea typeface="Calibri"/>
                <a:cs typeface="Calibri"/>
                <a:sym typeface="Calibri"/>
              </a:rPr>
              <a:t> </a:t>
            </a:r>
            <a:r>
              <a:rPr lang="en-US" sz="2400" i="1" dirty="0">
                <a:solidFill>
                  <a:srgbClr val="000000"/>
                </a:solidFill>
                <a:ea typeface="Calibri"/>
                <a:cs typeface="Calibri"/>
                <a:sym typeface="Calibri"/>
              </a:rPr>
              <a:t>only</a:t>
            </a:r>
            <a:r>
              <a:rPr lang="en-US" sz="2400" dirty="0">
                <a:solidFill>
                  <a:schemeClr val="dk1"/>
                </a:solidFill>
                <a:ea typeface="Calibri"/>
                <a:cs typeface="Calibri"/>
                <a:sym typeface="Calibri"/>
              </a:rPr>
              <a:t> </a:t>
            </a:r>
            <a:r>
              <a:rPr lang="en-US" sz="2400" i="1" dirty="0">
                <a:solidFill>
                  <a:srgbClr val="000000"/>
                </a:solidFill>
                <a:ea typeface="Calibri"/>
                <a:cs typeface="Calibri"/>
                <a:sym typeface="Calibri"/>
              </a:rPr>
              <a:t>pay</a:t>
            </a:r>
            <a:r>
              <a:rPr lang="en-US" sz="2400" dirty="0">
                <a:solidFill>
                  <a:schemeClr val="dk1"/>
                </a:solidFill>
                <a:ea typeface="Calibri"/>
                <a:cs typeface="Calibri"/>
                <a:sym typeface="Calibri"/>
              </a:rPr>
              <a:t> </a:t>
            </a:r>
            <a:r>
              <a:rPr lang="en-US" sz="2400" i="1" dirty="0">
                <a:solidFill>
                  <a:srgbClr val="000000"/>
                </a:solidFill>
                <a:ea typeface="Calibri"/>
                <a:cs typeface="Calibri"/>
                <a:sym typeface="Calibri"/>
              </a:rPr>
              <a:t>for</a:t>
            </a:r>
            <a:r>
              <a:rPr lang="en-US" sz="2400" dirty="0">
                <a:solidFill>
                  <a:schemeClr val="dk1"/>
                </a:solidFill>
                <a:ea typeface="Calibri"/>
                <a:cs typeface="Calibri"/>
                <a:sym typeface="Calibri"/>
              </a:rPr>
              <a:t> </a:t>
            </a:r>
            <a:r>
              <a:rPr lang="en-US" sz="2400" i="1" dirty="0">
                <a:solidFill>
                  <a:srgbClr val="000000"/>
                </a:solidFill>
                <a:ea typeface="Calibri"/>
                <a:cs typeface="Calibri"/>
                <a:sym typeface="Calibri"/>
              </a:rPr>
              <a:t>alpha!</a:t>
            </a:r>
          </a:p>
        </p:txBody>
      </p:sp>
    </p:spTree>
    <p:extLst>
      <p:ext uri="{BB962C8B-B14F-4D97-AF65-F5344CB8AC3E}">
        <p14:creationId xmlns:p14="http://schemas.microsoft.com/office/powerpoint/2010/main" val="1352146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Why is Generating Alpha so difficult?</a:t>
            </a:r>
          </a:p>
        </p:txBody>
      </p:sp>
      <p:pic>
        <p:nvPicPr>
          <p:cNvPr id="3" name="Shape 153" descr="Screen Shot 2016-08-23 at 11.47.32 AM.png"/>
          <p:cNvPicPr preferRelativeResize="0"/>
          <p:nvPr/>
        </p:nvPicPr>
        <p:blipFill rotWithShape="1">
          <a:blip r:embed="rId2">
            <a:alphaModFix/>
          </a:blip>
          <a:srcRect/>
          <a:stretch/>
        </p:blipFill>
        <p:spPr>
          <a:xfrm>
            <a:off x="7439948" y="994530"/>
            <a:ext cx="4269831" cy="2089864"/>
          </a:xfrm>
          <a:prstGeom prst="rect">
            <a:avLst/>
          </a:prstGeom>
          <a:noFill/>
          <a:ln>
            <a:noFill/>
          </a:ln>
        </p:spPr>
      </p:pic>
      <p:pic>
        <p:nvPicPr>
          <p:cNvPr id="4" name="Shape 154" descr="Screen Shot 2016-08-23 at 11.49.32 AM.png"/>
          <p:cNvPicPr preferRelativeResize="0"/>
          <p:nvPr/>
        </p:nvPicPr>
        <p:blipFill rotWithShape="1">
          <a:blip r:embed="rId3">
            <a:alphaModFix/>
          </a:blip>
          <a:srcRect/>
          <a:stretch/>
        </p:blipFill>
        <p:spPr>
          <a:xfrm>
            <a:off x="7439948" y="3531608"/>
            <a:ext cx="4269831" cy="2446111"/>
          </a:xfrm>
          <a:prstGeom prst="rect">
            <a:avLst/>
          </a:prstGeom>
          <a:noFill/>
          <a:ln>
            <a:noFill/>
          </a:ln>
        </p:spPr>
      </p:pic>
      <p:sp>
        <p:nvSpPr>
          <p:cNvPr id="5" name="TextBox 4"/>
          <p:cNvSpPr txBox="1"/>
          <p:nvPr/>
        </p:nvSpPr>
        <p:spPr>
          <a:xfrm>
            <a:off x="489856" y="1100037"/>
            <a:ext cx="6678202" cy="3847207"/>
          </a:xfrm>
          <a:prstGeom prst="rect">
            <a:avLst/>
          </a:prstGeom>
          <a:noFill/>
        </p:spPr>
        <p:txBody>
          <a:bodyPr wrap="square" rtlCol="0">
            <a:spAutoFit/>
          </a:bodyPr>
          <a:lstStyle/>
          <a:p>
            <a:pPr marL="285750" indent="-285750">
              <a:buFont typeface="Wingdings" charset="2"/>
              <a:buChar char="Ø"/>
            </a:pPr>
            <a:r>
              <a:rPr lang="en-US" sz="2800" dirty="0">
                <a:latin typeface="Calibri"/>
                <a:cs typeface="Calibri"/>
              </a:rPr>
              <a:t> </a:t>
            </a:r>
            <a:r>
              <a:rPr lang="en-US" sz="2400" dirty="0">
                <a:latin typeface="Calibri"/>
                <a:cs typeface="Calibri"/>
              </a:rPr>
              <a:t>Too many factors affecting asset prices for the human mind to process </a:t>
            </a:r>
          </a:p>
          <a:p>
            <a:pPr marL="285750" indent="-285750">
              <a:buFont typeface="Wingdings" charset="2"/>
              <a:buChar char="Ø"/>
            </a:pPr>
            <a:endParaRPr lang="en-US" sz="2400" dirty="0">
              <a:latin typeface="Calibri"/>
              <a:cs typeface="Calibri"/>
            </a:endParaRPr>
          </a:p>
          <a:p>
            <a:pPr marL="285750" indent="-285750">
              <a:buFont typeface="Wingdings" charset="2"/>
              <a:buChar char="Ø"/>
            </a:pPr>
            <a:r>
              <a:rPr lang="en-US" sz="2400" dirty="0">
                <a:latin typeface="Calibri"/>
                <a:cs typeface="Calibri"/>
              </a:rPr>
              <a:t> Individual cognitive biases can compound into collective manias</a:t>
            </a:r>
          </a:p>
          <a:p>
            <a:endParaRPr lang="en-US" sz="2400" dirty="0">
              <a:latin typeface="Calibri"/>
              <a:cs typeface="Calibri"/>
            </a:endParaRPr>
          </a:p>
          <a:p>
            <a:pPr marL="285750" indent="-285750">
              <a:buFont typeface="Wingdings" charset="2"/>
              <a:buChar char="Ø"/>
            </a:pPr>
            <a:r>
              <a:rPr lang="en-US" sz="2400" dirty="0">
                <a:latin typeface="Calibri"/>
                <a:cs typeface="Calibri"/>
              </a:rPr>
              <a:t> Hillary Clinton can tank the market with a single tweet (e.g. September 21, 2015)</a:t>
            </a:r>
          </a:p>
          <a:p>
            <a:pPr marL="285750" indent="-285750">
              <a:buFont typeface="Wingdings" charset="2"/>
              <a:buChar char="Ø"/>
            </a:pPr>
            <a:endParaRPr lang="en-US" sz="2400" dirty="0">
              <a:latin typeface="Calibri"/>
              <a:cs typeface="Calibri"/>
            </a:endParaRPr>
          </a:p>
          <a:p>
            <a:pPr marL="285750" indent="-285750">
              <a:buFont typeface="Wingdings" charset="2"/>
              <a:buChar char="Ø"/>
            </a:pPr>
            <a:r>
              <a:rPr lang="en-US" sz="2400" dirty="0">
                <a:latin typeface="Calibri"/>
                <a:cs typeface="Calibri"/>
              </a:rPr>
              <a:t> Volatility is the enemy of compounding returns</a:t>
            </a:r>
          </a:p>
        </p:txBody>
      </p:sp>
    </p:spTree>
    <p:extLst>
      <p:ext uri="{BB962C8B-B14F-4D97-AF65-F5344CB8AC3E}">
        <p14:creationId xmlns:p14="http://schemas.microsoft.com/office/powerpoint/2010/main" val="3645148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Alpha modus research training a Cognitive System on market microstructure to measure volatility in sentiment, by building custom ontologies</a:t>
            </a:r>
          </a:p>
        </p:txBody>
      </p:sp>
      <p:pic>
        <p:nvPicPr>
          <p:cNvPr id="4" name="Picture 3" descr="Screen Shot 2016-11-14 at 7.41.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3209" y="1246612"/>
            <a:ext cx="5765703" cy="3592699"/>
          </a:xfrm>
          <a:prstGeom prst="rect">
            <a:avLst/>
          </a:prstGeom>
        </p:spPr>
      </p:pic>
      <p:sp>
        <p:nvSpPr>
          <p:cNvPr id="5" name="TextBox 4"/>
          <p:cNvSpPr txBox="1"/>
          <p:nvPr/>
        </p:nvSpPr>
        <p:spPr>
          <a:xfrm>
            <a:off x="533398" y="1246612"/>
            <a:ext cx="4699598" cy="5262979"/>
          </a:xfrm>
          <a:prstGeom prst="rect">
            <a:avLst/>
          </a:prstGeom>
          <a:noFill/>
        </p:spPr>
        <p:txBody>
          <a:bodyPr wrap="square" rtlCol="0">
            <a:spAutoFit/>
          </a:bodyPr>
          <a:lstStyle/>
          <a:p>
            <a:pPr marL="285750" indent="-285750">
              <a:buFont typeface="Wingdings" charset="2"/>
              <a:buChar char="Ø"/>
            </a:pPr>
            <a:r>
              <a:rPr lang="en-US" sz="2400" dirty="0">
                <a:latin typeface="Calibri"/>
                <a:cs typeface="Calibri"/>
              </a:rPr>
              <a:t>Create a corpus of training data</a:t>
            </a:r>
          </a:p>
          <a:p>
            <a:pPr marL="285750" indent="-285750">
              <a:buFont typeface="Wingdings" charset="2"/>
              <a:buChar char="Ø"/>
            </a:pPr>
            <a:endParaRPr lang="en-US" sz="2400" dirty="0">
              <a:latin typeface="Calibri"/>
              <a:cs typeface="Calibri"/>
            </a:endParaRPr>
          </a:p>
          <a:p>
            <a:endParaRPr lang="en-US" sz="2400" dirty="0">
              <a:latin typeface="Calibri"/>
              <a:cs typeface="Calibri"/>
            </a:endParaRPr>
          </a:p>
          <a:p>
            <a:pPr marL="285750" indent="-285750">
              <a:buFont typeface="Wingdings" charset="2"/>
              <a:buChar char="Ø"/>
            </a:pPr>
            <a:r>
              <a:rPr lang="en-US" sz="2400" dirty="0">
                <a:latin typeface="Calibri"/>
                <a:cs typeface="Calibri"/>
              </a:rPr>
              <a:t>Give raw info an expert perspective by building a custom ontology</a:t>
            </a:r>
          </a:p>
          <a:p>
            <a:pPr marL="285750" indent="-285750">
              <a:buFont typeface="Wingdings" charset="2"/>
              <a:buChar char="Ø"/>
            </a:pPr>
            <a:endParaRPr lang="en-US" sz="2400" dirty="0">
              <a:latin typeface="Calibri"/>
              <a:cs typeface="Calibri"/>
            </a:endParaRPr>
          </a:p>
          <a:p>
            <a:endParaRPr lang="en-US" sz="2400" dirty="0">
              <a:latin typeface="Calibri"/>
              <a:cs typeface="Calibri"/>
            </a:endParaRPr>
          </a:p>
          <a:p>
            <a:pPr marL="285750" indent="-285750">
              <a:buFont typeface="Wingdings" charset="2"/>
              <a:buChar char="Ø"/>
            </a:pPr>
            <a:r>
              <a:rPr lang="en-US" sz="2400" dirty="0">
                <a:latin typeface="Calibri"/>
                <a:cs typeface="Calibri"/>
              </a:rPr>
              <a:t>Contextual understanding evolves with over time</a:t>
            </a:r>
          </a:p>
          <a:p>
            <a:pPr marL="285750" indent="-285750">
              <a:buFont typeface="Wingdings" charset="2"/>
              <a:buChar char="Ø"/>
            </a:pPr>
            <a:endParaRPr lang="en-US" sz="2400" dirty="0">
              <a:latin typeface="Calibri"/>
              <a:cs typeface="Calibri"/>
            </a:endParaRPr>
          </a:p>
          <a:p>
            <a:pPr marL="285750" indent="-285750">
              <a:buFont typeface="Wingdings" charset="2"/>
              <a:buChar char="Ø"/>
            </a:pPr>
            <a:endParaRPr lang="en-US" sz="2400" dirty="0">
              <a:latin typeface="Calibri"/>
              <a:cs typeface="Calibri"/>
            </a:endParaRPr>
          </a:p>
          <a:p>
            <a:endParaRPr lang="en-US" sz="2400" dirty="0"/>
          </a:p>
          <a:p>
            <a:endParaRPr lang="en-US" sz="2400" dirty="0"/>
          </a:p>
        </p:txBody>
      </p:sp>
      <p:sp>
        <p:nvSpPr>
          <p:cNvPr id="7" name="Rectangle 6"/>
          <p:cNvSpPr/>
          <p:nvPr/>
        </p:nvSpPr>
        <p:spPr>
          <a:xfrm>
            <a:off x="1533095" y="5207586"/>
            <a:ext cx="10176681" cy="954107"/>
          </a:xfrm>
          <a:prstGeom prst="rect">
            <a:avLst/>
          </a:prstGeom>
        </p:spPr>
        <p:txBody>
          <a:bodyPr wrap="square">
            <a:spAutoFit/>
          </a:bodyPr>
          <a:lstStyle/>
          <a:p>
            <a:r>
              <a:rPr lang="en-US" sz="2800" b="1" dirty="0"/>
              <a:t>MRET provide APIs - embedded learning systems that asset managers can leverage to better compete in markets</a:t>
            </a:r>
          </a:p>
        </p:txBody>
      </p:sp>
    </p:spTree>
    <p:extLst>
      <p:ext uri="{BB962C8B-B14F-4D97-AF65-F5344CB8AC3E}">
        <p14:creationId xmlns:p14="http://schemas.microsoft.com/office/powerpoint/2010/main" val="2838946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Scaling the Expertise of Floor Brokers with Cognitive Systems</a:t>
            </a:r>
          </a:p>
        </p:txBody>
      </p:sp>
      <p:pic>
        <p:nvPicPr>
          <p:cNvPr id="3" name="Shape 162"/>
          <p:cNvPicPr preferRelativeResize="0"/>
          <p:nvPr/>
        </p:nvPicPr>
        <p:blipFill rotWithShape="1">
          <a:blip r:embed="rId2">
            <a:alphaModFix/>
          </a:blip>
          <a:srcRect/>
          <a:stretch/>
        </p:blipFill>
        <p:spPr>
          <a:xfrm>
            <a:off x="751113" y="1724479"/>
            <a:ext cx="2133599" cy="1816099"/>
          </a:xfrm>
          <a:prstGeom prst="rect">
            <a:avLst/>
          </a:prstGeom>
          <a:noFill/>
          <a:ln>
            <a:noFill/>
          </a:ln>
        </p:spPr>
      </p:pic>
      <p:pic>
        <p:nvPicPr>
          <p:cNvPr id="4" name="Shape 164"/>
          <p:cNvPicPr preferRelativeResize="0"/>
          <p:nvPr/>
        </p:nvPicPr>
        <p:blipFill rotWithShape="1">
          <a:blip r:embed="rId3">
            <a:alphaModFix/>
          </a:blip>
          <a:srcRect/>
          <a:stretch/>
        </p:blipFill>
        <p:spPr>
          <a:xfrm>
            <a:off x="3787296" y="1400628"/>
            <a:ext cx="3111500" cy="2730500"/>
          </a:xfrm>
          <a:prstGeom prst="rect">
            <a:avLst/>
          </a:prstGeom>
          <a:noFill/>
          <a:ln>
            <a:noFill/>
          </a:ln>
        </p:spPr>
      </p:pic>
      <p:pic>
        <p:nvPicPr>
          <p:cNvPr id="5" name="Shape 165"/>
          <p:cNvPicPr preferRelativeResize="0"/>
          <p:nvPr/>
        </p:nvPicPr>
        <p:blipFill rotWithShape="1">
          <a:blip r:embed="rId4">
            <a:alphaModFix/>
          </a:blip>
          <a:srcRect/>
          <a:stretch/>
        </p:blipFill>
        <p:spPr>
          <a:xfrm>
            <a:off x="7304314" y="1591128"/>
            <a:ext cx="4102100" cy="2349499"/>
          </a:xfrm>
          <a:prstGeom prst="rect">
            <a:avLst/>
          </a:prstGeom>
          <a:noFill/>
          <a:ln>
            <a:noFill/>
          </a:ln>
        </p:spPr>
      </p:pic>
      <p:sp>
        <p:nvSpPr>
          <p:cNvPr id="6" name="Shape 167"/>
          <p:cNvSpPr txBox="1"/>
          <p:nvPr/>
        </p:nvSpPr>
        <p:spPr>
          <a:xfrm>
            <a:off x="3352724" y="2486604"/>
            <a:ext cx="292100" cy="266699"/>
          </a:xfrm>
          <a:prstGeom prst="rect">
            <a:avLst/>
          </a:prstGeom>
          <a:noFill/>
          <a:ln>
            <a:noFill/>
          </a:ln>
        </p:spPr>
        <p:txBody>
          <a:bodyPr lIns="0" tIns="0" rIns="0" bIns="45700" anchor="t" anchorCtr="0">
            <a:noAutofit/>
          </a:bodyPr>
          <a:lstStyle/>
          <a:p>
            <a:pPr marL="0" marR="0" lvl="0" indent="0" algn="l" rtl="0">
              <a:lnSpc>
                <a:spcPct val="116666"/>
              </a:lnSpc>
              <a:spcBef>
                <a:spcPts val="0"/>
              </a:spcBef>
              <a:buSzPct val="25000"/>
              <a:buNone/>
            </a:pPr>
            <a:r>
              <a:rPr lang="en-US" sz="1800" dirty="0">
                <a:solidFill>
                  <a:srgbClr val="000000"/>
                </a:solidFill>
                <a:latin typeface="Noto Sans Symbols"/>
                <a:ea typeface="Noto Sans Symbols"/>
                <a:cs typeface="Noto Sans Symbols"/>
                <a:sym typeface="Noto Sans Symbols"/>
              </a:rPr>
              <a:t>➔</a:t>
            </a:r>
            <a:r>
              <a:rPr lang="en-US" sz="1800" dirty="0">
                <a:solidFill>
                  <a:srgbClr val="000000"/>
                </a:solidFill>
                <a:latin typeface="Calibri"/>
                <a:ea typeface="Calibri"/>
                <a:cs typeface="Calibri"/>
                <a:sym typeface="Calibri"/>
              </a:rPr>
              <a:t>    </a:t>
            </a:r>
          </a:p>
        </p:txBody>
      </p:sp>
      <p:sp>
        <p:nvSpPr>
          <p:cNvPr id="7" name="Shape 168"/>
          <p:cNvSpPr txBox="1"/>
          <p:nvPr/>
        </p:nvSpPr>
        <p:spPr>
          <a:xfrm>
            <a:off x="6891312" y="2511754"/>
            <a:ext cx="292100" cy="266699"/>
          </a:xfrm>
          <a:prstGeom prst="rect">
            <a:avLst/>
          </a:prstGeom>
          <a:noFill/>
          <a:ln>
            <a:noFill/>
          </a:ln>
        </p:spPr>
        <p:txBody>
          <a:bodyPr lIns="0" tIns="0" rIns="0" bIns="45700" anchor="t" anchorCtr="0">
            <a:noAutofit/>
          </a:bodyPr>
          <a:lstStyle/>
          <a:p>
            <a:pPr marL="0" marR="0" lvl="0" indent="0" algn="l" rtl="0">
              <a:lnSpc>
                <a:spcPct val="116666"/>
              </a:lnSpc>
              <a:spcBef>
                <a:spcPts val="0"/>
              </a:spcBef>
              <a:buSzPct val="25000"/>
              <a:buNone/>
            </a:pPr>
            <a:r>
              <a:rPr lang="en-US" sz="1800" dirty="0">
                <a:solidFill>
                  <a:srgbClr val="000000"/>
                </a:solidFill>
                <a:latin typeface="Noto Sans Symbols"/>
                <a:ea typeface="Noto Sans Symbols"/>
                <a:cs typeface="Noto Sans Symbols"/>
                <a:sym typeface="Noto Sans Symbols"/>
              </a:rPr>
              <a:t>➔</a:t>
            </a:r>
            <a:r>
              <a:rPr lang="en-US" sz="1800" dirty="0">
                <a:solidFill>
                  <a:srgbClr val="000000"/>
                </a:solidFill>
                <a:latin typeface="Calibri"/>
                <a:ea typeface="Calibri"/>
                <a:cs typeface="Calibri"/>
                <a:sym typeface="Calibri"/>
              </a:rPr>
              <a:t>    </a:t>
            </a:r>
          </a:p>
        </p:txBody>
      </p:sp>
      <p:sp>
        <p:nvSpPr>
          <p:cNvPr id="8" name="TextBox 7"/>
          <p:cNvSpPr txBox="1"/>
          <p:nvPr/>
        </p:nvSpPr>
        <p:spPr>
          <a:xfrm>
            <a:off x="3911425" y="3865177"/>
            <a:ext cx="2577656" cy="523220"/>
          </a:xfrm>
          <a:prstGeom prst="rect">
            <a:avLst/>
          </a:prstGeom>
          <a:solidFill>
            <a:srgbClr val="FFFFFF"/>
          </a:solidFill>
        </p:spPr>
        <p:txBody>
          <a:bodyPr wrap="square" rtlCol="0">
            <a:spAutoFit/>
          </a:bodyPr>
          <a:lstStyle/>
          <a:p>
            <a:pPr algn="ctr"/>
            <a:r>
              <a:rPr lang="en-US" i="1" dirty="0">
                <a:latin typeface="Calibri"/>
                <a:cs typeface="Calibri"/>
              </a:rPr>
              <a:t>Built a voice recognition based data capture system</a:t>
            </a:r>
          </a:p>
        </p:txBody>
      </p:sp>
      <p:sp>
        <p:nvSpPr>
          <p:cNvPr id="9" name="TextBox 8"/>
          <p:cNvSpPr txBox="1"/>
          <p:nvPr/>
        </p:nvSpPr>
        <p:spPr>
          <a:xfrm>
            <a:off x="650521" y="3786738"/>
            <a:ext cx="2393302" cy="523220"/>
          </a:xfrm>
          <a:prstGeom prst="rect">
            <a:avLst/>
          </a:prstGeom>
          <a:noFill/>
        </p:spPr>
        <p:txBody>
          <a:bodyPr wrap="square" rtlCol="0">
            <a:spAutoFit/>
          </a:bodyPr>
          <a:lstStyle/>
          <a:p>
            <a:pPr algn="ctr"/>
            <a:r>
              <a:rPr lang="en-US" i="1" dirty="0">
                <a:latin typeface="Calibri"/>
                <a:cs typeface="Calibri"/>
              </a:rPr>
              <a:t>Partnered w/ several floor brokers 5 years ago</a:t>
            </a:r>
          </a:p>
        </p:txBody>
      </p:sp>
      <p:sp>
        <p:nvSpPr>
          <p:cNvPr id="10" name="TextBox 9"/>
          <p:cNvSpPr txBox="1"/>
          <p:nvPr/>
        </p:nvSpPr>
        <p:spPr>
          <a:xfrm>
            <a:off x="7715785" y="3900225"/>
            <a:ext cx="3396518" cy="523220"/>
          </a:xfrm>
          <a:prstGeom prst="rect">
            <a:avLst/>
          </a:prstGeom>
          <a:noFill/>
        </p:spPr>
        <p:txBody>
          <a:bodyPr wrap="square" rtlCol="0">
            <a:spAutoFit/>
          </a:bodyPr>
          <a:lstStyle/>
          <a:p>
            <a:pPr algn="ctr"/>
            <a:r>
              <a:rPr lang="en-US" i="1" dirty="0">
                <a:latin typeface="Calibri"/>
                <a:cs typeface="Calibri"/>
              </a:rPr>
              <a:t>Collected 2.00pm – 3.45pm EST imbalance indications every day for 5 years</a:t>
            </a:r>
            <a:endParaRPr lang="en-US" dirty="0"/>
          </a:p>
        </p:txBody>
      </p:sp>
      <p:sp>
        <p:nvSpPr>
          <p:cNvPr id="11" name="TextBox 10"/>
          <p:cNvSpPr txBox="1"/>
          <p:nvPr/>
        </p:nvSpPr>
        <p:spPr>
          <a:xfrm>
            <a:off x="1557185" y="5062400"/>
            <a:ext cx="10361190" cy="954107"/>
          </a:xfrm>
          <a:prstGeom prst="rect">
            <a:avLst/>
          </a:prstGeom>
          <a:noFill/>
        </p:spPr>
        <p:txBody>
          <a:bodyPr wrap="square" rtlCol="0">
            <a:spAutoFit/>
          </a:bodyPr>
          <a:lstStyle/>
          <a:p>
            <a:pPr marL="285750" indent="-285750">
              <a:buFont typeface="Wingdings" charset="2"/>
              <a:buChar char="Ø"/>
            </a:pPr>
            <a:r>
              <a:rPr lang="en-US" sz="2800" b="1" dirty="0">
                <a:latin typeface="Calibri"/>
                <a:cs typeface="Calibri"/>
              </a:rPr>
              <a:t> </a:t>
            </a:r>
            <a:r>
              <a:rPr lang="en-US" sz="2800" b="1" i="1" dirty="0">
                <a:latin typeface="Calibri"/>
                <a:cs typeface="Calibri"/>
              </a:rPr>
              <a:t>Do imbalance indications predict market direction into the close of trading? (Original question posed ~5 years ago) </a:t>
            </a:r>
            <a:endParaRPr lang="en-US" sz="2800" b="1" dirty="0">
              <a:latin typeface="Calibri"/>
              <a:cs typeface="Calibri"/>
            </a:endParaRPr>
          </a:p>
        </p:txBody>
      </p:sp>
    </p:spTree>
    <p:extLst>
      <p:ext uri="{BB962C8B-B14F-4D97-AF65-F5344CB8AC3E}">
        <p14:creationId xmlns:p14="http://schemas.microsoft.com/office/powerpoint/2010/main" val="678511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8158057" cy="2697343"/>
          </a:xfrm>
          <a:prstGeom prst="rect">
            <a:avLst/>
          </a:prstGeom>
          <a:noFill/>
          <a:ln w="9525">
            <a:noFill/>
            <a:miter lim="800000"/>
            <a:headEnd/>
            <a:tailEnd/>
          </a:ln>
        </p:spPr>
        <p:txBody>
          <a:bodyPr/>
          <a:lstStyle/>
          <a:p>
            <a:pPr>
              <a:lnSpc>
                <a:spcPct val="90000"/>
              </a:lnSpc>
            </a:pPr>
            <a:r>
              <a:rPr lang="en-US" altLang="en-US" sz="4000" b="1" dirty="0"/>
              <a:t>Active Intelligence</a:t>
            </a:r>
          </a:p>
          <a:p>
            <a:pPr>
              <a:lnSpc>
                <a:spcPct val="90000"/>
              </a:lnSpc>
            </a:pPr>
            <a:r>
              <a:rPr lang="en-US" sz="2800" b="1" dirty="0"/>
              <a:t>AI engagement platform for financial services</a:t>
            </a:r>
            <a:endParaRPr lang="en-US" altLang="en-US" sz="2800" b="1" u="sng" dirty="0"/>
          </a:p>
          <a:p>
            <a:pPr>
              <a:lnSpc>
                <a:spcPct val="90000"/>
              </a:lnSpc>
            </a:pPr>
            <a:endParaRPr lang="en-US" altLang="en-US" sz="2800" u="sng" dirty="0">
              <a:solidFill>
                <a:srgbClr val="414550"/>
              </a:solidFill>
            </a:endParaRPr>
          </a:p>
          <a:p>
            <a:pPr>
              <a:lnSpc>
                <a:spcPct val="90000"/>
              </a:lnSpc>
            </a:pPr>
            <a:r>
              <a:rPr lang="en-US" sz="2800" dirty="0">
                <a:solidFill>
                  <a:srgbClr val="414550"/>
                </a:solidFill>
              </a:rPr>
              <a:t>Siva Sai N (SVP – Product)</a:t>
            </a:r>
            <a:br>
              <a:rPr lang="en-US" sz="2800" dirty="0">
                <a:solidFill>
                  <a:srgbClr val="414550"/>
                </a:solidFill>
              </a:rPr>
            </a:br>
            <a:endParaRPr lang="en-US" sz="2800" dirty="0">
              <a:solidFill>
                <a:srgbClr val="414550"/>
              </a:solidFill>
            </a:endParaRPr>
          </a:p>
          <a:p>
            <a:pPr>
              <a:lnSpc>
                <a:spcPct val="90000"/>
              </a:lnSpc>
            </a:pPr>
            <a:endParaRPr lang="en-US" sz="2800" dirty="0"/>
          </a:p>
          <a:p>
            <a:pPr>
              <a:lnSpc>
                <a:spcPct val="90000"/>
              </a:lnSpc>
            </a:pPr>
            <a:r>
              <a:rPr lang="en-US" altLang="en-US" sz="2800" dirty="0"/>
              <a:t> </a:t>
            </a:r>
          </a:p>
        </p:txBody>
      </p:sp>
      <p:pic>
        <p:nvPicPr>
          <p:cNvPr id="4" name="Picture 3"/>
          <p:cNvPicPr>
            <a:picLocks noChangeAspect="1"/>
          </p:cNvPicPr>
          <p:nvPr/>
        </p:nvPicPr>
        <p:blipFill>
          <a:blip r:embed="rId2"/>
          <a:stretch>
            <a:fillRect/>
          </a:stretch>
        </p:blipFill>
        <p:spPr>
          <a:xfrm>
            <a:off x="2057099" y="883135"/>
            <a:ext cx="1404558" cy="1404558"/>
          </a:xfrm>
          <a:prstGeom prst="rect">
            <a:avLst/>
          </a:prstGeom>
        </p:spPr>
      </p:pic>
    </p:spTree>
    <p:extLst>
      <p:ext uri="{BB962C8B-B14F-4D97-AF65-F5344CB8AC3E}">
        <p14:creationId xmlns:p14="http://schemas.microsoft.com/office/powerpoint/2010/main" val="534240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6639983" cy="2697343"/>
          </a:xfrm>
          <a:prstGeom prst="rect">
            <a:avLst/>
          </a:prstGeom>
          <a:noFill/>
          <a:ln w="9525">
            <a:noFill/>
            <a:miter lim="800000"/>
            <a:headEnd/>
            <a:tailEnd/>
          </a:ln>
        </p:spPr>
        <p:txBody>
          <a:bodyPr/>
          <a:lstStyle/>
          <a:p>
            <a:pPr>
              <a:lnSpc>
                <a:spcPct val="90000"/>
              </a:lnSpc>
            </a:pPr>
            <a:r>
              <a:rPr lang="en-US" altLang="en-US" sz="4000" b="1" dirty="0"/>
              <a:t>ORO WEALTH</a:t>
            </a:r>
          </a:p>
          <a:p>
            <a:pPr>
              <a:lnSpc>
                <a:spcPct val="90000"/>
              </a:lnSpc>
            </a:pPr>
            <a:r>
              <a:rPr lang="en-SG" altLang="en-US" sz="2800" b="1" dirty="0"/>
              <a:t>Online Wealth Management Platform</a:t>
            </a:r>
            <a:endParaRPr lang="en-US" altLang="en-US" sz="2800" b="1" dirty="0"/>
          </a:p>
          <a:p>
            <a:pPr>
              <a:lnSpc>
                <a:spcPct val="90000"/>
              </a:lnSpc>
            </a:pPr>
            <a:endParaRPr lang="en-US" altLang="en-US" sz="4000" b="1" dirty="0">
              <a:solidFill>
                <a:srgbClr val="414550"/>
              </a:solidFill>
            </a:endParaRPr>
          </a:p>
          <a:p>
            <a:pPr>
              <a:lnSpc>
                <a:spcPct val="90000"/>
              </a:lnSpc>
            </a:pPr>
            <a:r>
              <a:rPr lang="en-US" altLang="en-US" sz="2800" dirty="0">
                <a:solidFill>
                  <a:srgbClr val="414550"/>
                </a:solidFill>
              </a:rPr>
              <a:t>Nitin Agarwal (Co-Founder)</a:t>
            </a:r>
          </a:p>
        </p:txBody>
      </p:sp>
      <p:pic>
        <p:nvPicPr>
          <p:cNvPr id="3" name="Picture 2"/>
          <p:cNvPicPr>
            <a:picLocks noChangeAspect="1"/>
          </p:cNvPicPr>
          <p:nvPr/>
        </p:nvPicPr>
        <p:blipFill>
          <a:blip r:embed="rId2"/>
          <a:srcRect/>
          <a:stretch>
            <a:fillRect/>
          </a:stretch>
        </p:blipFill>
        <p:spPr bwMode="auto">
          <a:xfrm>
            <a:off x="1939532" y="1463040"/>
            <a:ext cx="1764031" cy="786679"/>
          </a:xfrm>
          <a:prstGeom prst="rect">
            <a:avLst/>
          </a:prstGeom>
          <a:noFill/>
          <a:ln w="9525">
            <a:noFill/>
            <a:miter lim="800000"/>
            <a:headEnd/>
            <a:tailEnd/>
          </a:ln>
        </p:spPr>
      </p:pic>
    </p:spTree>
    <p:extLst>
      <p:ext uri="{BB962C8B-B14F-4D97-AF65-F5344CB8AC3E}">
        <p14:creationId xmlns:p14="http://schemas.microsoft.com/office/powerpoint/2010/main" val="40337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Box 12"/>
          <p:cNvSpPr txBox="1">
            <a:spLocks noChangeArrowheads="1"/>
          </p:cNvSpPr>
          <p:nvPr/>
        </p:nvSpPr>
        <p:spPr bwMode="auto">
          <a:xfrm>
            <a:off x="-141010" y="4285099"/>
            <a:ext cx="3481917" cy="585787"/>
          </a:xfrm>
          <a:prstGeom prst="rect">
            <a:avLst/>
          </a:prstGeom>
          <a:noFill/>
          <a:ln w="9525">
            <a:noFill/>
            <a:miter lim="800000"/>
            <a:headEnd/>
            <a:tailEnd/>
          </a:ln>
        </p:spPr>
        <p:txBody>
          <a:bodyPr>
            <a:spAutoFit/>
          </a:bodyPr>
          <a:lstStyle/>
          <a:p>
            <a:pPr algn="ctr"/>
            <a:endParaRPr lang="en-SG" altLang="en-US" sz="1600" b="1" u="sng" dirty="0">
              <a:solidFill>
                <a:srgbClr val="42BC95"/>
              </a:solidFill>
            </a:endParaRPr>
          </a:p>
          <a:p>
            <a:pPr algn="ctr"/>
            <a:r>
              <a:rPr lang="en-SG" altLang="en-US" sz="1600" b="1" u="sng" dirty="0">
                <a:solidFill>
                  <a:srgbClr val="42BC95"/>
                </a:solidFill>
              </a:rPr>
              <a:t>But a massive opportunity</a:t>
            </a:r>
          </a:p>
        </p:txBody>
      </p:sp>
      <p:sp>
        <p:nvSpPr>
          <p:cNvPr id="5125" name="TextBox 14"/>
          <p:cNvSpPr txBox="1">
            <a:spLocks noChangeArrowheads="1"/>
          </p:cNvSpPr>
          <p:nvPr/>
        </p:nvSpPr>
        <p:spPr bwMode="auto">
          <a:xfrm>
            <a:off x="397934" y="2790825"/>
            <a:ext cx="3964517" cy="338138"/>
          </a:xfrm>
          <a:prstGeom prst="rect">
            <a:avLst/>
          </a:prstGeom>
          <a:noFill/>
          <a:ln w="9525">
            <a:noFill/>
            <a:miter lim="800000"/>
            <a:headEnd/>
            <a:tailEnd/>
          </a:ln>
        </p:spPr>
        <p:txBody>
          <a:bodyPr>
            <a:spAutoFit/>
          </a:bodyPr>
          <a:lstStyle/>
          <a:p>
            <a:r>
              <a:rPr lang="en-SG" altLang="en-US" sz="1600" b="1" u="sng">
                <a:solidFill>
                  <a:srgbClr val="42BC95"/>
                </a:solidFill>
              </a:rPr>
              <a:t>Investing is difficult</a:t>
            </a:r>
          </a:p>
        </p:txBody>
      </p:sp>
      <p:sp>
        <p:nvSpPr>
          <p:cNvPr id="20" name="TextBox 19"/>
          <p:cNvSpPr txBox="1"/>
          <p:nvPr/>
        </p:nvSpPr>
        <p:spPr>
          <a:xfrm>
            <a:off x="349251" y="3322639"/>
            <a:ext cx="4368800" cy="985837"/>
          </a:xfrm>
          <a:prstGeom prst="rect">
            <a:avLst/>
          </a:prstGeom>
          <a:noFill/>
        </p:spPr>
        <p:txBody>
          <a:bodyPr>
            <a:spAutoFit/>
          </a:bodyPr>
          <a:lstStyle/>
          <a:p>
            <a:pPr fontAlgn="auto">
              <a:spcBef>
                <a:spcPts val="600"/>
              </a:spcBef>
              <a:spcAft>
                <a:spcPts val="0"/>
              </a:spcAft>
              <a:defRPr/>
            </a:pPr>
            <a:r>
              <a:rPr lang="en-SG" sz="1600" dirty="0">
                <a:solidFill>
                  <a:srgbClr val="414550"/>
                </a:solidFill>
                <a:latin typeface="+mn-lt"/>
                <a:cs typeface="+mn-cs"/>
              </a:rPr>
              <a:t>Top hurdles faced while investing:</a:t>
            </a:r>
          </a:p>
          <a:p>
            <a:pPr marL="285750" indent="-198438" fontAlgn="auto">
              <a:spcBef>
                <a:spcPts val="600"/>
              </a:spcBef>
              <a:spcAft>
                <a:spcPts val="0"/>
              </a:spcAft>
              <a:buClr>
                <a:srgbClr val="42BC95"/>
              </a:buClr>
              <a:buFont typeface="Yu Mincho Light" panose="02020300000000000000" pitchFamily="18" charset="-128"/>
              <a:buChar char="–"/>
              <a:defRPr/>
            </a:pPr>
            <a:r>
              <a:rPr lang="en-SG" sz="1600" dirty="0">
                <a:latin typeface="+mn-lt"/>
                <a:cs typeface="+mn-cs"/>
              </a:rPr>
              <a:t>Lack of financial knowledge</a:t>
            </a:r>
          </a:p>
          <a:p>
            <a:pPr marL="285750" indent="-198438" fontAlgn="auto">
              <a:spcBef>
                <a:spcPts val="600"/>
              </a:spcBef>
              <a:spcAft>
                <a:spcPts val="0"/>
              </a:spcAft>
              <a:buClr>
                <a:srgbClr val="42BC95"/>
              </a:buClr>
              <a:buFont typeface="Yu Mincho Light" panose="02020300000000000000" pitchFamily="18" charset="-128"/>
              <a:buChar char="–"/>
              <a:defRPr/>
            </a:pPr>
            <a:r>
              <a:rPr lang="en-SG" sz="1600" dirty="0">
                <a:latin typeface="+mn-lt"/>
                <a:cs typeface="+mn-cs"/>
              </a:rPr>
              <a:t>Poor investment support</a:t>
            </a:r>
          </a:p>
        </p:txBody>
      </p:sp>
      <p:sp>
        <p:nvSpPr>
          <p:cNvPr id="24" name="Rectangle 23"/>
          <p:cNvSpPr/>
          <p:nvPr/>
        </p:nvSpPr>
        <p:spPr>
          <a:xfrm>
            <a:off x="7067552" y="5555563"/>
            <a:ext cx="156633" cy="88900"/>
          </a:xfrm>
          <a:prstGeom prst="rect">
            <a:avLst/>
          </a:prstGeom>
          <a:solidFill>
            <a:srgbClr val="42BC95"/>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SG" sz="1600" dirty="0"/>
              <a:t>		</a:t>
            </a:r>
          </a:p>
          <a:p>
            <a:pPr algn="ctr" fontAlgn="auto">
              <a:spcBef>
                <a:spcPts val="0"/>
              </a:spcBef>
              <a:spcAft>
                <a:spcPts val="0"/>
              </a:spcAft>
              <a:defRPr/>
            </a:pPr>
            <a:endParaRPr lang="en-SG" sz="1600" dirty="0"/>
          </a:p>
          <a:p>
            <a:pPr algn="ctr" fontAlgn="auto">
              <a:spcBef>
                <a:spcPts val="0"/>
              </a:spcBef>
              <a:spcAft>
                <a:spcPts val="0"/>
              </a:spcAft>
              <a:defRPr/>
            </a:pPr>
            <a:r>
              <a:rPr lang="en-SG" sz="1600" dirty="0"/>
              <a:t>	</a:t>
            </a:r>
          </a:p>
          <a:p>
            <a:pPr algn="ctr" fontAlgn="auto">
              <a:spcBef>
                <a:spcPts val="0"/>
              </a:spcBef>
              <a:spcAft>
                <a:spcPts val="0"/>
              </a:spcAft>
              <a:defRPr/>
            </a:pPr>
            <a:endParaRPr lang="en-SG" sz="1600" dirty="0"/>
          </a:p>
          <a:p>
            <a:pPr algn="ctr" fontAlgn="auto">
              <a:spcBef>
                <a:spcPts val="0"/>
              </a:spcBef>
              <a:spcAft>
                <a:spcPts val="0"/>
              </a:spcAft>
              <a:defRPr/>
            </a:pPr>
            <a:r>
              <a:rPr lang="en-SG" sz="1600" dirty="0"/>
              <a:t>																	</a:t>
            </a:r>
          </a:p>
          <a:p>
            <a:pPr algn="ctr" fontAlgn="auto">
              <a:spcBef>
                <a:spcPts val="0"/>
              </a:spcBef>
              <a:spcAft>
                <a:spcPts val="0"/>
              </a:spcAft>
              <a:defRPr/>
            </a:pPr>
            <a:endParaRPr lang="en-SG" sz="1600" dirty="0"/>
          </a:p>
          <a:p>
            <a:pPr algn="ctr" fontAlgn="auto">
              <a:spcBef>
                <a:spcPts val="0"/>
              </a:spcBef>
              <a:spcAft>
                <a:spcPts val="0"/>
              </a:spcAft>
              <a:defRPr/>
            </a:pPr>
            <a:endParaRPr lang="en-SG" sz="1600" dirty="0"/>
          </a:p>
        </p:txBody>
      </p:sp>
      <p:sp>
        <p:nvSpPr>
          <p:cNvPr id="5128" name="TextBox 22"/>
          <p:cNvSpPr txBox="1">
            <a:spLocks noChangeArrowheads="1"/>
          </p:cNvSpPr>
          <p:nvPr/>
        </p:nvSpPr>
        <p:spPr bwMode="auto">
          <a:xfrm>
            <a:off x="7080251" y="3588650"/>
            <a:ext cx="808567" cy="338138"/>
          </a:xfrm>
          <a:prstGeom prst="rect">
            <a:avLst/>
          </a:prstGeom>
          <a:noFill/>
          <a:ln w="9525">
            <a:noFill/>
            <a:miter lim="800000"/>
            <a:headEnd/>
            <a:tailEnd/>
          </a:ln>
        </p:spPr>
        <p:txBody>
          <a:bodyPr>
            <a:spAutoFit/>
          </a:bodyPr>
          <a:lstStyle/>
          <a:p>
            <a:r>
              <a:rPr lang="en-SG" altLang="en-US" sz="1600" b="1" u="sng">
                <a:solidFill>
                  <a:srgbClr val="42BC95"/>
                </a:solidFill>
              </a:rPr>
              <a:t>2014</a:t>
            </a:r>
          </a:p>
        </p:txBody>
      </p:sp>
      <p:sp>
        <p:nvSpPr>
          <p:cNvPr id="5129" name="TextBox 25"/>
          <p:cNvSpPr txBox="1">
            <a:spLocks noChangeArrowheads="1"/>
          </p:cNvSpPr>
          <p:nvPr/>
        </p:nvSpPr>
        <p:spPr bwMode="auto">
          <a:xfrm>
            <a:off x="8741834" y="3568014"/>
            <a:ext cx="1181100" cy="338137"/>
          </a:xfrm>
          <a:prstGeom prst="rect">
            <a:avLst/>
          </a:prstGeom>
          <a:noFill/>
          <a:ln w="9525">
            <a:noFill/>
            <a:miter lim="800000"/>
            <a:headEnd/>
            <a:tailEnd/>
          </a:ln>
        </p:spPr>
        <p:txBody>
          <a:bodyPr>
            <a:spAutoFit/>
          </a:bodyPr>
          <a:lstStyle/>
          <a:p>
            <a:r>
              <a:rPr lang="en-SG" altLang="en-US" sz="1600" b="1" u="sng">
                <a:solidFill>
                  <a:srgbClr val="42BC95"/>
                </a:solidFill>
              </a:rPr>
              <a:t>2019e</a:t>
            </a:r>
            <a:r>
              <a:rPr lang="en-SG" altLang="en-US" sz="1600" b="1" u="sng" baseline="30000">
                <a:solidFill>
                  <a:srgbClr val="42BC95"/>
                </a:solidFill>
              </a:rPr>
              <a:t>2</a:t>
            </a:r>
          </a:p>
        </p:txBody>
      </p:sp>
      <p:sp>
        <p:nvSpPr>
          <p:cNvPr id="27" name="Rectangle 26"/>
          <p:cNvSpPr/>
          <p:nvPr/>
        </p:nvSpPr>
        <p:spPr>
          <a:xfrm>
            <a:off x="7071785" y="5817500"/>
            <a:ext cx="154516" cy="88900"/>
          </a:xfrm>
          <a:prstGeom prst="rect">
            <a:avLst/>
          </a:prstGeom>
          <a:solidFill>
            <a:srgbClr val="F7C15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SG" sz="1600"/>
          </a:p>
        </p:txBody>
      </p:sp>
      <p:sp>
        <p:nvSpPr>
          <p:cNvPr id="5131" name="TextBox 24"/>
          <p:cNvSpPr txBox="1">
            <a:spLocks noChangeArrowheads="1"/>
          </p:cNvSpPr>
          <p:nvPr/>
        </p:nvSpPr>
        <p:spPr bwMode="auto">
          <a:xfrm>
            <a:off x="7194551" y="5442851"/>
            <a:ext cx="3092449" cy="315913"/>
          </a:xfrm>
          <a:prstGeom prst="rect">
            <a:avLst/>
          </a:prstGeom>
          <a:noFill/>
          <a:ln w="9525">
            <a:noFill/>
            <a:miter lim="800000"/>
            <a:headEnd/>
            <a:tailEnd/>
          </a:ln>
        </p:spPr>
        <p:txBody>
          <a:bodyPr>
            <a:spAutoFit/>
          </a:bodyPr>
          <a:lstStyle/>
          <a:p>
            <a:r>
              <a:rPr lang="en-SG" altLang="en-US" sz="1400"/>
              <a:t>Household wealth in India</a:t>
            </a:r>
          </a:p>
        </p:txBody>
      </p:sp>
      <p:sp>
        <p:nvSpPr>
          <p:cNvPr id="5132" name="TextBox 28"/>
          <p:cNvSpPr txBox="1">
            <a:spLocks noChangeArrowheads="1"/>
          </p:cNvSpPr>
          <p:nvPr/>
        </p:nvSpPr>
        <p:spPr bwMode="auto">
          <a:xfrm>
            <a:off x="7203017" y="5694579"/>
            <a:ext cx="3251200" cy="307975"/>
          </a:xfrm>
          <a:prstGeom prst="rect">
            <a:avLst/>
          </a:prstGeom>
          <a:noFill/>
          <a:ln w="9525">
            <a:noFill/>
            <a:miter lim="800000"/>
            <a:headEnd/>
            <a:tailEnd/>
          </a:ln>
        </p:spPr>
        <p:txBody>
          <a:bodyPr>
            <a:spAutoFit/>
          </a:bodyPr>
          <a:lstStyle/>
          <a:p>
            <a:r>
              <a:rPr lang="en-SG" altLang="en-US" sz="1400" dirty="0"/>
              <a:t>Share of financial assets</a:t>
            </a:r>
          </a:p>
        </p:txBody>
      </p:sp>
      <p:sp>
        <p:nvSpPr>
          <p:cNvPr id="5133" name="AutoShape 4" descr="Image result for procrastination"/>
          <p:cNvSpPr>
            <a:spLocks noChangeAspect="1" noChangeArrowheads="1"/>
          </p:cNvSpPr>
          <p:nvPr/>
        </p:nvSpPr>
        <p:spPr bwMode="auto">
          <a:xfrm>
            <a:off x="207433" y="-144463"/>
            <a:ext cx="406400" cy="304801"/>
          </a:xfrm>
          <a:prstGeom prst="rect">
            <a:avLst/>
          </a:prstGeom>
          <a:noFill/>
          <a:ln w="9525">
            <a:noFill/>
            <a:miter lim="800000"/>
            <a:headEnd/>
            <a:tailEnd/>
          </a:ln>
        </p:spPr>
        <p:txBody>
          <a:bodyPr/>
          <a:lstStyle/>
          <a:p>
            <a:endParaRPr lang="en-SG" altLang="en-US"/>
          </a:p>
        </p:txBody>
      </p:sp>
      <p:sp>
        <p:nvSpPr>
          <p:cNvPr id="5134" name="AutoShape 8" descr="data:image/jpeg;base64,/9j/4AAQSkZJRgABAQAAAQABAAD/2wCEAAkGBxMTEhUTExMWFRUXFxoaGBgYFxcXGBcXFxcXGBcXFxcdHSggGB0lHRcYITEiJSkrLi4uFx8zODMtNygtLisBCgoKDg0NFQ8PFS0ZFRktKy0rKysrLS0tLS0rLS0tLSstLS0tLS0tLTctLS0tNy0tLTctLS03NzcrNys3NzctN//AABEIALcBFAMBIgACEQEDEQH/xAAbAAADAAMBAQAAAAAAAAAAAAAAAQIDBQYEB//EAEAQAAIBAgQDBgMFBQYHAQAAAAECAAMRBBIhMQUGQRMiUWFxgQeRoRQjMlLwQpKxweEVM2JygtEkQ2OissLxFv/EABcBAQEBAQAAAAAAAAAAAAAAAAABAgP/xAAWEQEBAQAAAAAAAAAAAAAAAAAAEQH/2gAMAwEAAhEDEQA/APlEGEBGJFJRMqiAhCGYrRneVeAgsvJCVmgY2WCiBJlAQEBKSMykUwGPlEBBhGIBaUBpALADpAtQPaHZ6xoJZXzlABYecAusoqOsMg0hCAiW/hK0gAIEneX1lN7QtrbpAQlDz1jIjUSigIARjaMW8ZUVTNuusyZtJhItHeBlymFpGaUp+cBiKO3W8QA9oBcRyM3lCCOaAlWk3lATm2ay5IMuVCIjJiJ1kwrIIMYjEDaAzCOMCAxLUyTHaEURGkNpSwASyIlEcB5OsFI8THfrASilk26ywYsphDI6x2MDe0V4Dt9JRjBtIZv15QLj3jy31HWYx5SjIJRMxlo79YGXPBxIUm28bGAwsoG0xymeBQMAZLNCUWBHMQhA54CWsQjUzm0u0TCO8n3hDEADFLWAwNYsszgWG0gLCoBmVKZ9Igsyja/6MqIySrTIq31iU6QJZJaLDNeAEBqYAzIq6mBFpUYZkXaMpKyyKjN5St5vsTypXTDU8UCrU3RnJBAygG1je1yfATSUxKhKJFQ2M67jXDVbh2ExdIL3QaVaw/bzMylvOxtfzWc0tIucqi5J0A3MDDmnWryvR/s04ztCahDWXQBSGt6kzmK+Ham5RxlYWuNDuARtpsRO44KjVeDYhRl+7qsRcgNlCpUYC+h2vbfSBwAvDXfWZGMQMBKvjGUMRY+MsNKKUG0GgNrxL5QhEShpBNPSK/lAoiAXzjECfOFFrQiPrFA5+UqwAjmGlWIEiBMBaEOWDMc6DlDlypja60wHFM3z1ApIUAE2vawJNh7wNMXlsdPadGeS3p2OKr4fDjS6tUDVNfBBoT5XmZaHCaOrPiMSfyqoRb663uLqdOt99IHMLr6zKw2GW07bhfMWGatSo4fAUUFSoilmAd8rMARc3voT9Jp+e1C8QxQAsO0NgNBsOko0KeUyXJ0kB9Bp/CDP4QNvwnl+riA2W3dR3F765BcqDa1zrYf4TNUBO2+FHE6n2pcNnHZOGOU2tmC9Dut7WNt5lxB4XWdqZR8K4LKfwhFKhh7jMF0FjvKjhwflN/WwnacOp1gNaVd6bf5aiq6/Jg3702v/AOBJH3eIDsbZVCE5iVBXUEgXv42Fx6T3crcAq1MLjsHVpvTqWSrSBFruma9uh2VTb80D56VnTcH4SlPDPjcQAVuVoUyO7Vqjq3+Aa6dbHwnNHefQOZaOfg2EZLWpsM+U3XVWXN5EGw9zA0yc8Yk1SatnpMMrURZUC9Mm+Ui+h9jpJ5o4CtMLicOL4Wqe4eqaDuP4G+Yf6ZzRM6+nWJ4JY9MTZfMWVj10hGw+HuMWvSrcOq2yVVJQ7FWI6afmAPlaeXkrCfZsXWbEJ3cNTbPpmtdlUG3UEE7X0N5zHDcWaNRKltiCQDYkftC/S4vO4524xTp0bU/73FIpq6k5KSjupcBcxsbajx30lHOc3cIUOcVhu9hapzKRclDsyuDt3r2m14OCOCYg9nnH2k964GT7qkobz3+s53lzmKrhXGUk0iwL091ZbjMLHS5E3vFuY8MeHfZaVM5mqdo26qG0uQuwG2kiuLL3iUyWlrAY2mRBpMY1lg+MoryECNfKL0haApZI0ke0onSA4GS3hG20Cr+sJIv4wgaC/SWBJUSs0w0RPTrJBjqG8nJAoNO++EuNqnFrRNR+yCVGFPMcmY21y7X3M4K07T4SvbiNPzRx9Af5QmuVxH4jfU3IPtp/KJFno4vQyYisn5arj5ORPMq/wgbnlFwuNwxJ0FZP/Ifr2m9+KOEKcSrm/wCPI49CgB+oM5vgtQLXok62qIbePeE7L4wAnFUnvmVqQy3uGFjqGuARvf3lRwWsRSZPD6xM3nCuh+HVYU+IUC2oLMuniyMB6akTDznheyx+JTXSqxF/B++Po08nLdbJiaLAi4qDUjTXTX5ze/FID+0ahVg11TNbowXKV/7R84Ro+G8Yr0NKdV0GYNYHS6m4Np9Q5S55o12po96da+UaFg+cm9htoTfUdTPkBjSoVYMpIYG4I3B6WlG651oJTxtYI6OpcsCgsozalbdCD0mz5M5pTDq9CuM1Fzc31A0sVK2Nwf4zkgNb31j6yDsuMcE4d+OlizTBNwpXtBa9tLG/nrPDxDjKfZaeDpd6mjs7VCMpdmPRf2Ra05sSySNJUjI7a7RYmuz6sSxAABPQDQCYiumsTPCqDdP1/WO/nEsq14EgXjUQW0Z00EADSoDbSXt1lDIAHjIqGMnS15LCEZAdIidIgpgxgL9XlHSSx19ZeaFGS/SECYoGhXaDbxqINMNFaImUYG8AWdP8PKuTiGHPiSPmrePnOaQTc8p4pKWMoVKhKorgsRuBYi/1hHr58oZOI4pf+oT+8A//ALTw8L4RiK5Ao0XqX6hTlHq2wHmTO85k5s4WuJetSwgxVVgpNSoT2d1RVWyEHYKAdBtvNBxLn/GVe6rikn5UUW026aaeAEqNlw7kCtTYVcTXoYdVIazNmJAIO47o6a3PpOl5p47werUR67HEugIAp3ym43JFg2w3M+SYnEvUJLszE694kzF6wN1zNxWliKoajRWhTVcqqoVbi+7AaXmnNomEFEKyUKpBDKbMCCD5g6GUahYlmNzfUkmYR4TJbSAFpJMBDLAsG/rGLRIR7wIhFExjaQg1mQiwlFdJIE9/D+EYiv8A3VGo9/yqSLeu03uC+H2Kf8Zp0R1NSoNPYX8R8xA5UrpHRpFiFVSxJsABcknoBN3zBwihh1CJiDWq31sqhAut7nMTe9p7+QMGhqPiGqAdjTqOQASygLl7Q6WNs1wt7m3SBywEq207RMJwinZjialbc5MjAnusAtwBY3ym585peaOLUcTVV6NHsVCgEabgeW/rvKjz8J4NWxJZaIDMgDEEgd24W4ud7mdBW5KSkAMRiadNiAd+4oN9DfVmFth857vhnjzkxOGpjLXqIWp1LA2yqdD5A5fnOFrs71CWLO5OpJLMW/nA6F+BYM3SljlzggAuoSmxO5DE3AHpe/Sc/jcI1Ko1NxZlNj1F/I9R/vN5huCfZ8tbGkU1HeSiT97VYaqMoByi9rk2mlx+LatVeq34nZmbwuTfSB5ybSG1MttZJMKpAIywksJF4GUmKSTCBpLay7SADKaYaSViMqIn5wLpL85l9ekwAzIDACZaTEJawiyb+0awRCToCfQXm4wPK+Mq2yYepra11y3ubA62089pRqMsoCe7i3CqmHqtRqFWdB3ghLBfU29PLWeC8B9JmKsDZha3lIDi43O3h7zpPiCgXH1tLZgj2I2LU1JHzgc2RKtEh16SmOusAA8p0XInB6eKxi06qk0wrM9iRoosLncDMQNJz19J3XJydhw/GYy3fI7JL9Dpr6XYfKEabnDl77HiXprfIe/TJ1up6X6kG49ouXeYvsoP/DUKzXuGqLcp428QfOdLgMWnFKBw1QrTxCLekxJykgjMG3tcb202PScJi8K9JmpupVlNiDvf+fSVHWVOf8ZWq0lLimpqLcUxa4uARc36Hpaeb4jhlxlWlncoCpAZiwuVFz4b39JyoJDA3sQdD4Ea3nc/EO1ehg8aoBFSnkex/bXvD31b5QOFy6zsPh9hnqDG0kUs9TC1FW35jYAE9L6TkA07T4XlxXrdnmznDuBl3uWSx8OnX+MD00vhliQmatVpUj0W5b95hougPjNXzZgsFRCU8LUNVr96pmv0GhAGX5ed5t6nKPEqyipjK4ppa7GtVJKj/Lt7XE0+M4NhUQgYxXqZb2Fst9LKLXJPj/OUR8PyftqIGKioGRrWuyFcxUX6nKJvMTx5MFXr4f7OmTOwD0zlrBWNwQxDBiL9fDpOQ4JxFsPXSuqgshuAb2uVI1+c6z4mUxV+zY1QB29Fc1t86gHX2a3+mBquL8C7UNiMLVbEpqzBv79PHtE69dRpOZRv6T3cK4lUoVBUpGxGhHRlO6sOoPhN/wAXwWDxGHbF4ZuyqrbtcObWF9M1M7kX9faFcleDDXaNRHexgSwjWDNfb6RgQB7XjkmEDSwivaTeYaNjJjiMDIgvKaSnpCB0vJ/KwxnaM+ISglLLmLDMTmv+EXA6bk9RN+uG4JhbZqlTFP3rgarcbHKLD2O88/wspZ14hT0u+EYC4vc942AnEp4gf/BqZUfQm+IVKkrDCYRKZP4SbZQNB+ADW4B0vuYuWuc8XXxuHpuyKHqgtlS2mpYDwBF5wANp9F5Y4DTwq0sTiwRVqMFoUdQe8Pxsbi249PUwj08eVcCMVVdwcViGfLcXC02bur+6QxO2iifNDOz+LOGZcdqSVNJMt+gW6kD3H1nHLBhWnXfEtQcTTqCxFShTNwbgkArv1/CJyR/X+07bmDBvicDw56StUcK1Gyrc3WxUG3hY/OBximZFDXCjr0nW0uUKWHAbiGIWhpfsaf3lY+AstwvqY35tw+HGTA4RUt/zqvfqHzt09LkeUo0VbgWIRDVenkUAHvEKcp0U5Tradlh+J08Nwqh9xTrio2zsSue7MwKDZhYfScNjeJ1qxvVqM9tgToOuijQDyAnUcdx+HbhuFoUnBdcrugBOVyr9oSbbszDTygS/P2IAy0qOHoLoLJSsdwd7z18aWnxDB/bFZUxNHSsl7Z1JNiLncDbx1nDhSP11juba+/nAgCdQnHKX9knCvfte2LLbWwBBufC92Gk5hk2jyCAlO82nAeOVcI7PSNmZcp9DrfSawKB+vnKyecD143idasb1qtSoT+dmb6X0nlBF99PpAC0xyoyqDc9dJ68RxGo1NaTG6r+HTUe/hrPEGlP4wJzWgTrGYKNYUgZRb6wtGRAQFt4wYiJSrARhER5QgaFjJEIrzDShCLNAmBSmWdhITzjMDrvhniQmOS4JJRlAX8RYiwC9L77jpDgVZcFxGpTrKeyJqYdww1FOoctyPSxPvNTyg1sbhzYm9QDQ2Peuuh6bzd89cIqNxBkp03d3p0mZQC7ZuzCte2+q7yo2J5ep8Mb7RiitQiofs1FWH3qi9qtS+oUXXQDcTmuI8drV6/b1GJcEFbfhSxuoUHYDSbteUsVUAbGV6eHWmoH3rAuqnUDIDvrexNzaeijhuDUPx1quLYHZFyp6/s39LwjZfFmkzU8HVdSHKlCSQc3dQg2G1zf6z5vnn0Pi3xODp2aYRdiAXa5W/wCUAd3p16T585uSTYXJPzgUZvuH824qjhxhqNQ00uxJW2Y5rXAa119pz4MoHrpr9IF1XJYk3JJuSTcn1PUx5j/SRmlFr7QqgNIsvlBWlo2sqKLW8TEwvLqL4RA6wBRpCJfT6y1IlRLC/tKWSbD/AHlU4AwvE1ukoXJ8ZLGFNR+jEpmQ/WRcDpATmMbQaSb7QK11jjyyWMCrwyRRM8CisJjJHQwgaCO8mVMKRMd4CVAQjzxWgN4Gx4NjuxxFKqVDBHViDexAOuxHSdhzZ8Sa9dsuFZsPRAAIGUOx1uSwF1FrCwPScAssGUemriHclnZnJ6sSx08zEp2vMQMd9IGSFvEyA0V4GUGUW/h/KYllqbmEAaXmmMA/KMSjKDBTrI1loYGd2uPCCtMAfWMQMxMoPaYWEq8qLJlAzH2u8QeBnq+MlagP9ZivGw8IVmtrvJY/WSTr52hmhArH9bSwTILRhtYVaA+Ebm0Si0ZMICYogYwukKgrCMnyhA5+AgBHMqcYMQEYEB3jEkmF4FWlqIgJSwBZktMdpYgEorEWheBSiPNFeDSotDaGaSIjAuUsxAyriBkjBmIys0CwLyl3tJpOdZJaBlvaAeYyYAwMhO0ozGH8pSv1gB8oyskPGx8JRYMYa0hWjB/pAydodJQN5hHSUbQLA8YZpizaxhrQLv8ArSEA58IoGhMBCEyqhHHCBLRiEIFgxwhAd5WaEIDGsXWOEocYMISB36wMISoEOsd4QgDGBMIQMlNonOphCACGaOEB3+UYOkIQGWkgwhAdustTCEBlos+0IQANAtCEC1qQhCUf/9k="/>
          <p:cNvSpPr>
            <a:spLocks noChangeAspect="1" noChangeArrowheads="1"/>
          </p:cNvSpPr>
          <p:nvPr/>
        </p:nvSpPr>
        <p:spPr bwMode="auto">
          <a:xfrm>
            <a:off x="207434" y="-1287463"/>
            <a:ext cx="5397500" cy="2686051"/>
          </a:xfrm>
          <a:prstGeom prst="rect">
            <a:avLst/>
          </a:prstGeom>
          <a:noFill/>
          <a:ln w="9525">
            <a:noFill/>
            <a:miter lim="800000"/>
            <a:headEnd/>
            <a:tailEnd/>
          </a:ln>
        </p:spPr>
        <p:txBody>
          <a:bodyPr/>
          <a:lstStyle/>
          <a:p>
            <a:endParaRPr lang="en-SG" altLang="en-US"/>
          </a:p>
        </p:txBody>
      </p:sp>
      <p:pic>
        <p:nvPicPr>
          <p:cNvPr id="5135" name="Picture 46"/>
          <p:cNvPicPr>
            <a:picLocks noChangeAspect="1"/>
          </p:cNvPicPr>
          <p:nvPr/>
        </p:nvPicPr>
        <p:blipFill>
          <a:blip r:embed="rId3"/>
          <a:srcRect t="7144"/>
          <a:stretch>
            <a:fillRect/>
          </a:stretch>
        </p:blipFill>
        <p:spPr bwMode="auto">
          <a:xfrm>
            <a:off x="4248151" y="2851150"/>
            <a:ext cx="1684867" cy="1638300"/>
          </a:xfrm>
          <a:prstGeom prst="rect">
            <a:avLst/>
          </a:prstGeom>
          <a:noFill/>
          <a:ln w="9525">
            <a:noFill/>
            <a:miter lim="800000"/>
            <a:headEnd/>
            <a:tailEnd/>
          </a:ln>
        </p:spPr>
      </p:pic>
      <p:sp>
        <p:nvSpPr>
          <p:cNvPr id="49" name="Oval 48"/>
          <p:cNvSpPr/>
          <p:nvPr/>
        </p:nvSpPr>
        <p:spPr>
          <a:xfrm>
            <a:off x="6745817" y="4237939"/>
            <a:ext cx="1151467" cy="865187"/>
          </a:xfrm>
          <a:prstGeom prst="ellipse">
            <a:avLst/>
          </a:prstGeom>
          <a:solidFill>
            <a:srgbClr val="42BC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SG"/>
          </a:p>
        </p:txBody>
      </p:sp>
      <p:sp>
        <p:nvSpPr>
          <p:cNvPr id="51" name="Oval 50"/>
          <p:cNvSpPr/>
          <p:nvPr/>
        </p:nvSpPr>
        <p:spPr>
          <a:xfrm>
            <a:off x="8180917" y="3956951"/>
            <a:ext cx="1775883" cy="1331913"/>
          </a:xfrm>
          <a:prstGeom prst="ellipse">
            <a:avLst/>
          </a:prstGeom>
          <a:solidFill>
            <a:srgbClr val="42BC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SG"/>
          </a:p>
        </p:txBody>
      </p:sp>
      <p:sp>
        <p:nvSpPr>
          <p:cNvPr id="52" name="Oval 51"/>
          <p:cNvSpPr/>
          <p:nvPr/>
        </p:nvSpPr>
        <p:spPr>
          <a:xfrm>
            <a:off x="7073901" y="4671325"/>
            <a:ext cx="495300" cy="369888"/>
          </a:xfrm>
          <a:prstGeom prst="ellipse">
            <a:avLst/>
          </a:prstGeom>
          <a:solidFill>
            <a:srgbClr val="F7C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SG"/>
          </a:p>
        </p:txBody>
      </p:sp>
      <p:sp>
        <p:nvSpPr>
          <p:cNvPr id="53" name="Oval 52"/>
          <p:cNvSpPr/>
          <p:nvPr/>
        </p:nvSpPr>
        <p:spPr>
          <a:xfrm>
            <a:off x="8661401" y="4599889"/>
            <a:ext cx="817033" cy="611187"/>
          </a:xfrm>
          <a:prstGeom prst="ellipse">
            <a:avLst/>
          </a:prstGeom>
          <a:solidFill>
            <a:srgbClr val="F7C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SG"/>
          </a:p>
        </p:txBody>
      </p:sp>
      <p:sp>
        <p:nvSpPr>
          <p:cNvPr id="5140" name="TextBox 49"/>
          <p:cNvSpPr txBox="1">
            <a:spLocks noChangeArrowheads="1"/>
          </p:cNvSpPr>
          <p:nvPr/>
        </p:nvSpPr>
        <p:spPr bwMode="auto">
          <a:xfrm>
            <a:off x="6684434" y="4350650"/>
            <a:ext cx="1369484" cy="338138"/>
          </a:xfrm>
          <a:prstGeom prst="rect">
            <a:avLst/>
          </a:prstGeom>
          <a:noFill/>
          <a:ln w="9525">
            <a:noFill/>
            <a:miter lim="800000"/>
            <a:headEnd/>
            <a:tailEnd/>
          </a:ln>
        </p:spPr>
        <p:txBody>
          <a:bodyPr>
            <a:spAutoFit/>
          </a:bodyPr>
          <a:lstStyle/>
          <a:p>
            <a:r>
              <a:rPr lang="en-SG" altLang="en-US" sz="1600" b="1">
                <a:solidFill>
                  <a:schemeClr val="bg1"/>
                </a:solidFill>
              </a:rPr>
              <a:t>$3957 bn</a:t>
            </a:r>
          </a:p>
        </p:txBody>
      </p:sp>
      <p:sp>
        <p:nvSpPr>
          <p:cNvPr id="5141" name="TextBox 54"/>
          <p:cNvSpPr txBox="1">
            <a:spLocks noChangeArrowheads="1"/>
          </p:cNvSpPr>
          <p:nvPr/>
        </p:nvSpPr>
        <p:spPr bwMode="auto">
          <a:xfrm>
            <a:off x="8352367" y="4188725"/>
            <a:ext cx="1369484" cy="338138"/>
          </a:xfrm>
          <a:prstGeom prst="rect">
            <a:avLst/>
          </a:prstGeom>
          <a:noFill/>
          <a:ln w="9525">
            <a:noFill/>
            <a:miter lim="800000"/>
            <a:headEnd/>
            <a:tailEnd/>
          </a:ln>
        </p:spPr>
        <p:txBody>
          <a:bodyPr>
            <a:spAutoFit/>
          </a:bodyPr>
          <a:lstStyle/>
          <a:p>
            <a:r>
              <a:rPr lang="en-SG" altLang="en-US" sz="1600" b="1">
                <a:solidFill>
                  <a:schemeClr val="bg1"/>
                </a:solidFill>
              </a:rPr>
              <a:t>$7906 bn</a:t>
            </a:r>
          </a:p>
        </p:txBody>
      </p:sp>
      <p:sp>
        <p:nvSpPr>
          <p:cNvPr id="5142" name="TextBox 55"/>
          <p:cNvSpPr txBox="1">
            <a:spLocks noChangeArrowheads="1"/>
          </p:cNvSpPr>
          <p:nvPr/>
        </p:nvSpPr>
        <p:spPr bwMode="auto">
          <a:xfrm>
            <a:off x="3117851" y="5232400"/>
            <a:ext cx="1369483" cy="338138"/>
          </a:xfrm>
          <a:prstGeom prst="rect">
            <a:avLst/>
          </a:prstGeom>
          <a:noFill/>
          <a:ln w="9525">
            <a:noFill/>
            <a:miter lim="800000"/>
            <a:headEnd/>
            <a:tailEnd/>
          </a:ln>
        </p:spPr>
        <p:txBody>
          <a:bodyPr>
            <a:spAutoFit/>
          </a:bodyPr>
          <a:lstStyle/>
          <a:p>
            <a:r>
              <a:rPr lang="en-SG" altLang="en-US" sz="1600" b="1">
                <a:solidFill>
                  <a:schemeClr val="bg1"/>
                </a:solidFill>
              </a:rPr>
              <a:t>7%</a:t>
            </a:r>
          </a:p>
        </p:txBody>
      </p:sp>
      <p:sp>
        <p:nvSpPr>
          <p:cNvPr id="5143" name="TextBox 56"/>
          <p:cNvSpPr txBox="1">
            <a:spLocks noChangeArrowheads="1"/>
          </p:cNvSpPr>
          <p:nvPr/>
        </p:nvSpPr>
        <p:spPr bwMode="auto">
          <a:xfrm>
            <a:off x="8741834" y="4728475"/>
            <a:ext cx="1367367" cy="338138"/>
          </a:xfrm>
          <a:prstGeom prst="rect">
            <a:avLst/>
          </a:prstGeom>
          <a:noFill/>
          <a:ln w="9525">
            <a:noFill/>
            <a:miter lim="800000"/>
            <a:headEnd/>
            <a:tailEnd/>
          </a:ln>
        </p:spPr>
        <p:txBody>
          <a:bodyPr>
            <a:spAutoFit/>
          </a:bodyPr>
          <a:lstStyle/>
          <a:p>
            <a:r>
              <a:rPr lang="en-SG" altLang="en-US" sz="1600" b="1">
                <a:solidFill>
                  <a:schemeClr val="bg1"/>
                </a:solidFill>
              </a:rPr>
              <a:t>13%</a:t>
            </a:r>
          </a:p>
        </p:txBody>
      </p:sp>
      <p:sp>
        <p:nvSpPr>
          <p:cNvPr id="5144" name="TextBox 27"/>
          <p:cNvSpPr txBox="1">
            <a:spLocks noChangeArrowheads="1"/>
          </p:cNvSpPr>
          <p:nvPr/>
        </p:nvSpPr>
        <p:spPr bwMode="auto">
          <a:xfrm>
            <a:off x="162984" y="6048809"/>
            <a:ext cx="8212667" cy="230187"/>
          </a:xfrm>
          <a:prstGeom prst="rect">
            <a:avLst/>
          </a:prstGeom>
          <a:noFill/>
          <a:ln w="9525">
            <a:noFill/>
            <a:miter lim="800000"/>
            <a:headEnd/>
            <a:tailEnd/>
          </a:ln>
        </p:spPr>
        <p:txBody>
          <a:bodyPr>
            <a:spAutoFit/>
          </a:bodyPr>
          <a:lstStyle/>
          <a:p>
            <a:pPr eaLnBrk="0" hangingPunct="0"/>
            <a:r>
              <a:rPr lang="en-SG" altLang="en-US" sz="900" dirty="0"/>
              <a:t>1. KPMG report on Indian mutual fund industry (2013); 2. Based on </a:t>
            </a:r>
            <a:r>
              <a:rPr lang="en-SG" altLang="en-US" sz="900" dirty="0" err="1"/>
              <a:t>Karvy</a:t>
            </a:r>
            <a:r>
              <a:rPr lang="en-SG" altLang="en-US" sz="900" dirty="0"/>
              <a:t> Wealth Report December 2014; USD/INR rate:65</a:t>
            </a:r>
          </a:p>
        </p:txBody>
      </p:sp>
      <p:sp>
        <p:nvSpPr>
          <p:cNvPr id="5145" name="TextBox 12"/>
          <p:cNvSpPr txBox="1">
            <a:spLocks noChangeArrowheads="1"/>
          </p:cNvSpPr>
          <p:nvPr/>
        </p:nvSpPr>
        <p:spPr bwMode="auto">
          <a:xfrm>
            <a:off x="444501" y="1223964"/>
            <a:ext cx="5399617" cy="338137"/>
          </a:xfrm>
          <a:prstGeom prst="rect">
            <a:avLst/>
          </a:prstGeom>
          <a:noFill/>
          <a:ln w="9525">
            <a:noFill/>
            <a:miter lim="800000"/>
            <a:headEnd/>
            <a:tailEnd/>
          </a:ln>
        </p:spPr>
        <p:txBody>
          <a:bodyPr>
            <a:spAutoFit/>
          </a:bodyPr>
          <a:lstStyle/>
          <a:p>
            <a:r>
              <a:rPr lang="en-SG" altLang="en-US" sz="1600" b="1" u="sng">
                <a:solidFill>
                  <a:srgbClr val="42BC95"/>
                </a:solidFill>
              </a:rPr>
              <a:t>Low penetration of financial products</a:t>
            </a:r>
          </a:p>
        </p:txBody>
      </p:sp>
      <p:sp>
        <p:nvSpPr>
          <p:cNvPr id="36" name="TextBox 35"/>
          <p:cNvSpPr txBox="1"/>
          <p:nvPr/>
        </p:nvSpPr>
        <p:spPr>
          <a:xfrm>
            <a:off x="488951" y="1652589"/>
            <a:ext cx="4176183" cy="985837"/>
          </a:xfrm>
          <a:prstGeom prst="rect">
            <a:avLst/>
          </a:prstGeom>
          <a:noFill/>
        </p:spPr>
        <p:txBody>
          <a:bodyPr>
            <a:spAutoFit/>
          </a:bodyPr>
          <a:lstStyle/>
          <a:p>
            <a:pPr fontAlgn="auto">
              <a:spcBef>
                <a:spcPts val="600"/>
              </a:spcBef>
              <a:spcAft>
                <a:spcPts val="0"/>
              </a:spcAft>
              <a:defRPr/>
            </a:pPr>
            <a:r>
              <a:rPr lang="en-SG" sz="1600" dirty="0">
                <a:solidFill>
                  <a:srgbClr val="414550"/>
                </a:solidFill>
                <a:latin typeface="+mn-lt"/>
                <a:cs typeface="+mn-cs"/>
              </a:rPr>
              <a:t>Top reasons for low penetration:</a:t>
            </a:r>
          </a:p>
          <a:p>
            <a:pPr marL="285750" indent="-198438" fontAlgn="auto">
              <a:spcBef>
                <a:spcPts val="600"/>
              </a:spcBef>
              <a:spcAft>
                <a:spcPts val="0"/>
              </a:spcAft>
              <a:buClr>
                <a:srgbClr val="42BC95"/>
              </a:buClr>
              <a:buFont typeface="Yu Mincho Light" panose="02020300000000000000" pitchFamily="18" charset="-128"/>
              <a:buChar char="–"/>
              <a:defRPr/>
            </a:pPr>
            <a:r>
              <a:rPr lang="en-SG" sz="1600" dirty="0">
                <a:latin typeface="+mn-lt"/>
                <a:cs typeface="+mn-cs"/>
              </a:rPr>
              <a:t>Lack of awareness</a:t>
            </a:r>
          </a:p>
          <a:p>
            <a:pPr marL="285750" indent="-198438" fontAlgn="auto">
              <a:spcBef>
                <a:spcPts val="600"/>
              </a:spcBef>
              <a:spcAft>
                <a:spcPts val="0"/>
              </a:spcAft>
              <a:buClr>
                <a:srgbClr val="42BC95"/>
              </a:buClr>
              <a:buFont typeface="Yu Mincho Light" panose="02020300000000000000" pitchFamily="18" charset="-128"/>
              <a:buChar char="–"/>
              <a:defRPr/>
            </a:pPr>
            <a:r>
              <a:rPr lang="en-SG" sz="1600" dirty="0">
                <a:latin typeface="+mn-lt"/>
                <a:cs typeface="+mn-cs"/>
              </a:rPr>
              <a:t>Poor distribution economics</a:t>
            </a:r>
          </a:p>
        </p:txBody>
      </p:sp>
      <p:graphicFrame>
        <p:nvGraphicFramePr>
          <p:cNvPr id="45" name="Chart 44"/>
          <p:cNvGraphicFramePr>
            <a:graphicFrameLocks/>
          </p:cNvGraphicFramePr>
          <p:nvPr/>
        </p:nvGraphicFramePr>
        <p:xfrm>
          <a:off x="6318636" y="1256306"/>
          <a:ext cx="5520541" cy="1876428"/>
        </p:xfrm>
        <a:graphic>
          <a:graphicData uri="http://schemas.openxmlformats.org/drawingml/2006/chart">
            <c:chart xmlns:c="http://schemas.openxmlformats.org/drawingml/2006/chart" xmlns:r="http://schemas.openxmlformats.org/officeDocument/2006/relationships" r:id="rId4"/>
          </a:graphicData>
        </a:graphic>
      </p:graphicFrame>
      <p:sp>
        <p:nvSpPr>
          <p:cNvPr id="5148" name="TextBox 1"/>
          <p:cNvSpPr txBox="1">
            <a:spLocks noChangeArrowheads="1"/>
          </p:cNvSpPr>
          <p:nvPr/>
        </p:nvSpPr>
        <p:spPr bwMode="auto">
          <a:xfrm>
            <a:off x="7626351" y="1185864"/>
            <a:ext cx="2821516" cy="307975"/>
          </a:xfrm>
          <a:prstGeom prst="rect">
            <a:avLst/>
          </a:prstGeom>
          <a:noFill/>
          <a:ln w="9525">
            <a:noFill/>
            <a:miter lim="800000"/>
            <a:headEnd/>
            <a:tailEnd/>
          </a:ln>
        </p:spPr>
        <p:txBody>
          <a:bodyPr>
            <a:spAutoFit/>
          </a:bodyPr>
          <a:lstStyle/>
          <a:p>
            <a:r>
              <a:rPr lang="en-SG" altLang="en-US" sz="1400" b="1"/>
              <a:t>MF AUM as % of GDP</a:t>
            </a:r>
            <a:r>
              <a:rPr lang="en-SG" altLang="en-US" sz="1400" b="1" baseline="30000"/>
              <a:t>1</a:t>
            </a:r>
            <a:r>
              <a:rPr lang="en-SG" altLang="en-US" sz="1400" b="1"/>
              <a:t> </a:t>
            </a:r>
          </a:p>
        </p:txBody>
      </p:sp>
      <p:sp>
        <p:nvSpPr>
          <p:cNvPr id="47" name="TextBox 46"/>
          <p:cNvSpPr txBox="1"/>
          <p:nvPr/>
        </p:nvSpPr>
        <p:spPr>
          <a:xfrm>
            <a:off x="356129" y="4889344"/>
            <a:ext cx="4176183" cy="661987"/>
          </a:xfrm>
          <a:prstGeom prst="rect">
            <a:avLst/>
          </a:prstGeom>
          <a:noFill/>
        </p:spPr>
        <p:txBody>
          <a:bodyPr>
            <a:spAutoFit/>
          </a:bodyPr>
          <a:lstStyle/>
          <a:p>
            <a:pPr marL="285750" indent="-198438" fontAlgn="auto">
              <a:spcBef>
                <a:spcPts val="600"/>
              </a:spcBef>
              <a:spcAft>
                <a:spcPts val="0"/>
              </a:spcAft>
              <a:buClr>
                <a:srgbClr val="42BC95"/>
              </a:buClr>
              <a:buFont typeface="Yu Mincho Light" panose="02020300000000000000" pitchFamily="18" charset="-128"/>
              <a:buChar char="–"/>
              <a:defRPr/>
            </a:pPr>
            <a:r>
              <a:rPr lang="en-SG" sz="1600" dirty="0">
                <a:latin typeface="+mn-lt"/>
                <a:cs typeface="+mn-cs"/>
              </a:rPr>
              <a:t>Increase in wealth</a:t>
            </a:r>
          </a:p>
          <a:p>
            <a:pPr marL="285750" indent="-198438" fontAlgn="auto">
              <a:spcBef>
                <a:spcPts val="600"/>
              </a:spcBef>
              <a:spcAft>
                <a:spcPts val="0"/>
              </a:spcAft>
              <a:buClr>
                <a:srgbClr val="42BC95"/>
              </a:buClr>
              <a:buFont typeface="Yu Mincho Light" panose="02020300000000000000" pitchFamily="18" charset="-128"/>
              <a:buChar char="–"/>
              <a:defRPr/>
            </a:pPr>
            <a:r>
              <a:rPr lang="en-SG" sz="1600" dirty="0">
                <a:latin typeface="+mn-lt"/>
                <a:cs typeface="+mn-cs"/>
              </a:rPr>
              <a:t>Financialization of assets</a:t>
            </a:r>
          </a:p>
        </p:txBody>
      </p:sp>
      <p:sp>
        <p:nvSpPr>
          <p:cNvPr id="5150" name="TextBox 56"/>
          <p:cNvSpPr txBox="1">
            <a:spLocks noChangeArrowheads="1"/>
          </p:cNvSpPr>
          <p:nvPr/>
        </p:nvSpPr>
        <p:spPr bwMode="auto">
          <a:xfrm>
            <a:off x="7006167" y="4679264"/>
            <a:ext cx="1367367" cy="338137"/>
          </a:xfrm>
          <a:prstGeom prst="rect">
            <a:avLst/>
          </a:prstGeom>
          <a:noFill/>
          <a:ln w="9525">
            <a:noFill/>
            <a:miter lim="800000"/>
            <a:headEnd/>
            <a:tailEnd/>
          </a:ln>
        </p:spPr>
        <p:txBody>
          <a:bodyPr>
            <a:spAutoFit/>
          </a:bodyPr>
          <a:lstStyle/>
          <a:p>
            <a:r>
              <a:rPr lang="en-SG" altLang="en-US" sz="1600" b="1">
                <a:solidFill>
                  <a:schemeClr val="bg1"/>
                </a:solidFill>
              </a:rPr>
              <a:t>7%</a:t>
            </a:r>
          </a:p>
        </p:txBody>
      </p:sp>
      <p:pic>
        <p:nvPicPr>
          <p:cNvPr id="31" name="Picture 2"/>
          <p:cNvPicPr>
            <a:picLocks noChangeAspect="1"/>
          </p:cNvPicPr>
          <p:nvPr/>
        </p:nvPicPr>
        <p:blipFill>
          <a:blip r:embed="rId5"/>
          <a:srcRect/>
          <a:stretch>
            <a:fillRect/>
          </a:stretch>
        </p:blipFill>
        <p:spPr bwMode="auto">
          <a:xfrm>
            <a:off x="10285170" y="0"/>
            <a:ext cx="1764031" cy="786679"/>
          </a:xfrm>
          <a:prstGeom prst="rect">
            <a:avLst/>
          </a:prstGeom>
          <a:noFill/>
          <a:ln w="9525">
            <a:noFill/>
            <a:miter lim="800000"/>
            <a:headEnd/>
            <a:tailEnd/>
          </a:ln>
        </p:spPr>
      </p:pic>
      <p:sp>
        <p:nvSpPr>
          <p:cNvPr id="32"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Problem Situation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3"/>
          <p:cNvSpPr txBox="1">
            <a:spLocks noChangeArrowheads="1"/>
          </p:cNvSpPr>
          <p:nvPr/>
        </p:nvSpPr>
        <p:spPr bwMode="auto">
          <a:xfrm>
            <a:off x="162985" y="851675"/>
            <a:ext cx="11772900" cy="369888"/>
          </a:xfrm>
          <a:prstGeom prst="rect">
            <a:avLst/>
          </a:prstGeom>
          <a:noFill/>
          <a:ln w="9525">
            <a:noFill/>
            <a:miter lim="800000"/>
            <a:headEnd/>
            <a:tailEnd/>
          </a:ln>
        </p:spPr>
        <p:txBody>
          <a:bodyPr>
            <a:spAutoFit/>
          </a:bodyPr>
          <a:lstStyle/>
          <a:p>
            <a:pPr algn="ctr"/>
            <a:r>
              <a:rPr lang="en-SG" altLang="en-US" dirty="0"/>
              <a:t>Financial advisors should benefit from this situation but they are plagued with problems</a:t>
            </a:r>
          </a:p>
        </p:txBody>
      </p:sp>
      <p:pic>
        <p:nvPicPr>
          <p:cNvPr id="6148" name="Picture 7"/>
          <p:cNvPicPr>
            <a:picLocks noChangeAspect="1"/>
          </p:cNvPicPr>
          <p:nvPr/>
        </p:nvPicPr>
        <p:blipFill>
          <a:blip r:embed="rId3">
            <a:clrChange>
              <a:clrFrom>
                <a:srgbClr val="FFFFFF"/>
              </a:clrFrom>
              <a:clrTo>
                <a:srgbClr val="FFFFFF">
                  <a:alpha val="0"/>
                </a:srgbClr>
              </a:clrTo>
            </a:clrChange>
          </a:blip>
          <a:srcRect/>
          <a:stretch>
            <a:fillRect/>
          </a:stretch>
        </p:blipFill>
        <p:spPr bwMode="auto">
          <a:xfrm>
            <a:off x="5141384" y="2677300"/>
            <a:ext cx="1987549" cy="2109788"/>
          </a:xfrm>
          <a:prstGeom prst="rect">
            <a:avLst/>
          </a:prstGeom>
          <a:noFill/>
          <a:ln w="9525">
            <a:noFill/>
            <a:miter lim="800000"/>
            <a:headEnd/>
            <a:tailEnd/>
          </a:ln>
        </p:spPr>
      </p:pic>
      <p:sp>
        <p:nvSpPr>
          <p:cNvPr id="5" name="Oval 4"/>
          <p:cNvSpPr/>
          <p:nvPr/>
        </p:nvSpPr>
        <p:spPr>
          <a:xfrm>
            <a:off x="4413251" y="2499501"/>
            <a:ext cx="3424767" cy="2570163"/>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aphicFrame>
        <p:nvGraphicFramePr>
          <p:cNvPr id="6" name="Table 5"/>
          <p:cNvGraphicFramePr>
            <a:graphicFrameLocks noGrp="1"/>
          </p:cNvGraphicFramePr>
          <p:nvPr/>
        </p:nvGraphicFramePr>
        <p:xfrm>
          <a:off x="328084" y="1585101"/>
          <a:ext cx="4272000" cy="1535611"/>
        </p:xfrm>
        <a:graphic>
          <a:graphicData uri="http://schemas.openxmlformats.org/drawingml/2006/table">
            <a:tbl>
              <a:tblPr firstRow="1" bandRow="1">
                <a:tableStyleId>{5C22544A-7EE6-4342-B048-85BDC9FD1C3A}</a:tableStyleId>
              </a:tblPr>
              <a:tblGrid>
                <a:gridCol w="4272000">
                  <a:extLst>
                    <a:ext uri="{9D8B030D-6E8A-4147-A177-3AD203B41FA5}">
                      <a16:colId xmlns:a16="http://schemas.microsoft.com/office/drawing/2014/main" val="20000"/>
                    </a:ext>
                  </a:extLst>
                </a:gridCol>
              </a:tblGrid>
              <a:tr h="392611">
                <a:tc>
                  <a:txBody>
                    <a:bodyPr/>
                    <a:lstStyle/>
                    <a:p>
                      <a:pPr algn="ctr"/>
                      <a:r>
                        <a:rPr lang="en-US" sz="1600" dirty="0"/>
                        <a:t>Insufficient reach</a:t>
                      </a:r>
                      <a:endParaRPr lang="en-IN" sz="1600" dirty="0"/>
                    </a:p>
                  </a:txBody>
                  <a:tcPr marL="121920" marR="121920" anchor="ctr">
                    <a:solidFill>
                      <a:srgbClr val="42BC95"/>
                    </a:solidFill>
                  </a:tcPr>
                </a:tc>
                <a:extLst>
                  <a:ext uri="{0D108BD9-81ED-4DB2-BD59-A6C34878D82A}">
                    <a16:rowId xmlns:a16="http://schemas.microsoft.com/office/drawing/2014/main" val="10000"/>
                  </a:ext>
                </a:extLst>
              </a:tr>
              <a:tr h="370840">
                <a:tc>
                  <a:txBody>
                    <a:bodyPr/>
                    <a:lstStyle/>
                    <a:p>
                      <a:pPr marL="174625" lvl="1" indent="-174625">
                        <a:spcBef>
                          <a:spcPts val="600"/>
                        </a:spcBef>
                        <a:buClr>
                          <a:srgbClr val="42BC95"/>
                        </a:buClr>
                        <a:buSzPct val="100000"/>
                        <a:buFont typeface="Wingdings" pitchFamily="2" charset="2"/>
                        <a:buChar char="§"/>
                      </a:pPr>
                      <a:r>
                        <a:rPr lang="en-SG" sz="1600" baseline="0" dirty="0">
                          <a:solidFill>
                            <a:srgbClr val="414550"/>
                          </a:solidFill>
                        </a:rPr>
                        <a:t>Advisors are p</a:t>
                      </a:r>
                      <a:r>
                        <a:rPr lang="en-SG" sz="1600" dirty="0">
                          <a:solidFill>
                            <a:srgbClr val="414550"/>
                          </a:solidFill>
                        </a:rPr>
                        <a:t>redominantly offline with lengthy paperwork</a:t>
                      </a:r>
                    </a:p>
                    <a:p>
                      <a:pPr marL="174625" lvl="1" indent="-174625">
                        <a:spcBef>
                          <a:spcPts val="600"/>
                        </a:spcBef>
                        <a:buClr>
                          <a:srgbClr val="42BC95"/>
                        </a:buClr>
                        <a:buSzPct val="100000"/>
                        <a:buFont typeface="Wingdings" pitchFamily="2" charset="2"/>
                        <a:buChar char="§"/>
                      </a:pPr>
                      <a:r>
                        <a:rPr lang="en-SG" sz="1600" dirty="0">
                          <a:solidFill>
                            <a:srgbClr val="414550"/>
                          </a:solidFill>
                        </a:rPr>
                        <a:t>As a result product awareness</a:t>
                      </a:r>
                      <a:r>
                        <a:rPr lang="en-SG" sz="1600" baseline="0" dirty="0">
                          <a:solidFill>
                            <a:srgbClr val="414550"/>
                          </a:solidFill>
                        </a:rPr>
                        <a:t> has remained low</a:t>
                      </a:r>
                      <a:endParaRPr lang="en-SG" sz="1600" dirty="0">
                        <a:solidFill>
                          <a:srgbClr val="414550"/>
                        </a:solidFill>
                      </a:endParaRPr>
                    </a:p>
                  </a:txBody>
                  <a:tcPr marL="121920" marR="121920">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nvGraphicFramePr>
        <p:xfrm>
          <a:off x="338667" y="4452126"/>
          <a:ext cx="4272000" cy="1535611"/>
        </p:xfrm>
        <a:graphic>
          <a:graphicData uri="http://schemas.openxmlformats.org/drawingml/2006/table">
            <a:tbl>
              <a:tblPr firstRow="1" bandRow="1">
                <a:tableStyleId>{5C22544A-7EE6-4342-B048-85BDC9FD1C3A}</a:tableStyleId>
              </a:tblPr>
              <a:tblGrid>
                <a:gridCol w="4272000">
                  <a:extLst>
                    <a:ext uri="{9D8B030D-6E8A-4147-A177-3AD203B41FA5}">
                      <a16:colId xmlns:a16="http://schemas.microsoft.com/office/drawing/2014/main" val="20000"/>
                    </a:ext>
                  </a:extLst>
                </a:gridCol>
              </a:tblGrid>
              <a:tr h="392611">
                <a:tc>
                  <a:txBody>
                    <a:bodyPr/>
                    <a:lstStyle/>
                    <a:p>
                      <a:pPr algn="ctr"/>
                      <a:r>
                        <a:rPr lang="en-US" sz="1600" dirty="0" err="1"/>
                        <a:t>Mis</a:t>
                      </a:r>
                      <a:r>
                        <a:rPr lang="en-US" sz="1600" dirty="0"/>
                        <a:t>-selling</a:t>
                      </a:r>
                    </a:p>
                  </a:txBody>
                  <a:tcPr marL="121920" marR="121920" anchor="ctr">
                    <a:solidFill>
                      <a:srgbClr val="42BC95"/>
                    </a:solidFill>
                  </a:tcPr>
                </a:tc>
                <a:extLst>
                  <a:ext uri="{0D108BD9-81ED-4DB2-BD59-A6C34878D82A}">
                    <a16:rowId xmlns:a16="http://schemas.microsoft.com/office/drawing/2014/main" val="10000"/>
                  </a:ext>
                </a:extLst>
              </a:tr>
              <a:tr h="370840">
                <a:tc>
                  <a:txBody>
                    <a:bodyPr/>
                    <a:lstStyle/>
                    <a:p>
                      <a:pPr marL="174625" lvl="1" indent="-174625">
                        <a:spcBef>
                          <a:spcPts val="600"/>
                        </a:spcBef>
                        <a:buClr>
                          <a:srgbClr val="42BC95"/>
                        </a:buClr>
                        <a:buSzPct val="100000"/>
                        <a:buFont typeface="Wingdings" pitchFamily="2" charset="2"/>
                        <a:buChar char="§"/>
                      </a:pPr>
                      <a:r>
                        <a:rPr lang="en-IN" sz="1600" baseline="0" dirty="0">
                          <a:solidFill>
                            <a:srgbClr val="414550"/>
                          </a:solidFill>
                        </a:rPr>
                        <a:t>For retail, product distributors double up as “advisors”</a:t>
                      </a:r>
                    </a:p>
                    <a:p>
                      <a:pPr marL="174625" lvl="1" indent="-174625">
                        <a:spcBef>
                          <a:spcPts val="600"/>
                        </a:spcBef>
                        <a:buClr>
                          <a:srgbClr val="42BC95"/>
                        </a:buClr>
                        <a:buSzPct val="100000"/>
                        <a:buFont typeface="Wingdings" pitchFamily="2" charset="2"/>
                        <a:buChar char="§"/>
                      </a:pPr>
                      <a:r>
                        <a:rPr lang="en-IN" sz="1600" baseline="0" dirty="0">
                          <a:solidFill>
                            <a:srgbClr val="414550"/>
                          </a:solidFill>
                        </a:rPr>
                        <a:t>Commissions - based compensation leads to </a:t>
                      </a:r>
                      <a:r>
                        <a:rPr lang="en-IN" sz="1600" baseline="0" dirty="0" err="1">
                          <a:solidFill>
                            <a:srgbClr val="414550"/>
                          </a:solidFill>
                        </a:rPr>
                        <a:t>mis</a:t>
                      </a:r>
                      <a:r>
                        <a:rPr lang="en-IN" sz="1600" baseline="0" dirty="0">
                          <a:solidFill>
                            <a:srgbClr val="414550"/>
                          </a:solidFill>
                        </a:rPr>
                        <a:t>-selling</a:t>
                      </a:r>
                    </a:p>
                  </a:txBody>
                  <a:tcPr marL="121920" marR="121920">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nvGraphicFramePr>
        <p:xfrm>
          <a:off x="7634817" y="1607325"/>
          <a:ext cx="4272000" cy="1535611"/>
        </p:xfrm>
        <a:graphic>
          <a:graphicData uri="http://schemas.openxmlformats.org/drawingml/2006/table">
            <a:tbl>
              <a:tblPr firstRow="1" bandRow="1">
                <a:tableStyleId>{5C22544A-7EE6-4342-B048-85BDC9FD1C3A}</a:tableStyleId>
              </a:tblPr>
              <a:tblGrid>
                <a:gridCol w="4272000">
                  <a:extLst>
                    <a:ext uri="{9D8B030D-6E8A-4147-A177-3AD203B41FA5}">
                      <a16:colId xmlns:a16="http://schemas.microsoft.com/office/drawing/2014/main" val="20000"/>
                    </a:ext>
                  </a:extLst>
                </a:gridCol>
              </a:tblGrid>
              <a:tr h="392611">
                <a:tc>
                  <a:txBody>
                    <a:bodyPr/>
                    <a:lstStyle/>
                    <a:p>
                      <a:pPr algn="ctr"/>
                      <a:r>
                        <a:rPr lang="en-US" sz="1600" dirty="0"/>
                        <a:t>Poor-quality advice</a:t>
                      </a:r>
                    </a:p>
                  </a:txBody>
                  <a:tcPr marL="121920" marR="121920" anchor="ctr">
                    <a:solidFill>
                      <a:srgbClr val="42BC95"/>
                    </a:solidFill>
                  </a:tcPr>
                </a:tc>
                <a:extLst>
                  <a:ext uri="{0D108BD9-81ED-4DB2-BD59-A6C34878D82A}">
                    <a16:rowId xmlns:a16="http://schemas.microsoft.com/office/drawing/2014/main" val="10000"/>
                  </a:ext>
                </a:extLst>
              </a:tr>
              <a:tr h="370840">
                <a:tc>
                  <a:txBody>
                    <a:bodyPr/>
                    <a:lstStyle/>
                    <a:p>
                      <a:pPr marL="174625" lvl="1" indent="-174625">
                        <a:spcBef>
                          <a:spcPts val="600"/>
                        </a:spcBef>
                        <a:buClr>
                          <a:srgbClr val="42BC95"/>
                        </a:buClr>
                        <a:buSzPct val="100000"/>
                        <a:buFont typeface="Wingdings" pitchFamily="2" charset="2"/>
                        <a:buChar char="§"/>
                      </a:pPr>
                      <a:r>
                        <a:rPr lang="en-IN" sz="1600" baseline="0" dirty="0" err="1">
                          <a:solidFill>
                            <a:srgbClr val="414550"/>
                          </a:solidFill>
                        </a:rPr>
                        <a:t>AMCs</a:t>
                      </a:r>
                      <a:r>
                        <a:rPr lang="en-IN" sz="1600" baseline="0" dirty="0">
                          <a:solidFill>
                            <a:srgbClr val="414550"/>
                          </a:solidFill>
                        </a:rPr>
                        <a:t> rely on 3</a:t>
                      </a:r>
                      <a:r>
                        <a:rPr lang="en-IN" sz="1600" baseline="30000" dirty="0">
                          <a:solidFill>
                            <a:srgbClr val="414550"/>
                          </a:solidFill>
                        </a:rPr>
                        <a:t>rd</a:t>
                      </a:r>
                      <a:r>
                        <a:rPr lang="en-IN" sz="1600" baseline="0" dirty="0">
                          <a:solidFill>
                            <a:srgbClr val="414550"/>
                          </a:solidFill>
                        </a:rPr>
                        <a:t> party  agents due to poor distribution economics</a:t>
                      </a:r>
                    </a:p>
                    <a:p>
                      <a:pPr marL="174625" lvl="1" indent="-174625">
                        <a:spcBef>
                          <a:spcPts val="600"/>
                        </a:spcBef>
                        <a:buClr>
                          <a:srgbClr val="42BC95"/>
                        </a:buClr>
                        <a:buSzPct val="100000"/>
                        <a:buFont typeface="Wingdings" pitchFamily="2" charset="2"/>
                        <a:buChar char="§"/>
                      </a:pPr>
                      <a:r>
                        <a:rPr lang="en-IN" sz="1600" baseline="0" dirty="0">
                          <a:solidFill>
                            <a:srgbClr val="414550"/>
                          </a:solidFill>
                        </a:rPr>
                        <a:t>Ensuring quality is a challenge especially outside Tier 1 cities </a:t>
                      </a:r>
                      <a:endParaRPr lang="en-SG" sz="1600" dirty="0">
                        <a:solidFill>
                          <a:srgbClr val="414550"/>
                        </a:solidFill>
                      </a:endParaRPr>
                    </a:p>
                  </a:txBody>
                  <a:tcPr marL="121920" marR="121920">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nvGraphicFramePr>
        <p:xfrm>
          <a:off x="7643284" y="4444189"/>
          <a:ext cx="4272000" cy="1535611"/>
        </p:xfrm>
        <a:graphic>
          <a:graphicData uri="http://schemas.openxmlformats.org/drawingml/2006/table">
            <a:tbl>
              <a:tblPr firstRow="1" bandRow="1">
                <a:tableStyleId>{5C22544A-7EE6-4342-B048-85BDC9FD1C3A}</a:tableStyleId>
              </a:tblPr>
              <a:tblGrid>
                <a:gridCol w="4272000">
                  <a:extLst>
                    <a:ext uri="{9D8B030D-6E8A-4147-A177-3AD203B41FA5}">
                      <a16:colId xmlns:a16="http://schemas.microsoft.com/office/drawing/2014/main" val="20000"/>
                    </a:ext>
                  </a:extLst>
                </a:gridCol>
              </a:tblGrid>
              <a:tr h="392611">
                <a:tc>
                  <a:txBody>
                    <a:bodyPr/>
                    <a:lstStyle/>
                    <a:p>
                      <a:pPr algn="ctr"/>
                      <a:r>
                        <a:rPr lang="en-US" sz="1600" dirty="0"/>
                        <a:t>Lack of technology</a:t>
                      </a:r>
                    </a:p>
                  </a:txBody>
                  <a:tcPr marL="121920" marR="121920" anchor="ctr">
                    <a:solidFill>
                      <a:srgbClr val="42BC95"/>
                    </a:solidFill>
                  </a:tcPr>
                </a:tc>
                <a:extLst>
                  <a:ext uri="{0D108BD9-81ED-4DB2-BD59-A6C34878D82A}">
                    <a16:rowId xmlns:a16="http://schemas.microsoft.com/office/drawing/2014/main" val="10000"/>
                  </a:ext>
                </a:extLst>
              </a:tr>
              <a:tr h="370840">
                <a:tc>
                  <a:txBody>
                    <a:bodyPr/>
                    <a:lstStyle/>
                    <a:p>
                      <a:pPr marL="174625" lvl="1" indent="-174625">
                        <a:spcBef>
                          <a:spcPts val="600"/>
                        </a:spcBef>
                        <a:buClr>
                          <a:srgbClr val="42BC95"/>
                        </a:buClr>
                        <a:buSzPct val="100000"/>
                        <a:buFont typeface="Wingdings" pitchFamily="2" charset="2"/>
                        <a:buChar char="§"/>
                      </a:pPr>
                      <a:r>
                        <a:rPr lang="en-IN" sz="1600" baseline="0" dirty="0">
                          <a:solidFill>
                            <a:srgbClr val="414550"/>
                          </a:solidFill>
                        </a:rPr>
                        <a:t>Wealth will increasingly be with youth who are tech-savvy</a:t>
                      </a:r>
                    </a:p>
                    <a:p>
                      <a:pPr marL="174625" lvl="1" indent="-174625">
                        <a:spcBef>
                          <a:spcPts val="600"/>
                        </a:spcBef>
                        <a:buClr>
                          <a:srgbClr val="42BC95"/>
                        </a:buClr>
                        <a:buSzPct val="100000"/>
                        <a:buFont typeface="Wingdings" pitchFamily="2" charset="2"/>
                        <a:buChar char="§"/>
                      </a:pPr>
                      <a:r>
                        <a:rPr lang="en-IN" sz="1600" baseline="0" dirty="0">
                          <a:solidFill>
                            <a:srgbClr val="414550"/>
                          </a:solidFill>
                        </a:rPr>
                        <a:t>Traditional intermediaries lack consumer-facing technology</a:t>
                      </a:r>
                    </a:p>
                  </a:txBody>
                  <a:tcPr marL="121920" marR="121920">
                    <a:solidFill>
                      <a:schemeClr val="bg1">
                        <a:lumMod val="95000"/>
                      </a:schemeClr>
                    </a:solidFill>
                  </a:tcPr>
                </a:tc>
                <a:extLst>
                  <a:ext uri="{0D108BD9-81ED-4DB2-BD59-A6C34878D82A}">
                    <a16:rowId xmlns:a16="http://schemas.microsoft.com/office/drawing/2014/main" val="10001"/>
                  </a:ext>
                </a:extLst>
              </a:tr>
            </a:tbl>
          </a:graphicData>
        </a:graphic>
      </p:graphicFrame>
      <p:pic>
        <p:nvPicPr>
          <p:cNvPr id="11" name="Picture 2"/>
          <p:cNvPicPr>
            <a:picLocks noChangeAspect="1"/>
          </p:cNvPicPr>
          <p:nvPr/>
        </p:nvPicPr>
        <p:blipFill>
          <a:blip r:embed="rId4"/>
          <a:srcRect/>
          <a:stretch>
            <a:fillRect/>
          </a:stretch>
        </p:blipFill>
        <p:spPr bwMode="auto">
          <a:xfrm>
            <a:off x="10285170" y="7315"/>
            <a:ext cx="1764031" cy="786679"/>
          </a:xfrm>
          <a:prstGeom prst="rect">
            <a:avLst/>
          </a:prstGeom>
          <a:noFill/>
          <a:ln w="9525">
            <a:noFill/>
            <a:miter lim="800000"/>
            <a:headEnd/>
            <a:tailEnd/>
          </a:ln>
        </p:spPr>
      </p:pic>
      <p:sp>
        <p:nvSpPr>
          <p:cNvPr id="12"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Opportunity Beckons!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2"/>
          <p:cNvSpPr txBox="1">
            <a:spLocks noChangeArrowheads="1"/>
          </p:cNvSpPr>
          <p:nvPr/>
        </p:nvSpPr>
        <p:spPr bwMode="auto">
          <a:xfrm>
            <a:off x="298451" y="1516064"/>
            <a:ext cx="11595100" cy="769441"/>
          </a:xfrm>
          <a:prstGeom prst="rect">
            <a:avLst/>
          </a:prstGeom>
          <a:noFill/>
          <a:ln w="9525">
            <a:noFill/>
            <a:miter lim="800000"/>
            <a:headEnd/>
            <a:tailEnd/>
          </a:ln>
        </p:spPr>
        <p:txBody>
          <a:bodyPr>
            <a:spAutoFit/>
          </a:bodyPr>
          <a:lstStyle/>
          <a:p>
            <a:pPr marL="0" lvl="1" algn="ctr"/>
            <a:r>
              <a:rPr lang="en-SG" altLang="en-US" sz="2200" b="1" dirty="0">
                <a:solidFill>
                  <a:srgbClr val="414550"/>
                </a:solidFill>
              </a:rPr>
              <a:t>ORO is an online wealth management platform which enables retail investors and offline intermediaries to access high quality advice and investment services</a:t>
            </a:r>
          </a:p>
        </p:txBody>
      </p:sp>
      <p:pic>
        <p:nvPicPr>
          <p:cNvPr id="10" name="Picture 6" descr="http://www.clker.com/cliparts/Y/m/C/U/v/7/quotation-mark-left-th.png"/>
          <p:cNvPicPr>
            <a:picLocks noChangeAspect="1" noChangeArrowheads="1"/>
          </p:cNvPicPr>
          <p:nvPr/>
        </p:nvPicPr>
        <p:blipFill>
          <a:blip r:embed="rId3" cstate="print">
            <a:duotone>
              <a:prstClr val="black"/>
              <a:srgbClr val="42BC95">
                <a:tint val="45000"/>
                <a:satMod val="400000"/>
              </a:srgbClr>
            </a:duotone>
            <a:extLst/>
          </a:blip>
          <a:srcRect/>
          <a:stretch>
            <a:fillRect/>
          </a:stretch>
        </p:blipFill>
        <p:spPr bwMode="auto">
          <a:xfrm>
            <a:off x="10164969" y="1893541"/>
            <a:ext cx="400000" cy="198000"/>
          </a:xfrm>
          <a:prstGeom prst="rect">
            <a:avLst/>
          </a:prstGeom>
          <a:noFill/>
          <a:scene3d>
            <a:camera prst="orthographicFront">
              <a:rot lat="0" lon="10800000" rev="0"/>
            </a:camera>
            <a:lightRig rig="threePt" dir="t"/>
          </a:scene3d>
          <a:extLst/>
        </p:spPr>
      </p:pic>
      <p:pic>
        <p:nvPicPr>
          <p:cNvPr id="10246" name="Picture 6" descr="http://www.clker.com/cliparts/Y/m/C/U/v/7/quotation-mark-left-th.png"/>
          <p:cNvPicPr>
            <a:picLocks noChangeAspect="1" noChangeArrowheads="1"/>
          </p:cNvPicPr>
          <p:nvPr/>
        </p:nvPicPr>
        <p:blipFill>
          <a:blip r:embed="rId3" cstate="print">
            <a:duotone>
              <a:prstClr val="black"/>
              <a:srgbClr val="42BC95">
                <a:tint val="45000"/>
                <a:satMod val="400000"/>
              </a:srgbClr>
            </a:duotone>
            <a:extLst/>
          </a:blip>
          <a:srcRect/>
          <a:stretch>
            <a:fillRect/>
          </a:stretch>
        </p:blipFill>
        <p:spPr bwMode="auto">
          <a:xfrm>
            <a:off x="485590" y="1551725"/>
            <a:ext cx="399533" cy="197769"/>
          </a:xfrm>
          <a:prstGeom prst="rect">
            <a:avLst/>
          </a:prstGeom>
          <a:noFill/>
          <a:extLst/>
        </p:spPr>
      </p:pic>
      <p:sp>
        <p:nvSpPr>
          <p:cNvPr id="3" name="Rounded Rectangle 2"/>
          <p:cNvSpPr/>
          <p:nvPr/>
        </p:nvSpPr>
        <p:spPr>
          <a:xfrm>
            <a:off x="287867" y="4929189"/>
            <a:ext cx="11696700" cy="1017587"/>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SG" u="sng" dirty="0">
                <a:solidFill>
                  <a:srgbClr val="414550"/>
                </a:solidFill>
              </a:rPr>
              <a:t>Technology platform</a:t>
            </a:r>
          </a:p>
          <a:p>
            <a:pPr algn="ctr" eaLnBrk="0" hangingPunct="0">
              <a:defRPr/>
            </a:pPr>
            <a:r>
              <a:rPr lang="en-SG" dirty="0">
                <a:solidFill>
                  <a:srgbClr val="414550"/>
                </a:solidFill>
              </a:rPr>
              <a:t>For transactions, advisory and value added services in financial products such as MFs, Stocks, Bonds, Insurance etc.</a:t>
            </a:r>
          </a:p>
        </p:txBody>
      </p:sp>
      <p:sp>
        <p:nvSpPr>
          <p:cNvPr id="4" name="Rounded Rectangle 3"/>
          <p:cNvSpPr/>
          <p:nvPr/>
        </p:nvSpPr>
        <p:spPr>
          <a:xfrm>
            <a:off x="6201834" y="3762376"/>
            <a:ext cx="5526617" cy="1116013"/>
          </a:xfrm>
          <a:prstGeom prst="roundRect">
            <a:avLst/>
          </a:prstGeom>
          <a:solidFill>
            <a:srgbClr val="F7C15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SG" u="sng" dirty="0"/>
              <a:t>Channel Partnerships</a:t>
            </a:r>
            <a:endParaRPr lang="en-SG" dirty="0"/>
          </a:p>
          <a:p>
            <a:pPr algn="ctr" eaLnBrk="0" hangingPunct="0">
              <a:defRPr/>
            </a:pPr>
            <a:r>
              <a:rPr lang="en-SG" dirty="0"/>
              <a:t>Offers digital financial tools to traditional financial institutions and intermediaries with existing client base</a:t>
            </a:r>
          </a:p>
        </p:txBody>
      </p:sp>
      <p:sp>
        <p:nvSpPr>
          <p:cNvPr id="11" name="Rounded Rectangle 10"/>
          <p:cNvSpPr/>
          <p:nvPr/>
        </p:nvSpPr>
        <p:spPr>
          <a:xfrm>
            <a:off x="541866" y="3762376"/>
            <a:ext cx="5429251" cy="1116013"/>
          </a:xfrm>
          <a:prstGeom prst="roundRect">
            <a:avLst/>
          </a:prstGeom>
          <a:solidFill>
            <a:srgbClr val="42BC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SG" u="sng" dirty="0"/>
              <a:t>Direct to Consumer Platform</a:t>
            </a:r>
          </a:p>
          <a:p>
            <a:pPr algn="ctr" eaLnBrk="0" hangingPunct="0">
              <a:defRPr/>
            </a:pPr>
            <a:r>
              <a:rPr lang="en-SG" dirty="0"/>
              <a:t>Offers 0-commission products and various financial tools for tracking, analysis and advice</a:t>
            </a:r>
          </a:p>
        </p:txBody>
      </p:sp>
      <p:sp>
        <p:nvSpPr>
          <p:cNvPr id="5" name="Rectangle 4"/>
          <p:cNvSpPr/>
          <p:nvPr/>
        </p:nvSpPr>
        <p:spPr>
          <a:xfrm>
            <a:off x="123872" y="2871788"/>
            <a:ext cx="11931649" cy="3130550"/>
          </a:xfrm>
          <a:prstGeom prst="rect">
            <a:avLst/>
          </a:prstGeom>
          <a:noFill/>
          <a:ln w="3175">
            <a:solidFill>
              <a:srgbClr val="41455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en-SG"/>
          </a:p>
        </p:txBody>
      </p:sp>
      <p:sp>
        <p:nvSpPr>
          <p:cNvPr id="7179" name="TextBox 5"/>
          <p:cNvSpPr txBox="1">
            <a:spLocks noChangeArrowheads="1"/>
          </p:cNvSpPr>
          <p:nvPr/>
        </p:nvSpPr>
        <p:spPr bwMode="auto">
          <a:xfrm>
            <a:off x="4057651" y="3090864"/>
            <a:ext cx="4076700" cy="369887"/>
          </a:xfrm>
          <a:prstGeom prst="rect">
            <a:avLst/>
          </a:prstGeom>
          <a:noFill/>
          <a:ln w="9525">
            <a:noFill/>
            <a:miter lim="800000"/>
            <a:headEnd/>
            <a:tailEnd/>
          </a:ln>
        </p:spPr>
        <p:txBody>
          <a:bodyPr>
            <a:spAutoFit/>
          </a:bodyPr>
          <a:lstStyle/>
          <a:p>
            <a:pPr algn="ctr" eaLnBrk="0" hangingPunct="0"/>
            <a:r>
              <a:rPr lang="en-SG" altLang="en-US" b="1" u="sng">
                <a:solidFill>
                  <a:srgbClr val="42BC95"/>
                </a:solidFill>
              </a:rPr>
              <a:t>ORO building blocks</a:t>
            </a:r>
          </a:p>
        </p:txBody>
      </p:sp>
      <p:pic>
        <p:nvPicPr>
          <p:cNvPr id="12" name="Picture 2"/>
          <p:cNvPicPr>
            <a:picLocks noChangeAspect="1"/>
          </p:cNvPicPr>
          <p:nvPr/>
        </p:nvPicPr>
        <p:blipFill>
          <a:blip r:embed="rId4"/>
          <a:srcRect/>
          <a:stretch>
            <a:fillRect/>
          </a:stretch>
        </p:blipFill>
        <p:spPr bwMode="auto">
          <a:xfrm>
            <a:off x="10285170" y="0"/>
            <a:ext cx="1764031" cy="786679"/>
          </a:xfrm>
          <a:prstGeom prst="rect">
            <a:avLst/>
          </a:prstGeom>
          <a:noFill/>
          <a:ln w="9525">
            <a:noFill/>
            <a:miter lim="800000"/>
            <a:headEnd/>
            <a:tailEnd/>
          </a:ln>
        </p:spPr>
      </p:pic>
      <p:sp>
        <p:nvSpPr>
          <p:cNvPr id="13"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Our Solution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txBox="1">
            <a:spLocks/>
          </p:cNvSpPr>
          <p:nvPr/>
        </p:nvSpPr>
        <p:spPr bwMode="auto">
          <a:xfrm>
            <a:off x="162984" y="280988"/>
            <a:ext cx="6639983" cy="449262"/>
          </a:xfrm>
          <a:prstGeom prst="rect">
            <a:avLst/>
          </a:prstGeom>
          <a:noFill/>
          <a:ln w="9525">
            <a:noFill/>
            <a:miter lim="800000"/>
            <a:headEnd/>
            <a:tailEnd/>
          </a:ln>
        </p:spPr>
        <p:txBody>
          <a:bodyPr/>
          <a:lstStyle/>
          <a:p>
            <a:pPr>
              <a:lnSpc>
                <a:spcPct val="90000"/>
              </a:lnSpc>
            </a:pPr>
            <a:r>
              <a:rPr lang="en-US" altLang="en-US" sz="2800" dirty="0"/>
              <a:t>Market Adoption</a:t>
            </a:r>
          </a:p>
        </p:txBody>
      </p:sp>
      <p:sp>
        <p:nvSpPr>
          <p:cNvPr id="15" name="TextBox 14"/>
          <p:cNvSpPr txBox="1"/>
          <p:nvPr/>
        </p:nvSpPr>
        <p:spPr>
          <a:xfrm>
            <a:off x="317501" y="912208"/>
            <a:ext cx="11518900" cy="5278368"/>
          </a:xfrm>
          <a:prstGeom prst="rect">
            <a:avLst/>
          </a:prstGeom>
          <a:noFill/>
        </p:spPr>
        <p:txBody>
          <a:bodyPr>
            <a:spAutoFit/>
          </a:bodyPr>
          <a:lstStyle/>
          <a:p>
            <a:pPr fontAlgn="auto">
              <a:spcBef>
                <a:spcPts val="0"/>
              </a:spcBef>
              <a:spcAft>
                <a:spcPts val="0"/>
              </a:spcAft>
              <a:defRPr/>
            </a:pPr>
            <a:r>
              <a:rPr lang="en-SG" sz="2000" b="1" u="sng" dirty="0">
                <a:solidFill>
                  <a:srgbClr val="42BC95"/>
                </a:solidFill>
                <a:latin typeface="+mn-lt"/>
                <a:cs typeface="+mn-cs"/>
              </a:rPr>
              <a:t>Current Status</a:t>
            </a:r>
          </a:p>
          <a:p>
            <a:pPr marL="177800" indent="-177800">
              <a:spcBef>
                <a:spcPts val="600"/>
              </a:spcBef>
              <a:buClr>
                <a:srgbClr val="42BC95"/>
              </a:buClr>
              <a:buSzPct val="50000"/>
              <a:buFont typeface="Yu Mincho Light" pitchFamily="18" charset="-128"/>
              <a:buChar char="■"/>
              <a:defRPr/>
            </a:pPr>
            <a:r>
              <a:rPr lang="en-SG" dirty="0">
                <a:cs typeface="Arial" pitchFamily="34" charset="0"/>
              </a:rPr>
              <a:t>Direct to consumer platform was launched in January-2016</a:t>
            </a:r>
          </a:p>
          <a:p>
            <a:pPr marL="177800" indent="-177800">
              <a:spcBef>
                <a:spcPts val="600"/>
              </a:spcBef>
              <a:buClr>
                <a:srgbClr val="42BC95"/>
              </a:buClr>
              <a:buSzPct val="50000"/>
              <a:buFont typeface="Yu Mincho Light" pitchFamily="18" charset="-128"/>
              <a:buChar char="■"/>
              <a:defRPr/>
            </a:pPr>
            <a:endParaRPr lang="en-SG" dirty="0">
              <a:cs typeface="Arial" pitchFamily="34" charset="0"/>
            </a:endParaRPr>
          </a:p>
          <a:p>
            <a:pPr marL="177800" indent="-177800">
              <a:spcBef>
                <a:spcPts val="600"/>
              </a:spcBef>
              <a:buClr>
                <a:srgbClr val="42BC95"/>
              </a:buClr>
              <a:buSzPct val="50000"/>
              <a:buFont typeface="Yu Mincho Light" pitchFamily="18" charset="-128"/>
              <a:buChar char="■"/>
              <a:defRPr/>
            </a:pPr>
            <a:endParaRPr lang="en-SG" dirty="0">
              <a:cs typeface="Arial" pitchFamily="34" charset="0"/>
            </a:endParaRPr>
          </a:p>
          <a:p>
            <a:pPr marL="177800" indent="-177800">
              <a:spcBef>
                <a:spcPts val="600"/>
              </a:spcBef>
              <a:buClr>
                <a:srgbClr val="42BC95"/>
              </a:buClr>
              <a:buSzPct val="50000"/>
              <a:buFont typeface="Yu Mincho Light" pitchFamily="18" charset="-128"/>
              <a:buChar char="■"/>
              <a:defRPr/>
            </a:pPr>
            <a:endParaRPr lang="en-SG" dirty="0">
              <a:cs typeface="Arial" pitchFamily="34" charset="0"/>
            </a:endParaRPr>
          </a:p>
          <a:p>
            <a:pPr marL="177800" indent="-177800">
              <a:spcBef>
                <a:spcPts val="600"/>
              </a:spcBef>
              <a:buClr>
                <a:srgbClr val="42BC95"/>
              </a:buClr>
              <a:buSzPct val="50000"/>
              <a:defRPr/>
            </a:pPr>
            <a:endParaRPr lang="en-SG" dirty="0">
              <a:solidFill>
                <a:srgbClr val="42BC95"/>
              </a:solidFill>
              <a:cs typeface="Arial" pitchFamily="34" charset="0"/>
            </a:endParaRPr>
          </a:p>
          <a:p>
            <a:pPr marL="177800" indent="-177800">
              <a:spcBef>
                <a:spcPts val="600"/>
              </a:spcBef>
              <a:buClr>
                <a:srgbClr val="42BC95"/>
              </a:buClr>
              <a:buSzPct val="50000"/>
              <a:buFont typeface="Yu Mincho Light" pitchFamily="18" charset="-128"/>
              <a:buChar char="■"/>
              <a:defRPr/>
            </a:pPr>
            <a:r>
              <a:rPr lang="en-SG" dirty="0"/>
              <a:t>Channel Partnerships with </a:t>
            </a:r>
            <a:r>
              <a:rPr lang="en-SG" dirty="0">
                <a:solidFill>
                  <a:srgbClr val="414550"/>
                </a:solidFill>
              </a:rPr>
              <a:t>2 large financial institutions with an </a:t>
            </a:r>
            <a:r>
              <a:rPr lang="en-SG" dirty="0">
                <a:solidFill>
                  <a:srgbClr val="42BC95"/>
                </a:solidFill>
              </a:rPr>
              <a:t>upfront </a:t>
            </a:r>
            <a:r>
              <a:rPr lang="en-SG" b="1" dirty="0">
                <a:solidFill>
                  <a:srgbClr val="42BC95"/>
                </a:solidFill>
              </a:rPr>
              <a:t>revenue of Rs 20L </a:t>
            </a:r>
            <a:r>
              <a:rPr lang="en-IN" b="1" dirty="0">
                <a:solidFill>
                  <a:srgbClr val="42BC95"/>
                </a:solidFill>
              </a:rPr>
              <a:t>+</a:t>
            </a:r>
            <a:r>
              <a:rPr lang="en-IN" dirty="0">
                <a:solidFill>
                  <a:srgbClr val="42BC95"/>
                </a:solidFill>
              </a:rPr>
              <a:t> AUM-linked fee</a:t>
            </a:r>
          </a:p>
          <a:p>
            <a:pPr marL="177800" indent="-177800">
              <a:spcBef>
                <a:spcPts val="600"/>
              </a:spcBef>
              <a:buClr>
                <a:srgbClr val="42BC95"/>
              </a:buClr>
              <a:buSzPct val="50000"/>
              <a:buFont typeface="Yu Mincho Light" pitchFamily="18" charset="-128"/>
              <a:buChar char="■"/>
              <a:defRPr/>
            </a:pPr>
            <a:endParaRPr lang="en-IN" dirty="0">
              <a:solidFill>
                <a:srgbClr val="42BC95"/>
              </a:solidFill>
            </a:endParaRPr>
          </a:p>
          <a:p>
            <a:pPr marL="177800" indent="-177800">
              <a:spcBef>
                <a:spcPts val="600"/>
              </a:spcBef>
              <a:buClr>
                <a:srgbClr val="42BC95"/>
              </a:buClr>
              <a:buSzPct val="50000"/>
              <a:buFont typeface="Yu Mincho Light" pitchFamily="18" charset="-128"/>
              <a:buChar char="■"/>
              <a:defRPr/>
            </a:pPr>
            <a:endParaRPr lang="en-IN" dirty="0">
              <a:solidFill>
                <a:srgbClr val="42BC95"/>
              </a:solidFill>
            </a:endParaRPr>
          </a:p>
          <a:p>
            <a:pPr marL="446088" lvl="1" indent="-177800">
              <a:buClr>
                <a:srgbClr val="42BC95"/>
              </a:buClr>
              <a:buSzPct val="100000"/>
              <a:buFont typeface="Yu Mincho Light" pitchFamily="18" charset="-128"/>
              <a:buChar char="–"/>
              <a:defRPr/>
            </a:pPr>
            <a:endParaRPr lang="en-SG" dirty="0">
              <a:solidFill>
                <a:srgbClr val="42BC95"/>
              </a:solidFill>
            </a:endParaRPr>
          </a:p>
          <a:p>
            <a:pPr marL="177800" indent="-177800">
              <a:spcBef>
                <a:spcPts val="600"/>
              </a:spcBef>
              <a:buClr>
                <a:srgbClr val="42BC95"/>
              </a:buClr>
              <a:buSzPct val="50000"/>
              <a:buFont typeface="Yu Mincho Light" pitchFamily="18" charset="-128"/>
              <a:buChar char="■"/>
              <a:defRPr/>
            </a:pPr>
            <a:r>
              <a:rPr lang="en-SG" b="1" dirty="0">
                <a:solidFill>
                  <a:srgbClr val="42BC95"/>
                </a:solidFill>
              </a:rPr>
              <a:t>NDA signed with a Large Private Bank </a:t>
            </a:r>
            <a:r>
              <a:rPr lang="en-SG" dirty="0">
                <a:solidFill>
                  <a:srgbClr val="414550"/>
                </a:solidFill>
              </a:rPr>
              <a:t>to evaluate channel partnership</a:t>
            </a:r>
          </a:p>
          <a:p>
            <a:pPr marL="177800" indent="-177800">
              <a:spcBef>
                <a:spcPts val="600"/>
              </a:spcBef>
              <a:buClr>
                <a:srgbClr val="42BC95"/>
              </a:buClr>
              <a:buSzPct val="50000"/>
              <a:buFont typeface="Yu Mincho Light" pitchFamily="18" charset="-128"/>
              <a:buChar char="■"/>
              <a:defRPr/>
            </a:pPr>
            <a:r>
              <a:rPr lang="en-SG" b="1" dirty="0">
                <a:solidFill>
                  <a:srgbClr val="42BC95"/>
                </a:solidFill>
              </a:rPr>
              <a:t>Potential to go global</a:t>
            </a:r>
            <a:r>
              <a:rPr lang="en-SG" dirty="0">
                <a:solidFill>
                  <a:srgbClr val="414550"/>
                </a:solidFill>
              </a:rPr>
              <a:t> – in talks to partner with a remittance company in Middle East </a:t>
            </a:r>
          </a:p>
          <a:p>
            <a:pPr marL="177800" indent="-177800">
              <a:spcBef>
                <a:spcPts val="600"/>
              </a:spcBef>
              <a:buClr>
                <a:srgbClr val="42BC95"/>
              </a:buClr>
              <a:buSzPct val="50000"/>
              <a:buFont typeface="Yu Mincho Light" pitchFamily="18" charset="-128"/>
              <a:buChar char="■"/>
              <a:defRPr/>
            </a:pPr>
            <a:r>
              <a:rPr lang="en-IN" dirty="0">
                <a:solidFill>
                  <a:srgbClr val="414550"/>
                </a:solidFill>
              </a:rPr>
              <a:t>Exclusive </a:t>
            </a:r>
            <a:r>
              <a:rPr lang="en-IN" dirty="0">
                <a:solidFill>
                  <a:srgbClr val="42BC95"/>
                </a:solidFill>
              </a:rPr>
              <a:t>tie up with </a:t>
            </a:r>
            <a:r>
              <a:rPr lang="en-IN" b="1" dirty="0">
                <a:solidFill>
                  <a:srgbClr val="42BC95"/>
                </a:solidFill>
              </a:rPr>
              <a:t>a top 10 IT company</a:t>
            </a:r>
            <a:r>
              <a:rPr lang="en-IN" dirty="0">
                <a:solidFill>
                  <a:srgbClr val="414550"/>
                </a:solidFill>
              </a:rPr>
              <a:t> to serve their employees</a:t>
            </a:r>
          </a:p>
          <a:p>
            <a:pPr marL="177800" indent="-177800">
              <a:spcBef>
                <a:spcPts val="600"/>
              </a:spcBef>
              <a:buClr>
                <a:srgbClr val="42BC95"/>
              </a:buClr>
              <a:buSzPct val="50000"/>
              <a:buFont typeface="Yu Mincho Light" pitchFamily="18" charset="-128"/>
              <a:buChar char="■"/>
              <a:defRPr/>
            </a:pPr>
            <a:r>
              <a:rPr lang="en-SG" dirty="0">
                <a:solidFill>
                  <a:srgbClr val="414550"/>
                </a:solidFill>
              </a:rPr>
              <a:t>Selected among the </a:t>
            </a:r>
            <a:r>
              <a:rPr lang="en-SG" b="1" dirty="0">
                <a:solidFill>
                  <a:srgbClr val="42BC95"/>
                </a:solidFill>
              </a:rPr>
              <a:t>top 10 early stage </a:t>
            </a:r>
            <a:r>
              <a:rPr lang="en-SG" b="1" dirty="0" err="1">
                <a:solidFill>
                  <a:srgbClr val="42BC95"/>
                </a:solidFill>
              </a:rPr>
              <a:t>fintech</a:t>
            </a:r>
            <a:r>
              <a:rPr lang="en-SG" b="1" dirty="0">
                <a:solidFill>
                  <a:srgbClr val="42BC95"/>
                </a:solidFill>
              </a:rPr>
              <a:t> start ups</a:t>
            </a:r>
            <a:r>
              <a:rPr lang="en-SG" dirty="0">
                <a:solidFill>
                  <a:srgbClr val="414550"/>
                </a:solidFill>
              </a:rPr>
              <a:t> by IBM </a:t>
            </a:r>
            <a:r>
              <a:rPr lang="en-SG" dirty="0" err="1">
                <a:solidFill>
                  <a:srgbClr val="414550"/>
                </a:solidFill>
              </a:rPr>
              <a:t>SmartCamp</a:t>
            </a:r>
            <a:r>
              <a:rPr lang="en-SG" dirty="0">
                <a:solidFill>
                  <a:srgbClr val="414550"/>
                </a:solidFill>
              </a:rPr>
              <a:t> in August 2016</a:t>
            </a:r>
          </a:p>
          <a:p>
            <a:pPr marL="177800" indent="-177800">
              <a:spcBef>
                <a:spcPts val="600"/>
              </a:spcBef>
              <a:buClr>
                <a:srgbClr val="42BC95"/>
              </a:buClr>
              <a:buSzPct val="50000"/>
              <a:buFont typeface="Yu Mincho Light" pitchFamily="18" charset="-128"/>
              <a:buChar char="■"/>
              <a:defRPr/>
            </a:pPr>
            <a:r>
              <a:rPr lang="en-SG" b="1" dirty="0">
                <a:solidFill>
                  <a:srgbClr val="42BC95"/>
                </a:solidFill>
              </a:rPr>
              <a:t>Winner, Dell Start-up Challenge </a:t>
            </a:r>
            <a:r>
              <a:rPr lang="en-SG" dirty="0">
                <a:solidFill>
                  <a:srgbClr val="414550"/>
                </a:solidFill>
              </a:rPr>
              <a:t>in August 2016</a:t>
            </a:r>
          </a:p>
        </p:txBody>
      </p:sp>
      <p:sp>
        <p:nvSpPr>
          <p:cNvPr id="25" name="Rounded Rectangle 24"/>
          <p:cNvSpPr/>
          <p:nvPr/>
        </p:nvSpPr>
        <p:spPr>
          <a:xfrm>
            <a:off x="944034" y="1893856"/>
            <a:ext cx="2302933" cy="779463"/>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dirty="0"/>
              <a:t>3000+ registrations</a:t>
            </a:r>
          </a:p>
        </p:txBody>
      </p:sp>
      <p:sp>
        <p:nvSpPr>
          <p:cNvPr id="26" name="Rounded Rectangle 25"/>
          <p:cNvSpPr/>
          <p:nvPr/>
        </p:nvSpPr>
        <p:spPr>
          <a:xfrm>
            <a:off x="4967818" y="1903381"/>
            <a:ext cx="2302933" cy="779463"/>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dirty="0"/>
              <a:t>1200+ transactions</a:t>
            </a:r>
          </a:p>
        </p:txBody>
      </p:sp>
      <p:sp>
        <p:nvSpPr>
          <p:cNvPr id="27" name="Rounded Rectangle 26"/>
          <p:cNvSpPr/>
          <p:nvPr/>
        </p:nvSpPr>
        <p:spPr>
          <a:xfrm>
            <a:off x="8955618" y="1897031"/>
            <a:ext cx="2305049" cy="779463"/>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dirty="0"/>
              <a:t>10+ </a:t>
            </a:r>
            <a:r>
              <a:rPr lang="en-SG" dirty="0" err="1"/>
              <a:t>cr</a:t>
            </a:r>
            <a:r>
              <a:rPr lang="en-SG" dirty="0"/>
              <a:t> worth investments</a:t>
            </a:r>
          </a:p>
        </p:txBody>
      </p:sp>
      <p:sp>
        <p:nvSpPr>
          <p:cNvPr id="28" name="Rounded Rectangle 27"/>
          <p:cNvSpPr/>
          <p:nvPr/>
        </p:nvSpPr>
        <p:spPr>
          <a:xfrm>
            <a:off x="2726266" y="3486118"/>
            <a:ext cx="2305051" cy="77946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dirty="0"/>
              <a:t>Top 3 Broker in India</a:t>
            </a:r>
          </a:p>
        </p:txBody>
      </p:sp>
      <p:sp>
        <p:nvSpPr>
          <p:cNvPr id="29" name="Rounded Rectangle 28"/>
          <p:cNvSpPr/>
          <p:nvPr/>
        </p:nvSpPr>
        <p:spPr>
          <a:xfrm>
            <a:off x="6957485" y="3463893"/>
            <a:ext cx="2305049" cy="77946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dirty="0"/>
              <a:t>AMC with $2bn </a:t>
            </a:r>
            <a:r>
              <a:rPr lang="en-SG" dirty="0" err="1"/>
              <a:t>Aum</a:t>
            </a:r>
            <a:endParaRPr lang="en-SG" dirty="0"/>
          </a:p>
        </p:txBody>
      </p:sp>
      <p:pic>
        <p:nvPicPr>
          <p:cNvPr id="10" name="Picture 2"/>
          <p:cNvPicPr>
            <a:picLocks noChangeAspect="1"/>
          </p:cNvPicPr>
          <p:nvPr/>
        </p:nvPicPr>
        <p:blipFill>
          <a:blip r:embed="rId3"/>
          <a:srcRect/>
          <a:stretch>
            <a:fillRect/>
          </a:stretch>
        </p:blipFill>
        <p:spPr bwMode="auto">
          <a:xfrm>
            <a:off x="10285170" y="0"/>
            <a:ext cx="1764031" cy="786679"/>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8158057" cy="2697343"/>
          </a:xfrm>
          <a:prstGeom prst="rect">
            <a:avLst/>
          </a:prstGeom>
          <a:noFill/>
          <a:ln w="9525">
            <a:noFill/>
            <a:miter lim="800000"/>
            <a:headEnd/>
            <a:tailEnd/>
          </a:ln>
        </p:spPr>
        <p:txBody>
          <a:bodyPr/>
          <a:lstStyle/>
          <a:p>
            <a:pPr>
              <a:lnSpc>
                <a:spcPct val="90000"/>
              </a:lnSpc>
            </a:pPr>
            <a:r>
              <a:rPr lang="en-US" altLang="en-US" sz="4000" b="1" dirty="0"/>
              <a:t>PRIMECHAIN TECHNOLOGIES</a:t>
            </a:r>
          </a:p>
          <a:p>
            <a:r>
              <a:rPr lang="en-US" sz="2800" b="1" dirty="0"/>
              <a:t>Building </a:t>
            </a:r>
            <a:r>
              <a:rPr lang="en-US" sz="2800" b="1" dirty="0" err="1"/>
              <a:t>blockchains</a:t>
            </a:r>
            <a:r>
              <a:rPr lang="en-US" sz="2800" b="1" dirty="0"/>
              <a:t> for a better world </a:t>
            </a:r>
          </a:p>
          <a:p>
            <a:endParaRPr lang="en-US" altLang="en-US" sz="4000" b="1" dirty="0"/>
          </a:p>
          <a:p>
            <a:pPr>
              <a:lnSpc>
                <a:spcPct val="90000"/>
              </a:lnSpc>
            </a:pPr>
            <a:r>
              <a:rPr lang="en-US" sz="2800" dirty="0" err="1">
                <a:solidFill>
                  <a:srgbClr val="414550"/>
                </a:solidFill>
              </a:rPr>
              <a:t>Rohas</a:t>
            </a:r>
            <a:r>
              <a:rPr lang="en-US" sz="2800" dirty="0">
                <a:solidFill>
                  <a:srgbClr val="414550"/>
                </a:solidFill>
              </a:rPr>
              <a:t> </a:t>
            </a:r>
            <a:r>
              <a:rPr lang="en-US" sz="2800" dirty="0" err="1">
                <a:solidFill>
                  <a:srgbClr val="414550"/>
                </a:solidFill>
              </a:rPr>
              <a:t>Nagpal</a:t>
            </a:r>
            <a:r>
              <a:rPr lang="en-US" sz="2800" dirty="0">
                <a:solidFill>
                  <a:srgbClr val="414550"/>
                </a:solidFill>
              </a:rPr>
              <a:t> (Chief Blockchain Architect)</a:t>
            </a:r>
            <a:br>
              <a:rPr lang="en-US" sz="2800" dirty="0">
                <a:solidFill>
                  <a:srgbClr val="414550"/>
                </a:solidFill>
              </a:rPr>
            </a:br>
            <a:endParaRPr lang="en-US" sz="2800" dirty="0">
              <a:solidFill>
                <a:srgbClr val="414550"/>
              </a:solidFill>
            </a:endParaRPr>
          </a:p>
          <a:p>
            <a:pPr>
              <a:lnSpc>
                <a:spcPct val="90000"/>
              </a:lnSpc>
            </a:pPr>
            <a:endParaRPr lang="en-US" sz="2800" dirty="0"/>
          </a:p>
          <a:p>
            <a:pPr>
              <a:lnSpc>
                <a:spcPct val="90000"/>
              </a:lnSpc>
            </a:pPr>
            <a:r>
              <a:rPr lang="en-US" altLang="en-US" sz="2800" dirty="0"/>
              <a:t> </a:t>
            </a:r>
          </a:p>
        </p:txBody>
      </p:sp>
      <p:pic>
        <p:nvPicPr>
          <p:cNvPr id="3" name="Picture 2"/>
          <p:cNvPicPr>
            <a:picLocks noChangeAspect="1"/>
          </p:cNvPicPr>
          <p:nvPr/>
        </p:nvPicPr>
        <p:blipFill>
          <a:blip r:embed="rId2"/>
          <a:stretch>
            <a:fillRect/>
          </a:stretch>
        </p:blipFill>
        <p:spPr>
          <a:xfrm>
            <a:off x="2035810" y="715010"/>
            <a:ext cx="1478099" cy="1508733"/>
          </a:xfrm>
          <a:prstGeom prst="rect">
            <a:avLst/>
          </a:prstGeom>
        </p:spPr>
      </p:pic>
    </p:spTree>
    <p:extLst>
      <p:ext uri="{BB962C8B-B14F-4D97-AF65-F5344CB8AC3E}">
        <p14:creationId xmlns:p14="http://schemas.microsoft.com/office/powerpoint/2010/main" val="1204085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
          <p:cNvSpPr/>
          <p:nvPr/>
        </p:nvSpPr>
        <p:spPr>
          <a:xfrm>
            <a:off x="1593669" y="1240971"/>
            <a:ext cx="8843554" cy="4049486"/>
          </a:xfrm>
          <a:prstGeom prst="leftRightRibbon">
            <a:avLst/>
          </a:prstGeom>
          <a:solidFill>
            <a:schemeClr val="accent2"/>
          </a:solidFill>
        </p:spPr>
        <p:style>
          <a:lnRef idx="0">
            <a:schemeClr val="lt1">
              <a:hueOff val="0"/>
              <a:satOff val="0"/>
              <a:lumOff val="0"/>
              <a:alphaOff val="0"/>
            </a:schemeClr>
          </a:lnRef>
          <a:fillRef idx="3">
            <a:schemeClr val="accent6">
              <a:shade val="80000"/>
              <a:hueOff val="0"/>
              <a:satOff val="0"/>
              <a:lumOff val="0"/>
              <a:alphaOff val="0"/>
            </a:schemeClr>
          </a:fillRef>
          <a:effectRef idx="2">
            <a:schemeClr val="accent6">
              <a:shade val="80000"/>
              <a:hueOff val="0"/>
              <a:satOff val="0"/>
              <a:lumOff val="0"/>
              <a:alphaOff val="0"/>
            </a:schemeClr>
          </a:effectRef>
          <a:fontRef idx="minor">
            <a:schemeClr val="lt1"/>
          </a:fontRef>
        </p:style>
      </p:sp>
      <p:grpSp>
        <p:nvGrpSpPr>
          <p:cNvPr id="4" name="Group 3"/>
          <p:cNvGrpSpPr/>
          <p:nvPr/>
        </p:nvGrpSpPr>
        <p:grpSpPr>
          <a:xfrm>
            <a:off x="2804069" y="2080436"/>
            <a:ext cx="3114488" cy="1798241"/>
            <a:chOff x="1453365" y="1376737"/>
            <a:chExt cx="3114488" cy="1798241"/>
          </a:xfrm>
        </p:grpSpPr>
        <p:sp>
          <p:nvSpPr>
            <p:cNvPr id="8" name="Rectangle 7"/>
            <p:cNvSpPr/>
            <p:nvPr/>
          </p:nvSpPr>
          <p:spPr>
            <a:xfrm>
              <a:off x="1661123" y="1376737"/>
              <a:ext cx="2906730" cy="1726421"/>
            </a:xfrm>
            <a:prstGeom prst="rect">
              <a:avLst/>
            </a:prstGeom>
            <a:noFill/>
            <a:ln>
              <a:noFill/>
            </a:ln>
            <a:sp3d/>
          </p:spPr>
          <p:style>
            <a:lnRef idx="0">
              <a:scrgbClr r="0" g="0" b="0"/>
            </a:lnRef>
            <a:fillRef idx="3">
              <a:scrgbClr r="0" g="0" b="0"/>
            </a:fillRef>
            <a:effectRef idx="2">
              <a:schemeClr val="accent6">
                <a:shade val="80000"/>
                <a:hueOff val="0"/>
                <a:satOff val="0"/>
                <a:lumOff val="0"/>
                <a:alphaOff val="0"/>
              </a:schemeClr>
            </a:effectRef>
            <a:fontRef idx="minor">
              <a:schemeClr val="lt1"/>
            </a:fontRef>
          </p:style>
        </p:sp>
        <p:sp>
          <p:nvSpPr>
            <p:cNvPr id="9" name="Rectangle 8"/>
            <p:cNvSpPr/>
            <p:nvPr/>
          </p:nvSpPr>
          <p:spPr>
            <a:xfrm>
              <a:off x="1453365" y="1448557"/>
              <a:ext cx="2906730" cy="172642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71120" rIns="0" bIns="76200" numCol="1" spcCol="1270" anchor="ctr" anchorCtr="0">
              <a:noAutofit/>
            </a:bodyPr>
            <a:lstStyle/>
            <a:p>
              <a:pPr lvl="0" algn="ctr" defTabSz="889000">
                <a:lnSpc>
                  <a:spcPct val="90000"/>
                </a:lnSpc>
                <a:spcBef>
                  <a:spcPct val="0"/>
                </a:spcBef>
                <a:spcAft>
                  <a:spcPct val="35000"/>
                </a:spcAft>
              </a:pPr>
              <a:r>
                <a:rPr lang="en-US" sz="2400" b="1" kern="1200" dirty="0">
                  <a:solidFill>
                    <a:schemeClr val="tx1"/>
                  </a:solidFill>
                </a:rPr>
                <a:t>z3</a:t>
              </a:r>
            </a:p>
            <a:p>
              <a:pPr lvl="0" algn="ctr" defTabSz="889000">
                <a:lnSpc>
                  <a:spcPct val="90000"/>
                </a:lnSpc>
                <a:spcBef>
                  <a:spcPct val="0"/>
                </a:spcBef>
                <a:spcAft>
                  <a:spcPct val="35000"/>
                </a:spcAft>
              </a:pPr>
              <a:r>
                <a:rPr lang="en-US" sz="2400" kern="1200" dirty="0">
                  <a:solidFill>
                    <a:schemeClr val="tx1"/>
                  </a:solidFill>
                </a:rPr>
                <a:t>A highly secure blockchain for financial communication. </a:t>
              </a:r>
            </a:p>
            <a:p>
              <a:pPr lvl="0" algn="ctr" defTabSz="889000">
                <a:lnSpc>
                  <a:spcPct val="90000"/>
                </a:lnSpc>
                <a:spcBef>
                  <a:spcPct val="0"/>
                </a:spcBef>
                <a:spcAft>
                  <a:spcPct val="35000"/>
                </a:spcAft>
              </a:pPr>
              <a:endParaRPr lang="en-US" sz="2800" kern="1200" dirty="0">
                <a:solidFill>
                  <a:schemeClr val="tx1"/>
                </a:solidFill>
              </a:endParaRPr>
            </a:p>
          </p:txBody>
        </p:sp>
      </p:grpSp>
      <p:grpSp>
        <p:nvGrpSpPr>
          <p:cNvPr id="5" name="Group 4"/>
          <p:cNvGrpSpPr/>
          <p:nvPr/>
        </p:nvGrpSpPr>
        <p:grpSpPr>
          <a:xfrm>
            <a:off x="5710799" y="2821435"/>
            <a:ext cx="3435226" cy="1371883"/>
            <a:chOff x="4360095" y="2117736"/>
            <a:chExt cx="3435226" cy="1371883"/>
          </a:xfrm>
        </p:grpSpPr>
        <p:sp>
          <p:nvSpPr>
            <p:cNvPr id="6" name="Rectangle 5"/>
            <p:cNvSpPr/>
            <p:nvPr/>
          </p:nvSpPr>
          <p:spPr>
            <a:xfrm>
              <a:off x="4360095" y="2117736"/>
              <a:ext cx="3435226" cy="1371883"/>
            </a:xfrm>
            <a:prstGeom prst="rect">
              <a:avLst/>
            </a:prstGeom>
            <a:noFill/>
            <a:ln>
              <a:noFill/>
            </a:ln>
            <a:sp3d/>
          </p:spPr>
          <p:style>
            <a:lnRef idx="0">
              <a:scrgbClr r="0" g="0" b="0"/>
            </a:lnRef>
            <a:fillRef idx="3">
              <a:scrgbClr r="0" g="0" b="0"/>
            </a:fillRef>
            <a:effectRef idx="2">
              <a:schemeClr val="accent6">
                <a:shade val="80000"/>
                <a:hueOff val="0"/>
                <a:satOff val="0"/>
                <a:lumOff val="0"/>
                <a:alphaOff val="0"/>
              </a:schemeClr>
            </a:effectRef>
            <a:fontRef idx="minor">
              <a:schemeClr val="lt1"/>
            </a:fontRef>
          </p:style>
        </p:sp>
        <p:sp>
          <p:nvSpPr>
            <p:cNvPr id="7" name="Rectangle 6"/>
            <p:cNvSpPr/>
            <p:nvPr/>
          </p:nvSpPr>
          <p:spPr>
            <a:xfrm>
              <a:off x="4360095" y="2117736"/>
              <a:ext cx="3435226" cy="137188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0" tIns="71120" rIns="0" bIns="76200" numCol="1" spcCol="1270" anchor="ctr" anchorCtr="0">
              <a:noAutofit/>
            </a:bodyPr>
            <a:lstStyle/>
            <a:p>
              <a:pPr lvl="0" algn="ctr" defTabSz="889000">
                <a:lnSpc>
                  <a:spcPct val="90000"/>
                </a:lnSpc>
                <a:spcBef>
                  <a:spcPct val="0"/>
                </a:spcBef>
                <a:spcAft>
                  <a:spcPct val="35000"/>
                </a:spcAft>
              </a:pPr>
              <a:r>
                <a:rPr lang="en-US" sz="2400" b="1" kern="1200" dirty="0">
                  <a:solidFill>
                    <a:srgbClr val="000000"/>
                  </a:solidFill>
                </a:rPr>
                <a:t>PBSS-1</a:t>
              </a:r>
            </a:p>
            <a:p>
              <a:pPr lvl="0" algn="ctr" defTabSz="889000">
                <a:lnSpc>
                  <a:spcPct val="90000"/>
                </a:lnSpc>
                <a:spcBef>
                  <a:spcPct val="0"/>
                </a:spcBef>
                <a:spcAft>
                  <a:spcPct val="35000"/>
                </a:spcAft>
              </a:pPr>
              <a:r>
                <a:rPr lang="en-US" sz="2400" kern="1200" dirty="0">
                  <a:solidFill>
                    <a:srgbClr val="000000"/>
                  </a:solidFill>
                </a:rPr>
                <a:t>Security standards for </a:t>
              </a:r>
            </a:p>
            <a:p>
              <a:pPr lvl="0" algn="ctr" defTabSz="889000">
                <a:lnSpc>
                  <a:spcPct val="90000"/>
                </a:lnSpc>
                <a:spcBef>
                  <a:spcPct val="0"/>
                </a:spcBef>
                <a:spcAft>
                  <a:spcPct val="35000"/>
                </a:spcAft>
              </a:pPr>
              <a:r>
                <a:rPr lang="en-US" sz="2400" kern="1200" dirty="0">
                  <a:solidFill>
                    <a:srgbClr val="000000"/>
                  </a:solidFill>
                </a:rPr>
                <a:t>private blockchains.</a:t>
              </a:r>
            </a:p>
          </p:txBody>
        </p:sp>
      </p:grpSp>
    </p:spTree>
    <p:extLst>
      <p:ext uri="{BB962C8B-B14F-4D97-AF65-F5344CB8AC3E}">
        <p14:creationId xmlns:p14="http://schemas.microsoft.com/office/powerpoint/2010/main" val="2178987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194" y="-1"/>
            <a:ext cx="5612277" cy="6340197"/>
          </a:xfrm>
          <a:prstGeom prst="rect">
            <a:avLst/>
          </a:prstGeom>
          <a:solidFill>
            <a:srgbClr val="FF0000"/>
          </a:solidFill>
        </p:spPr>
        <p:txBody>
          <a:bodyPr wrap="square" rtlCol="0">
            <a:spAutoFit/>
          </a:bodyPr>
          <a:lstStyle/>
          <a:p>
            <a:pPr algn="ctr"/>
            <a:r>
              <a:rPr lang="en-US" sz="3600" dirty="0">
                <a:solidFill>
                  <a:schemeClr val="bg1"/>
                </a:solidFill>
                <a:latin typeface="Abadi MT Condensed Extra Bold"/>
                <a:cs typeface="Abadi MT Condensed Extra Bold"/>
              </a:rPr>
              <a:t>The problem</a:t>
            </a:r>
            <a:endParaRPr lang="en-US" sz="3600" i="1" dirty="0">
              <a:solidFill>
                <a:schemeClr val="bg1"/>
              </a:solidFill>
              <a:latin typeface="Abadi MT Condensed Extra Bold"/>
              <a:cs typeface="Abadi MT Condensed Extra Bold"/>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sz="2800" dirty="0">
              <a:solidFill>
                <a:srgbClr val="FFFFFF"/>
              </a:solidFill>
            </a:endParaRPr>
          </a:p>
          <a:p>
            <a:pPr marL="457200" indent="-457200">
              <a:buFont typeface="Arial"/>
              <a:buChar char="•"/>
            </a:pPr>
            <a:r>
              <a:rPr lang="en-US" sz="2400" dirty="0">
                <a:solidFill>
                  <a:srgbClr val="FFFFFF"/>
                </a:solidFill>
              </a:rPr>
              <a:t>Money moves slowly</a:t>
            </a:r>
          </a:p>
          <a:p>
            <a:pPr marL="457200" indent="-457200">
              <a:buFont typeface="Arial"/>
              <a:buChar char="•"/>
            </a:pPr>
            <a:r>
              <a:rPr lang="en-US" sz="2400" dirty="0">
                <a:solidFill>
                  <a:srgbClr val="FFFFFF"/>
                </a:solidFill>
              </a:rPr>
              <a:t>Moving money is costly</a:t>
            </a:r>
          </a:p>
          <a:p>
            <a:pPr marL="457200" indent="-457200">
              <a:buFont typeface="Arial"/>
              <a:buChar char="•"/>
            </a:pPr>
            <a:r>
              <a:rPr lang="en-US" sz="2400" dirty="0">
                <a:solidFill>
                  <a:srgbClr val="FFFFFF"/>
                </a:solidFill>
              </a:rPr>
              <a:t>High risks of hacking</a:t>
            </a:r>
          </a:p>
          <a:p>
            <a:pPr marL="342900" indent="-342900">
              <a:buFont typeface="+mj-lt"/>
              <a:buAutoNum type="arabicPeriod"/>
            </a:pPr>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p:txBody>
      </p:sp>
      <p:sp>
        <p:nvSpPr>
          <p:cNvPr id="3" name="TextBox 2"/>
          <p:cNvSpPr txBox="1"/>
          <p:nvPr/>
        </p:nvSpPr>
        <p:spPr>
          <a:xfrm>
            <a:off x="5860471" y="0"/>
            <a:ext cx="6039792" cy="6340197"/>
          </a:xfrm>
          <a:prstGeom prst="rect">
            <a:avLst/>
          </a:prstGeom>
          <a:solidFill>
            <a:schemeClr val="accent6"/>
          </a:solidFill>
        </p:spPr>
        <p:txBody>
          <a:bodyPr wrap="square" rtlCol="0">
            <a:spAutoFit/>
          </a:bodyPr>
          <a:lstStyle/>
          <a:p>
            <a:pPr algn="ctr"/>
            <a:r>
              <a:rPr lang="en-US" sz="3600" dirty="0">
                <a:solidFill>
                  <a:srgbClr val="FFFFFF"/>
                </a:solidFill>
                <a:latin typeface="Abadi MT Condensed Extra Bold"/>
                <a:cs typeface="Abadi MT Condensed Extra Bold"/>
              </a:rPr>
              <a:t>The solution - </a:t>
            </a:r>
            <a:r>
              <a:rPr lang="en-US" sz="3600" i="1" dirty="0">
                <a:solidFill>
                  <a:srgbClr val="FFFFFF"/>
                </a:solidFill>
                <a:latin typeface="Abadi MT Condensed Extra Bold"/>
                <a:cs typeface="Abadi MT Condensed Extra Bold"/>
              </a:rPr>
              <a:t>z3</a:t>
            </a:r>
          </a:p>
          <a:p>
            <a:endParaRPr lang="en-US" i="1" dirty="0">
              <a:latin typeface="Abadi MT Condensed Extra Bold"/>
              <a:cs typeface="Abadi MT Condensed Extra Bold"/>
            </a:endParaRPr>
          </a:p>
          <a:p>
            <a:endParaRPr lang="en-US" i="1" dirty="0">
              <a:latin typeface="Abadi MT Condensed Extra Bold"/>
              <a:cs typeface="Abadi MT Condensed Extra Bold"/>
            </a:endParaRPr>
          </a:p>
          <a:p>
            <a:endParaRPr lang="en-US" i="1" dirty="0">
              <a:latin typeface="Abadi MT Condensed Extra Bold"/>
              <a:cs typeface="Abadi MT Condensed Extra Bold"/>
            </a:endParaRPr>
          </a:p>
          <a:p>
            <a:endParaRPr lang="en-US" i="1" dirty="0">
              <a:latin typeface="Abadi MT Condensed Extra Bold"/>
              <a:cs typeface="Abadi MT Condensed Extra Bold"/>
            </a:endParaRPr>
          </a:p>
          <a:p>
            <a:endParaRPr lang="en-US" i="1" dirty="0">
              <a:latin typeface="Abadi MT Condensed Extra Bold"/>
              <a:cs typeface="Abadi MT Condensed Extra Bold"/>
            </a:endParaRPr>
          </a:p>
          <a:p>
            <a:endParaRPr lang="en-US" i="1" dirty="0">
              <a:latin typeface="Abadi MT Condensed Extra Bold"/>
              <a:cs typeface="Abadi MT Condensed Extra Bold"/>
            </a:endParaRPr>
          </a:p>
          <a:p>
            <a:endParaRPr lang="en-US" i="1" dirty="0">
              <a:latin typeface="Abadi MT Condensed Extra Bold"/>
              <a:cs typeface="Abadi MT Condensed Extra Bold"/>
            </a:endParaRPr>
          </a:p>
          <a:p>
            <a:pPr marL="457200" indent="-457200">
              <a:buFont typeface="+mj-lt"/>
              <a:buAutoNum type="arabicPeriod"/>
            </a:pPr>
            <a:endParaRPr lang="en-US" sz="2000" dirty="0"/>
          </a:p>
          <a:p>
            <a:pPr marL="457200" indent="-457200">
              <a:buFont typeface="+mj-lt"/>
              <a:buAutoNum type="arabicPeriod"/>
            </a:pPr>
            <a:endParaRPr lang="en-US" sz="2000" dirty="0"/>
          </a:p>
          <a:p>
            <a:r>
              <a:rPr lang="en-US" sz="2800" dirty="0">
                <a:solidFill>
                  <a:srgbClr val="FFFFFF"/>
                </a:solidFill>
              </a:rPr>
              <a:t>	</a:t>
            </a:r>
          </a:p>
          <a:p>
            <a:r>
              <a:rPr lang="en-US" sz="2800" dirty="0">
                <a:solidFill>
                  <a:srgbClr val="FFFFFF"/>
                </a:solidFill>
              </a:rPr>
              <a:t>     Highly secure blockchain:</a:t>
            </a:r>
          </a:p>
          <a:p>
            <a:pPr marL="914400" lvl="1" indent="-457200">
              <a:buFont typeface="+mj-lt"/>
              <a:buAutoNum type="arabicPeriod"/>
            </a:pPr>
            <a:r>
              <a:rPr lang="en-US" sz="2000" dirty="0">
                <a:solidFill>
                  <a:srgbClr val="FFFFFF"/>
                </a:solidFill>
              </a:rPr>
              <a:t>Payments</a:t>
            </a:r>
          </a:p>
          <a:p>
            <a:pPr marL="914400" lvl="1" indent="-457200">
              <a:buFont typeface="+mj-lt"/>
              <a:buAutoNum type="arabicPeriod"/>
            </a:pPr>
            <a:r>
              <a:rPr lang="en-US" sz="2000" dirty="0">
                <a:solidFill>
                  <a:srgbClr val="FFFFFF"/>
                </a:solidFill>
              </a:rPr>
              <a:t>Securities </a:t>
            </a:r>
          </a:p>
          <a:p>
            <a:pPr marL="914400" lvl="1" indent="-457200">
              <a:buFont typeface="+mj-lt"/>
              <a:buAutoNum type="arabicPeriod"/>
            </a:pPr>
            <a:r>
              <a:rPr lang="en-US" sz="2000" dirty="0">
                <a:solidFill>
                  <a:srgbClr val="FFFFFF"/>
                </a:solidFill>
              </a:rPr>
              <a:t>Trade Services</a:t>
            </a:r>
          </a:p>
          <a:p>
            <a:pPr marL="914400" lvl="1" indent="-457200">
              <a:buFont typeface="+mj-lt"/>
              <a:buAutoNum type="arabicPeriod"/>
            </a:pPr>
            <a:r>
              <a:rPr lang="en-US" sz="2000" dirty="0">
                <a:solidFill>
                  <a:srgbClr val="FFFFFF"/>
                </a:solidFill>
              </a:rPr>
              <a:t>Cards</a:t>
            </a:r>
          </a:p>
          <a:p>
            <a:pPr marL="914400" lvl="1" indent="-457200">
              <a:buFont typeface="+mj-lt"/>
              <a:buAutoNum type="arabicPeriod"/>
            </a:pPr>
            <a:r>
              <a:rPr lang="en-US" sz="2000" dirty="0">
                <a:solidFill>
                  <a:srgbClr val="FFFFFF"/>
                </a:solidFill>
              </a:rPr>
              <a:t>Foreign Exchange</a:t>
            </a:r>
          </a:p>
          <a:p>
            <a:pPr marL="914400" lvl="1" indent="-457200">
              <a:buFont typeface="+mj-lt"/>
              <a:buAutoNum type="arabicPeriod"/>
            </a:pPr>
            <a:r>
              <a:rPr lang="en-US" sz="2000" dirty="0">
                <a:solidFill>
                  <a:srgbClr val="FFFFFF"/>
                </a:solidFill>
              </a:rPr>
              <a:t>Virtual Currencies</a:t>
            </a:r>
          </a:p>
          <a:p>
            <a:endParaRPr lang="en-US" sz="2800" i="1" dirty="0">
              <a:latin typeface="Abadi MT Condensed Extra Bold"/>
              <a:cs typeface="Abadi MT Condensed Extra Bold"/>
            </a:endParaRPr>
          </a:p>
        </p:txBody>
      </p:sp>
      <p:pic>
        <p:nvPicPr>
          <p:cNvPr id="4" name="Picture 3" descr="Untitled-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713" y="826118"/>
            <a:ext cx="1803742" cy="2145437"/>
          </a:xfrm>
          <a:prstGeom prst="rect">
            <a:avLst/>
          </a:prstGeom>
        </p:spPr>
      </p:pic>
      <p:pic>
        <p:nvPicPr>
          <p:cNvPr id="5" name="Picture 4"/>
          <p:cNvPicPr>
            <a:picLocks noChangeAspect="1"/>
          </p:cNvPicPr>
          <p:nvPr/>
        </p:nvPicPr>
        <p:blipFill>
          <a:blip r:embed="rId3"/>
          <a:stretch>
            <a:fillRect/>
          </a:stretch>
        </p:blipFill>
        <p:spPr>
          <a:xfrm>
            <a:off x="8200254" y="886943"/>
            <a:ext cx="2093277" cy="25817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7811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82149299"/>
              </p:ext>
            </p:extLst>
          </p:nvPr>
        </p:nvGraphicFramePr>
        <p:xfrm>
          <a:off x="440301" y="1172663"/>
          <a:ext cx="10885196" cy="2560320"/>
        </p:xfrm>
        <a:graphic>
          <a:graphicData uri="http://schemas.openxmlformats.org/drawingml/2006/table">
            <a:tbl>
              <a:tblPr firstRow="1" bandRow="1">
                <a:tableStyleId>{2D5ABB26-0587-4C30-8999-92F81FD0307C}</a:tableStyleId>
              </a:tblPr>
              <a:tblGrid>
                <a:gridCol w="612840">
                  <a:extLst>
                    <a:ext uri="{9D8B030D-6E8A-4147-A177-3AD203B41FA5}">
                      <a16:colId xmlns:a16="http://schemas.microsoft.com/office/drawing/2014/main" val="20000"/>
                    </a:ext>
                  </a:extLst>
                </a:gridCol>
                <a:gridCol w="10272356">
                  <a:extLst>
                    <a:ext uri="{9D8B030D-6E8A-4147-A177-3AD203B41FA5}">
                      <a16:colId xmlns:a16="http://schemas.microsoft.com/office/drawing/2014/main" val="20001"/>
                    </a:ext>
                  </a:extLst>
                </a:gridCol>
              </a:tblGrid>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1. </a:t>
                      </a:r>
                    </a:p>
                  </a:txBody>
                  <a:tcPr>
                    <a:lnL w="3175" cap="flat" cmpd="sng" algn="ctr">
                      <a:solidFill>
                        <a:srgbClr val="4BACC6"/>
                      </a:solidFill>
                      <a:prstDash val="solid"/>
                      <a:round/>
                      <a:headEnd type="none" w="med" len="med"/>
                      <a:tailEnd type="none" w="med" len="med"/>
                    </a:lnL>
                    <a:lnR w="3175" cap="flat" cmpd="sng" algn="ctr">
                      <a:solidFill>
                        <a:srgbClr val="4BACC6"/>
                      </a:solidFill>
                      <a:prstDash val="solid"/>
                      <a:round/>
                      <a:headEnd type="none" w="med" len="med"/>
                      <a:tailEnd type="none" w="med" len="med"/>
                    </a:lnR>
                    <a:lnT w="3175" cap="flat" cmpd="sng" algn="ctr">
                      <a:solidFill>
                        <a:srgbClr val="4BACC6"/>
                      </a:solidFill>
                      <a:prstDash val="solid"/>
                      <a:round/>
                      <a:headEnd type="none" w="med" len="med"/>
                      <a:tailEnd type="none" w="med" len="med"/>
                    </a:lnT>
                    <a:lnB w="3175" cap="flat" cmpd="sng" algn="ctr">
                      <a:solidFill>
                        <a:srgbClr val="4BACC6"/>
                      </a:solidFill>
                      <a:prstDash val="solid"/>
                      <a:round/>
                      <a:headEnd type="none" w="med" len="med"/>
                      <a:tailEnd type="none" w="med" len="med"/>
                    </a:lnB>
                    <a:solidFill>
                      <a:schemeClr val="bg2"/>
                    </a:solidFill>
                  </a:tcPr>
                </a:tc>
                <a:tc>
                  <a:txBody>
                    <a:bodyPr/>
                    <a:lstStyle/>
                    <a:p>
                      <a:pPr marL="0" indent="0">
                        <a:buFont typeface="+mj-lt"/>
                        <a:buNone/>
                      </a:pPr>
                      <a:r>
                        <a:rPr lang="en-US" sz="1800" dirty="0"/>
                        <a:t>There are various security controls and </a:t>
                      </a:r>
                      <a:r>
                        <a:rPr lang="en-US" sz="1800" baseline="0" dirty="0"/>
                        <a:t>for the technology and payment ecosystem.</a:t>
                      </a:r>
                    </a:p>
                    <a:p>
                      <a:pPr marL="0" indent="0">
                        <a:buFont typeface="+mj-lt"/>
                        <a:buNone/>
                      </a:pPr>
                      <a:r>
                        <a:rPr lang="en-US" sz="1800" baseline="0" dirty="0"/>
                        <a:t> </a:t>
                      </a:r>
                      <a:endParaRPr lang="en-US" sz="1800" dirty="0"/>
                    </a:p>
                  </a:txBody>
                  <a:tcPr>
                    <a:lnL w="3175" cap="flat" cmpd="sng" algn="ctr">
                      <a:solidFill>
                        <a:srgbClr val="4BACC6"/>
                      </a:solidFill>
                      <a:prstDash val="solid"/>
                      <a:round/>
                      <a:headEnd type="none" w="med" len="med"/>
                      <a:tailEnd type="none" w="med" len="med"/>
                    </a:lnL>
                    <a:lnR w="3175" cap="flat" cmpd="sng" algn="ctr">
                      <a:solidFill>
                        <a:srgbClr val="4BACC6"/>
                      </a:solidFill>
                      <a:prstDash val="solid"/>
                      <a:round/>
                      <a:headEnd type="none" w="med" len="med"/>
                      <a:tailEnd type="none" w="med" len="med"/>
                    </a:lnR>
                    <a:lnT w="3175" cap="flat" cmpd="sng" algn="ctr">
                      <a:solidFill>
                        <a:srgbClr val="4BACC6"/>
                      </a:solidFill>
                      <a:prstDash val="solid"/>
                      <a:round/>
                      <a:headEnd type="none" w="med" len="med"/>
                      <a:tailEnd type="none" w="med" len="med"/>
                    </a:lnT>
                    <a:lnB w="3175" cap="flat" cmpd="sng" algn="ctr">
                      <a:solidFill>
                        <a:srgbClr val="4BACC6"/>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2.</a:t>
                      </a:r>
                    </a:p>
                  </a:txBody>
                  <a:tcPr>
                    <a:lnL w="3175" cap="flat" cmpd="sng" algn="ctr">
                      <a:solidFill>
                        <a:srgbClr val="4BACC6"/>
                      </a:solidFill>
                      <a:prstDash val="solid"/>
                      <a:round/>
                      <a:headEnd type="none" w="med" len="med"/>
                      <a:tailEnd type="none" w="med" len="med"/>
                    </a:lnL>
                    <a:lnR w="3175" cap="flat" cmpd="sng" algn="ctr">
                      <a:solidFill>
                        <a:srgbClr val="4BACC6"/>
                      </a:solidFill>
                      <a:prstDash val="solid"/>
                      <a:round/>
                      <a:headEnd type="none" w="med" len="med"/>
                      <a:tailEnd type="none" w="med" len="med"/>
                    </a:lnR>
                    <a:lnT w="3175" cap="flat" cmpd="sng" algn="ctr">
                      <a:solidFill>
                        <a:srgbClr val="4BACC6"/>
                      </a:solidFill>
                      <a:prstDash val="solid"/>
                      <a:round/>
                      <a:headEnd type="none" w="med" len="med"/>
                      <a:tailEnd type="none" w="med" len="med"/>
                    </a:lnT>
                    <a:lnB w="3175" cap="flat" cmpd="sng" algn="ctr">
                      <a:solidFill>
                        <a:srgbClr val="4BACC6"/>
                      </a:solidFill>
                      <a:prstDash val="solid"/>
                      <a:round/>
                      <a:headEnd type="none" w="med" len="med"/>
                      <a:tailEnd type="none" w="med" len="med"/>
                    </a:lnB>
                    <a:solidFill>
                      <a:schemeClr val="bg2"/>
                    </a:solidFill>
                  </a:tcPr>
                </a:tc>
                <a:tc>
                  <a:txBody>
                    <a:bodyPr/>
                    <a:lstStyle/>
                    <a:p>
                      <a:pPr marL="0" indent="0">
                        <a:buFont typeface="+mj-lt"/>
                        <a:buNone/>
                      </a:pPr>
                      <a:r>
                        <a:rPr lang="en-US" sz="1800" dirty="0"/>
                        <a:t>There are </a:t>
                      </a:r>
                      <a:r>
                        <a:rPr lang="en-US" sz="1800" b="1" u="sng" dirty="0"/>
                        <a:t>NO</a:t>
                      </a:r>
                      <a:r>
                        <a:rPr lang="en-US" sz="1800" dirty="0"/>
                        <a:t> security standards / frameworks / controls or blockchain implementations.</a:t>
                      </a:r>
                    </a:p>
                    <a:p>
                      <a:pPr marL="0" indent="0">
                        <a:buFont typeface="+mj-lt"/>
                        <a:buNone/>
                      </a:pPr>
                      <a:endParaRPr lang="en-US" sz="1800" dirty="0"/>
                    </a:p>
                  </a:txBody>
                  <a:tcPr>
                    <a:lnL w="3175" cap="flat" cmpd="sng" algn="ctr">
                      <a:solidFill>
                        <a:srgbClr val="4BACC6"/>
                      </a:solidFill>
                      <a:prstDash val="solid"/>
                      <a:round/>
                      <a:headEnd type="none" w="med" len="med"/>
                      <a:tailEnd type="none" w="med" len="med"/>
                    </a:lnL>
                    <a:lnR w="3175" cap="flat" cmpd="sng" algn="ctr">
                      <a:solidFill>
                        <a:srgbClr val="4BACC6"/>
                      </a:solidFill>
                      <a:prstDash val="solid"/>
                      <a:round/>
                      <a:headEnd type="none" w="med" len="med"/>
                      <a:tailEnd type="none" w="med" len="med"/>
                    </a:lnR>
                    <a:lnT w="3175" cap="flat" cmpd="sng" algn="ctr">
                      <a:solidFill>
                        <a:srgbClr val="4BACC6"/>
                      </a:solidFill>
                      <a:prstDash val="solid"/>
                      <a:round/>
                      <a:headEnd type="none" w="med" len="med"/>
                      <a:tailEnd type="none" w="med" len="med"/>
                    </a:lnT>
                    <a:lnB w="3175" cap="flat" cmpd="sng" algn="ctr">
                      <a:solidFill>
                        <a:srgbClr val="4BACC6"/>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3.</a:t>
                      </a:r>
                    </a:p>
                  </a:txBody>
                  <a:tcPr>
                    <a:lnL w="3175" cap="flat" cmpd="sng" algn="ctr">
                      <a:solidFill>
                        <a:srgbClr val="4BACC6"/>
                      </a:solidFill>
                      <a:prstDash val="solid"/>
                      <a:round/>
                      <a:headEnd type="none" w="med" len="med"/>
                      <a:tailEnd type="none" w="med" len="med"/>
                    </a:lnL>
                    <a:lnR w="3175" cap="flat" cmpd="sng" algn="ctr">
                      <a:solidFill>
                        <a:srgbClr val="4BACC6"/>
                      </a:solidFill>
                      <a:prstDash val="solid"/>
                      <a:round/>
                      <a:headEnd type="none" w="med" len="med"/>
                      <a:tailEnd type="none" w="med" len="med"/>
                    </a:lnR>
                    <a:lnT w="3175" cap="flat" cmpd="sng" algn="ctr">
                      <a:solidFill>
                        <a:srgbClr val="4BACC6"/>
                      </a:solidFill>
                      <a:prstDash val="solid"/>
                      <a:round/>
                      <a:headEnd type="none" w="med" len="med"/>
                      <a:tailEnd type="none" w="med" len="med"/>
                    </a:lnT>
                    <a:lnB w="3175" cap="flat" cmpd="sng" algn="ctr">
                      <a:solidFill>
                        <a:srgbClr val="4BACC6"/>
                      </a:solidFill>
                      <a:prstDash val="solid"/>
                      <a:round/>
                      <a:headEnd type="none" w="med" len="med"/>
                      <a:tailEnd type="none" w="med" len="med"/>
                    </a:lnB>
                    <a:solidFill>
                      <a:schemeClr val="bg2"/>
                    </a:solidFill>
                  </a:tcPr>
                </a:tc>
                <a:tc>
                  <a:txBody>
                    <a:bodyPr/>
                    <a:lstStyle/>
                    <a:p>
                      <a:pPr marL="0" indent="0">
                        <a:buFont typeface="+mj-lt"/>
                        <a:buNone/>
                      </a:pPr>
                      <a:r>
                        <a:rPr lang="en-US" sz="1800" dirty="0"/>
                        <a:t>Lack of security controls is the #1 obstacle</a:t>
                      </a:r>
                      <a:r>
                        <a:rPr lang="en-US" sz="1800" baseline="0" dirty="0"/>
                        <a:t> for widespread blockchain implementation in the BFSI sector.</a:t>
                      </a:r>
                      <a:endParaRPr lang="en-US" sz="1800" dirty="0"/>
                    </a:p>
                    <a:p>
                      <a:pPr marL="0" indent="0">
                        <a:buFont typeface="+mj-lt"/>
                        <a:buNone/>
                      </a:pPr>
                      <a:endParaRPr lang="en-US" sz="1800" dirty="0"/>
                    </a:p>
                  </a:txBody>
                  <a:tcPr>
                    <a:lnL w="3175" cap="flat" cmpd="sng" algn="ctr">
                      <a:solidFill>
                        <a:srgbClr val="4BACC6"/>
                      </a:solidFill>
                      <a:prstDash val="solid"/>
                      <a:round/>
                      <a:headEnd type="none" w="med" len="med"/>
                      <a:tailEnd type="none" w="med" len="med"/>
                    </a:lnL>
                    <a:lnR w="3175" cap="flat" cmpd="sng" algn="ctr">
                      <a:solidFill>
                        <a:srgbClr val="4BACC6"/>
                      </a:solidFill>
                      <a:prstDash val="solid"/>
                      <a:round/>
                      <a:headEnd type="none" w="med" len="med"/>
                      <a:tailEnd type="none" w="med" len="med"/>
                    </a:lnR>
                    <a:lnT w="3175" cap="flat" cmpd="sng" algn="ctr">
                      <a:solidFill>
                        <a:srgbClr val="4BACC6"/>
                      </a:solidFill>
                      <a:prstDash val="solid"/>
                      <a:round/>
                      <a:headEnd type="none" w="med" len="med"/>
                      <a:tailEnd type="none" w="med" len="med"/>
                    </a:lnT>
                    <a:lnB w="3175" cap="flat" cmpd="sng" algn="ctr">
                      <a:solidFill>
                        <a:srgbClr val="4BACC6"/>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4.</a:t>
                      </a:r>
                    </a:p>
                  </a:txBody>
                  <a:tcPr>
                    <a:lnL w="3175" cap="flat" cmpd="sng" algn="ctr">
                      <a:solidFill>
                        <a:srgbClr val="4BACC6"/>
                      </a:solidFill>
                      <a:prstDash val="solid"/>
                      <a:round/>
                      <a:headEnd type="none" w="med" len="med"/>
                      <a:tailEnd type="none" w="med" len="med"/>
                    </a:lnL>
                    <a:lnR w="3175" cap="flat" cmpd="sng" algn="ctr">
                      <a:solidFill>
                        <a:srgbClr val="4BACC6"/>
                      </a:solidFill>
                      <a:prstDash val="solid"/>
                      <a:round/>
                      <a:headEnd type="none" w="med" len="med"/>
                      <a:tailEnd type="none" w="med" len="med"/>
                    </a:lnR>
                    <a:lnT w="3175" cap="flat" cmpd="sng" algn="ctr">
                      <a:solidFill>
                        <a:srgbClr val="4BACC6"/>
                      </a:solidFill>
                      <a:prstDash val="solid"/>
                      <a:round/>
                      <a:headEnd type="none" w="med" len="med"/>
                      <a:tailEnd type="none" w="med" len="med"/>
                    </a:lnT>
                    <a:lnB w="3175" cap="flat" cmpd="sng" algn="ctr">
                      <a:solidFill>
                        <a:srgbClr val="4BACC6"/>
                      </a:solidFill>
                      <a:prstDash val="solid"/>
                      <a:round/>
                      <a:headEnd type="none" w="med" len="med"/>
                      <a:tailEnd type="none" w="med" len="med"/>
                    </a:lnB>
                    <a:solidFill>
                      <a:schemeClr val="bg2"/>
                    </a:solidFill>
                  </a:tcPr>
                </a:tc>
                <a:tc>
                  <a:txBody>
                    <a:bodyPr/>
                    <a:lstStyle/>
                    <a:p>
                      <a:pPr marL="0" indent="0">
                        <a:buFont typeface="+mj-lt"/>
                        <a:buNone/>
                      </a:pPr>
                      <a:r>
                        <a:rPr lang="en-US" sz="1800" dirty="0"/>
                        <a:t>Primechain Technologies – Blockchain Security Controls (PT-BSC) prescribes</a:t>
                      </a:r>
                      <a:r>
                        <a:rPr lang="en-US" sz="1800" baseline="0" dirty="0"/>
                        <a:t> security controls and minimum standards.</a:t>
                      </a:r>
                      <a:endParaRPr lang="en-US" sz="1800" dirty="0"/>
                    </a:p>
                  </a:txBody>
                  <a:tcPr>
                    <a:lnL w="3175" cap="flat" cmpd="sng" algn="ctr">
                      <a:solidFill>
                        <a:srgbClr val="4BACC6"/>
                      </a:solidFill>
                      <a:prstDash val="solid"/>
                      <a:round/>
                      <a:headEnd type="none" w="med" len="med"/>
                      <a:tailEnd type="none" w="med" len="med"/>
                    </a:lnL>
                    <a:lnR w="3175" cap="flat" cmpd="sng" algn="ctr">
                      <a:solidFill>
                        <a:srgbClr val="4BACC6"/>
                      </a:solidFill>
                      <a:prstDash val="solid"/>
                      <a:round/>
                      <a:headEnd type="none" w="med" len="med"/>
                      <a:tailEnd type="none" w="med" len="med"/>
                    </a:lnR>
                    <a:lnT w="3175" cap="flat" cmpd="sng" algn="ctr">
                      <a:solidFill>
                        <a:srgbClr val="4BACC6"/>
                      </a:solidFill>
                      <a:prstDash val="solid"/>
                      <a:round/>
                      <a:headEnd type="none" w="med" len="med"/>
                      <a:tailEnd type="none" w="med" len="med"/>
                    </a:lnT>
                    <a:lnB w="3175" cap="flat" cmpd="sng" algn="ctr">
                      <a:solidFill>
                        <a:srgbClr val="4BACC6"/>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bl>
          </a:graphicData>
        </a:graphic>
      </p:graphicFrame>
      <p:sp>
        <p:nvSpPr>
          <p:cNvPr id="5"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Industry Problem</a:t>
            </a:r>
          </a:p>
        </p:txBody>
      </p:sp>
    </p:spTree>
    <p:extLst>
      <p:ext uri="{BB962C8B-B14F-4D97-AF65-F5344CB8AC3E}">
        <p14:creationId xmlns:p14="http://schemas.microsoft.com/office/powerpoint/2010/main" val="10673671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0194" y="2544275"/>
            <a:ext cx="3724047" cy="2585323"/>
          </a:xfrm>
          <a:prstGeom prst="rect">
            <a:avLst/>
          </a:prstGeom>
          <a:solidFill>
            <a:schemeClr val="accent5">
              <a:lumMod val="20000"/>
              <a:lumOff val="80000"/>
            </a:schemeClr>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p:cNvSpPr txBox="1"/>
          <p:nvPr/>
        </p:nvSpPr>
        <p:spPr>
          <a:xfrm>
            <a:off x="1194529" y="650346"/>
            <a:ext cx="2938825" cy="5078313"/>
          </a:xfrm>
          <a:prstGeom prst="rect">
            <a:avLst/>
          </a:prstGeom>
          <a:solidFill>
            <a:schemeClr val="accent6">
              <a:lumMod val="20000"/>
              <a:lumOff val="80000"/>
            </a:schemeClr>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TextBox 3"/>
          <p:cNvSpPr txBox="1"/>
          <p:nvPr/>
        </p:nvSpPr>
        <p:spPr>
          <a:xfrm>
            <a:off x="3609988" y="5546468"/>
            <a:ext cx="4336542" cy="369332"/>
          </a:xfrm>
          <a:prstGeom prst="rect">
            <a:avLst/>
          </a:prstGeom>
          <a:noFill/>
        </p:spPr>
        <p:txBody>
          <a:bodyPr wrap="square" rtlCol="0">
            <a:spAutoFit/>
          </a:bodyPr>
          <a:lstStyle/>
          <a:p>
            <a:pPr algn="ctr"/>
            <a:r>
              <a:rPr lang="en-US" b="1" dirty="0">
                <a:solidFill>
                  <a:srgbClr val="4BACC6"/>
                </a:solidFill>
              </a:rPr>
              <a:t>Blockchain nodes</a:t>
            </a:r>
          </a:p>
        </p:txBody>
      </p:sp>
      <p:pic>
        <p:nvPicPr>
          <p:cNvPr id="5" name="Picture 4"/>
          <p:cNvPicPr>
            <a:picLocks noChangeAspect="1"/>
          </p:cNvPicPr>
          <p:nvPr/>
        </p:nvPicPr>
        <p:blipFill>
          <a:blip r:embed="rId2"/>
          <a:stretch>
            <a:fillRect/>
          </a:stretch>
        </p:blipFill>
        <p:spPr>
          <a:xfrm>
            <a:off x="4083512" y="4232230"/>
            <a:ext cx="2937020" cy="2041230"/>
          </a:xfrm>
          <a:prstGeom prst="rect">
            <a:avLst/>
          </a:prstGeom>
        </p:spPr>
      </p:pic>
      <p:pic>
        <p:nvPicPr>
          <p:cNvPr id="6" name="Picture 5"/>
          <p:cNvPicPr>
            <a:picLocks noChangeAspect="1"/>
          </p:cNvPicPr>
          <p:nvPr/>
        </p:nvPicPr>
        <p:blipFill>
          <a:blip r:embed="rId3"/>
          <a:stretch>
            <a:fillRect/>
          </a:stretch>
        </p:blipFill>
        <p:spPr>
          <a:xfrm>
            <a:off x="3831608" y="1962078"/>
            <a:ext cx="3687849" cy="2676361"/>
          </a:xfrm>
          <a:prstGeom prst="rect">
            <a:avLst/>
          </a:prstGeom>
        </p:spPr>
      </p:pic>
      <p:sp>
        <p:nvSpPr>
          <p:cNvPr id="7" name="TextBox 6"/>
          <p:cNvSpPr txBox="1"/>
          <p:nvPr/>
        </p:nvSpPr>
        <p:spPr>
          <a:xfrm>
            <a:off x="3597658" y="2544275"/>
            <a:ext cx="4336542" cy="646331"/>
          </a:xfrm>
          <a:prstGeom prst="rect">
            <a:avLst/>
          </a:prstGeom>
          <a:noFill/>
        </p:spPr>
        <p:txBody>
          <a:bodyPr wrap="square" rtlCol="0">
            <a:spAutoFit/>
          </a:bodyPr>
          <a:lstStyle/>
          <a:p>
            <a:pPr algn="ctr"/>
            <a:r>
              <a:rPr lang="en-US" b="1" dirty="0">
                <a:solidFill>
                  <a:schemeClr val="accent5"/>
                </a:solidFill>
              </a:rPr>
              <a:t>Blockchain fabric</a:t>
            </a:r>
          </a:p>
          <a:p>
            <a:pPr algn="ctr"/>
            <a:r>
              <a:rPr lang="en-US" b="1" dirty="0">
                <a:solidFill>
                  <a:schemeClr val="accent5"/>
                </a:solidFill>
              </a:rPr>
              <a:t>Blockchain instance</a:t>
            </a:r>
          </a:p>
        </p:txBody>
      </p:sp>
      <p:cxnSp>
        <p:nvCxnSpPr>
          <p:cNvPr id="8" name="Straight Arrow Connector 7"/>
          <p:cNvCxnSpPr/>
          <p:nvPr/>
        </p:nvCxnSpPr>
        <p:spPr>
          <a:xfrm>
            <a:off x="4374450" y="3281261"/>
            <a:ext cx="0" cy="1436296"/>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076908" y="3433661"/>
            <a:ext cx="0" cy="1436296"/>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796468" y="3128861"/>
            <a:ext cx="0" cy="1854005"/>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4"/>
          <a:stretch>
            <a:fillRect/>
          </a:stretch>
        </p:blipFill>
        <p:spPr>
          <a:xfrm>
            <a:off x="4548445" y="674313"/>
            <a:ext cx="1714789" cy="1939807"/>
          </a:xfrm>
          <a:prstGeom prst="rect">
            <a:avLst/>
          </a:prstGeom>
        </p:spPr>
      </p:pic>
      <p:sp>
        <p:nvSpPr>
          <p:cNvPr id="12" name="TextBox 11"/>
          <p:cNvSpPr txBox="1"/>
          <p:nvPr/>
        </p:nvSpPr>
        <p:spPr>
          <a:xfrm>
            <a:off x="5440216" y="496007"/>
            <a:ext cx="3629734" cy="707886"/>
          </a:xfrm>
          <a:prstGeom prst="rect">
            <a:avLst/>
          </a:prstGeom>
          <a:noFill/>
        </p:spPr>
        <p:txBody>
          <a:bodyPr wrap="square" rtlCol="0">
            <a:spAutoFit/>
          </a:bodyPr>
          <a:lstStyle/>
          <a:p>
            <a:pPr algn="ctr"/>
            <a:r>
              <a:rPr lang="en-US" sz="2000" b="1" dirty="0">
                <a:solidFill>
                  <a:schemeClr val="accent5"/>
                </a:solidFill>
              </a:rPr>
              <a:t>External interface</a:t>
            </a:r>
          </a:p>
          <a:p>
            <a:pPr algn="ctr"/>
            <a:r>
              <a:rPr lang="en-US" sz="2000" b="1" dirty="0">
                <a:solidFill>
                  <a:schemeClr val="accent5"/>
                </a:solidFill>
              </a:rPr>
              <a:t>External database</a:t>
            </a:r>
          </a:p>
        </p:txBody>
      </p:sp>
      <p:cxnSp>
        <p:nvCxnSpPr>
          <p:cNvPr id="13" name="Straight Arrow Connector 12"/>
          <p:cNvCxnSpPr/>
          <p:nvPr/>
        </p:nvCxnSpPr>
        <p:spPr>
          <a:xfrm>
            <a:off x="2663016" y="3433662"/>
            <a:ext cx="2516486" cy="764365"/>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663016" y="4082857"/>
            <a:ext cx="2088692" cy="980062"/>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886583" y="3782241"/>
            <a:ext cx="1535871" cy="208453"/>
          </a:xfrm>
          <a:prstGeom prst="straightConnector1">
            <a:avLst/>
          </a:prstGeom>
          <a:ln>
            <a:solidFill>
              <a:srgbClr val="FF0000"/>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4979986" y="1370236"/>
            <a:ext cx="0" cy="1436296"/>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194529" y="4340921"/>
            <a:ext cx="2938825" cy="646331"/>
          </a:xfrm>
          <a:prstGeom prst="rect">
            <a:avLst/>
          </a:prstGeom>
          <a:noFill/>
        </p:spPr>
        <p:txBody>
          <a:bodyPr wrap="square" rtlCol="0">
            <a:spAutoFit/>
          </a:bodyPr>
          <a:lstStyle/>
          <a:p>
            <a:pPr algn="ctr"/>
            <a:r>
              <a:rPr lang="en-US" b="1" dirty="0">
                <a:solidFill>
                  <a:srgbClr val="4BACC6"/>
                </a:solidFill>
              </a:rPr>
              <a:t>Blockchain </a:t>
            </a:r>
          </a:p>
          <a:p>
            <a:pPr algn="ctr"/>
            <a:r>
              <a:rPr lang="en-US" b="1" dirty="0">
                <a:solidFill>
                  <a:srgbClr val="4BACC6"/>
                </a:solidFill>
              </a:rPr>
              <a:t>connectors</a:t>
            </a:r>
          </a:p>
        </p:txBody>
      </p:sp>
      <p:sp>
        <p:nvSpPr>
          <p:cNvPr id="18" name="Rectangle 17"/>
          <p:cNvSpPr/>
          <p:nvPr/>
        </p:nvSpPr>
        <p:spPr>
          <a:xfrm>
            <a:off x="1343740" y="602973"/>
            <a:ext cx="2402305" cy="1015663"/>
          </a:xfrm>
          <a:prstGeom prst="rect">
            <a:avLst/>
          </a:prstGeom>
        </p:spPr>
        <p:txBody>
          <a:bodyPr wrap="square">
            <a:spAutoFit/>
          </a:bodyPr>
          <a:lstStyle/>
          <a:p>
            <a:pPr algn="ctr"/>
            <a:r>
              <a:rPr lang="en-US" sz="2000" b="1" dirty="0">
                <a:solidFill>
                  <a:schemeClr val="accent3">
                    <a:lumMod val="50000"/>
                  </a:schemeClr>
                </a:solidFill>
              </a:rPr>
              <a:t>Blockchain </a:t>
            </a:r>
          </a:p>
          <a:p>
            <a:pPr algn="ctr"/>
            <a:r>
              <a:rPr lang="en-US" sz="2000" b="1" dirty="0">
                <a:solidFill>
                  <a:schemeClr val="accent3">
                    <a:lumMod val="50000"/>
                  </a:schemeClr>
                </a:solidFill>
              </a:rPr>
              <a:t>Development</a:t>
            </a:r>
          </a:p>
          <a:p>
            <a:pPr algn="ctr"/>
            <a:r>
              <a:rPr lang="en-US" sz="2000" b="1" dirty="0">
                <a:solidFill>
                  <a:schemeClr val="accent3">
                    <a:lumMod val="50000"/>
                  </a:schemeClr>
                </a:solidFill>
              </a:rPr>
              <a:t> Ecosystem</a:t>
            </a:r>
          </a:p>
        </p:txBody>
      </p:sp>
      <p:cxnSp>
        <p:nvCxnSpPr>
          <p:cNvPr id="19" name="Straight Arrow Connector 18"/>
          <p:cNvCxnSpPr/>
          <p:nvPr/>
        </p:nvCxnSpPr>
        <p:spPr>
          <a:xfrm>
            <a:off x="8026427" y="2911499"/>
            <a:ext cx="1048963" cy="627600"/>
          </a:xfrm>
          <a:prstGeom prst="straightConnector1">
            <a:avLst/>
          </a:prstGeom>
          <a:ln>
            <a:solidFill>
              <a:schemeClr val="tx2"/>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340195" y="4257463"/>
            <a:ext cx="3724046" cy="707886"/>
          </a:xfrm>
          <a:prstGeom prst="rect">
            <a:avLst/>
          </a:prstGeom>
          <a:noFill/>
        </p:spPr>
        <p:txBody>
          <a:bodyPr wrap="square" rtlCol="0">
            <a:spAutoFit/>
          </a:bodyPr>
          <a:lstStyle/>
          <a:p>
            <a:pPr algn="ctr"/>
            <a:r>
              <a:rPr lang="en-US" sz="2000" b="1" dirty="0">
                <a:solidFill>
                  <a:srgbClr val="4BACC6"/>
                </a:solidFill>
              </a:rPr>
              <a:t>Blockchain </a:t>
            </a:r>
          </a:p>
          <a:p>
            <a:pPr algn="ctr"/>
            <a:r>
              <a:rPr lang="en-US" sz="2000" b="1" dirty="0">
                <a:solidFill>
                  <a:srgbClr val="4BACC6"/>
                </a:solidFill>
              </a:rPr>
              <a:t>User Ecosystem</a:t>
            </a:r>
          </a:p>
        </p:txBody>
      </p:sp>
      <p:pic>
        <p:nvPicPr>
          <p:cNvPr id="21" name="Picture 20" descr="Untitled-4.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6471" y="3466353"/>
            <a:ext cx="2159256" cy="1115616"/>
          </a:xfrm>
          <a:prstGeom prst="rect">
            <a:avLst/>
          </a:prstGeom>
        </p:spPr>
      </p:pic>
      <p:pic>
        <p:nvPicPr>
          <p:cNvPr id="22" name="Picture 21" descr="Untitled-5.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5337" y="2099143"/>
            <a:ext cx="1422871" cy="1309040"/>
          </a:xfrm>
          <a:prstGeom prst="rect">
            <a:avLst/>
          </a:prstGeom>
        </p:spPr>
      </p:pic>
      <p:pic>
        <p:nvPicPr>
          <p:cNvPr id="23" name="Picture 22" descr="Untitled-7.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5325" y="2971830"/>
            <a:ext cx="2364519" cy="1713297"/>
          </a:xfrm>
          <a:prstGeom prst="rect">
            <a:avLst/>
          </a:prstGeom>
        </p:spPr>
      </p:pic>
      <p:sp>
        <p:nvSpPr>
          <p:cNvPr id="25"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err="1"/>
              <a:t>Primechain</a:t>
            </a:r>
            <a:r>
              <a:rPr lang="en-IN" sz="2800" b="1" dirty="0"/>
              <a:t> Blockchain Security Standard</a:t>
            </a:r>
          </a:p>
        </p:txBody>
      </p:sp>
    </p:spTree>
    <p:extLst>
      <p:ext uri="{BB962C8B-B14F-4D97-AF65-F5344CB8AC3E}">
        <p14:creationId xmlns:p14="http://schemas.microsoft.com/office/powerpoint/2010/main" val="1846344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p:nvPr/>
        </p:nvSpPr>
        <p:spPr>
          <a:xfrm>
            <a:off x="-12361" y="-34823"/>
            <a:ext cx="12368550" cy="6910853"/>
          </a:xfrm>
          <a:prstGeom prst="rect">
            <a:avLst/>
          </a:prstGeom>
          <a:solidFill>
            <a:srgbClr val="000000"/>
          </a:solidFill>
          <a:ln w="12700">
            <a:miter lim="400000"/>
          </a:ln>
        </p:spPr>
        <p:txBody>
          <a:bodyPr lIns="35719" tIns="35719" rIns="35719" bIns="35719" anchor="ctr"/>
          <a:lstStyle/>
          <a:p>
            <a:pPr defTabSz="457200">
              <a:defRPr sz="3200"/>
            </a:pPr>
            <a:endParaRPr sz="1600" kern="0">
              <a:solidFill>
                <a:sysClr val="windowText" lastClr="000000"/>
              </a:solidFill>
            </a:endParaRPr>
          </a:p>
        </p:txBody>
      </p:sp>
      <p:pic>
        <p:nvPicPr>
          <p:cNvPr id="236" name="0d48764.jpg"/>
          <p:cNvPicPr>
            <a:picLocks noChangeAspect="1"/>
          </p:cNvPicPr>
          <p:nvPr/>
        </p:nvPicPr>
        <p:blipFill>
          <a:blip r:embed="rId3">
            <a:alphaModFix amt="39739"/>
            <a:extLst/>
          </a:blip>
          <a:srcRect t="5193" b="5193"/>
          <a:stretch>
            <a:fillRect/>
          </a:stretch>
        </p:blipFill>
        <p:spPr>
          <a:xfrm>
            <a:off x="-47021" y="-9064"/>
            <a:ext cx="12277113" cy="6876127"/>
          </a:xfrm>
          <a:prstGeom prst="rect">
            <a:avLst/>
          </a:prstGeom>
          <a:ln w="25400">
            <a:miter lim="400000"/>
          </a:ln>
        </p:spPr>
      </p:pic>
      <p:sp>
        <p:nvSpPr>
          <p:cNvPr id="237" name="Shape 237"/>
          <p:cNvSpPr>
            <a:spLocks noGrp="1"/>
          </p:cNvSpPr>
          <p:nvPr>
            <p:ph type="sldNum" sz="quarter" idx="2"/>
          </p:nvPr>
        </p:nvSpPr>
        <p:spPr>
          <a:xfrm>
            <a:off x="11817549" y="6261100"/>
            <a:ext cx="201977" cy="282769"/>
          </a:xfrm>
          <a:prstGeom prst="rect">
            <a:avLst/>
          </a:prstGeom>
          <a:extLst>
            <a:ext uri="{C572A759-6A51-4108-AA02-DFA0A04FC94B}">
              <ma14:wrappingTextBoxFlag xmlns="" xmlns:ma14="http://schemas.microsoft.com/office/mac/drawingml/2011/main" val="1"/>
            </a:ext>
          </a:extLst>
        </p:spPr>
        <p:txBody>
          <a:bodyPr/>
          <a:lstStyle/>
          <a:p>
            <a:pPr defTabSz="457200"/>
            <a:fld id="{86CB4B4D-7CA3-9044-876B-883B54F8677D}" type="slidenum">
              <a:rPr sz="900" kern="0">
                <a:solidFill>
                  <a:sysClr val="windowText" lastClr="000000"/>
                </a:solidFill>
              </a:rPr>
              <a:pPr defTabSz="457200"/>
              <a:t>4</a:t>
            </a:fld>
            <a:endParaRPr sz="900" kern="0">
              <a:solidFill>
                <a:sysClr val="windowText" lastClr="000000"/>
              </a:solidFill>
            </a:endParaRPr>
          </a:p>
        </p:txBody>
      </p:sp>
      <p:pic>
        <p:nvPicPr>
          <p:cNvPr id="238" name="pasted-image-filtered.jpeg"/>
          <p:cNvPicPr>
            <a:picLocks noChangeAspect="1"/>
          </p:cNvPicPr>
          <p:nvPr/>
        </p:nvPicPr>
        <p:blipFill>
          <a:blip r:embed="rId4">
            <a:extLst/>
          </a:blip>
          <a:srcRect l="26324" t="8411" r="26242" b="7707"/>
          <a:stretch>
            <a:fillRect/>
          </a:stretch>
        </p:blipFill>
        <p:spPr>
          <a:xfrm>
            <a:off x="2413981" y="3256944"/>
            <a:ext cx="385168" cy="681123"/>
          </a:xfrm>
          <a:custGeom>
            <a:avLst/>
            <a:gdLst/>
            <a:ahLst/>
            <a:cxnLst>
              <a:cxn ang="0">
                <a:pos x="wd2" y="hd2"/>
              </a:cxn>
              <a:cxn ang="5400000">
                <a:pos x="wd2" y="hd2"/>
              </a:cxn>
              <a:cxn ang="10800000">
                <a:pos x="wd2" y="hd2"/>
              </a:cxn>
              <a:cxn ang="16200000">
                <a:pos x="wd2" y="hd2"/>
              </a:cxn>
            </a:cxnLst>
            <a:rect l="0" t="0" r="r" b="b"/>
            <a:pathLst>
              <a:path w="21600" h="21493" extrusionOk="0">
                <a:moveTo>
                  <a:pt x="11295" y="10"/>
                </a:moveTo>
                <a:cubicBezTo>
                  <a:pt x="9499" y="-75"/>
                  <a:pt x="7680" y="369"/>
                  <a:pt x="5921" y="1338"/>
                </a:cubicBezTo>
                <a:cubicBezTo>
                  <a:pt x="4105" y="2336"/>
                  <a:pt x="4034" y="2472"/>
                  <a:pt x="4096" y="4694"/>
                </a:cubicBezTo>
                <a:cubicBezTo>
                  <a:pt x="4165" y="7207"/>
                  <a:pt x="3808" y="7843"/>
                  <a:pt x="2504" y="7562"/>
                </a:cubicBezTo>
                <a:cubicBezTo>
                  <a:pt x="2041" y="7462"/>
                  <a:pt x="1265" y="7567"/>
                  <a:pt x="779" y="7794"/>
                </a:cubicBezTo>
                <a:cubicBezTo>
                  <a:pt x="261" y="8036"/>
                  <a:pt x="0" y="9024"/>
                  <a:pt x="0" y="10167"/>
                </a:cubicBezTo>
                <a:cubicBezTo>
                  <a:pt x="1" y="11310"/>
                  <a:pt x="260" y="12609"/>
                  <a:pt x="779" y="13467"/>
                </a:cubicBezTo>
                <a:cubicBezTo>
                  <a:pt x="1596" y="14817"/>
                  <a:pt x="4259" y="16392"/>
                  <a:pt x="6677" y="16961"/>
                </a:cubicBezTo>
                <a:cubicBezTo>
                  <a:pt x="8140" y="17305"/>
                  <a:pt x="8540" y="17569"/>
                  <a:pt x="8402" y="18113"/>
                </a:cubicBezTo>
                <a:cubicBezTo>
                  <a:pt x="8254" y="18697"/>
                  <a:pt x="7795" y="18840"/>
                  <a:pt x="5798" y="18921"/>
                </a:cubicBezTo>
                <a:cubicBezTo>
                  <a:pt x="3480" y="19015"/>
                  <a:pt x="3383" y="19068"/>
                  <a:pt x="3383" y="20073"/>
                </a:cubicBezTo>
                <a:cubicBezTo>
                  <a:pt x="3383" y="20650"/>
                  <a:pt x="3555" y="21222"/>
                  <a:pt x="3773" y="21344"/>
                </a:cubicBezTo>
                <a:cubicBezTo>
                  <a:pt x="3991" y="21467"/>
                  <a:pt x="7266" y="21525"/>
                  <a:pt x="11039" y="21476"/>
                </a:cubicBezTo>
                <a:lnTo>
                  <a:pt x="17894" y="21388"/>
                </a:lnTo>
                <a:lnTo>
                  <a:pt x="18072" y="20205"/>
                </a:lnTo>
                <a:cubicBezTo>
                  <a:pt x="18247" y="19023"/>
                  <a:pt x="18242" y="19020"/>
                  <a:pt x="15791" y="18921"/>
                </a:cubicBezTo>
                <a:cubicBezTo>
                  <a:pt x="13775" y="18839"/>
                  <a:pt x="13310" y="18699"/>
                  <a:pt x="13165" y="18126"/>
                </a:cubicBezTo>
                <a:cubicBezTo>
                  <a:pt x="13032" y="17601"/>
                  <a:pt x="13465" y="17303"/>
                  <a:pt x="14934" y="16911"/>
                </a:cubicBezTo>
                <a:cubicBezTo>
                  <a:pt x="19607" y="15663"/>
                  <a:pt x="21600" y="13657"/>
                  <a:pt x="21600" y="10179"/>
                </a:cubicBezTo>
                <a:cubicBezTo>
                  <a:pt x="21600" y="8310"/>
                  <a:pt x="21396" y="7711"/>
                  <a:pt x="20732" y="7568"/>
                </a:cubicBezTo>
                <a:cubicBezTo>
                  <a:pt x="20258" y="7466"/>
                  <a:pt x="19512" y="7552"/>
                  <a:pt x="19074" y="7756"/>
                </a:cubicBezTo>
                <a:cubicBezTo>
                  <a:pt x="17863" y="8321"/>
                  <a:pt x="17523" y="7740"/>
                  <a:pt x="17382" y="4901"/>
                </a:cubicBezTo>
                <a:cubicBezTo>
                  <a:pt x="17256" y="2343"/>
                  <a:pt x="16818" y="1708"/>
                  <a:pt x="14489" y="736"/>
                </a:cubicBezTo>
                <a:cubicBezTo>
                  <a:pt x="13449" y="303"/>
                  <a:pt x="12373" y="61"/>
                  <a:pt x="11295" y="10"/>
                </a:cubicBezTo>
                <a:close/>
              </a:path>
            </a:pathLst>
          </a:custGeom>
          <a:ln w="12700">
            <a:miter lim="400000"/>
          </a:ln>
        </p:spPr>
      </p:pic>
      <p:sp>
        <p:nvSpPr>
          <p:cNvPr id="239" name="Shape 239"/>
          <p:cNvSpPr/>
          <p:nvPr/>
        </p:nvSpPr>
        <p:spPr>
          <a:xfrm>
            <a:off x="9673533" y="4534216"/>
            <a:ext cx="1283681" cy="687689"/>
          </a:xfrm>
          <a:prstGeom prst="rect">
            <a:avLst/>
          </a:prstGeom>
          <a:ln w="12700">
            <a:miter lim="400000"/>
          </a:ln>
          <a:effectLst>
            <a:outerShdw blurRad="190500" dist="25400" dir="5400000" rotWithShape="0">
              <a:srgbClr val="000000">
                <a:alpha val="90000"/>
              </a:srgbClr>
            </a:outerShdw>
          </a:effectLst>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l" defTabSz="642937">
              <a:defRPr sz="8000">
                <a:solidFill>
                  <a:srgbClr val="FFFFFF"/>
                </a:solidFill>
                <a:latin typeface="Bebas Neue Bold"/>
                <a:ea typeface="Bebas Neue Bold"/>
                <a:cs typeface="Bebas Neue Bold"/>
                <a:sym typeface="Bebas Neue Bold"/>
              </a:defRPr>
            </a:lvl1pPr>
          </a:lstStyle>
          <a:p>
            <a:pPr defTabSz="321469"/>
            <a:r>
              <a:rPr sz="4000" kern="0" dirty="0"/>
              <a:t>Bank</a:t>
            </a:r>
          </a:p>
        </p:txBody>
      </p:sp>
      <p:sp>
        <p:nvSpPr>
          <p:cNvPr id="240" name="Shape 240"/>
          <p:cNvSpPr/>
          <p:nvPr/>
        </p:nvSpPr>
        <p:spPr>
          <a:xfrm>
            <a:off x="6171914" y="4498430"/>
            <a:ext cx="954461" cy="964688"/>
          </a:xfrm>
          <a:prstGeom prst="rect">
            <a:avLst/>
          </a:prstGeom>
          <a:ln w="12700">
            <a:miter lim="400000"/>
          </a:ln>
          <a:effectLst>
            <a:outerShdw blurRad="190500" dist="25400" dir="5400000" rotWithShape="0">
              <a:srgbClr val="000000">
                <a:alpha val="90000"/>
              </a:srgbClr>
            </a:outerShdw>
          </a:effectLst>
          <a:extLst>
            <a:ext uri="{C572A759-6A51-4108-AA02-DFA0A04FC94B}">
              <ma14:wrappingTextBoxFlag xmlns="" xmlns:ma14="http://schemas.microsoft.com/office/mac/drawingml/2011/main" val="1"/>
            </a:ext>
          </a:extLst>
        </p:spPr>
        <p:txBody>
          <a:bodyPr lIns="35719" tIns="35719" rIns="35719" bIns="35719" anchor="ctr">
            <a:spAutoFit/>
          </a:bodyPr>
          <a:lstStyle>
            <a:lvl1pPr algn="l" defTabSz="642937">
              <a:defRPr sz="8000">
                <a:solidFill>
                  <a:srgbClr val="FFFFFF"/>
                </a:solidFill>
                <a:latin typeface="Bebas Neue Bold"/>
                <a:ea typeface="Bebas Neue Bold"/>
                <a:cs typeface="Bebas Neue Bold"/>
                <a:sym typeface="Bebas Neue Bold"/>
              </a:defRPr>
            </a:lvl1pPr>
          </a:lstStyle>
          <a:p>
            <a:pPr defTabSz="321469"/>
            <a:r>
              <a:rPr sz="4000" kern="0" dirty="0"/>
              <a:t>#A</a:t>
            </a:r>
            <a:r>
              <a:rPr lang="en-US" sz="4000" kern="0" dirty="0"/>
              <a:t>I </a:t>
            </a:r>
          </a:p>
          <a:p>
            <a:pPr defTabSz="321469"/>
            <a:r>
              <a:rPr lang="en-US" sz="1800" kern="0" dirty="0"/>
              <a:t>Platform</a:t>
            </a:r>
            <a:endParaRPr sz="1800" kern="0" dirty="0"/>
          </a:p>
        </p:txBody>
      </p:sp>
      <p:pic>
        <p:nvPicPr>
          <p:cNvPr id="241" name="pasted-image.pdf"/>
          <p:cNvPicPr>
            <a:picLocks noChangeAspect="1"/>
          </p:cNvPicPr>
          <p:nvPr/>
        </p:nvPicPr>
        <p:blipFill>
          <a:blip r:embed="rId5">
            <a:alphaModFix amt="60413"/>
            <a:extLst/>
          </a:blip>
          <a:stretch>
            <a:fillRect/>
          </a:stretch>
        </p:blipFill>
        <p:spPr>
          <a:xfrm>
            <a:off x="5982538" y="3171795"/>
            <a:ext cx="1114450" cy="1098030"/>
          </a:xfrm>
          <a:prstGeom prst="rect">
            <a:avLst/>
          </a:prstGeom>
          <a:ln w="12700">
            <a:miter lim="400000"/>
          </a:ln>
        </p:spPr>
      </p:pic>
      <p:sp>
        <p:nvSpPr>
          <p:cNvPr id="242" name="Shape 242"/>
          <p:cNvSpPr/>
          <p:nvPr/>
        </p:nvSpPr>
        <p:spPr>
          <a:xfrm>
            <a:off x="1122380" y="3927506"/>
            <a:ext cx="1023692" cy="533800"/>
          </a:xfrm>
          <a:prstGeom prst="rect">
            <a:avLst/>
          </a:prstGeom>
          <a:ln w="12700">
            <a:miter lim="400000"/>
          </a:ln>
          <a:effectLst>
            <a:outerShdw blurRad="190500" dist="25400" dir="5400000" rotWithShape="0">
              <a:srgbClr val="000000">
                <a:alpha val="90000"/>
              </a:srgbClr>
            </a:outerShdw>
          </a:effectLst>
          <a:extLst>
            <a:ext uri="{C572A759-6A51-4108-AA02-DFA0A04FC94B}">
              <ma14:wrappingTextBoxFlag xmlns="" xmlns:ma14="http://schemas.microsoft.com/office/mac/drawingml/2011/main" val="1"/>
            </a:ext>
          </a:extLst>
        </p:spPr>
        <p:txBody>
          <a:bodyPr lIns="35719" tIns="35719" rIns="35719" bIns="35719" anchor="ctr">
            <a:spAutoFit/>
          </a:bodyPr>
          <a:lstStyle>
            <a:lvl1pPr algn="l" defTabSz="642937">
              <a:defRPr sz="6000">
                <a:solidFill>
                  <a:srgbClr val="FFFFFF"/>
                </a:solidFill>
                <a:latin typeface="Bebas Neue Bold"/>
                <a:ea typeface="Bebas Neue Bold"/>
                <a:cs typeface="Bebas Neue Bold"/>
                <a:sym typeface="Bebas Neue Bold"/>
              </a:defRPr>
            </a:lvl1pPr>
          </a:lstStyle>
          <a:p>
            <a:pPr defTabSz="321469"/>
            <a:r>
              <a:rPr sz="3000" kern="0" dirty="0"/>
              <a:t>#</a:t>
            </a:r>
            <a:r>
              <a:rPr sz="2200" kern="0" dirty="0"/>
              <a:t>alexa</a:t>
            </a:r>
          </a:p>
        </p:txBody>
      </p:sp>
      <p:sp>
        <p:nvSpPr>
          <p:cNvPr id="243" name="Shape 243"/>
          <p:cNvSpPr/>
          <p:nvPr/>
        </p:nvSpPr>
        <p:spPr>
          <a:xfrm>
            <a:off x="3110271" y="3927506"/>
            <a:ext cx="954461" cy="533800"/>
          </a:xfrm>
          <a:prstGeom prst="rect">
            <a:avLst/>
          </a:prstGeom>
          <a:ln w="12700">
            <a:miter lim="400000"/>
          </a:ln>
          <a:effectLst>
            <a:outerShdw blurRad="190500" dist="25400" dir="5400000" rotWithShape="0">
              <a:srgbClr val="000000">
                <a:alpha val="90000"/>
              </a:srgbClr>
            </a:outerShdw>
          </a:effectLst>
          <a:extLst>
            <a:ext uri="{C572A759-6A51-4108-AA02-DFA0A04FC94B}">
              <ma14:wrappingTextBoxFlag xmlns="" xmlns:ma14="http://schemas.microsoft.com/office/mac/drawingml/2011/main" val="1"/>
            </a:ext>
          </a:extLst>
        </p:spPr>
        <p:txBody>
          <a:bodyPr lIns="35719" tIns="35719" rIns="35719" bIns="35719" anchor="ctr">
            <a:spAutoFit/>
          </a:bodyPr>
          <a:lstStyle>
            <a:lvl1pPr algn="l" defTabSz="642937">
              <a:defRPr sz="6000">
                <a:solidFill>
                  <a:srgbClr val="FFFFFF"/>
                </a:solidFill>
                <a:latin typeface="Bebas Neue Bold"/>
                <a:ea typeface="Bebas Neue Bold"/>
                <a:cs typeface="Bebas Neue Bold"/>
                <a:sym typeface="Bebas Neue Bold"/>
              </a:defRPr>
            </a:lvl1pPr>
          </a:lstStyle>
          <a:p>
            <a:pPr defTabSz="321469"/>
            <a:r>
              <a:rPr sz="3000" kern="0" dirty="0"/>
              <a:t>#</a:t>
            </a:r>
            <a:r>
              <a:rPr sz="2200" kern="0" dirty="0"/>
              <a:t>chat</a:t>
            </a:r>
          </a:p>
        </p:txBody>
      </p:sp>
      <p:sp>
        <p:nvSpPr>
          <p:cNvPr id="244" name="Shape 244"/>
          <p:cNvSpPr/>
          <p:nvPr/>
        </p:nvSpPr>
        <p:spPr>
          <a:xfrm>
            <a:off x="2215754" y="3927506"/>
            <a:ext cx="954461" cy="533800"/>
          </a:xfrm>
          <a:prstGeom prst="rect">
            <a:avLst/>
          </a:prstGeom>
          <a:ln w="12700">
            <a:miter lim="400000"/>
          </a:ln>
          <a:effectLst>
            <a:outerShdw blurRad="190500" dist="25400" dir="5400000" rotWithShape="0">
              <a:srgbClr val="000000">
                <a:alpha val="90000"/>
              </a:srgbClr>
            </a:outerShdw>
          </a:effectLst>
          <a:extLst>
            <a:ext uri="{C572A759-6A51-4108-AA02-DFA0A04FC94B}">
              <ma14:wrappingTextBoxFlag xmlns="" xmlns:ma14="http://schemas.microsoft.com/office/mac/drawingml/2011/main" val="1"/>
            </a:ext>
          </a:extLst>
        </p:spPr>
        <p:txBody>
          <a:bodyPr lIns="35719" tIns="35719" rIns="35719" bIns="35719" anchor="ctr">
            <a:spAutoFit/>
          </a:bodyPr>
          <a:lstStyle>
            <a:lvl1pPr algn="l" defTabSz="642937">
              <a:defRPr sz="6000">
                <a:solidFill>
                  <a:srgbClr val="FFFFFF"/>
                </a:solidFill>
                <a:latin typeface="Bebas Neue Bold"/>
                <a:ea typeface="Bebas Neue Bold"/>
                <a:cs typeface="Bebas Neue Bold"/>
                <a:sym typeface="Bebas Neue Bold"/>
              </a:defRPr>
            </a:lvl1pPr>
          </a:lstStyle>
          <a:p>
            <a:pPr defTabSz="321469"/>
            <a:r>
              <a:rPr sz="3000" kern="0" dirty="0"/>
              <a:t>#</a:t>
            </a:r>
            <a:r>
              <a:rPr sz="2200" kern="0" dirty="0"/>
              <a:t>SIRI</a:t>
            </a:r>
          </a:p>
        </p:txBody>
      </p:sp>
      <p:sp>
        <p:nvSpPr>
          <p:cNvPr id="245" name="Shape 245"/>
          <p:cNvSpPr/>
          <p:nvPr/>
        </p:nvSpPr>
        <p:spPr>
          <a:xfrm>
            <a:off x="849086" y="2978150"/>
            <a:ext cx="3281044" cy="1520280"/>
          </a:xfrm>
          <a:prstGeom prst="rect">
            <a:avLst/>
          </a:prstGeom>
          <a:ln w="76200">
            <a:solidFill>
              <a:srgbClr val="DDBAC3">
                <a:alpha val="53633"/>
              </a:srgbClr>
            </a:solidFill>
            <a:miter lim="400000"/>
          </a:ln>
          <a:effectLst>
            <a:reflection stA="50000" endPos="40000" dir="5400000" sy="-100000" algn="bl" rotWithShape="0"/>
          </a:effectLst>
        </p:spPr>
        <p:txBody>
          <a:bodyPr lIns="35719" tIns="35719" rIns="35719" bIns="35719" anchor="ctr"/>
          <a:lstStyle/>
          <a:p>
            <a:pPr defTabSz="457200">
              <a:defRPr sz="3200"/>
            </a:pPr>
            <a:endParaRPr kern="0" dirty="0">
              <a:solidFill>
                <a:srgbClr val="DDBAC3"/>
              </a:solidFill>
            </a:endParaRPr>
          </a:p>
        </p:txBody>
      </p:sp>
      <p:sp>
        <p:nvSpPr>
          <p:cNvPr id="246" name="Shape 246"/>
          <p:cNvSpPr/>
          <p:nvPr/>
        </p:nvSpPr>
        <p:spPr>
          <a:xfrm>
            <a:off x="4130295" y="3742779"/>
            <a:ext cx="1564671" cy="1"/>
          </a:xfrm>
          <a:prstGeom prst="line">
            <a:avLst/>
          </a:prstGeom>
          <a:ln w="50800">
            <a:solidFill>
              <a:srgbClr val="FFFFFF">
                <a:alpha val="50000"/>
              </a:srgbClr>
            </a:solidFill>
            <a:miter lim="400000"/>
          </a:ln>
          <a:effectLst>
            <a:reflection stA="50000" endPos="40000" dir="5400000" sy="-100000" algn="bl" rotWithShape="0"/>
          </a:effectLst>
        </p:spPr>
        <p:txBody>
          <a:bodyPr lIns="35719" tIns="35719" rIns="35719" bIns="35719" anchor="ctr"/>
          <a:lstStyle/>
          <a:p>
            <a:pPr defTabSz="457200">
              <a:defRPr sz="3200"/>
            </a:pPr>
            <a:endParaRPr sz="1600" kern="0">
              <a:solidFill>
                <a:sysClr val="windowText" lastClr="000000"/>
              </a:solidFill>
            </a:endParaRPr>
          </a:p>
        </p:txBody>
      </p:sp>
      <p:grpSp>
        <p:nvGrpSpPr>
          <p:cNvPr id="250" name="Group 250"/>
          <p:cNvGrpSpPr/>
          <p:nvPr/>
        </p:nvGrpSpPr>
        <p:grpSpPr>
          <a:xfrm>
            <a:off x="5999822" y="1129314"/>
            <a:ext cx="1111251" cy="1111251"/>
            <a:chOff x="0" y="0"/>
            <a:chExt cx="2222500" cy="2222500"/>
          </a:xfrm>
        </p:grpSpPr>
        <p:sp>
          <p:nvSpPr>
            <p:cNvPr id="248" name="Shape 248"/>
            <p:cNvSpPr/>
            <p:nvPr/>
          </p:nvSpPr>
          <p:spPr>
            <a:xfrm>
              <a:off x="0" y="0"/>
              <a:ext cx="2222500" cy="2222500"/>
            </a:xfrm>
            <a:prstGeom prst="ellipse">
              <a:avLst/>
            </a:prstGeom>
            <a:solidFill>
              <a:srgbClr val="FFFFFF"/>
            </a:solidFill>
            <a:ln w="127000" cap="flat">
              <a:solidFill>
                <a:schemeClr val="accent1">
                  <a:satOff val="-3355"/>
                  <a:lumOff val="26614"/>
                </a:schemeClr>
              </a:solidFill>
              <a:prstDash val="solid"/>
              <a:miter lim="400000"/>
            </a:ln>
            <a:effectLst/>
          </p:spPr>
          <p:txBody>
            <a:bodyPr wrap="square" lIns="35719" tIns="35719" rIns="35719" bIns="35719" numCol="1" anchor="ctr">
              <a:noAutofit/>
            </a:bodyPr>
            <a:lstStyle/>
            <a:p>
              <a:pPr defTabSz="457200">
                <a:defRPr sz="3200"/>
              </a:pPr>
              <a:endParaRPr sz="1600" kern="0">
                <a:solidFill>
                  <a:sysClr val="windowText" lastClr="000000"/>
                </a:solidFill>
              </a:endParaRPr>
            </a:p>
          </p:txBody>
        </p:sp>
        <p:pic>
          <p:nvPicPr>
            <p:cNvPr id="249" name="pasted-image.tiff"/>
            <p:cNvPicPr>
              <a:picLocks noChangeAspect="1"/>
            </p:cNvPicPr>
            <p:nvPr/>
          </p:nvPicPr>
          <p:blipFill>
            <a:blip r:embed="rId6">
              <a:extLst/>
            </a:blip>
            <a:srcRect l="5693" r="6012" b="9166"/>
            <a:stretch>
              <a:fillRect/>
            </a:stretch>
          </p:blipFill>
          <p:spPr>
            <a:xfrm>
              <a:off x="356484" y="185352"/>
              <a:ext cx="1534320" cy="1560514"/>
            </a:xfrm>
            <a:custGeom>
              <a:avLst/>
              <a:gdLst/>
              <a:ahLst/>
              <a:cxnLst>
                <a:cxn ang="0">
                  <a:pos x="wd2" y="hd2"/>
                </a:cxn>
                <a:cxn ang="5400000">
                  <a:pos x="wd2" y="hd2"/>
                </a:cxn>
                <a:cxn ang="10800000">
                  <a:pos x="wd2" y="hd2"/>
                </a:cxn>
                <a:cxn ang="16200000">
                  <a:pos x="wd2" y="hd2"/>
                </a:cxn>
              </a:cxnLst>
              <a:rect l="0" t="0" r="r" b="b"/>
              <a:pathLst>
                <a:path w="21600" h="21600" extrusionOk="0">
                  <a:moveTo>
                    <a:pt x="9772" y="0"/>
                  </a:moveTo>
                  <a:lnTo>
                    <a:pt x="9800" y="2230"/>
                  </a:lnTo>
                  <a:cubicBezTo>
                    <a:pt x="9827" y="4305"/>
                    <a:pt x="9782" y="4475"/>
                    <a:pt x="9202" y="4686"/>
                  </a:cubicBezTo>
                  <a:cubicBezTo>
                    <a:pt x="8859" y="4811"/>
                    <a:pt x="8659" y="5039"/>
                    <a:pt x="8755" y="5191"/>
                  </a:cubicBezTo>
                  <a:cubicBezTo>
                    <a:pt x="9004" y="5587"/>
                    <a:pt x="8082" y="5870"/>
                    <a:pt x="7716" y="5510"/>
                  </a:cubicBezTo>
                  <a:cubicBezTo>
                    <a:pt x="7547" y="5344"/>
                    <a:pt x="7437" y="4485"/>
                    <a:pt x="7470" y="3582"/>
                  </a:cubicBezTo>
                  <a:cubicBezTo>
                    <a:pt x="7521" y="2198"/>
                    <a:pt x="7446" y="1905"/>
                    <a:pt x="6978" y="1659"/>
                  </a:cubicBezTo>
                  <a:cubicBezTo>
                    <a:pt x="5821" y="1050"/>
                    <a:pt x="5559" y="1270"/>
                    <a:pt x="5559" y="2840"/>
                  </a:cubicBezTo>
                  <a:cubicBezTo>
                    <a:pt x="5559" y="4082"/>
                    <a:pt x="5643" y="4335"/>
                    <a:pt x="6112" y="4455"/>
                  </a:cubicBezTo>
                  <a:cubicBezTo>
                    <a:pt x="6536" y="4564"/>
                    <a:pt x="6671" y="4823"/>
                    <a:pt x="6671" y="5559"/>
                  </a:cubicBezTo>
                  <a:cubicBezTo>
                    <a:pt x="6671" y="6091"/>
                    <a:pt x="6547" y="6600"/>
                    <a:pt x="6397" y="6691"/>
                  </a:cubicBezTo>
                  <a:cubicBezTo>
                    <a:pt x="5998" y="6934"/>
                    <a:pt x="5001" y="6334"/>
                    <a:pt x="5001" y="5850"/>
                  </a:cubicBezTo>
                  <a:cubicBezTo>
                    <a:pt x="5001" y="5618"/>
                    <a:pt x="4869" y="5517"/>
                    <a:pt x="4699" y="5620"/>
                  </a:cubicBezTo>
                  <a:cubicBezTo>
                    <a:pt x="4531" y="5721"/>
                    <a:pt x="4036" y="5543"/>
                    <a:pt x="3598" y="5224"/>
                  </a:cubicBezTo>
                  <a:cubicBezTo>
                    <a:pt x="2705" y="4575"/>
                    <a:pt x="1106" y="4438"/>
                    <a:pt x="1106" y="5010"/>
                  </a:cubicBezTo>
                  <a:cubicBezTo>
                    <a:pt x="1106" y="5431"/>
                    <a:pt x="2137" y="6402"/>
                    <a:pt x="2844" y="6647"/>
                  </a:cubicBezTo>
                  <a:cubicBezTo>
                    <a:pt x="3111" y="6740"/>
                    <a:pt x="3336" y="7012"/>
                    <a:pt x="3336" y="7251"/>
                  </a:cubicBezTo>
                  <a:cubicBezTo>
                    <a:pt x="3336" y="7490"/>
                    <a:pt x="3446" y="7619"/>
                    <a:pt x="3581" y="7537"/>
                  </a:cubicBezTo>
                  <a:cubicBezTo>
                    <a:pt x="4118" y="7211"/>
                    <a:pt x="4407" y="8172"/>
                    <a:pt x="4358" y="10119"/>
                  </a:cubicBezTo>
                  <a:cubicBezTo>
                    <a:pt x="4314" y="11880"/>
                    <a:pt x="4241" y="12157"/>
                    <a:pt x="3822" y="12124"/>
                  </a:cubicBezTo>
                  <a:cubicBezTo>
                    <a:pt x="3206" y="12076"/>
                    <a:pt x="3188" y="12814"/>
                    <a:pt x="3794" y="13250"/>
                  </a:cubicBezTo>
                  <a:cubicBezTo>
                    <a:pt x="4046" y="13431"/>
                    <a:pt x="4285" y="13921"/>
                    <a:pt x="4330" y="14338"/>
                  </a:cubicBezTo>
                  <a:cubicBezTo>
                    <a:pt x="4375" y="14754"/>
                    <a:pt x="4677" y="15280"/>
                    <a:pt x="5001" y="15502"/>
                  </a:cubicBezTo>
                  <a:cubicBezTo>
                    <a:pt x="5401" y="15778"/>
                    <a:pt x="5562" y="16141"/>
                    <a:pt x="5503" y="16634"/>
                  </a:cubicBezTo>
                  <a:cubicBezTo>
                    <a:pt x="5425" y="17294"/>
                    <a:pt x="5495" y="17348"/>
                    <a:pt x="6274" y="17271"/>
                  </a:cubicBezTo>
                  <a:cubicBezTo>
                    <a:pt x="6806" y="17219"/>
                    <a:pt x="7269" y="17357"/>
                    <a:pt x="7498" y="17628"/>
                  </a:cubicBezTo>
                  <a:cubicBezTo>
                    <a:pt x="8191" y="18449"/>
                    <a:pt x="7430" y="18644"/>
                    <a:pt x="3637" y="18623"/>
                  </a:cubicBezTo>
                  <a:lnTo>
                    <a:pt x="0" y="18601"/>
                  </a:lnTo>
                  <a:lnTo>
                    <a:pt x="34" y="20100"/>
                  </a:lnTo>
                  <a:lnTo>
                    <a:pt x="73" y="21600"/>
                  </a:lnTo>
                  <a:lnTo>
                    <a:pt x="10834" y="21578"/>
                  </a:lnTo>
                  <a:lnTo>
                    <a:pt x="21600" y="21562"/>
                  </a:lnTo>
                  <a:lnTo>
                    <a:pt x="21600" y="20095"/>
                  </a:lnTo>
                  <a:lnTo>
                    <a:pt x="21600" y="18628"/>
                  </a:lnTo>
                  <a:lnTo>
                    <a:pt x="17505" y="18645"/>
                  </a:lnTo>
                  <a:cubicBezTo>
                    <a:pt x="15253" y="18653"/>
                    <a:pt x="13283" y="18582"/>
                    <a:pt x="13124" y="18485"/>
                  </a:cubicBezTo>
                  <a:cubicBezTo>
                    <a:pt x="12495" y="18103"/>
                    <a:pt x="12970" y="17367"/>
                    <a:pt x="13895" y="17293"/>
                  </a:cubicBezTo>
                  <a:cubicBezTo>
                    <a:pt x="14437" y="17250"/>
                    <a:pt x="14979" y="16994"/>
                    <a:pt x="15208" y="16672"/>
                  </a:cubicBezTo>
                  <a:cubicBezTo>
                    <a:pt x="15422" y="16372"/>
                    <a:pt x="15824" y="16129"/>
                    <a:pt x="16102" y="16129"/>
                  </a:cubicBezTo>
                  <a:cubicBezTo>
                    <a:pt x="16848" y="16129"/>
                    <a:pt x="17182" y="15580"/>
                    <a:pt x="17281" y="14206"/>
                  </a:cubicBezTo>
                  <a:cubicBezTo>
                    <a:pt x="17349" y="13265"/>
                    <a:pt x="17480" y="12993"/>
                    <a:pt x="17834" y="13019"/>
                  </a:cubicBezTo>
                  <a:cubicBezTo>
                    <a:pt x="18189" y="13045"/>
                    <a:pt x="18315" y="12761"/>
                    <a:pt x="18393" y="11800"/>
                  </a:cubicBezTo>
                  <a:cubicBezTo>
                    <a:pt x="18477" y="10766"/>
                    <a:pt x="18384" y="10455"/>
                    <a:pt x="17862" y="10009"/>
                  </a:cubicBezTo>
                  <a:cubicBezTo>
                    <a:pt x="17095" y="9353"/>
                    <a:pt x="17047" y="8360"/>
                    <a:pt x="17756" y="7872"/>
                  </a:cubicBezTo>
                  <a:cubicBezTo>
                    <a:pt x="18044" y="7674"/>
                    <a:pt x="18333" y="7265"/>
                    <a:pt x="18399" y="6966"/>
                  </a:cubicBezTo>
                  <a:cubicBezTo>
                    <a:pt x="18464" y="6667"/>
                    <a:pt x="18691" y="6463"/>
                    <a:pt x="18901" y="6510"/>
                  </a:cubicBezTo>
                  <a:cubicBezTo>
                    <a:pt x="19112" y="6557"/>
                    <a:pt x="19570" y="6520"/>
                    <a:pt x="19924" y="6433"/>
                  </a:cubicBezTo>
                  <a:cubicBezTo>
                    <a:pt x="20416" y="6311"/>
                    <a:pt x="20566" y="6084"/>
                    <a:pt x="20566" y="5460"/>
                  </a:cubicBezTo>
                  <a:cubicBezTo>
                    <a:pt x="20566" y="4737"/>
                    <a:pt x="20474" y="4647"/>
                    <a:pt x="19734" y="4647"/>
                  </a:cubicBezTo>
                  <a:cubicBezTo>
                    <a:pt x="19269" y="4647"/>
                    <a:pt x="18654" y="4891"/>
                    <a:pt x="18343" y="5197"/>
                  </a:cubicBezTo>
                  <a:cubicBezTo>
                    <a:pt x="17590" y="5937"/>
                    <a:pt x="15207" y="5868"/>
                    <a:pt x="15057" y="5103"/>
                  </a:cubicBezTo>
                  <a:cubicBezTo>
                    <a:pt x="14994" y="4781"/>
                    <a:pt x="15162" y="4557"/>
                    <a:pt x="15538" y="4461"/>
                  </a:cubicBezTo>
                  <a:cubicBezTo>
                    <a:pt x="16037" y="4332"/>
                    <a:pt x="16119" y="4098"/>
                    <a:pt x="16119" y="2813"/>
                  </a:cubicBezTo>
                  <a:cubicBezTo>
                    <a:pt x="16119" y="1739"/>
                    <a:pt x="16022" y="1352"/>
                    <a:pt x="15773" y="1434"/>
                  </a:cubicBezTo>
                  <a:cubicBezTo>
                    <a:pt x="15581" y="1496"/>
                    <a:pt x="15426" y="1708"/>
                    <a:pt x="15426" y="1906"/>
                  </a:cubicBezTo>
                  <a:cubicBezTo>
                    <a:pt x="15426" y="2104"/>
                    <a:pt x="15173" y="2355"/>
                    <a:pt x="14867" y="2461"/>
                  </a:cubicBezTo>
                  <a:cubicBezTo>
                    <a:pt x="14459" y="2602"/>
                    <a:pt x="14314" y="2899"/>
                    <a:pt x="14314" y="3582"/>
                  </a:cubicBezTo>
                  <a:cubicBezTo>
                    <a:pt x="14314" y="4453"/>
                    <a:pt x="14249" y="4514"/>
                    <a:pt x="13297" y="4592"/>
                  </a:cubicBezTo>
                  <a:cubicBezTo>
                    <a:pt x="12397" y="4666"/>
                    <a:pt x="12234" y="4580"/>
                    <a:pt x="11839" y="3801"/>
                  </a:cubicBezTo>
                  <a:cubicBezTo>
                    <a:pt x="11332" y="2801"/>
                    <a:pt x="11261" y="1607"/>
                    <a:pt x="11683" y="1192"/>
                  </a:cubicBezTo>
                  <a:cubicBezTo>
                    <a:pt x="12219" y="665"/>
                    <a:pt x="11668" y="0"/>
                    <a:pt x="10694" y="0"/>
                  </a:cubicBezTo>
                  <a:lnTo>
                    <a:pt x="9772" y="0"/>
                  </a:lnTo>
                  <a:close/>
                </a:path>
              </a:pathLst>
            </a:custGeom>
            <a:ln w="12700" cap="flat">
              <a:noFill/>
              <a:miter lim="400000"/>
            </a:ln>
            <a:effectLst/>
          </p:spPr>
        </p:pic>
      </p:grpSp>
      <p:sp>
        <p:nvSpPr>
          <p:cNvPr id="259" name="Shape 259"/>
          <p:cNvSpPr/>
          <p:nvPr/>
        </p:nvSpPr>
        <p:spPr>
          <a:xfrm>
            <a:off x="7384561" y="3738290"/>
            <a:ext cx="1907770" cy="1"/>
          </a:xfrm>
          <a:prstGeom prst="line">
            <a:avLst/>
          </a:prstGeom>
          <a:ln w="50800">
            <a:solidFill>
              <a:srgbClr val="FFFFFF">
                <a:alpha val="50000"/>
              </a:srgbClr>
            </a:solidFill>
            <a:miter lim="400000"/>
          </a:ln>
          <a:effectLst>
            <a:reflection stA="50000" endPos="40000" dir="5400000" sy="-100000" algn="bl" rotWithShape="0"/>
          </a:effectLst>
        </p:spPr>
        <p:txBody>
          <a:bodyPr lIns="35719" tIns="35719" rIns="35719" bIns="35719" anchor="ctr"/>
          <a:lstStyle/>
          <a:p>
            <a:pPr defTabSz="457200">
              <a:defRPr sz="3200"/>
            </a:pPr>
            <a:endParaRPr sz="1600" kern="0">
              <a:solidFill>
                <a:sysClr val="windowText" lastClr="000000"/>
              </a:solidFill>
            </a:endParaRPr>
          </a:p>
        </p:txBody>
      </p:sp>
      <p:pic>
        <p:nvPicPr>
          <p:cNvPr id="260" name="pasted-image.tiff"/>
          <p:cNvPicPr>
            <a:picLocks noChangeAspect="1"/>
          </p:cNvPicPr>
          <p:nvPr/>
        </p:nvPicPr>
        <p:blipFill>
          <a:blip r:embed="rId7">
            <a:extLst/>
          </a:blip>
          <a:srcRect l="1966" t="1956" r="957" b="641"/>
          <a:stretch>
            <a:fillRect/>
          </a:stretch>
        </p:blipFill>
        <p:spPr>
          <a:xfrm>
            <a:off x="9255261" y="2862707"/>
            <a:ext cx="1714512" cy="1715709"/>
          </a:xfrm>
          <a:custGeom>
            <a:avLst/>
            <a:gdLst/>
            <a:ahLst/>
            <a:cxnLst>
              <a:cxn ang="0">
                <a:pos x="wd2" y="hd2"/>
              </a:cxn>
              <a:cxn ang="5400000">
                <a:pos x="wd2" y="hd2"/>
              </a:cxn>
              <a:cxn ang="10800000">
                <a:pos x="wd2" y="hd2"/>
              </a:cxn>
              <a:cxn ang="16200000">
                <a:pos x="wd2" y="hd2"/>
              </a:cxn>
            </a:cxnLst>
            <a:rect l="0" t="0" r="r" b="b"/>
            <a:pathLst>
              <a:path w="21597" h="21590" extrusionOk="0">
                <a:moveTo>
                  <a:pt x="10723" y="0"/>
                </a:moveTo>
                <a:cubicBezTo>
                  <a:pt x="9191" y="-10"/>
                  <a:pt x="7636" y="308"/>
                  <a:pt x="6159" y="1009"/>
                </a:cubicBezTo>
                <a:cubicBezTo>
                  <a:pt x="4247" y="1916"/>
                  <a:pt x="2918" y="3030"/>
                  <a:pt x="1870" y="4602"/>
                </a:cubicBezTo>
                <a:cubicBezTo>
                  <a:pt x="623" y="6471"/>
                  <a:pt x="-3" y="8550"/>
                  <a:pt x="0" y="10668"/>
                </a:cubicBezTo>
                <a:cubicBezTo>
                  <a:pt x="3" y="12314"/>
                  <a:pt x="387" y="13984"/>
                  <a:pt x="1157" y="15599"/>
                </a:cubicBezTo>
                <a:cubicBezTo>
                  <a:pt x="2439" y="18286"/>
                  <a:pt x="5496" y="20648"/>
                  <a:pt x="8374" y="21175"/>
                </a:cubicBezTo>
                <a:cubicBezTo>
                  <a:pt x="8996" y="21289"/>
                  <a:pt x="9636" y="21458"/>
                  <a:pt x="9799" y="21548"/>
                </a:cubicBezTo>
                <a:cubicBezTo>
                  <a:pt x="9827" y="21563"/>
                  <a:pt x="10125" y="21576"/>
                  <a:pt x="10353" y="21590"/>
                </a:cubicBezTo>
                <a:cubicBezTo>
                  <a:pt x="10412" y="21579"/>
                  <a:pt x="10542" y="21569"/>
                  <a:pt x="10538" y="21558"/>
                </a:cubicBezTo>
                <a:cubicBezTo>
                  <a:pt x="10511" y="21460"/>
                  <a:pt x="10578" y="21378"/>
                  <a:pt x="10686" y="21378"/>
                </a:cubicBezTo>
                <a:cubicBezTo>
                  <a:pt x="10794" y="21378"/>
                  <a:pt x="10860" y="21460"/>
                  <a:pt x="10833" y="21558"/>
                </a:cubicBezTo>
                <a:cubicBezTo>
                  <a:pt x="10832" y="21561"/>
                  <a:pt x="10888" y="21561"/>
                  <a:pt x="10893" y="21565"/>
                </a:cubicBezTo>
                <a:cubicBezTo>
                  <a:pt x="10959" y="21549"/>
                  <a:pt x="11080" y="21538"/>
                  <a:pt x="11091" y="21520"/>
                </a:cubicBezTo>
                <a:cubicBezTo>
                  <a:pt x="11186" y="21367"/>
                  <a:pt x="11284" y="21367"/>
                  <a:pt x="11438" y="21520"/>
                </a:cubicBezTo>
                <a:cubicBezTo>
                  <a:pt x="11455" y="21537"/>
                  <a:pt x="11568" y="21548"/>
                  <a:pt x="11628" y="21563"/>
                </a:cubicBezTo>
                <a:cubicBezTo>
                  <a:pt x="11641" y="21559"/>
                  <a:pt x="11715" y="21556"/>
                  <a:pt x="11721" y="21553"/>
                </a:cubicBezTo>
                <a:cubicBezTo>
                  <a:pt x="11909" y="21454"/>
                  <a:pt x="12574" y="21273"/>
                  <a:pt x="13198" y="21148"/>
                </a:cubicBezTo>
                <a:cubicBezTo>
                  <a:pt x="13889" y="21009"/>
                  <a:pt x="14596" y="20764"/>
                  <a:pt x="15285" y="20439"/>
                </a:cubicBezTo>
                <a:cubicBezTo>
                  <a:pt x="15590" y="20295"/>
                  <a:pt x="15889" y="20126"/>
                  <a:pt x="16185" y="19952"/>
                </a:cubicBezTo>
                <a:cubicBezTo>
                  <a:pt x="16294" y="19888"/>
                  <a:pt x="16401" y="19820"/>
                  <a:pt x="16507" y="19752"/>
                </a:cubicBezTo>
                <a:cubicBezTo>
                  <a:pt x="16695" y="19633"/>
                  <a:pt x="16879" y="19512"/>
                  <a:pt x="17060" y="19383"/>
                </a:cubicBezTo>
                <a:cubicBezTo>
                  <a:pt x="17166" y="19306"/>
                  <a:pt x="17276" y="19232"/>
                  <a:pt x="17380" y="19153"/>
                </a:cubicBezTo>
                <a:cubicBezTo>
                  <a:pt x="17652" y="18945"/>
                  <a:pt x="17917" y="18731"/>
                  <a:pt x="18167" y="18504"/>
                </a:cubicBezTo>
                <a:cubicBezTo>
                  <a:pt x="18430" y="18265"/>
                  <a:pt x="18672" y="18011"/>
                  <a:pt x="18905" y="17754"/>
                </a:cubicBezTo>
                <a:cubicBezTo>
                  <a:pt x="18958" y="17696"/>
                  <a:pt x="19008" y="17637"/>
                  <a:pt x="19059" y="17577"/>
                </a:cubicBezTo>
                <a:cubicBezTo>
                  <a:pt x="19226" y="17385"/>
                  <a:pt x="19381" y="17187"/>
                  <a:pt x="19527" y="16988"/>
                </a:cubicBezTo>
                <a:cubicBezTo>
                  <a:pt x="19588" y="16905"/>
                  <a:pt x="19648" y="16822"/>
                  <a:pt x="19704" y="16738"/>
                </a:cubicBezTo>
                <a:cubicBezTo>
                  <a:pt x="19883" y="16475"/>
                  <a:pt x="20050" y="16209"/>
                  <a:pt x="20187" y="15939"/>
                </a:cubicBezTo>
                <a:cubicBezTo>
                  <a:pt x="20350" y="15617"/>
                  <a:pt x="20495" y="15284"/>
                  <a:pt x="20632" y="14955"/>
                </a:cubicBezTo>
                <a:cubicBezTo>
                  <a:pt x="20680" y="14839"/>
                  <a:pt x="20725" y="14726"/>
                  <a:pt x="20769" y="14611"/>
                </a:cubicBezTo>
                <a:cubicBezTo>
                  <a:pt x="20859" y="14377"/>
                  <a:pt x="20939" y="14147"/>
                  <a:pt x="21012" y="13921"/>
                </a:cubicBezTo>
                <a:cubicBezTo>
                  <a:pt x="21041" y="13829"/>
                  <a:pt x="21072" y="13735"/>
                  <a:pt x="21099" y="13644"/>
                </a:cubicBezTo>
                <a:cubicBezTo>
                  <a:pt x="21193" y="13326"/>
                  <a:pt x="21274" y="13020"/>
                  <a:pt x="21327" y="12738"/>
                </a:cubicBezTo>
                <a:cubicBezTo>
                  <a:pt x="21327" y="12737"/>
                  <a:pt x="21326" y="12734"/>
                  <a:pt x="21327" y="12733"/>
                </a:cubicBezTo>
                <a:cubicBezTo>
                  <a:pt x="21384" y="12422"/>
                  <a:pt x="21417" y="12141"/>
                  <a:pt x="21417" y="11899"/>
                </a:cubicBezTo>
                <a:cubicBezTo>
                  <a:pt x="21417" y="11697"/>
                  <a:pt x="21439" y="11500"/>
                  <a:pt x="21474" y="11344"/>
                </a:cubicBezTo>
                <a:cubicBezTo>
                  <a:pt x="21474" y="11343"/>
                  <a:pt x="21474" y="11343"/>
                  <a:pt x="21474" y="11342"/>
                </a:cubicBezTo>
                <a:cubicBezTo>
                  <a:pt x="21475" y="11337"/>
                  <a:pt x="21476" y="11336"/>
                  <a:pt x="21477" y="11332"/>
                </a:cubicBezTo>
                <a:cubicBezTo>
                  <a:pt x="21508" y="11200"/>
                  <a:pt x="21551" y="11108"/>
                  <a:pt x="21597" y="11065"/>
                </a:cubicBezTo>
                <a:cubicBezTo>
                  <a:pt x="21597" y="11064"/>
                  <a:pt x="21596" y="11063"/>
                  <a:pt x="21597" y="11062"/>
                </a:cubicBezTo>
                <a:cubicBezTo>
                  <a:pt x="21588" y="11047"/>
                  <a:pt x="21583" y="10991"/>
                  <a:pt x="21574" y="10982"/>
                </a:cubicBezTo>
                <a:cubicBezTo>
                  <a:pt x="21390" y="10799"/>
                  <a:pt x="21390" y="10693"/>
                  <a:pt x="21574" y="10510"/>
                </a:cubicBezTo>
                <a:cubicBezTo>
                  <a:pt x="21583" y="10502"/>
                  <a:pt x="21588" y="10446"/>
                  <a:pt x="21597" y="10430"/>
                </a:cubicBezTo>
                <a:cubicBezTo>
                  <a:pt x="21496" y="10337"/>
                  <a:pt x="21417" y="9979"/>
                  <a:pt x="21417" y="9594"/>
                </a:cubicBezTo>
                <a:cubicBezTo>
                  <a:pt x="21417" y="9188"/>
                  <a:pt x="21274" y="8379"/>
                  <a:pt x="21102" y="7793"/>
                </a:cubicBezTo>
                <a:cubicBezTo>
                  <a:pt x="19702" y="3047"/>
                  <a:pt x="15320" y="30"/>
                  <a:pt x="10723" y="0"/>
                </a:cubicBezTo>
                <a:close/>
              </a:path>
            </a:pathLst>
          </a:custGeom>
          <a:ln w="127000">
            <a:solidFill>
              <a:srgbClr val="FFFFFF"/>
            </a:solidFill>
            <a:miter lim="400000"/>
          </a:ln>
        </p:spPr>
      </p:pic>
      <p:pic>
        <p:nvPicPr>
          <p:cNvPr id="261" name="256-256-c8b6cbadb620f8b3f588bf53464c8ab9-filtered.png"/>
          <p:cNvPicPr>
            <a:picLocks noChangeAspect="1"/>
          </p:cNvPicPr>
          <p:nvPr/>
        </p:nvPicPr>
        <p:blipFill>
          <a:blip r:embed="rId8">
            <a:extLst/>
          </a:blip>
          <a:stretch>
            <a:fillRect/>
          </a:stretch>
        </p:blipFill>
        <p:spPr>
          <a:xfrm>
            <a:off x="3205281" y="3247035"/>
            <a:ext cx="764441" cy="764441"/>
          </a:xfrm>
          <a:prstGeom prst="rect">
            <a:avLst/>
          </a:prstGeom>
          <a:ln w="12700">
            <a:miter lim="400000"/>
          </a:ln>
        </p:spPr>
      </p:pic>
      <p:pic>
        <p:nvPicPr>
          <p:cNvPr id="262" name="pasted-image-filtered.jpeg"/>
          <p:cNvPicPr>
            <a:picLocks noChangeAspect="1"/>
          </p:cNvPicPr>
          <p:nvPr/>
        </p:nvPicPr>
        <p:blipFill>
          <a:blip r:embed="rId9">
            <a:extLst/>
          </a:blip>
          <a:srcRect l="33330" t="582" r="33212" b="857"/>
          <a:stretch>
            <a:fillRect/>
          </a:stretch>
        </p:blipFill>
        <p:spPr>
          <a:xfrm>
            <a:off x="1525874" y="3278318"/>
            <a:ext cx="216705" cy="638374"/>
          </a:xfrm>
          <a:custGeom>
            <a:avLst/>
            <a:gdLst/>
            <a:ahLst/>
            <a:cxnLst>
              <a:cxn ang="0">
                <a:pos x="wd2" y="hd2"/>
              </a:cxn>
              <a:cxn ang="5400000">
                <a:pos x="wd2" y="hd2"/>
              </a:cxn>
              <a:cxn ang="10800000">
                <a:pos x="wd2" y="hd2"/>
              </a:cxn>
              <a:cxn ang="16200000">
                <a:pos x="wd2" y="hd2"/>
              </a:cxn>
            </a:cxnLst>
            <a:rect l="0" t="0" r="r" b="b"/>
            <a:pathLst>
              <a:path w="21511" h="21600" extrusionOk="0">
                <a:moveTo>
                  <a:pt x="10717" y="0"/>
                </a:moveTo>
                <a:cubicBezTo>
                  <a:pt x="7002" y="92"/>
                  <a:pt x="4540" y="233"/>
                  <a:pt x="3389" y="436"/>
                </a:cubicBezTo>
                <a:lnTo>
                  <a:pt x="178" y="1007"/>
                </a:lnTo>
                <a:lnTo>
                  <a:pt x="40" y="10857"/>
                </a:lnTo>
                <a:cubicBezTo>
                  <a:pt x="-89" y="20708"/>
                  <a:pt x="-78" y="20713"/>
                  <a:pt x="2798" y="21197"/>
                </a:cubicBezTo>
                <a:cubicBezTo>
                  <a:pt x="3825" y="21370"/>
                  <a:pt x="7947" y="21502"/>
                  <a:pt x="13120" y="21600"/>
                </a:cubicBezTo>
                <a:cubicBezTo>
                  <a:pt x="15636" y="21492"/>
                  <a:pt x="17233" y="21335"/>
                  <a:pt x="18359" y="21083"/>
                </a:cubicBezTo>
                <a:lnTo>
                  <a:pt x="21511" y="20378"/>
                </a:lnTo>
                <a:lnTo>
                  <a:pt x="21393" y="10696"/>
                </a:lnTo>
                <a:lnTo>
                  <a:pt x="21255" y="1007"/>
                </a:lnTo>
                <a:lnTo>
                  <a:pt x="18044" y="436"/>
                </a:lnTo>
                <a:cubicBezTo>
                  <a:pt x="16894" y="233"/>
                  <a:pt x="14429" y="92"/>
                  <a:pt x="10717" y="0"/>
                </a:cubicBezTo>
                <a:close/>
              </a:path>
            </a:pathLst>
          </a:custGeom>
          <a:ln w="12700">
            <a:miter lim="400000"/>
          </a:ln>
        </p:spPr>
      </p:pic>
      <p:pic>
        <p:nvPicPr>
          <p:cNvPr id="263" name="256-256-c8b6cbadb620f8b3f588bf53464c8ab9-filtered.png"/>
          <p:cNvPicPr>
            <a:picLocks noChangeAspect="1"/>
          </p:cNvPicPr>
          <p:nvPr/>
        </p:nvPicPr>
        <p:blipFill>
          <a:blip r:embed="rId10">
            <a:extLst/>
          </a:blip>
          <a:stretch>
            <a:fillRect/>
          </a:stretch>
        </p:blipFill>
        <p:spPr>
          <a:xfrm>
            <a:off x="3205281" y="3247035"/>
            <a:ext cx="764441" cy="764441"/>
          </a:xfrm>
          <a:prstGeom prst="rect">
            <a:avLst/>
          </a:prstGeom>
          <a:ln w="12700">
            <a:miter lim="400000"/>
          </a:ln>
        </p:spPr>
      </p:pic>
      <p:sp>
        <p:nvSpPr>
          <p:cNvPr id="264" name="Shape 264"/>
          <p:cNvSpPr/>
          <p:nvPr/>
        </p:nvSpPr>
        <p:spPr>
          <a:xfrm>
            <a:off x="4130295" y="3742779"/>
            <a:ext cx="1564671" cy="1"/>
          </a:xfrm>
          <a:prstGeom prst="line">
            <a:avLst/>
          </a:prstGeom>
          <a:ln w="50800">
            <a:solidFill>
              <a:schemeClr val="accent2">
                <a:hueOff val="-2473793"/>
                <a:satOff val="-50209"/>
                <a:lumOff val="23543"/>
              </a:schemeClr>
            </a:solidFill>
            <a:miter lim="400000"/>
          </a:ln>
          <a:effectLst>
            <a:reflection stA="50000" endPos="40000" dir="5400000" sy="-100000" algn="bl" rotWithShape="0"/>
          </a:effectLst>
        </p:spPr>
        <p:txBody>
          <a:bodyPr lIns="35719" tIns="35719" rIns="35719" bIns="35719" anchor="ctr"/>
          <a:lstStyle/>
          <a:p>
            <a:pPr defTabSz="457200">
              <a:defRPr sz="3200"/>
            </a:pPr>
            <a:endParaRPr sz="1600" kern="0">
              <a:solidFill>
                <a:sysClr val="windowText" lastClr="000000"/>
              </a:solidFill>
            </a:endParaRPr>
          </a:p>
        </p:txBody>
      </p:sp>
      <p:sp>
        <p:nvSpPr>
          <p:cNvPr id="265" name="Shape 265"/>
          <p:cNvSpPr/>
          <p:nvPr/>
        </p:nvSpPr>
        <p:spPr>
          <a:xfrm>
            <a:off x="5682513" y="2863560"/>
            <a:ext cx="1714501" cy="1714501"/>
          </a:xfrm>
          <a:prstGeom prst="ellipse">
            <a:avLst/>
          </a:prstGeom>
          <a:ln w="127000">
            <a:solidFill>
              <a:srgbClr val="FFFFFF"/>
            </a:solidFill>
            <a:miter lim="400000"/>
          </a:ln>
        </p:spPr>
        <p:txBody>
          <a:bodyPr lIns="35719" tIns="35719" rIns="35719" bIns="35719" anchor="ctr"/>
          <a:lstStyle/>
          <a:p>
            <a:pPr defTabSz="457200">
              <a:defRPr sz="3200"/>
            </a:pPr>
            <a:endParaRPr sz="1600" kern="0">
              <a:solidFill>
                <a:sysClr val="windowText" lastClr="000000"/>
              </a:solidFill>
            </a:endParaRPr>
          </a:p>
        </p:txBody>
      </p:sp>
      <p:sp>
        <p:nvSpPr>
          <p:cNvPr id="266" name="Shape 266"/>
          <p:cNvSpPr/>
          <p:nvPr/>
        </p:nvSpPr>
        <p:spPr>
          <a:xfrm>
            <a:off x="5682513" y="2863560"/>
            <a:ext cx="1714501" cy="1714501"/>
          </a:xfrm>
          <a:prstGeom prst="ellipse">
            <a:avLst/>
          </a:prstGeom>
          <a:ln w="127000">
            <a:solidFill>
              <a:schemeClr val="accent2">
                <a:hueOff val="-2473793"/>
                <a:satOff val="-50209"/>
                <a:lumOff val="23543"/>
              </a:schemeClr>
            </a:solidFill>
            <a:miter lim="400000"/>
          </a:ln>
        </p:spPr>
        <p:txBody>
          <a:bodyPr lIns="35719" tIns="35719" rIns="35719" bIns="35719" anchor="ctr"/>
          <a:lstStyle/>
          <a:p>
            <a:pPr defTabSz="457200">
              <a:defRPr sz="3200"/>
            </a:pPr>
            <a:endParaRPr sz="1600" kern="0">
              <a:solidFill>
                <a:sysClr val="windowText" lastClr="000000"/>
              </a:solidFill>
            </a:endParaRPr>
          </a:p>
        </p:txBody>
      </p:sp>
      <p:sp>
        <p:nvSpPr>
          <p:cNvPr id="267" name="Shape 267"/>
          <p:cNvSpPr/>
          <p:nvPr/>
        </p:nvSpPr>
        <p:spPr>
          <a:xfrm flipH="1">
            <a:off x="6534947" y="2303644"/>
            <a:ext cx="9632" cy="496154"/>
          </a:xfrm>
          <a:prstGeom prst="line">
            <a:avLst/>
          </a:prstGeom>
          <a:ln w="50800">
            <a:solidFill>
              <a:schemeClr val="accent2">
                <a:hueOff val="-2473793"/>
                <a:satOff val="-50209"/>
                <a:lumOff val="23543"/>
              </a:schemeClr>
            </a:solidFill>
            <a:miter lim="400000"/>
          </a:ln>
          <a:effectLst>
            <a:reflection stA="50000" endPos="40000" dir="5400000" sy="-100000" algn="bl" rotWithShape="0"/>
          </a:effectLst>
        </p:spPr>
        <p:txBody>
          <a:bodyPr lIns="35719" tIns="35719" rIns="35719" bIns="35719" anchor="ctr"/>
          <a:lstStyle/>
          <a:p>
            <a:pPr defTabSz="457200">
              <a:defRPr sz="3200"/>
            </a:pPr>
            <a:endParaRPr sz="1600" kern="0">
              <a:solidFill>
                <a:sysClr val="windowText" lastClr="000000"/>
              </a:solidFill>
            </a:endParaRPr>
          </a:p>
        </p:txBody>
      </p:sp>
      <p:sp>
        <p:nvSpPr>
          <p:cNvPr id="268" name="Shape 268"/>
          <p:cNvSpPr/>
          <p:nvPr/>
        </p:nvSpPr>
        <p:spPr>
          <a:xfrm>
            <a:off x="6039787" y="1128973"/>
            <a:ext cx="1111251" cy="1111251"/>
          </a:xfrm>
          <a:prstGeom prst="ellipse">
            <a:avLst/>
          </a:prstGeom>
          <a:ln w="127000">
            <a:solidFill>
              <a:schemeClr val="accent2">
                <a:hueOff val="-2473793"/>
                <a:satOff val="-50209"/>
                <a:lumOff val="23543"/>
              </a:schemeClr>
            </a:solidFill>
            <a:miter lim="400000"/>
          </a:ln>
        </p:spPr>
        <p:txBody>
          <a:bodyPr lIns="35719" tIns="35719" rIns="35719" bIns="35719" anchor="ctr"/>
          <a:lstStyle/>
          <a:p>
            <a:pPr defTabSz="457200">
              <a:defRPr sz="3200"/>
            </a:pPr>
            <a:endParaRPr sz="1600" kern="0">
              <a:solidFill>
                <a:sysClr val="windowText" lastClr="000000"/>
              </a:solidFill>
            </a:endParaRPr>
          </a:p>
        </p:txBody>
      </p:sp>
      <p:sp>
        <p:nvSpPr>
          <p:cNvPr id="269" name="Shape 269"/>
          <p:cNvSpPr/>
          <p:nvPr/>
        </p:nvSpPr>
        <p:spPr>
          <a:xfrm>
            <a:off x="7384561" y="3738290"/>
            <a:ext cx="1907770" cy="1"/>
          </a:xfrm>
          <a:prstGeom prst="line">
            <a:avLst/>
          </a:prstGeom>
          <a:ln w="50800">
            <a:solidFill>
              <a:schemeClr val="accent2">
                <a:hueOff val="-2473793"/>
                <a:satOff val="-50209"/>
                <a:lumOff val="23543"/>
              </a:schemeClr>
            </a:solidFill>
            <a:miter lim="400000"/>
          </a:ln>
          <a:effectLst>
            <a:reflection stA="50000" endPos="40000" dir="5400000" sy="-100000" algn="bl" rotWithShape="0"/>
          </a:effectLst>
        </p:spPr>
        <p:txBody>
          <a:bodyPr lIns="35719" tIns="35719" rIns="35719" bIns="35719" anchor="ctr"/>
          <a:lstStyle/>
          <a:p>
            <a:pPr defTabSz="457200">
              <a:defRPr sz="3200"/>
            </a:pPr>
            <a:endParaRPr sz="1600" kern="0">
              <a:solidFill>
                <a:sysClr val="windowText" lastClr="000000"/>
              </a:solidFill>
            </a:endParaRPr>
          </a:p>
        </p:txBody>
      </p:sp>
      <p:sp>
        <p:nvSpPr>
          <p:cNvPr id="271" name="Shape 271"/>
          <p:cNvSpPr/>
          <p:nvPr/>
        </p:nvSpPr>
        <p:spPr>
          <a:xfrm>
            <a:off x="8778241" y="79225"/>
            <a:ext cx="3172460"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r" defTabSz="642937">
              <a:defRPr sz="8000">
                <a:solidFill>
                  <a:srgbClr val="FFFFFF"/>
                </a:solidFill>
                <a:latin typeface="Bebas Neue Bold"/>
                <a:ea typeface="Bebas Neue Bold"/>
                <a:cs typeface="Bebas Neue Bold"/>
                <a:sym typeface="Bebas Neue Bold"/>
              </a:defRPr>
            </a:lvl1pPr>
          </a:lstStyle>
          <a:p>
            <a:pPr defTabSz="321469"/>
            <a:r>
              <a:rPr sz="4000" kern="0" dirty="0"/>
              <a:t>#technology</a:t>
            </a:r>
          </a:p>
        </p:txBody>
      </p:sp>
      <p:sp>
        <p:nvSpPr>
          <p:cNvPr id="272" name="Shape 272"/>
          <p:cNvSpPr/>
          <p:nvPr/>
        </p:nvSpPr>
        <p:spPr>
          <a:xfrm>
            <a:off x="9242713" y="2863560"/>
            <a:ext cx="1714501" cy="1714501"/>
          </a:xfrm>
          <a:prstGeom prst="ellipse">
            <a:avLst/>
          </a:prstGeom>
          <a:ln w="127000">
            <a:solidFill>
              <a:schemeClr val="accent2">
                <a:hueOff val="-2473793"/>
                <a:satOff val="-50209"/>
                <a:lumOff val="23543"/>
              </a:schemeClr>
            </a:solidFill>
            <a:miter lim="400000"/>
          </a:ln>
        </p:spPr>
        <p:txBody>
          <a:bodyPr lIns="35719" tIns="35719" rIns="35719" bIns="35719" anchor="ctr"/>
          <a:lstStyle/>
          <a:p>
            <a:pPr defTabSz="457200">
              <a:defRPr sz="3200"/>
            </a:pPr>
            <a:endParaRPr sz="1600" kern="0">
              <a:solidFill>
                <a:sysClr val="windowText" lastClr="000000"/>
              </a:solidFill>
            </a:endParaRPr>
          </a:p>
        </p:txBody>
      </p:sp>
      <p:sp>
        <p:nvSpPr>
          <p:cNvPr id="40" name="Shape 226"/>
          <p:cNvSpPr/>
          <p:nvPr/>
        </p:nvSpPr>
        <p:spPr>
          <a:xfrm>
            <a:off x="4158902" y="4916684"/>
            <a:ext cx="4793090" cy="130324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r" defTabSz="642937">
              <a:defRPr sz="8000">
                <a:solidFill>
                  <a:srgbClr val="FFFFFF"/>
                </a:solidFill>
                <a:latin typeface="Bebas Neue Bold"/>
                <a:ea typeface="Bebas Neue Bold"/>
                <a:cs typeface="Bebas Neue Bold"/>
                <a:sym typeface="Bebas Neue Bold"/>
              </a:defRPr>
            </a:lvl1pPr>
          </a:lstStyle>
          <a:p>
            <a:pPr defTabSz="321469"/>
            <a:endParaRPr lang="en-US" sz="4000" kern="0" dirty="0"/>
          </a:p>
          <a:p>
            <a:pPr defTabSz="321469"/>
            <a:r>
              <a:rPr lang="en-US" sz="4000" kern="0" dirty="0"/>
              <a:t>OMNI CONNECTOR</a:t>
            </a:r>
            <a:endParaRPr sz="4000" kern="0" dirty="0"/>
          </a:p>
        </p:txBody>
      </p:sp>
      <p:sp>
        <p:nvSpPr>
          <p:cNvPr id="32" name="Shape 270"/>
          <p:cNvSpPr/>
          <p:nvPr/>
        </p:nvSpPr>
        <p:spPr>
          <a:xfrm>
            <a:off x="4098576" y="6528645"/>
            <a:ext cx="4213847" cy="25680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DCDEE0"/>
                </a:solidFill>
                <a:latin typeface="Helvetica"/>
                <a:ea typeface="Helvetica"/>
                <a:cs typeface="Helvetica"/>
                <a:sym typeface="Helvetica"/>
              </a:defRPr>
            </a:lvl1pPr>
          </a:lstStyle>
          <a:p>
            <a:r>
              <a:rPr sz="1200" dirty="0"/>
              <a:t>© 2016 Active Intelligence Pte Ltd. Private and Confidential.  </a:t>
            </a:r>
          </a:p>
        </p:txBody>
      </p:sp>
    </p:spTree>
    <p:extLst>
      <p:ext uri="{BB962C8B-B14F-4D97-AF65-F5344CB8AC3E}">
        <p14:creationId xmlns:p14="http://schemas.microsoft.com/office/powerpoint/2010/main" val="89428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8158057" cy="2697343"/>
          </a:xfrm>
          <a:prstGeom prst="rect">
            <a:avLst/>
          </a:prstGeom>
          <a:noFill/>
          <a:ln w="9525">
            <a:noFill/>
            <a:miter lim="800000"/>
            <a:headEnd/>
            <a:tailEnd/>
          </a:ln>
        </p:spPr>
        <p:txBody>
          <a:bodyPr/>
          <a:lstStyle/>
          <a:p>
            <a:pPr>
              <a:lnSpc>
                <a:spcPct val="90000"/>
              </a:lnSpc>
            </a:pPr>
            <a:r>
              <a:rPr lang="en-US" altLang="en-US" sz="4000" b="1" dirty="0"/>
              <a:t>RAPIDQUBE</a:t>
            </a:r>
          </a:p>
          <a:p>
            <a:r>
              <a:rPr lang="en-IN" sz="2800" b="1" dirty="0"/>
              <a:t>Digital implementation of Smart Contract</a:t>
            </a:r>
          </a:p>
          <a:p>
            <a:endParaRPr lang="en-US" altLang="en-US" sz="4000" b="1" dirty="0"/>
          </a:p>
          <a:p>
            <a:pPr>
              <a:lnSpc>
                <a:spcPct val="90000"/>
              </a:lnSpc>
            </a:pPr>
            <a:r>
              <a:rPr lang="en-US" altLang="en-US" sz="2800" dirty="0" err="1">
                <a:solidFill>
                  <a:srgbClr val="414550"/>
                </a:solidFill>
              </a:rPr>
              <a:t>Lokesh</a:t>
            </a:r>
            <a:r>
              <a:rPr lang="en-US" altLang="en-US" sz="2800" dirty="0">
                <a:solidFill>
                  <a:srgbClr val="414550"/>
                </a:solidFill>
              </a:rPr>
              <a:t> </a:t>
            </a:r>
            <a:r>
              <a:rPr lang="en-US" altLang="en-US" sz="2800" dirty="0" err="1">
                <a:solidFill>
                  <a:srgbClr val="414550"/>
                </a:solidFill>
              </a:rPr>
              <a:t>Reddi</a:t>
            </a:r>
            <a:r>
              <a:rPr lang="en-US" altLang="en-US" sz="2800" dirty="0">
                <a:solidFill>
                  <a:srgbClr val="414550"/>
                </a:solidFill>
              </a:rPr>
              <a:t>  (Co-Founder)</a:t>
            </a:r>
          </a:p>
        </p:txBody>
      </p:sp>
      <p:pic>
        <p:nvPicPr>
          <p:cNvPr id="4" name="Picture 3"/>
          <p:cNvPicPr>
            <a:picLocks noChangeAspect="1"/>
          </p:cNvPicPr>
          <p:nvPr/>
        </p:nvPicPr>
        <p:blipFill>
          <a:blip r:embed="rId2"/>
          <a:stretch>
            <a:fillRect/>
          </a:stretch>
        </p:blipFill>
        <p:spPr>
          <a:xfrm>
            <a:off x="1939532" y="1506401"/>
            <a:ext cx="2671657" cy="695363"/>
          </a:xfrm>
          <a:prstGeom prst="rect">
            <a:avLst/>
          </a:prstGeom>
        </p:spPr>
      </p:pic>
    </p:spTree>
    <p:extLst>
      <p:ext uri="{BB962C8B-B14F-4D97-AF65-F5344CB8AC3E}">
        <p14:creationId xmlns:p14="http://schemas.microsoft.com/office/powerpoint/2010/main" val="1440934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40971"/>
            <a:ext cx="10515600" cy="4935992"/>
          </a:xfrm>
        </p:spPr>
        <p:txBody>
          <a:bodyPr>
            <a:noAutofit/>
          </a:bodyPr>
          <a:lstStyle/>
          <a:p>
            <a:r>
              <a:rPr lang="en-IN" sz="2400" dirty="0"/>
              <a:t>We @Rapidqube are aimed at </a:t>
            </a:r>
          </a:p>
          <a:p>
            <a:pPr lvl="1"/>
            <a:r>
              <a:rPr lang="en-IN" sz="2000" dirty="0"/>
              <a:t>exploring futuristic and radical innovations </a:t>
            </a:r>
          </a:p>
          <a:p>
            <a:pPr lvl="1"/>
            <a:r>
              <a:rPr lang="en-IN" sz="2000" dirty="0"/>
              <a:t>solve some of the most difficult problems in technology today.</a:t>
            </a:r>
          </a:p>
          <a:p>
            <a:pPr lvl="1"/>
            <a:endParaRPr lang="en-IN" sz="2000" dirty="0"/>
          </a:p>
          <a:p>
            <a:r>
              <a:rPr lang="en-IN" sz="2400" dirty="0"/>
              <a:t>With Block chain, we have developed a vision </a:t>
            </a:r>
          </a:p>
          <a:p>
            <a:pPr lvl="1"/>
            <a:r>
              <a:rPr lang="en-IN" sz="2000" dirty="0"/>
              <a:t>on the evolution of modern commercial transactions</a:t>
            </a:r>
          </a:p>
          <a:p>
            <a:pPr lvl="1"/>
            <a:r>
              <a:rPr lang="en-IN" sz="2000" dirty="0"/>
              <a:t>and the change in fundamentals </a:t>
            </a:r>
          </a:p>
          <a:p>
            <a:pPr marL="457200" lvl="1" indent="0">
              <a:buNone/>
            </a:pPr>
            <a:endParaRPr lang="en-IN" sz="2000" dirty="0"/>
          </a:p>
          <a:p>
            <a:r>
              <a:rPr lang="en-IN" sz="2400" dirty="0"/>
              <a:t>Partnered with IBM and YBL have </a:t>
            </a:r>
          </a:p>
          <a:p>
            <a:pPr lvl="1"/>
            <a:r>
              <a:rPr lang="en-IN" sz="2000" dirty="0"/>
              <a:t>designed and built a settlement and clearing system </a:t>
            </a:r>
          </a:p>
          <a:p>
            <a:pPr lvl="1"/>
            <a:r>
              <a:rPr lang="en-IN" sz="2000" dirty="0"/>
              <a:t>enabling YBL to transact through permissioned distributed ledgers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6370" y="1322762"/>
            <a:ext cx="3607877" cy="2418412"/>
          </a:xfrm>
          <a:prstGeom prst="rect">
            <a:avLst/>
          </a:prstGeom>
        </p:spPr>
      </p:pic>
      <p:sp>
        <p:nvSpPr>
          <p:cNvPr id="5"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err="1"/>
              <a:t>RapidQube</a:t>
            </a:r>
            <a:r>
              <a:rPr lang="en-IN" sz="2800" b="1" dirty="0"/>
              <a:t> with YBL</a:t>
            </a:r>
          </a:p>
        </p:txBody>
      </p:sp>
    </p:spTree>
    <p:extLst>
      <p:ext uri="{BB962C8B-B14F-4D97-AF65-F5344CB8AC3E}">
        <p14:creationId xmlns:p14="http://schemas.microsoft.com/office/powerpoint/2010/main" val="1137564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10343" b="5854"/>
          <a:stretch/>
        </p:blipFill>
        <p:spPr>
          <a:xfrm>
            <a:off x="4855335" y="1301526"/>
            <a:ext cx="7070501" cy="472578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64" y="1301526"/>
            <a:ext cx="4318716" cy="4725786"/>
          </a:xfrm>
          <a:prstGeom prst="rect">
            <a:avLst/>
          </a:prstGeom>
        </p:spPr>
      </p:pic>
      <p:sp>
        <p:nvSpPr>
          <p:cNvPr id="5"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Blockchain – the Future</a:t>
            </a:r>
          </a:p>
        </p:txBody>
      </p:sp>
    </p:spTree>
    <p:extLst>
      <p:ext uri="{BB962C8B-B14F-4D97-AF65-F5344CB8AC3E}">
        <p14:creationId xmlns:p14="http://schemas.microsoft.com/office/powerpoint/2010/main" val="1830131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309" y="1194888"/>
            <a:ext cx="5150476" cy="4898571"/>
          </a:xfrm>
        </p:spPr>
        <p:txBody>
          <a:bodyPr>
            <a:normAutofit/>
          </a:bodyPr>
          <a:lstStyle/>
          <a:p>
            <a:pPr algn="just"/>
            <a:r>
              <a:rPr lang="en-IN" sz="1800" dirty="0"/>
              <a:t>Validated among separate nodes creates a platform which promises to remedy existing pain points such as: </a:t>
            </a:r>
          </a:p>
          <a:p>
            <a:pPr lvl="1" algn="just"/>
            <a:r>
              <a:rPr lang="en-IN" sz="1800" dirty="0"/>
              <a:t>Supplant major middle and back-office functions</a:t>
            </a:r>
          </a:p>
          <a:p>
            <a:pPr lvl="1" algn="just"/>
            <a:r>
              <a:rPr lang="en-IN" sz="1800" dirty="0"/>
              <a:t>Introduce unprecedented cohesion to the internal bookkeeping processes</a:t>
            </a:r>
          </a:p>
          <a:p>
            <a:pPr lvl="1" algn="just"/>
            <a:r>
              <a:rPr lang="en-IN" sz="1800" dirty="0"/>
              <a:t>Show a record of consensus with a cryptographic audit trail of transactions</a:t>
            </a:r>
          </a:p>
          <a:p>
            <a:pPr lvl="1" algn="just"/>
            <a:r>
              <a:rPr lang="en-IN" sz="1800" dirty="0"/>
              <a:t>Create near real-time settlement</a:t>
            </a:r>
          </a:p>
          <a:p>
            <a:pPr lvl="1" algn="just"/>
            <a:r>
              <a:rPr lang="en-IN" sz="1800" dirty="0"/>
              <a:t>Strengthen risk management through stronger auditability and counterparty ties</a:t>
            </a:r>
          </a:p>
          <a:p>
            <a:endParaRPr lang="en-IN" dirty="0"/>
          </a:p>
        </p:txBody>
      </p:sp>
      <p:grpSp>
        <p:nvGrpSpPr>
          <p:cNvPr id="56" name="Group 55"/>
          <p:cNvGrpSpPr/>
          <p:nvPr/>
        </p:nvGrpSpPr>
        <p:grpSpPr>
          <a:xfrm>
            <a:off x="5707238" y="1828799"/>
            <a:ext cx="5785332" cy="4253603"/>
            <a:chOff x="5088835" y="467768"/>
            <a:chExt cx="7140654" cy="6325209"/>
          </a:xfrm>
        </p:grpSpPr>
        <p:sp>
          <p:nvSpPr>
            <p:cNvPr id="4" name="Rectangle 3"/>
            <p:cNvSpPr/>
            <p:nvPr/>
          </p:nvSpPr>
          <p:spPr>
            <a:xfrm>
              <a:off x="5088835" y="5896696"/>
              <a:ext cx="7103166" cy="896281"/>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Vertical Scroll 4"/>
            <p:cNvSpPr/>
            <p:nvPr/>
          </p:nvSpPr>
          <p:spPr>
            <a:xfrm>
              <a:off x="7789273" y="1252430"/>
              <a:ext cx="901586" cy="787846"/>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900" dirty="0"/>
                <a:t>Smart Contract</a:t>
              </a:r>
            </a:p>
          </p:txBody>
        </p:sp>
        <p:sp>
          <p:nvSpPr>
            <p:cNvPr id="6" name="Rounded Rectangle 5"/>
            <p:cNvSpPr/>
            <p:nvPr/>
          </p:nvSpPr>
          <p:spPr>
            <a:xfrm>
              <a:off x="5899974" y="467768"/>
              <a:ext cx="1141907" cy="2920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t>Anchor</a:t>
              </a:r>
            </a:p>
          </p:txBody>
        </p:sp>
        <p:sp>
          <p:nvSpPr>
            <p:cNvPr id="7" name="Rounded Rectangle 6"/>
            <p:cNvSpPr/>
            <p:nvPr/>
          </p:nvSpPr>
          <p:spPr>
            <a:xfrm>
              <a:off x="5899974" y="1443169"/>
              <a:ext cx="1141907" cy="2920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t>Vendor</a:t>
              </a:r>
            </a:p>
          </p:txBody>
        </p:sp>
        <p:sp>
          <p:nvSpPr>
            <p:cNvPr id="8" name="Rounded Rectangle 7"/>
            <p:cNvSpPr/>
            <p:nvPr/>
          </p:nvSpPr>
          <p:spPr>
            <a:xfrm>
              <a:off x="5880762" y="957067"/>
              <a:ext cx="1141907" cy="2920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dirty="0"/>
                <a:t>Regulator</a:t>
              </a:r>
            </a:p>
          </p:txBody>
        </p:sp>
        <p:grpSp>
          <p:nvGrpSpPr>
            <p:cNvPr id="9" name="Group 8"/>
            <p:cNvGrpSpPr/>
            <p:nvPr/>
          </p:nvGrpSpPr>
          <p:grpSpPr>
            <a:xfrm>
              <a:off x="8461612" y="1712663"/>
              <a:ext cx="3730388" cy="3500168"/>
              <a:chOff x="7237942" y="1262901"/>
              <a:chExt cx="4954058" cy="4285732"/>
            </a:xfrm>
          </p:grpSpPr>
          <p:cxnSp>
            <p:nvCxnSpPr>
              <p:cNvPr id="10" name="Straight Connector 9"/>
              <p:cNvCxnSpPr>
                <a:stCxn id="11" idx="0"/>
              </p:cNvCxnSpPr>
              <p:nvPr/>
            </p:nvCxnSpPr>
            <p:spPr>
              <a:xfrm>
                <a:off x="8389780" y="3480753"/>
                <a:ext cx="380222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1" name="Arc 10"/>
              <p:cNvSpPr/>
              <p:nvPr/>
            </p:nvSpPr>
            <p:spPr>
              <a:xfrm>
                <a:off x="8389515" y="2074267"/>
                <a:ext cx="2311882" cy="2753931"/>
              </a:xfrm>
              <a:prstGeom prst="arc">
                <a:avLst>
                  <a:gd name="adj1" fmla="val 10704783"/>
                  <a:gd name="adj2" fmla="val 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2" name="Arc 11"/>
              <p:cNvSpPr/>
              <p:nvPr/>
            </p:nvSpPr>
            <p:spPr>
              <a:xfrm rot="10800000">
                <a:off x="7237942" y="1608479"/>
                <a:ext cx="3463453" cy="3618000"/>
              </a:xfrm>
              <a:prstGeom prst="arc">
                <a:avLst>
                  <a:gd name="adj1" fmla="val 10787085"/>
                  <a:gd name="adj2" fmla="val 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3" name="Arc 12"/>
              <p:cNvSpPr/>
              <p:nvPr/>
            </p:nvSpPr>
            <p:spPr>
              <a:xfrm>
                <a:off x="7237942" y="1262901"/>
                <a:ext cx="4345531" cy="4285732"/>
              </a:xfrm>
              <a:prstGeom prst="arc">
                <a:avLst>
                  <a:gd name="adj1" fmla="val 10787085"/>
                  <a:gd name="adj2" fmla="val 0"/>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4" name="4-Point Star 13"/>
              <p:cNvSpPr/>
              <p:nvPr/>
            </p:nvSpPr>
            <p:spPr>
              <a:xfrm>
                <a:off x="8299361" y="3353084"/>
                <a:ext cx="193183" cy="28947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4-Point Star 14"/>
              <p:cNvSpPr/>
              <p:nvPr/>
            </p:nvSpPr>
            <p:spPr>
              <a:xfrm>
                <a:off x="11486881" y="3310842"/>
                <a:ext cx="193183" cy="289474"/>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Box 15"/>
              <p:cNvSpPr txBox="1"/>
              <p:nvPr/>
            </p:nvSpPr>
            <p:spPr>
              <a:xfrm>
                <a:off x="7849206" y="3653131"/>
                <a:ext cx="1120462" cy="246221"/>
              </a:xfrm>
              <a:prstGeom prst="rect">
                <a:avLst/>
              </a:prstGeom>
              <a:noFill/>
            </p:spPr>
            <p:txBody>
              <a:bodyPr wrap="square" rtlCol="0">
                <a:spAutoFit/>
              </a:bodyPr>
              <a:lstStyle/>
              <a:p>
                <a:r>
                  <a:rPr lang="en-IN" sz="1000" dirty="0"/>
                  <a:t>Program Initiation</a:t>
                </a:r>
              </a:p>
            </p:txBody>
          </p:sp>
          <p:sp>
            <p:nvSpPr>
              <p:cNvPr id="17" name="TextBox 16"/>
              <p:cNvSpPr txBox="1"/>
              <p:nvPr/>
            </p:nvSpPr>
            <p:spPr>
              <a:xfrm>
                <a:off x="11071538" y="3583842"/>
                <a:ext cx="1120462" cy="246221"/>
              </a:xfrm>
              <a:prstGeom prst="rect">
                <a:avLst/>
              </a:prstGeom>
              <a:noFill/>
            </p:spPr>
            <p:txBody>
              <a:bodyPr wrap="square" rtlCol="0">
                <a:spAutoFit/>
              </a:bodyPr>
              <a:lstStyle/>
              <a:p>
                <a:r>
                  <a:rPr lang="en-IN" sz="1000" dirty="0"/>
                  <a:t>Program Closed</a:t>
                </a:r>
              </a:p>
            </p:txBody>
          </p:sp>
          <p:sp>
            <p:nvSpPr>
              <p:cNvPr id="18" name="Sun 17"/>
              <p:cNvSpPr/>
              <p:nvPr/>
            </p:nvSpPr>
            <p:spPr>
              <a:xfrm>
                <a:off x="8442456" y="2831683"/>
                <a:ext cx="95986" cy="124238"/>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9" name="Sun 18"/>
              <p:cNvSpPr/>
              <p:nvPr/>
            </p:nvSpPr>
            <p:spPr>
              <a:xfrm>
                <a:off x="10448958" y="2625098"/>
                <a:ext cx="95986" cy="124238"/>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Sun 19"/>
              <p:cNvSpPr/>
              <p:nvPr/>
            </p:nvSpPr>
            <p:spPr>
              <a:xfrm>
                <a:off x="10352973" y="4403347"/>
                <a:ext cx="95986" cy="12423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Sun 20"/>
              <p:cNvSpPr/>
              <p:nvPr/>
            </p:nvSpPr>
            <p:spPr>
              <a:xfrm>
                <a:off x="8859446" y="5156555"/>
                <a:ext cx="95986" cy="12423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Sun 21"/>
              <p:cNvSpPr/>
              <p:nvPr/>
            </p:nvSpPr>
            <p:spPr>
              <a:xfrm>
                <a:off x="7291475" y="3945147"/>
                <a:ext cx="95986" cy="12423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Sun 22"/>
              <p:cNvSpPr/>
              <p:nvPr/>
            </p:nvSpPr>
            <p:spPr>
              <a:xfrm>
                <a:off x="7542392" y="2177097"/>
                <a:ext cx="95986" cy="12423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4" name="Cube 23"/>
            <p:cNvSpPr/>
            <p:nvPr/>
          </p:nvSpPr>
          <p:spPr>
            <a:xfrm>
              <a:off x="6024300" y="3642554"/>
              <a:ext cx="591709" cy="686383"/>
            </a:xfrm>
            <a:prstGeom prst="cube">
              <a:avLst/>
            </a:prstGeom>
            <a:ln>
              <a:solidFill>
                <a:schemeClr val="tx2">
                  <a:lumMod val="40000"/>
                  <a:lumOff val="6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Cube 24"/>
            <p:cNvSpPr/>
            <p:nvPr/>
          </p:nvSpPr>
          <p:spPr>
            <a:xfrm>
              <a:off x="5174714" y="6034999"/>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Cube 25"/>
            <p:cNvSpPr/>
            <p:nvPr/>
          </p:nvSpPr>
          <p:spPr>
            <a:xfrm>
              <a:off x="5944636" y="6034999"/>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Cube 26"/>
            <p:cNvSpPr/>
            <p:nvPr/>
          </p:nvSpPr>
          <p:spPr>
            <a:xfrm>
              <a:off x="6654054" y="6034999"/>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8" name="Cube 27"/>
            <p:cNvSpPr/>
            <p:nvPr/>
          </p:nvSpPr>
          <p:spPr>
            <a:xfrm>
              <a:off x="7318256" y="6037706"/>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Cube 28"/>
            <p:cNvSpPr/>
            <p:nvPr/>
          </p:nvSpPr>
          <p:spPr>
            <a:xfrm>
              <a:off x="7993611" y="6018031"/>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30" name="Straight Connector 29"/>
            <p:cNvCxnSpPr/>
            <p:nvPr/>
          </p:nvCxnSpPr>
          <p:spPr>
            <a:xfrm flipH="1" flipV="1">
              <a:off x="5880762" y="4232871"/>
              <a:ext cx="20706" cy="747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4" idx="2"/>
            </p:cNvCxnSpPr>
            <p:nvPr/>
          </p:nvCxnSpPr>
          <p:spPr>
            <a:xfrm>
              <a:off x="6024300" y="4059709"/>
              <a:ext cx="2684" cy="2179383"/>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6536193" y="4240347"/>
              <a:ext cx="153" cy="197125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9404745" y="2875346"/>
              <a:ext cx="827965" cy="338554"/>
            </a:xfrm>
            <a:prstGeom prst="rect">
              <a:avLst/>
            </a:prstGeom>
            <a:noFill/>
          </p:spPr>
          <p:txBody>
            <a:bodyPr wrap="square" rtlCol="0">
              <a:spAutoFit/>
            </a:bodyPr>
            <a:lstStyle/>
            <a:p>
              <a:r>
                <a:rPr lang="en-IN" sz="800" dirty="0"/>
                <a:t>Anchor Raises Purchase Order </a:t>
              </a:r>
            </a:p>
          </p:txBody>
        </p:sp>
        <p:sp>
          <p:nvSpPr>
            <p:cNvPr id="34" name="TextBox 33"/>
            <p:cNvSpPr txBox="1"/>
            <p:nvPr/>
          </p:nvSpPr>
          <p:spPr>
            <a:xfrm>
              <a:off x="10923554" y="2721391"/>
              <a:ext cx="827965" cy="338554"/>
            </a:xfrm>
            <a:prstGeom prst="rect">
              <a:avLst/>
            </a:prstGeom>
            <a:noFill/>
          </p:spPr>
          <p:txBody>
            <a:bodyPr wrap="square" rtlCol="0">
              <a:spAutoFit/>
            </a:bodyPr>
            <a:lstStyle/>
            <a:p>
              <a:r>
                <a:rPr lang="en-IN" sz="800" dirty="0"/>
                <a:t>Vendor Issues Invoice </a:t>
              </a:r>
            </a:p>
          </p:txBody>
        </p:sp>
        <p:sp>
          <p:nvSpPr>
            <p:cNvPr id="35" name="TextBox 34"/>
            <p:cNvSpPr txBox="1"/>
            <p:nvPr/>
          </p:nvSpPr>
          <p:spPr>
            <a:xfrm>
              <a:off x="10879496" y="4260627"/>
              <a:ext cx="827965" cy="338554"/>
            </a:xfrm>
            <a:prstGeom prst="rect">
              <a:avLst/>
            </a:prstGeom>
            <a:noFill/>
          </p:spPr>
          <p:txBody>
            <a:bodyPr wrap="square" rtlCol="0">
              <a:spAutoFit/>
            </a:bodyPr>
            <a:lstStyle/>
            <a:p>
              <a:r>
                <a:rPr lang="en-IN" sz="800" dirty="0"/>
                <a:t>Anchor </a:t>
              </a:r>
            </a:p>
            <a:p>
              <a:r>
                <a:rPr lang="en-IN" sz="800" dirty="0"/>
                <a:t>Accepts Invoice</a:t>
              </a:r>
            </a:p>
          </p:txBody>
        </p:sp>
        <p:sp>
          <p:nvSpPr>
            <p:cNvPr id="36" name="TextBox 35"/>
            <p:cNvSpPr txBox="1"/>
            <p:nvPr/>
          </p:nvSpPr>
          <p:spPr>
            <a:xfrm>
              <a:off x="9106042" y="5021216"/>
              <a:ext cx="1153115" cy="215444"/>
            </a:xfrm>
            <a:prstGeom prst="rect">
              <a:avLst/>
            </a:prstGeom>
            <a:noFill/>
          </p:spPr>
          <p:txBody>
            <a:bodyPr wrap="square" rtlCol="0">
              <a:spAutoFit/>
            </a:bodyPr>
            <a:lstStyle/>
            <a:p>
              <a:r>
                <a:rPr lang="en-IN" sz="800" dirty="0"/>
                <a:t>Payment Initiation</a:t>
              </a:r>
            </a:p>
          </p:txBody>
        </p:sp>
        <p:sp>
          <p:nvSpPr>
            <p:cNvPr id="37" name="TextBox 36"/>
            <p:cNvSpPr txBox="1"/>
            <p:nvPr/>
          </p:nvSpPr>
          <p:spPr>
            <a:xfrm>
              <a:off x="7797208" y="2343121"/>
              <a:ext cx="920177" cy="546779"/>
            </a:xfrm>
            <a:prstGeom prst="rect">
              <a:avLst/>
            </a:prstGeom>
            <a:noFill/>
          </p:spPr>
          <p:txBody>
            <a:bodyPr wrap="square" rtlCol="0">
              <a:spAutoFit/>
            </a:bodyPr>
            <a:lstStyle/>
            <a:p>
              <a:pPr algn="ctr"/>
              <a:r>
                <a:rPr lang="en-IN" sz="800" dirty="0"/>
                <a:t>Anchor Payment Pending</a:t>
              </a:r>
            </a:p>
          </p:txBody>
        </p:sp>
        <p:sp>
          <p:nvSpPr>
            <p:cNvPr id="38" name="TextBox 37"/>
            <p:cNvSpPr txBox="1"/>
            <p:nvPr/>
          </p:nvSpPr>
          <p:spPr>
            <a:xfrm>
              <a:off x="7695008" y="3804239"/>
              <a:ext cx="920177" cy="400971"/>
            </a:xfrm>
            <a:prstGeom prst="rect">
              <a:avLst/>
            </a:prstGeom>
            <a:noFill/>
          </p:spPr>
          <p:txBody>
            <a:bodyPr wrap="square" rtlCol="0">
              <a:spAutoFit/>
            </a:bodyPr>
            <a:lstStyle/>
            <a:p>
              <a:pPr algn="ctr"/>
              <a:r>
                <a:rPr lang="en-IN" sz="800" dirty="0"/>
                <a:t>Vendor Payment</a:t>
              </a:r>
            </a:p>
          </p:txBody>
        </p:sp>
        <p:sp>
          <p:nvSpPr>
            <p:cNvPr id="39" name="Sun 38"/>
            <p:cNvSpPr/>
            <p:nvPr/>
          </p:nvSpPr>
          <p:spPr>
            <a:xfrm>
              <a:off x="10025418" y="1666278"/>
              <a:ext cx="72277" cy="101465"/>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TextBox 39"/>
            <p:cNvSpPr txBox="1"/>
            <p:nvPr/>
          </p:nvSpPr>
          <p:spPr>
            <a:xfrm>
              <a:off x="9358639" y="1061566"/>
              <a:ext cx="920177" cy="546779"/>
            </a:xfrm>
            <a:prstGeom prst="rect">
              <a:avLst/>
            </a:prstGeom>
            <a:noFill/>
          </p:spPr>
          <p:txBody>
            <a:bodyPr wrap="square" rtlCol="0">
              <a:spAutoFit/>
            </a:bodyPr>
            <a:lstStyle/>
            <a:p>
              <a:pPr algn="ctr"/>
              <a:r>
                <a:rPr lang="en-IN" sz="800" dirty="0"/>
                <a:t>Anchor Payment Status</a:t>
              </a:r>
            </a:p>
          </p:txBody>
        </p:sp>
        <p:sp>
          <p:nvSpPr>
            <p:cNvPr id="41" name="Sun 40"/>
            <p:cNvSpPr/>
            <p:nvPr/>
          </p:nvSpPr>
          <p:spPr>
            <a:xfrm>
              <a:off x="11161011" y="2124662"/>
              <a:ext cx="72277" cy="101465"/>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2" name="TextBox 41"/>
            <p:cNvSpPr txBox="1"/>
            <p:nvPr/>
          </p:nvSpPr>
          <p:spPr>
            <a:xfrm>
              <a:off x="11254046" y="1912256"/>
              <a:ext cx="920177" cy="400971"/>
            </a:xfrm>
            <a:prstGeom prst="rect">
              <a:avLst/>
            </a:prstGeom>
            <a:noFill/>
          </p:spPr>
          <p:txBody>
            <a:bodyPr wrap="square" rtlCol="0">
              <a:spAutoFit/>
            </a:bodyPr>
            <a:lstStyle/>
            <a:p>
              <a:pPr algn="ctr"/>
              <a:r>
                <a:rPr lang="en-IN" sz="800" dirty="0"/>
                <a:t>YBL Query Settlement</a:t>
              </a:r>
            </a:p>
          </p:txBody>
        </p:sp>
        <p:sp>
          <p:nvSpPr>
            <p:cNvPr id="43" name="Rounded Rectangle 42"/>
            <p:cNvSpPr/>
            <p:nvPr/>
          </p:nvSpPr>
          <p:spPr>
            <a:xfrm>
              <a:off x="10521643" y="527412"/>
              <a:ext cx="1483951" cy="3287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dirty="0"/>
                <a:t>Payment Dept.</a:t>
              </a:r>
            </a:p>
          </p:txBody>
        </p:sp>
        <p:sp>
          <p:nvSpPr>
            <p:cNvPr id="44" name="Rounded Rectangle 43"/>
            <p:cNvSpPr/>
            <p:nvPr/>
          </p:nvSpPr>
          <p:spPr>
            <a:xfrm>
              <a:off x="10521644" y="1032259"/>
              <a:ext cx="1496353" cy="3399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100" dirty="0"/>
                <a:t>Settlement Dept.</a:t>
              </a:r>
            </a:p>
          </p:txBody>
        </p:sp>
        <p:sp>
          <p:nvSpPr>
            <p:cNvPr id="45" name="Cube 44"/>
            <p:cNvSpPr/>
            <p:nvPr/>
          </p:nvSpPr>
          <p:spPr>
            <a:xfrm>
              <a:off x="8690861" y="6009373"/>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 name="Cube 45"/>
            <p:cNvSpPr/>
            <p:nvPr/>
          </p:nvSpPr>
          <p:spPr>
            <a:xfrm>
              <a:off x="9429810" y="5997760"/>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7" name="Cube 46"/>
            <p:cNvSpPr/>
            <p:nvPr/>
          </p:nvSpPr>
          <p:spPr>
            <a:xfrm>
              <a:off x="10135754" y="5995650"/>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Cube 47"/>
            <p:cNvSpPr/>
            <p:nvPr/>
          </p:nvSpPr>
          <p:spPr>
            <a:xfrm>
              <a:off x="10850853" y="6003601"/>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Left Brace 48"/>
            <p:cNvSpPr/>
            <p:nvPr/>
          </p:nvSpPr>
          <p:spPr>
            <a:xfrm>
              <a:off x="6765730" y="1758945"/>
              <a:ext cx="810709" cy="393600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50" name="TextBox 49"/>
            <p:cNvSpPr txBox="1"/>
            <p:nvPr/>
          </p:nvSpPr>
          <p:spPr>
            <a:xfrm>
              <a:off x="10046861" y="3186699"/>
              <a:ext cx="1171601" cy="307777"/>
            </a:xfrm>
            <a:prstGeom prst="rect">
              <a:avLst/>
            </a:prstGeom>
            <a:noFill/>
          </p:spPr>
          <p:txBody>
            <a:bodyPr wrap="square" rtlCol="0">
              <a:spAutoFit/>
            </a:bodyPr>
            <a:lstStyle/>
            <a:p>
              <a:r>
                <a:rPr lang="en-IN" sz="1400" dirty="0"/>
                <a:t>consensus</a:t>
              </a:r>
            </a:p>
          </p:txBody>
        </p:sp>
        <p:cxnSp>
          <p:nvCxnSpPr>
            <p:cNvPr id="51" name="Straight Arrow Connector 50"/>
            <p:cNvCxnSpPr>
              <a:stCxn id="5" idx="2"/>
              <a:endCxn id="11" idx="0"/>
            </p:cNvCxnSpPr>
            <p:nvPr/>
          </p:nvCxnSpPr>
          <p:spPr>
            <a:xfrm>
              <a:off x="8240066" y="2040276"/>
              <a:ext cx="1088967" cy="1488646"/>
            </a:xfrm>
            <a:prstGeom prst="straightConnector1">
              <a:avLst/>
            </a:prstGeom>
            <a:ln w="28575">
              <a:prstDash val="sysDash"/>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7989959" y="5493120"/>
              <a:ext cx="4239530" cy="457672"/>
            </a:xfrm>
            <a:prstGeom prst="rect">
              <a:avLst/>
            </a:prstGeom>
            <a:noFill/>
          </p:spPr>
          <p:txBody>
            <a:bodyPr wrap="square" rtlCol="0">
              <a:spAutoFit/>
            </a:bodyPr>
            <a:lstStyle/>
            <a:p>
              <a:pPr algn="r"/>
              <a:r>
                <a:rPr lang="en-IN" sz="1400" dirty="0"/>
                <a:t>Permissioned &amp; Distributed Ledger</a:t>
              </a:r>
            </a:p>
          </p:txBody>
        </p:sp>
        <p:sp>
          <p:nvSpPr>
            <p:cNvPr id="53" name="Cube 52"/>
            <p:cNvSpPr/>
            <p:nvPr/>
          </p:nvSpPr>
          <p:spPr>
            <a:xfrm>
              <a:off x="11509373" y="5983250"/>
              <a:ext cx="591708" cy="686383"/>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4" name="Striped Right Arrow 53"/>
            <p:cNvSpPr/>
            <p:nvPr/>
          </p:nvSpPr>
          <p:spPr>
            <a:xfrm rot="1389988">
              <a:off x="7183419" y="1085051"/>
              <a:ext cx="631577" cy="442369"/>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TextBox 54"/>
            <p:cNvSpPr txBox="1"/>
            <p:nvPr/>
          </p:nvSpPr>
          <p:spPr>
            <a:xfrm>
              <a:off x="7285173" y="534244"/>
              <a:ext cx="994500" cy="510326"/>
            </a:xfrm>
            <a:prstGeom prst="rect">
              <a:avLst/>
            </a:prstGeom>
            <a:noFill/>
          </p:spPr>
          <p:txBody>
            <a:bodyPr wrap="square" rtlCol="0">
              <a:spAutoFit/>
            </a:bodyPr>
            <a:lstStyle/>
            <a:p>
              <a:pPr algn="ctr"/>
              <a:r>
                <a:rPr lang="en-IN" sz="1100" dirty="0"/>
                <a:t>Registers &amp; Agrees</a:t>
              </a:r>
            </a:p>
          </p:txBody>
        </p:sp>
      </p:grpSp>
      <p:sp>
        <p:nvSpPr>
          <p:cNvPr id="60" name="Rectangle 59"/>
          <p:cNvSpPr/>
          <p:nvPr/>
        </p:nvSpPr>
        <p:spPr>
          <a:xfrm>
            <a:off x="5913965" y="610614"/>
            <a:ext cx="6096000" cy="923330"/>
          </a:xfrm>
          <a:prstGeom prst="rect">
            <a:avLst/>
          </a:prstGeom>
        </p:spPr>
        <p:txBody>
          <a:bodyPr>
            <a:spAutoFit/>
          </a:bodyPr>
          <a:lstStyle/>
          <a:p>
            <a:r>
              <a:rPr lang="en-IN" b="1" dirty="0"/>
              <a:t>Our Solution entails creation of a vendor financing solution using smart contracts and building a shared transaction ledger between Anchor, Vendor and YBL to validate transactions</a:t>
            </a:r>
          </a:p>
        </p:txBody>
      </p:sp>
      <p:sp>
        <p:nvSpPr>
          <p:cNvPr id="58"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Blockchain – YBL Solution</a:t>
            </a:r>
          </a:p>
        </p:txBody>
      </p:sp>
    </p:spTree>
    <p:extLst>
      <p:ext uri="{BB962C8B-B14F-4D97-AF65-F5344CB8AC3E}">
        <p14:creationId xmlns:p14="http://schemas.microsoft.com/office/powerpoint/2010/main" val="6436042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48216" y="1690200"/>
            <a:ext cx="7232922" cy="3654264"/>
            <a:chOff x="970920" y="1343880"/>
            <a:chExt cx="10010520" cy="4409640"/>
          </a:xfrm>
        </p:grpSpPr>
        <p:pic>
          <p:nvPicPr>
            <p:cNvPr id="120" name="Picture 2"/>
            <p:cNvPicPr/>
            <p:nvPr/>
          </p:nvPicPr>
          <p:blipFill>
            <a:blip r:embed="rId2"/>
            <a:stretch/>
          </p:blipFill>
          <p:spPr>
            <a:xfrm>
              <a:off x="970920" y="1343880"/>
              <a:ext cx="10010520" cy="4409640"/>
            </a:xfrm>
            <a:prstGeom prst="rect">
              <a:avLst/>
            </a:prstGeom>
            <a:ln>
              <a:noFill/>
            </a:ln>
          </p:spPr>
        </p:pic>
        <p:pic>
          <p:nvPicPr>
            <p:cNvPr id="121" name="Picture 4"/>
            <p:cNvPicPr/>
            <p:nvPr/>
          </p:nvPicPr>
          <p:blipFill>
            <a:blip r:embed="rId3"/>
            <a:stretch/>
          </p:blipFill>
          <p:spPr>
            <a:xfrm>
              <a:off x="3363840" y="3243240"/>
              <a:ext cx="1197000" cy="957600"/>
            </a:xfrm>
            <a:prstGeom prst="rect">
              <a:avLst/>
            </a:prstGeom>
            <a:ln>
              <a:noFill/>
            </a:ln>
          </p:spPr>
        </p:pic>
        <p:pic>
          <p:nvPicPr>
            <p:cNvPr id="122" name="Picture 5"/>
            <p:cNvPicPr/>
            <p:nvPr/>
          </p:nvPicPr>
          <p:blipFill>
            <a:blip r:embed="rId4"/>
            <a:stretch/>
          </p:blipFill>
          <p:spPr>
            <a:xfrm>
              <a:off x="8150760" y="1874520"/>
              <a:ext cx="974520" cy="794520"/>
            </a:xfrm>
            <a:prstGeom prst="rect">
              <a:avLst/>
            </a:prstGeom>
            <a:ln>
              <a:noFill/>
            </a:ln>
          </p:spPr>
        </p:pic>
        <p:pic>
          <p:nvPicPr>
            <p:cNvPr id="123" name="Picture 6"/>
            <p:cNvPicPr/>
            <p:nvPr/>
          </p:nvPicPr>
          <p:blipFill>
            <a:blip r:embed="rId4"/>
            <a:stretch/>
          </p:blipFill>
          <p:spPr>
            <a:xfrm>
              <a:off x="9615600" y="1874520"/>
              <a:ext cx="875880" cy="713880"/>
            </a:xfrm>
            <a:prstGeom prst="rect">
              <a:avLst/>
            </a:prstGeom>
            <a:ln>
              <a:noFill/>
            </a:ln>
          </p:spPr>
        </p:pic>
        <p:pic>
          <p:nvPicPr>
            <p:cNvPr id="124" name="Picture 7"/>
            <p:cNvPicPr/>
            <p:nvPr/>
          </p:nvPicPr>
          <p:blipFill>
            <a:blip r:embed="rId4"/>
            <a:stretch/>
          </p:blipFill>
          <p:spPr>
            <a:xfrm>
              <a:off x="9615600" y="3276000"/>
              <a:ext cx="875880" cy="713880"/>
            </a:xfrm>
            <a:prstGeom prst="rect">
              <a:avLst/>
            </a:prstGeom>
            <a:ln>
              <a:noFill/>
            </a:ln>
          </p:spPr>
        </p:pic>
        <p:pic>
          <p:nvPicPr>
            <p:cNvPr id="125" name="Picture 8"/>
            <p:cNvPicPr/>
            <p:nvPr/>
          </p:nvPicPr>
          <p:blipFill>
            <a:blip r:embed="rId4"/>
            <a:stretch/>
          </p:blipFill>
          <p:spPr>
            <a:xfrm>
              <a:off x="8292960" y="3243240"/>
              <a:ext cx="875880" cy="713880"/>
            </a:xfrm>
            <a:prstGeom prst="rect">
              <a:avLst/>
            </a:prstGeom>
            <a:ln>
              <a:noFill/>
            </a:ln>
          </p:spPr>
        </p:pic>
        <p:pic>
          <p:nvPicPr>
            <p:cNvPr id="126" name="Picture 9"/>
            <p:cNvPicPr/>
            <p:nvPr/>
          </p:nvPicPr>
          <p:blipFill>
            <a:blip r:embed="rId5"/>
            <a:stretch/>
          </p:blipFill>
          <p:spPr>
            <a:xfrm>
              <a:off x="1289880" y="1745280"/>
              <a:ext cx="990360" cy="923400"/>
            </a:xfrm>
            <a:prstGeom prst="rect">
              <a:avLst/>
            </a:prstGeom>
            <a:ln>
              <a:noFill/>
            </a:ln>
          </p:spPr>
        </p:pic>
        <p:pic>
          <p:nvPicPr>
            <p:cNvPr id="127" name="Picture 10"/>
            <p:cNvPicPr/>
            <p:nvPr/>
          </p:nvPicPr>
          <p:blipFill>
            <a:blip r:embed="rId6"/>
            <a:stretch/>
          </p:blipFill>
          <p:spPr>
            <a:xfrm>
              <a:off x="1261440" y="4516920"/>
              <a:ext cx="1018800" cy="1009440"/>
            </a:xfrm>
            <a:prstGeom prst="rect">
              <a:avLst/>
            </a:prstGeom>
            <a:ln>
              <a:noFill/>
            </a:ln>
          </p:spPr>
        </p:pic>
        <p:sp>
          <p:nvSpPr>
            <p:cNvPr id="128" name="CustomShape 2"/>
            <p:cNvSpPr/>
            <p:nvPr/>
          </p:nvSpPr>
          <p:spPr>
            <a:xfrm>
              <a:off x="2013840" y="2021400"/>
              <a:ext cx="10440" cy="360"/>
            </a:xfrm>
            <a:custGeom>
              <a:avLst/>
              <a:gdLst/>
              <a:ahLst/>
              <a:cxnLst/>
              <a:rect l="l" t="t" r="r" b="b"/>
              <a:pathLst>
                <a:path w="21600" h="21600">
                  <a:moveTo>
                    <a:pt x="0" y="0"/>
                  </a:moveTo>
                  <a:lnTo>
                    <a:pt x="21600" y="21600"/>
                  </a:lnTo>
                </a:path>
              </a:pathLst>
            </a:custGeom>
            <a:noFill/>
            <a:ln>
              <a:tailEnd type="triangle" w="med" len="med"/>
            </a:ln>
          </p:spPr>
          <p:style>
            <a:lnRef idx="1">
              <a:schemeClr val="accent1"/>
            </a:lnRef>
            <a:fillRef idx="0">
              <a:schemeClr val="accent1"/>
            </a:fillRef>
            <a:effectRef idx="0">
              <a:schemeClr val="accent1"/>
            </a:effectRef>
            <a:fontRef idx="minor"/>
          </p:style>
        </p:sp>
        <p:sp>
          <p:nvSpPr>
            <p:cNvPr id="129" name="CustomShape 3"/>
            <p:cNvSpPr/>
            <p:nvPr/>
          </p:nvSpPr>
          <p:spPr>
            <a:xfrm>
              <a:off x="2373120" y="2231640"/>
              <a:ext cx="1294920" cy="1316880"/>
            </a:xfrm>
            <a:custGeom>
              <a:avLst/>
              <a:gdLst/>
              <a:ahLst/>
              <a:cxnLst/>
              <a:rect l="l" t="t" r="r" b="b"/>
              <a:pathLst>
                <a:path w="21600" h="21600">
                  <a:moveTo>
                    <a:pt x="0" y="0"/>
                  </a:moveTo>
                  <a:lnTo>
                    <a:pt x="21600" y="21600"/>
                  </a:lnTo>
                </a:path>
              </a:pathLst>
            </a:custGeom>
            <a:noFill/>
            <a:ln>
              <a:tailEnd type="triangle" w="med" len="med"/>
            </a:ln>
          </p:spPr>
          <p:style>
            <a:lnRef idx="1">
              <a:schemeClr val="accent1"/>
            </a:lnRef>
            <a:fillRef idx="0">
              <a:schemeClr val="accent1"/>
            </a:fillRef>
            <a:effectRef idx="0">
              <a:schemeClr val="accent1"/>
            </a:effectRef>
            <a:fontRef idx="minor"/>
          </p:style>
        </p:sp>
        <p:sp>
          <p:nvSpPr>
            <p:cNvPr id="130" name="CustomShape 4"/>
            <p:cNvSpPr/>
            <p:nvPr/>
          </p:nvSpPr>
          <p:spPr>
            <a:xfrm flipV="1">
              <a:off x="2155320" y="4201200"/>
              <a:ext cx="1589040" cy="820080"/>
            </a:xfrm>
            <a:custGeom>
              <a:avLst/>
              <a:gdLst/>
              <a:ahLst/>
              <a:cxnLst/>
              <a:rect l="l" t="t" r="r" b="b"/>
              <a:pathLst>
                <a:path w="21600" h="21600">
                  <a:moveTo>
                    <a:pt x="0" y="0"/>
                  </a:moveTo>
                  <a:lnTo>
                    <a:pt x="21600" y="21600"/>
                  </a:lnTo>
                </a:path>
              </a:pathLst>
            </a:custGeom>
            <a:noFill/>
            <a:ln>
              <a:tailEnd type="triangle" w="med" len="med"/>
            </a:ln>
          </p:spPr>
          <p:style>
            <a:lnRef idx="1">
              <a:schemeClr val="accent1"/>
            </a:lnRef>
            <a:fillRef idx="0">
              <a:schemeClr val="accent1"/>
            </a:fillRef>
            <a:effectRef idx="0">
              <a:schemeClr val="accent1"/>
            </a:effectRef>
            <a:fontRef idx="minor"/>
          </p:style>
        </p:sp>
        <p:pic>
          <p:nvPicPr>
            <p:cNvPr id="131" name="Picture 17"/>
            <p:cNvPicPr/>
            <p:nvPr/>
          </p:nvPicPr>
          <p:blipFill>
            <a:blip r:embed="rId7"/>
            <a:stretch/>
          </p:blipFill>
          <p:spPr>
            <a:xfrm>
              <a:off x="6408360" y="2747880"/>
              <a:ext cx="347760" cy="395640"/>
            </a:xfrm>
            <a:prstGeom prst="rect">
              <a:avLst/>
            </a:prstGeom>
            <a:ln>
              <a:noFill/>
            </a:ln>
          </p:spPr>
        </p:pic>
        <p:pic>
          <p:nvPicPr>
            <p:cNvPr id="132" name="Picture 19"/>
            <p:cNvPicPr/>
            <p:nvPr/>
          </p:nvPicPr>
          <p:blipFill>
            <a:blip r:embed="rId7"/>
            <a:stretch/>
          </p:blipFill>
          <p:spPr>
            <a:xfrm>
              <a:off x="6898320" y="2746080"/>
              <a:ext cx="347760" cy="395640"/>
            </a:xfrm>
            <a:prstGeom prst="rect">
              <a:avLst/>
            </a:prstGeom>
            <a:ln>
              <a:noFill/>
            </a:ln>
          </p:spPr>
        </p:pic>
        <p:pic>
          <p:nvPicPr>
            <p:cNvPr id="133" name="Picture 20"/>
            <p:cNvPicPr/>
            <p:nvPr/>
          </p:nvPicPr>
          <p:blipFill>
            <a:blip r:embed="rId7"/>
            <a:stretch/>
          </p:blipFill>
          <p:spPr>
            <a:xfrm>
              <a:off x="7388640" y="2746080"/>
              <a:ext cx="347760" cy="395640"/>
            </a:xfrm>
            <a:prstGeom prst="rect">
              <a:avLst/>
            </a:prstGeom>
            <a:ln>
              <a:noFill/>
            </a:ln>
          </p:spPr>
        </p:pic>
        <p:pic>
          <p:nvPicPr>
            <p:cNvPr id="134" name="Picture 21"/>
            <p:cNvPicPr/>
            <p:nvPr/>
          </p:nvPicPr>
          <p:blipFill>
            <a:blip r:embed="rId7"/>
            <a:stretch/>
          </p:blipFill>
          <p:spPr>
            <a:xfrm>
              <a:off x="7878960" y="2758320"/>
              <a:ext cx="347760" cy="395640"/>
            </a:xfrm>
            <a:prstGeom prst="rect">
              <a:avLst/>
            </a:prstGeom>
            <a:ln>
              <a:noFill/>
            </a:ln>
          </p:spPr>
        </p:pic>
        <p:pic>
          <p:nvPicPr>
            <p:cNvPr id="135" name="Picture 22"/>
            <p:cNvPicPr/>
            <p:nvPr/>
          </p:nvPicPr>
          <p:blipFill>
            <a:blip r:embed="rId7"/>
            <a:stretch/>
          </p:blipFill>
          <p:spPr>
            <a:xfrm>
              <a:off x="8463960" y="2137680"/>
              <a:ext cx="347760" cy="395640"/>
            </a:xfrm>
            <a:prstGeom prst="rect">
              <a:avLst/>
            </a:prstGeom>
            <a:ln>
              <a:noFill/>
            </a:ln>
          </p:spPr>
        </p:pic>
        <p:pic>
          <p:nvPicPr>
            <p:cNvPr id="136" name="Picture 23"/>
            <p:cNvPicPr/>
            <p:nvPr/>
          </p:nvPicPr>
          <p:blipFill>
            <a:blip r:embed="rId7"/>
            <a:stretch/>
          </p:blipFill>
          <p:spPr>
            <a:xfrm>
              <a:off x="9867600" y="2133360"/>
              <a:ext cx="347760" cy="395640"/>
            </a:xfrm>
            <a:prstGeom prst="rect">
              <a:avLst/>
            </a:prstGeom>
            <a:ln>
              <a:noFill/>
            </a:ln>
          </p:spPr>
        </p:pic>
        <p:pic>
          <p:nvPicPr>
            <p:cNvPr id="137" name="Picture 24"/>
            <p:cNvPicPr/>
            <p:nvPr/>
          </p:nvPicPr>
          <p:blipFill>
            <a:blip r:embed="rId7"/>
            <a:stretch/>
          </p:blipFill>
          <p:spPr>
            <a:xfrm>
              <a:off x="9879480" y="3435120"/>
              <a:ext cx="347760" cy="395640"/>
            </a:xfrm>
            <a:prstGeom prst="rect">
              <a:avLst/>
            </a:prstGeom>
            <a:ln>
              <a:noFill/>
            </a:ln>
          </p:spPr>
        </p:pic>
        <p:pic>
          <p:nvPicPr>
            <p:cNvPr id="138" name="Picture 25"/>
            <p:cNvPicPr/>
            <p:nvPr/>
          </p:nvPicPr>
          <p:blipFill>
            <a:blip r:embed="rId7"/>
            <a:stretch/>
          </p:blipFill>
          <p:spPr>
            <a:xfrm>
              <a:off x="8557200" y="3402360"/>
              <a:ext cx="347760" cy="395640"/>
            </a:xfrm>
            <a:prstGeom prst="rect">
              <a:avLst/>
            </a:prstGeom>
            <a:ln>
              <a:noFill/>
            </a:ln>
          </p:spPr>
        </p:pic>
      </p:grpSp>
      <p:sp>
        <p:nvSpPr>
          <p:cNvPr id="3" name="Rectangle 2"/>
          <p:cNvSpPr/>
          <p:nvPr/>
        </p:nvSpPr>
        <p:spPr>
          <a:xfrm>
            <a:off x="326483" y="1762857"/>
            <a:ext cx="4001828" cy="2246769"/>
          </a:xfrm>
          <a:prstGeom prst="rect">
            <a:avLst/>
          </a:prstGeom>
        </p:spPr>
        <p:txBody>
          <a:bodyPr wrap="square">
            <a:spAutoFit/>
          </a:bodyPr>
          <a:lstStyle/>
          <a:p>
            <a:pPr marL="228600" lvl="1">
              <a:spcBef>
                <a:spcPts val="1000"/>
              </a:spcBef>
            </a:pPr>
            <a:r>
              <a:rPr lang="en-IN" sz="2000" dirty="0"/>
              <a:t>Leverages IBM </a:t>
            </a:r>
            <a:r>
              <a:rPr lang="en-IN" sz="2000" dirty="0" err="1"/>
              <a:t>Hyperledger</a:t>
            </a:r>
            <a:r>
              <a:rPr lang="en-IN" sz="2000" dirty="0"/>
              <a:t> fabric 0.7.0 version connection in supply chain network -</a:t>
            </a:r>
          </a:p>
          <a:p>
            <a:pPr marL="742950" lvl="1" indent="-285750">
              <a:buFont typeface="Arial" panose="020B0604020202020204" pitchFamily="34" charset="0"/>
              <a:buChar char="•"/>
            </a:pPr>
            <a:r>
              <a:rPr lang="en-IN" sz="2000" dirty="0"/>
              <a:t>IIB for middleware integration </a:t>
            </a:r>
          </a:p>
          <a:p>
            <a:pPr marL="742950" lvl="1" indent="-285750">
              <a:buFont typeface="Arial" panose="020B0604020202020204" pitchFamily="34" charset="0"/>
              <a:buChar char="•"/>
            </a:pPr>
            <a:r>
              <a:rPr lang="en-IN" sz="2000" dirty="0"/>
              <a:t>APIM for the APIs</a:t>
            </a:r>
          </a:p>
          <a:p>
            <a:pPr marL="742950" lvl="1" indent="-285750">
              <a:buFont typeface="Arial" panose="020B0604020202020204" pitchFamily="34" charset="0"/>
              <a:buChar char="•"/>
            </a:pPr>
            <a:r>
              <a:rPr lang="en-IN" sz="2000" dirty="0"/>
              <a:t>IBM </a:t>
            </a:r>
            <a:r>
              <a:rPr lang="en-IN" sz="2000" dirty="0" err="1"/>
              <a:t>Datapower</a:t>
            </a:r>
            <a:endParaRPr lang="en-IN" sz="2000" dirty="0"/>
          </a:p>
        </p:txBody>
      </p:sp>
      <p:sp>
        <p:nvSpPr>
          <p:cNvPr id="24"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Solution Architecture</a:t>
            </a:r>
          </a:p>
        </p:txBody>
      </p:sp>
    </p:spTree>
    <p:extLst>
      <p:ext uri="{BB962C8B-B14F-4D97-AF65-F5344CB8AC3E}">
        <p14:creationId xmlns:p14="http://schemas.microsoft.com/office/powerpoint/2010/main" val="1818023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6639983" cy="2697343"/>
          </a:xfrm>
          <a:prstGeom prst="rect">
            <a:avLst/>
          </a:prstGeom>
          <a:noFill/>
          <a:ln w="9525">
            <a:noFill/>
            <a:miter lim="800000"/>
            <a:headEnd/>
            <a:tailEnd/>
          </a:ln>
        </p:spPr>
        <p:txBody>
          <a:bodyPr/>
          <a:lstStyle/>
          <a:p>
            <a:pPr>
              <a:lnSpc>
                <a:spcPct val="90000"/>
              </a:lnSpc>
            </a:pPr>
            <a:r>
              <a:rPr lang="en-US" altLang="en-US" sz="4000" b="1" dirty="0"/>
              <a:t>SIGNZY</a:t>
            </a:r>
          </a:p>
          <a:p>
            <a:pPr>
              <a:lnSpc>
                <a:spcPct val="90000"/>
              </a:lnSpc>
            </a:pPr>
            <a:r>
              <a:rPr lang="en-US" altLang="en-US" sz="2800" b="1" dirty="0"/>
              <a:t>Digital KYC and Contracting made easy</a:t>
            </a:r>
          </a:p>
          <a:p>
            <a:pPr>
              <a:lnSpc>
                <a:spcPct val="90000"/>
              </a:lnSpc>
            </a:pPr>
            <a:endParaRPr lang="en-US" altLang="en-US" sz="4000" b="1" dirty="0"/>
          </a:p>
          <a:p>
            <a:pPr>
              <a:lnSpc>
                <a:spcPct val="90000"/>
              </a:lnSpc>
            </a:pPr>
            <a:r>
              <a:rPr lang="en-US" altLang="en-US" sz="2800" dirty="0" err="1">
                <a:solidFill>
                  <a:srgbClr val="414550"/>
                </a:solidFill>
              </a:rPr>
              <a:t>Arpit</a:t>
            </a:r>
            <a:r>
              <a:rPr lang="en-US" altLang="en-US" sz="2800" dirty="0">
                <a:solidFill>
                  <a:srgbClr val="414550"/>
                </a:solidFill>
              </a:rPr>
              <a:t> </a:t>
            </a:r>
            <a:r>
              <a:rPr lang="en-US" altLang="en-US" sz="2800" dirty="0" err="1">
                <a:solidFill>
                  <a:srgbClr val="414550"/>
                </a:solidFill>
              </a:rPr>
              <a:t>Ratan</a:t>
            </a:r>
            <a:r>
              <a:rPr lang="en-US" altLang="en-US" sz="2800" dirty="0">
                <a:solidFill>
                  <a:srgbClr val="414550"/>
                </a:solidFill>
              </a:rPr>
              <a:t> (Co-Founder)</a:t>
            </a:r>
          </a:p>
        </p:txBody>
      </p:sp>
      <p:pic>
        <p:nvPicPr>
          <p:cNvPr id="4" name="Picture 3"/>
          <p:cNvPicPr>
            <a:picLocks noChangeAspect="1"/>
          </p:cNvPicPr>
          <p:nvPr/>
        </p:nvPicPr>
        <p:blipFill>
          <a:blip r:embed="rId2"/>
          <a:stretch>
            <a:fillRect/>
          </a:stretch>
        </p:blipFill>
        <p:spPr>
          <a:xfrm>
            <a:off x="1939532" y="1397726"/>
            <a:ext cx="2552209" cy="885958"/>
          </a:xfrm>
          <a:prstGeom prst="rect">
            <a:avLst/>
          </a:prstGeom>
        </p:spPr>
      </p:pic>
    </p:spTree>
    <p:extLst>
      <p:ext uri="{BB962C8B-B14F-4D97-AF65-F5344CB8AC3E}">
        <p14:creationId xmlns:p14="http://schemas.microsoft.com/office/powerpoint/2010/main" val="533318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423580" y="2519635"/>
          <a:ext cx="10564237" cy="4679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1930441" y="4335538"/>
            <a:ext cx="773159" cy="773159"/>
          </a:xfrm>
          <a:prstGeom prst="rect">
            <a:avLst/>
          </a:prstGeom>
          <a:solidFill>
            <a:schemeClr val="tx2">
              <a:lumMod val="75000"/>
            </a:schemeClr>
          </a:solidFill>
          <a:ln>
            <a:noFill/>
          </a:ln>
        </p:spPr>
      </p:pic>
      <p:pic>
        <p:nvPicPr>
          <p:cNvPr id="8" name="Picture 7"/>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516998" y="4542180"/>
            <a:ext cx="782842" cy="782842"/>
          </a:xfrm>
          <a:prstGeom prst="rect">
            <a:avLst/>
          </a:prstGeom>
          <a:solidFill>
            <a:schemeClr val="tx2">
              <a:lumMod val="75000"/>
            </a:schemeClr>
          </a:solidFill>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75705" y="2895836"/>
            <a:ext cx="776105" cy="776105"/>
          </a:xfrm>
          <a:prstGeom prst="rect">
            <a:avLst/>
          </a:prstGeom>
        </p:spPr>
      </p:pic>
      <p:pic>
        <p:nvPicPr>
          <p:cNvPr id="14" name="Picture 13"/>
          <p:cNvPicPr>
            <a:picLocks noChangeAspect="1"/>
          </p:cNvPicPr>
          <p:nvPr/>
        </p:nvPicPr>
        <p:blipFill>
          <a:blip r:embed="rId10" cstate="print">
            <a:lum bright="70000" contrast="-70000"/>
            <a:extLst>
              <a:ext uri="{28A0092B-C50C-407E-A947-70E740481C1C}">
                <a14:useLocalDpi xmlns:a14="http://schemas.microsoft.com/office/drawing/2010/main" val="0"/>
              </a:ext>
            </a:extLst>
          </a:blip>
          <a:stretch>
            <a:fillRect/>
          </a:stretch>
        </p:blipFill>
        <p:spPr>
          <a:xfrm>
            <a:off x="8632659" y="2667147"/>
            <a:ext cx="723157" cy="723157"/>
          </a:xfrm>
          <a:prstGeom prst="rect">
            <a:avLst/>
          </a:prstGeom>
          <a:solidFill>
            <a:schemeClr val="tx2">
              <a:lumMod val="75000"/>
            </a:schemeClr>
          </a:solidFill>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37451" y="3495394"/>
            <a:ext cx="840144" cy="840144"/>
          </a:xfrm>
          <a:prstGeom prst="rect">
            <a:avLst/>
          </a:prstGeom>
        </p:spPr>
      </p:pic>
      <p:pic>
        <p:nvPicPr>
          <p:cNvPr id="16" name="Picture 6" descr="C:\Users\user\Desktop\paperstack.gif"/>
          <p:cNvPicPr>
            <a:picLocks noChangeAspect="1" noChangeArrowheads="1"/>
          </p:cNvPicPr>
          <p:nvPr/>
        </p:nvPicPr>
        <p:blipFill>
          <a:blip r:embed="rId12" cstate="print">
            <a:grayscl/>
          </a:blip>
          <a:srcRect/>
          <a:stretch>
            <a:fillRect/>
          </a:stretch>
        </p:blipFill>
        <p:spPr bwMode="auto">
          <a:xfrm>
            <a:off x="5892988" y="3149646"/>
            <a:ext cx="685247" cy="910347"/>
          </a:xfrm>
          <a:prstGeom prst="rect">
            <a:avLst/>
          </a:prstGeom>
          <a:noFill/>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33691" y="3712113"/>
            <a:ext cx="960978" cy="960978"/>
          </a:xfrm>
          <a:prstGeom prst="rect">
            <a:avLst/>
          </a:prstGeom>
        </p:spPr>
      </p:pic>
      <p:pic>
        <p:nvPicPr>
          <p:cNvPr id="29" name="Picture 2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557591" y="1763161"/>
            <a:ext cx="1316227" cy="1316227"/>
          </a:xfrm>
          <a:prstGeom prst="rect">
            <a:avLst/>
          </a:prstGeom>
        </p:spPr>
      </p:pic>
      <p:sp>
        <p:nvSpPr>
          <p:cNvPr id="12"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Trust 1.0 – Offline</a:t>
            </a:r>
          </a:p>
          <a:p>
            <a:r>
              <a:rPr lang="en-IN" sz="2800" b="1" dirty="0"/>
              <a:t>Paper based verification is time consuming, costly and frustrating</a:t>
            </a:r>
          </a:p>
        </p:txBody>
      </p:sp>
    </p:spTree>
    <p:extLst>
      <p:ext uri="{BB962C8B-B14F-4D97-AF65-F5344CB8AC3E}">
        <p14:creationId xmlns:p14="http://schemas.microsoft.com/office/powerpoint/2010/main" val="1800178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4912" y="-633349"/>
            <a:ext cx="11346872" cy="2677656"/>
          </a:xfrm>
          <a:prstGeom prst="rect">
            <a:avLst/>
          </a:prstGeom>
        </p:spPr>
        <p:txBody>
          <a:bodyPr wrap="square">
            <a:spAutoFit/>
          </a:bodyPr>
          <a:lstStyle/>
          <a:p>
            <a:endParaRPr lang="en-US" sz="2800" b="1" dirty="0">
              <a:latin typeface="+mj-lt"/>
            </a:endParaRPr>
          </a:p>
          <a:p>
            <a:endParaRPr lang="en-US" sz="2800" b="1" dirty="0">
              <a:latin typeface="+mj-lt"/>
            </a:endParaRPr>
          </a:p>
          <a:p>
            <a:r>
              <a:rPr lang="en-US" sz="2800" b="1" dirty="0">
                <a:latin typeface="+mj-lt"/>
              </a:rPr>
              <a:t>Trust 2.0 Economy</a:t>
            </a:r>
          </a:p>
          <a:p>
            <a:endParaRPr lang="en-US" sz="2800" b="1" dirty="0">
              <a:latin typeface="+mj-lt"/>
            </a:endParaRPr>
          </a:p>
          <a:p>
            <a:r>
              <a:rPr lang="en-US" sz="2800" b="1" dirty="0" err="1">
                <a:latin typeface="+mj-lt"/>
              </a:rPr>
              <a:t>Signzy’s</a:t>
            </a:r>
            <a:r>
              <a:rPr lang="en-US" sz="2800" b="1" dirty="0">
                <a:latin typeface="+mj-lt"/>
              </a:rPr>
              <a:t> APIs deliver digital trust ,</a:t>
            </a:r>
          </a:p>
          <a:p>
            <a:r>
              <a:rPr lang="en-US" sz="2800" b="1" dirty="0">
                <a:latin typeface="+mj-lt"/>
              </a:rPr>
              <a:t>wherever identity &amp; background verification is at the core of the transaction.</a:t>
            </a:r>
          </a:p>
        </p:txBody>
      </p:sp>
      <p:sp>
        <p:nvSpPr>
          <p:cNvPr id="5" name="Rectangle 4"/>
          <p:cNvSpPr/>
          <p:nvPr/>
        </p:nvSpPr>
        <p:spPr>
          <a:xfrm>
            <a:off x="4616991" y="4403946"/>
            <a:ext cx="4735557" cy="1138773"/>
          </a:xfrm>
          <a:prstGeom prst="rect">
            <a:avLst/>
          </a:prstGeom>
        </p:spPr>
        <p:txBody>
          <a:bodyPr wrap="square">
            <a:spAutoFit/>
          </a:bodyPr>
          <a:lstStyle/>
          <a:p>
            <a:r>
              <a:rPr lang="en-US" sz="2400" dirty="0">
                <a:latin typeface="Calibri" panose="020F0502020204030204" pitchFamily="34" charset="0"/>
                <a:cs typeface="Calibri" panose="020F0502020204030204" pitchFamily="34" charset="0"/>
              </a:rPr>
              <a:t>Winner of RBI’s payments systems Innovation Contest 2016 </a:t>
            </a:r>
            <a:br>
              <a:rPr lang="en-US" sz="2400" dirty="0">
                <a:latin typeface="Calibri" panose="020F0502020204030204" pitchFamily="34" charset="0"/>
                <a:cs typeface="Calibri" panose="020F0502020204030204" pitchFamily="34" charset="0"/>
              </a:rPr>
            </a:br>
            <a:endParaRPr lang="en-US" sz="2000" b="1" dirty="0">
              <a:latin typeface="Calibri" panose="020F0502020204030204" pitchFamily="34" charset="0"/>
              <a:cs typeface="Calibri" panose="020F0502020204030204" pitchFamily="34" charset="0"/>
            </a:endParaRPr>
          </a:p>
        </p:txBody>
      </p:sp>
      <p:pic>
        <p:nvPicPr>
          <p:cNvPr id="6" name="Picture 2" descr="https://www.rbi.org.in/images/Rbinote.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0825" y="4339874"/>
            <a:ext cx="1213985" cy="1213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4641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489" descr="Copy (6) of CBNA_HomeEquityGuide_041411.png"/>
          <p:cNvPicPr>
            <a:picLocks noChangeAspect="1"/>
          </p:cNvPicPr>
          <p:nvPr>
            <p:custDataLst>
              <p:tags r:id="rId1"/>
            </p:custDataLst>
          </p:nvPr>
        </p:nvPicPr>
        <p:blipFill>
          <a:blip r:embed="rId11" cstate="print">
            <a:duotone>
              <a:schemeClr val="accent6">
                <a:shade val="45000"/>
                <a:satMod val="135000"/>
              </a:schemeClr>
              <a:prstClr val="white"/>
            </a:duotone>
            <a:extLst>
              <a:ext uri="{BEBA8EAE-BF5A-486C-A8C5-ECC9F3942E4B}">
                <a14:imgProps xmlns:a14="http://schemas.microsoft.com/office/drawing/2010/main">
                  <a14:imgLayer>
                    <a14:imgEffect>
                      <a14:brightnessContrast bright="-20000"/>
                    </a14:imgEffect>
                  </a14:imgLayer>
                </a14:imgProps>
              </a:ext>
              <a:ext uri="{28A0092B-C50C-407E-A947-70E740481C1C}">
                <a14:useLocalDpi xmlns:a14="http://schemas.microsoft.com/office/drawing/2010/main" val="0"/>
              </a:ext>
            </a:extLst>
          </a:blip>
          <a:stretch>
            <a:fillRect/>
          </a:stretch>
        </p:blipFill>
        <p:spPr bwMode="auto">
          <a:xfrm>
            <a:off x="5541102" y="3578614"/>
            <a:ext cx="755532" cy="111612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4" name="Oval 73"/>
          <p:cNvSpPr/>
          <p:nvPr/>
        </p:nvSpPr>
        <p:spPr>
          <a:xfrm>
            <a:off x="4708909" y="3053918"/>
            <a:ext cx="2270566" cy="22802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5" name="Oval 74"/>
          <p:cNvSpPr/>
          <p:nvPr/>
        </p:nvSpPr>
        <p:spPr>
          <a:xfrm>
            <a:off x="4861309" y="3206318"/>
            <a:ext cx="2270566" cy="228026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6" name="Trapezoid 75"/>
          <p:cNvSpPr/>
          <p:nvPr/>
        </p:nvSpPr>
        <p:spPr>
          <a:xfrm rot="16200000">
            <a:off x="5863846" y="3921510"/>
            <a:ext cx="1515186" cy="606345"/>
          </a:xfrm>
          <a:prstGeom prst="trapezoid">
            <a:avLst>
              <a:gd name="adj" fmla="val 6591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77" name="Rectangle 76"/>
          <p:cNvSpPr/>
          <p:nvPr/>
        </p:nvSpPr>
        <p:spPr>
          <a:xfrm>
            <a:off x="6854444" y="2209978"/>
            <a:ext cx="3124200" cy="4041470"/>
          </a:xfrm>
          <a:prstGeom prst="rect">
            <a:avLst/>
          </a:prstGeom>
          <a:solidFill>
            <a:schemeClr val="tx1">
              <a:lumMod val="50000"/>
              <a:lumOff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pitchFamily="34" charset="0"/>
              <a:cs typeface="Calibri" panose="020F0502020204030204" pitchFamily="34" charset="0"/>
            </a:endParaRPr>
          </a:p>
        </p:txBody>
      </p:sp>
      <p:sp>
        <p:nvSpPr>
          <p:cNvPr id="106" name="Rectangle 105"/>
          <p:cNvSpPr/>
          <p:nvPr/>
        </p:nvSpPr>
        <p:spPr>
          <a:xfrm>
            <a:off x="1812544" y="2153856"/>
            <a:ext cx="3124200" cy="4041470"/>
          </a:xfrm>
          <a:prstGeom prst="rect">
            <a:avLst/>
          </a:prstGeom>
          <a:solidFill>
            <a:schemeClr val="tx1">
              <a:lumMod val="50000"/>
              <a:lumOff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107" name="Trapezoid 106"/>
          <p:cNvSpPr/>
          <p:nvPr/>
        </p:nvSpPr>
        <p:spPr>
          <a:xfrm rot="5400000">
            <a:off x="4471148" y="3921510"/>
            <a:ext cx="1515186" cy="606345"/>
          </a:xfrm>
          <a:prstGeom prst="trapezoid">
            <a:avLst>
              <a:gd name="adj" fmla="val 65912"/>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118" name="Picture 12" descr="http://icons.iconarchive.com/icons/paomedia/small-n-flat/1024/user-id-icon.png"/>
          <p:cNvPicPr>
            <a:picLocks noChangeAspect="1" noChangeArrowheads="1"/>
          </p:cNvPicPr>
          <p:nvPr/>
        </p:nvPicPr>
        <p:blipFill>
          <a:blip r:embed="rId12" cstate="print"/>
          <a:srcRect/>
          <a:stretch>
            <a:fillRect/>
          </a:stretch>
        </p:blipFill>
        <p:spPr bwMode="auto">
          <a:xfrm>
            <a:off x="6936547" y="2463978"/>
            <a:ext cx="629752" cy="629752"/>
          </a:xfrm>
          <a:prstGeom prst="rect">
            <a:avLst/>
          </a:prstGeom>
          <a:noFill/>
        </p:spPr>
      </p:pic>
      <p:sp>
        <p:nvSpPr>
          <p:cNvPr id="119" name="Rectangle 118"/>
          <p:cNvSpPr/>
          <p:nvPr>
            <p:custDataLst>
              <p:tags r:id="rId2"/>
            </p:custDataLst>
          </p:nvPr>
        </p:nvSpPr>
        <p:spPr bwMode="auto">
          <a:xfrm>
            <a:off x="7578344" y="2535486"/>
            <a:ext cx="2329435" cy="335151"/>
          </a:xfrm>
          <a:prstGeom prst="rect">
            <a:avLst/>
          </a:prstGeom>
          <a:no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738" eaLnBrk="0" hangingPunct="0"/>
            <a:r>
              <a:rPr lang="en-US" sz="1200" b="1" dirty="0">
                <a:solidFill>
                  <a:schemeClr val="bg1"/>
                </a:solidFill>
                <a:latin typeface="Calibri" panose="020F0502020204030204" pitchFamily="34" charset="0"/>
                <a:cs typeface="Calibri" pitchFamily="34" charset="0"/>
              </a:rPr>
              <a:t>ID/Document Verification</a:t>
            </a:r>
            <a:r>
              <a:rPr lang="en-US" sz="1200" dirty="0">
                <a:solidFill>
                  <a:schemeClr val="bg1"/>
                </a:solidFill>
                <a:latin typeface="Calibri" panose="020F0502020204030204" pitchFamily="34" charset="0"/>
                <a:cs typeface="Calibri" pitchFamily="34" charset="0"/>
              </a:rPr>
              <a:t> for </a:t>
            </a:r>
            <a:r>
              <a:rPr lang="en-US" sz="1200" dirty="0" err="1">
                <a:solidFill>
                  <a:schemeClr val="bg1"/>
                </a:solidFill>
                <a:latin typeface="Calibri" pitchFamily="34" charset="0"/>
                <a:cs typeface="Calibri" pitchFamily="34" charset="0"/>
              </a:rPr>
              <a:t>PoI</a:t>
            </a:r>
            <a:r>
              <a:rPr lang="en-US" sz="1200" dirty="0">
                <a:solidFill>
                  <a:schemeClr val="bg1"/>
                </a:solidFill>
                <a:latin typeface="Calibri" pitchFamily="34" charset="0"/>
                <a:cs typeface="Calibri" pitchFamily="34" charset="0"/>
              </a:rPr>
              <a:t> and </a:t>
            </a:r>
            <a:r>
              <a:rPr lang="en-US" sz="1200" dirty="0" err="1">
                <a:solidFill>
                  <a:schemeClr val="bg1"/>
                </a:solidFill>
                <a:latin typeface="Calibri" pitchFamily="34" charset="0"/>
                <a:cs typeface="Calibri" pitchFamily="34" charset="0"/>
              </a:rPr>
              <a:t>PoA</a:t>
            </a:r>
            <a:r>
              <a:rPr lang="en-US" sz="1200" dirty="0">
                <a:solidFill>
                  <a:schemeClr val="bg1"/>
                </a:solidFill>
                <a:latin typeface="Calibri" pitchFamily="34" charset="0"/>
                <a:cs typeface="Calibri" pitchFamily="34" charset="0"/>
              </a:rPr>
              <a:t> requirements of KYC </a:t>
            </a:r>
          </a:p>
        </p:txBody>
      </p:sp>
      <p:sp>
        <p:nvSpPr>
          <p:cNvPr id="120" name="Rectangle 119"/>
          <p:cNvSpPr/>
          <p:nvPr>
            <p:custDataLst>
              <p:tags r:id="rId3"/>
            </p:custDataLst>
          </p:nvPr>
        </p:nvSpPr>
        <p:spPr bwMode="auto">
          <a:xfrm>
            <a:off x="7604362" y="3432048"/>
            <a:ext cx="2329435" cy="335151"/>
          </a:xfrm>
          <a:prstGeom prst="rect">
            <a:avLst/>
          </a:prstGeom>
          <a:no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738" eaLnBrk="0" hangingPunct="0"/>
            <a:r>
              <a:rPr lang="en-US" sz="1200" b="1" dirty="0">
                <a:solidFill>
                  <a:schemeClr val="bg1"/>
                </a:solidFill>
                <a:latin typeface="Calibri" pitchFamily="34" charset="0"/>
                <a:cs typeface="Calibri" pitchFamily="34" charset="0"/>
              </a:rPr>
              <a:t>Background due diligence </a:t>
            </a:r>
            <a:r>
              <a:rPr lang="en-US" sz="1200" dirty="0">
                <a:solidFill>
                  <a:schemeClr val="bg1"/>
                </a:solidFill>
                <a:latin typeface="Calibri" pitchFamily="34" charset="0"/>
                <a:cs typeface="Calibri" pitchFamily="34" charset="0"/>
              </a:rPr>
              <a:t>for satisfactorily meeting AML/CFT guidelines</a:t>
            </a:r>
          </a:p>
        </p:txBody>
      </p:sp>
      <p:pic>
        <p:nvPicPr>
          <p:cNvPr id="121" name="Picture 4" descr="https://cdn2.iconfinder.com/data/icons/finance-26/128/finance_-66-51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08154" y="3476454"/>
            <a:ext cx="542699" cy="542699"/>
          </a:xfrm>
          <a:prstGeom prst="rect">
            <a:avLst/>
          </a:prstGeom>
          <a:noFill/>
          <a:extLst>
            <a:ext uri="{909E8E84-426E-40DD-AFC4-6F175D3DCCD1}">
              <a14:hiddenFill xmlns:a14="http://schemas.microsoft.com/office/drawing/2010/main">
                <a:solidFill>
                  <a:srgbClr val="FFFFFF"/>
                </a:solidFill>
              </a14:hiddenFill>
            </a:ext>
          </a:extLst>
        </p:spPr>
      </p:pic>
      <p:sp>
        <p:nvSpPr>
          <p:cNvPr id="155" name="Rectangle 154"/>
          <p:cNvSpPr/>
          <p:nvPr>
            <p:custDataLst>
              <p:tags r:id="rId4"/>
            </p:custDataLst>
          </p:nvPr>
        </p:nvSpPr>
        <p:spPr bwMode="auto">
          <a:xfrm>
            <a:off x="7597911" y="4560774"/>
            <a:ext cx="2329435" cy="335151"/>
          </a:xfrm>
          <a:prstGeom prst="rect">
            <a:avLst/>
          </a:prstGeom>
          <a:no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738" eaLnBrk="0" hangingPunct="0"/>
            <a:r>
              <a:rPr lang="en-US" sz="1200" b="1" dirty="0">
                <a:solidFill>
                  <a:schemeClr val="bg1"/>
                </a:solidFill>
                <a:latin typeface="Calibri" pitchFamily="34" charset="0"/>
                <a:cs typeface="Calibri" pitchFamily="34" charset="0"/>
              </a:rPr>
              <a:t>Secure digital contracts </a:t>
            </a:r>
            <a:r>
              <a:rPr lang="en-US" sz="1200" dirty="0">
                <a:solidFill>
                  <a:schemeClr val="bg1"/>
                </a:solidFill>
                <a:latin typeface="Calibri" pitchFamily="34" charset="0"/>
                <a:cs typeface="Calibri" pitchFamily="34" charset="0"/>
              </a:rPr>
              <a:t>using </a:t>
            </a:r>
            <a:r>
              <a:rPr lang="en-US" sz="1200" dirty="0" err="1">
                <a:solidFill>
                  <a:schemeClr val="bg1"/>
                </a:solidFill>
                <a:latin typeface="Calibri" pitchFamily="34" charset="0"/>
                <a:cs typeface="Calibri" pitchFamily="34" charset="0"/>
              </a:rPr>
              <a:t>Aadhar</a:t>
            </a:r>
            <a:r>
              <a:rPr lang="en-US" sz="1200" dirty="0">
                <a:solidFill>
                  <a:schemeClr val="bg1"/>
                </a:solidFill>
                <a:latin typeface="Calibri" pitchFamily="34" charset="0"/>
                <a:cs typeface="Calibri" pitchFamily="34" charset="0"/>
              </a:rPr>
              <a:t> and biometric evidence </a:t>
            </a:r>
          </a:p>
        </p:txBody>
      </p:sp>
      <p:pic>
        <p:nvPicPr>
          <p:cNvPr id="156" name="Picture 24" descr="http://www.rentsys.com/images/company.png"/>
          <p:cNvPicPr>
            <a:picLocks noChangeAspect="1" noChangeArrowheads="1"/>
          </p:cNvPicPr>
          <p:nvPr/>
        </p:nvPicPr>
        <p:blipFill>
          <a:blip r:embed="rId14" cstate="print"/>
          <a:srcRect/>
          <a:stretch>
            <a:fillRect/>
          </a:stretch>
        </p:blipFill>
        <p:spPr bwMode="auto">
          <a:xfrm rot="10800000" flipV="1">
            <a:off x="6979475" y="5486578"/>
            <a:ext cx="609600" cy="609600"/>
          </a:xfrm>
          <a:prstGeom prst="rect">
            <a:avLst/>
          </a:prstGeom>
          <a:noFill/>
        </p:spPr>
      </p:pic>
      <p:pic>
        <p:nvPicPr>
          <p:cNvPr id="157" name="Picture 2" descr="http://profassist.in/wp-content/uploads/2015/04/Digital-Signature-blu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91174" y="4483278"/>
            <a:ext cx="632137" cy="632137"/>
          </a:xfrm>
          <a:prstGeom prst="rect">
            <a:avLst/>
          </a:prstGeom>
          <a:noFill/>
          <a:extLst>
            <a:ext uri="{909E8E84-426E-40DD-AFC4-6F175D3DCCD1}">
              <a14:hiddenFill xmlns:a14="http://schemas.microsoft.com/office/drawing/2010/main">
                <a:solidFill>
                  <a:srgbClr val="FFFFFF"/>
                </a:solidFill>
              </a14:hiddenFill>
            </a:ext>
          </a:extLst>
        </p:spPr>
      </p:pic>
      <p:sp>
        <p:nvSpPr>
          <p:cNvPr id="158" name="Rectangle 157"/>
          <p:cNvSpPr/>
          <p:nvPr>
            <p:custDataLst>
              <p:tags r:id="rId5"/>
            </p:custDataLst>
          </p:nvPr>
        </p:nvSpPr>
        <p:spPr bwMode="auto">
          <a:xfrm>
            <a:off x="7603744" y="5562778"/>
            <a:ext cx="2376256" cy="335151"/>
          </a:xfrm>
          <a:prstGeom prst="rect">
            <a:avLst/>
          </a:prstGeom>
          <a:no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738" eaLnBrk="0" hangingPunct="0"/>
            <a:r>
              <a:rPr lang="en-US" sz="1200" b="1" dirty="0">
                <a:solidFill>
                  <a:schemeClr val="bg1"/>
                </a:solidFill>
                <a:latin typeface="Calibri" pitchFamily="34" charset="0"/>
                <a:cs typeface="Calibri" pitchFamily="34" charset="0"/>
              </a:rPr>
              <a:t>Company verification</a:t>
            </a:r>
            <a:r>
              <a:rPr lang="en-US" sz="1200" dirty="0">
                <a:solidFill>
                  <a:schemeClr val="bg1"/>
                </a:solidFill>
                <a:latin typeface="Calibri" pitchFamily="34" charset="0"/>
                <a:cs typeface="Calibri" pitchFamily="34" charset="0"/>
              </a:rPr>
              <a:t> from government  records</a:t>
            </a:r>
          </a:p>
        </p:txBody>
      </p:sp>
      <p:sp>
        <p:nvSpPr>
          <p:cNvPr id="159" name="Rectangle 158"/>
          <p:cNvSpPr/>
          <p:nvPr/>
        </p:nvSpPr>
        <p:spPr>
          <a:xfrm>
            <a:off x="6865087" y="1511045"/>
            <a:ext cx="3101340" cy="562328"/>
          </a:xfrm>
          <a:prstGeom prst="rect">
            <a:avLst/>
          </a:prstGeom>
          <a:solidFill>
            <a:schemeClr val="tx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bg1"/>
                </a:solidFill>
                <a:latin typeface="Calibri" panose="020F0502020204030204" pitchFamily="34" charset="0"/>
                <a:cs typeface="Calibri" panose="020F0502020204030204" pitchFamily="34" charset="0"/>
              </a:rPr>
              <a:t>Eliminating fraud in digital regulatory compliance</a:t>
            </a:r>
          </a:p>
        </p:txBody>
      </p:sp>
      <p:sp>
        <p:nvSpPr>
          <p:cNvPr id="160" name="Rectangle 159"/>
          <p:cNvSpPr/>
          <p:nvPr/>
        </p:nvSpPr>
        <p:spPr>
          <a:xfrm>
            <a:off x="1952243" y="1498345"/>
            <a:ext cx="2819400" cy="562328"/>
          </a:xfrm>
          <a:prstGeom prst="rect">
            <a:avLst/>
          </a:prstGeom>
          <a:solidFill>
            <a:schemeClr val="tx2">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bg1"/>
                </a:solidFill>
                <a:latin typeface="Calibri" panose="020F0502020204030204" pitchFamily="34" charset="0"/>
                <a:cs typeface="Calibri" panose="020F0502020204030204" pitchFamily="34" charset="0"/>
              </a:rPr>
              <a:t>Improving lending decision using digital data </a:t>
            </a:r>
          </a:p>
        </p:txBody>
      </p:sp>
      <p:pic>
        <p:nvPicPr>
          <p:cNvPr id="161" name="Picture 12" descr="http://icons.iconarchive.com/icons/paomedia/small-n-flat/1024/user-id-icon.png"/>
          <p:cNvPicPr>
            <a:picLocks noChangeAspect="1" noChangeArrowheads="1"/>
          </p:cNvPicPr>
          <p:nvPr/>
        </p:nvPicPr>
        <p:blipFill>
          <a:blip r:embed="rId12" cstate="print"/>
          <a:srcRect/>
          <a:stretch>
            <a:fillRect/>
          </a:stretch>
        </p:blipFill>
        <p:spPr bwMode="auto">
          <a:xfrm>
            <a:off x="1904601" y="2435880"/>
            <a:ext cx="629752" cy="629752"/>
          </a:xfrm>
          <a:prstGeom prst="rect">
            <a:avLst/>
          </a:prstGeom>
          <a:noFill/>
        </p:spPr>
      </p:pic>
      <p:sp>
        <p:nvSpPr>
          <p:cNvPr id="162" name="Rectangle 161"/>
          <p:cNvSpPr/>
          <p:nvPr>
            <p:custDataLst>
              <p:tags r:id="rId6"/>
            </p:custDataLst>
          </p:nvPr>
        </p:nvSpPr>
        <p:spPr bwMode="auto">
          <a:xfrm>
            <a:off x="2546398" y="2545488"/>
            <a:ext cx="2329435" cy="335151"/>
          </a:xfrm>
          <a:prstGeom prst="rect">
            <a:avLst/>
          </a:prstGeom>
          <a:no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738" eaLnBrk="0" hangingPunct="0"/>
            <a:r>
              <a:rPr lang="en-US" sz="1200" dirty="0">
                <a:solidFill>
                  <a:schemeClr val="bg1"/>
                </a:solidFill>
                <a:latin typeface="Calibri" panose="020F0502020204030204" pitchFamily="34" charset="0"/>
                <a:cs typeface="Calibri" pitchFamily="34" charset="0"/>
              </a:rPr>
              <a:t>Confirmation of </a:t>
            </a:r>
            <a:r>
              <a:rPr lang="en-US" sz="1200" b="1" dirty="0">
                <a:solidFill>
                  <a:schemeClr val="bg1"/>
                </a:solidFill>
                <a:latin typeface="Calibri" panose="020F0502020204030204" pitchFamily="34" charset="0"/>
                <a:cs typeface="Calibri" pitchFamily="34" charset="0"/>
              </a:rPr>
              <a:t>employment </a:t>
            </a:r>
            <a:r>
              <a:rPr lang="en-US" sz="1200" dirty="0">
                <a:solidFill>
                  <a:schemeClr val="bg1"/>
                </a:solidFill>
                <a:latin typeface="Calibri" panose="020F0502020204030204" pitchFamily="34" charset="0"/>
                <a:cs typeface="Calibri" pitchFamily="34" charset="0"/>
              </a:rPr>
              <a:t>from verified datasets</a:t>
            </a:r>
          </a:p>
        </p:txBody>
      </p:sp>
      <p:sp>
        <p:nvSpPr>
          <p:cNvPr id="163" name="Rectangle 162"/>
          <p:cNvSpPr/>
          <p:nvPr>
            <p:custDataLst>
              <p:tags r:id="rId7"/>
            </p:custDataLst>
          </p:nvPr>
        </p:nvSpPr>
        <p:spPr bwMode="auto">
          <a:xfrm>
            <a:off x="2572416" y="3503297"/>
            <a:ext cx="2329435" cy="335151"/>
          </a:xfrm>
          <a:prstGeom prst="rect">
            <a:avLst/>
          </a:prstGeom>
          <a:no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738" eaLnBrk="0" hangingPunct="0"/>
            <a:r>
              <a:rPr lang="en-US" sz="1200" b="1" dirty="0">
                <a:solidFill>
                  <a:schemeClr val="bg1"/>
                </a:solidFill>
                <a:latin typeface="Calibri" pitchFamily="34" charset="0"/>
                <a:cs typeface="Calibri" pitchFamily="34" charset="0"/>
              </a:rPr>
              <a:t>Financial history </a:t>
            </a:r>
            <a:r>
              <a:rPr lang="en-US" sz="1200" dirty="0">
                <a:solidFill>
                  <a:schemeClr val="bg1"/>
                </a:solidFill>
                <a:latin typeface="Calibri" pitchFamily="34" charset="0"/>
                <a:cs typeface="Calibri" pitchFamily="34" charset="0"/>
              </a:rPr>
              <a:t>from bank account and other sources</a:t>
            </a:r>
          </a:p>
        </p:txBody>
      </p:sp>
      <p:sp>
        <p:nvSpPr>
          <p:cNvPr id="164" name="Rectangle 163"/>
          <p:cNvSpPr/>
          <p:nvPr>
            <p:custDataLst>
              <p:tags r:id="rId8"/>
            </p:custDataLst>
          </p:nvPr>
        </p:nvSpPr>
        <p:spPr bwMode="auto">
          <a:xfrm>
            <a:off x="2559716" y="4569563"/>
            <a:ext cx="2329435" cy="335151"/>
          </a:xfrm>
          <a:prstGeom prst="rect">
            <a:avLst/>
          </a:prstGeom>
          <a:no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738" eaLnBrk="0" hangingPunct="0"/>
            <a:r>
              <a:rPr lang="en-US" sz="1200" b="1" dirty="0">
                <a:solidFill>
                  <a:schemeClr val="bg1"/>
                </a:solidFill>
                <a:latin typeface="Calibri" pitchFamily="34" charset="0"/>
                <a:cs typeface="Calibri" pitchFamily="34" charset="0"/>
              </a:rPr>
              <a:t>Social media APIs </a:t>
            </a:r>
            <a:r>
              <a:rPr lang="en-US" sz="1200" dirty="0">
                <a:solidFill>
                  <a:schemeClr val="bg1"/>
                </a:solidFill>
                <a:latin typeface="Calibri" pitchFamily="34" charset="0"/>
                <a:cs typeface="Calibri" pitchFamily="34" charset="0"/>
              </a:rPr>
              <a:t>to authenticate education, employment etc. </a:t>
            </a:r>
          </a:p>
        </p:txBody>
      </p:sp>
      <p:sp>
        <p:nvSpPr>
          <p:cNvPr id="165" name="Rectangle 164"/>
          <p:cNvSpPr/>
          <p:nvPr>
            <p:custDataLst>
              <p:tags r:id="rId9"/>
            </p:custDataLst>
          </p:nvPr>
        </p:nvSpPr>
        <p:spPr bwMode="auto">
          <a:xfrm>
            <a:off x="2534353" y="5164127"/>
            <a:ext cx="2329435" cy="335151"/>
          </a:xfrm>
          <a:prstGeom prst="rect">
            <a:avLst/>
          </a:prstGeom>
          <a:noFill/>
          <a:ln w="9525" cap="flat" cmpd="sng" algn="ctr">
            <a:noFill/>
            <a:prstDash val="solid"/>
            <a:round/>
            <a:headEnd type="none" w="med" len="med"/>
            <a:tailEnd type="none" w="med" len="med"/>
          </a:ln>
          <a:effectLst/>
        </p:spPr>
        <p:txBody>
          <a:bodyPr vert="horz" wrap="square" lIns="82058" tIns="41029" rIns="82058" bIns="41029" numCol="1" rtlCol="0" anchor="t" anchorCtr="0" compatLnSpc="1">
            <a:prstTxWarp prst="textNoShape">
              <a:avLst/>
            </a:prstTxWarp>
          </a:bodyPr>
          <a:lstStyle/>
          <a:p>
            <a:pPr defTabSz="820738" eaLnBrk="0" hangingPunct="0"/>
            <a:r>
              <a:rPr lang="en-US" sz="1200" dirty="0">
                <a:solidFill>
                  <a:schemeClr val="bg1"/>
                </a:solidFill>
                <a:latin typeface="Calibri" pitchFamily="34" charset="0"/>
                <a:cs typeface="Calibri" pitchFamily="34" charset="0"/>
              </a:rPr>
              <a:t>Social media APIs help create </a:t>
            </a:r>
            <a:r>
              <a:rPr lang="en-US" sz="1200" dirty="0" err="1">
                <a:solidFill>
                  <a:schemeClr val="bg1"/>
                </a:solidFill>
                <a:latin typeface="Calibri" pitchFamily="34" charset="0"/>
                <a:cs typeface="Calibri" pitchFamily="34" charset="0"/>
              </a:rPr>
              <a:t>pshycological</a:t>
            </a:r>
            <a:r>
              <a:rPr lang="en-US" sz="1200" dirty="0">
                <a:solidFill>
                  <a:schemeClr val="bg1"/>
                </a:solidFill>
                <a:latin typeface="Calibri" pitchFamily="34" charset="0"/>
                <a:cs typeface="Calibri" pitchFamily="34" charset="0"/>
              </a:rPr>
              <a:t> profile and customized scores using public posts</a:t>
            </a:r>
          </a:p>
        </p:txBody>
      </p:sp>
      <p:pic>
        <p:nvPicPr>
          <p:cNvPr id="166" name="Picture 22" descr="http://f4864cc98171a2fa5bcf-bac0519d026520f2ed1271cdfe28fb70.r28.cf2.rackcdn.com/linkedin2.png"/>
          <p:cNvPicPr>
            <a:picLocks noChangeAspect="1" noChangeArrowheads="1"/>
          </p:cNvPicPr>
          <p:nvPr/>
        </p:nvPicPr>
        <p:blipFill rotWithShape="1">
          <a:blip r:embed="rId16" cstate="print"/>
          <a:srcRect t="42308" r="72222" b="7692"/>
          <a:stretch/>
        </p:blipFill>
        <p:spPr bwMode="auto">
          <a:xfrm>
            <a:off x="1917012" y="4651248"/>
            <a:ext cx="520456" cy="468411"/>
          </a:xfrm>
          <a:prstGeom prst="rect">
            <a:avLst/>
          </a:prstGeom>
          <a:noFill/>
        </p:spPr>
      </p:pic>
      <p:pic>
        <p:nvPicPr>
          <p:cNvPr id="167" name="Picture 22" descr="http://f4864cc98171a2fa5bcf-bac0519d026520f2ed1271cdfe28fb70.r28.cf2.rackcdn.com/linkedin2.png"/>
          <p:cNvPicPr>
            <a:picLocks noChangeAspect="1" noChangeArrowheads="1"/>
          </p:cNvPicPr>
          <p:nvPr/>
        </p:nvPicPr>
        <p:blipFill>
          <a:blip r:embed="rId17" cstate="print"/>
          <a:srcRect l="51923"/>
          <a:stretch>
            <a:fillRect/>
          </a:stretch>
        </p:blipFill>
        <p:spPr bwMode="auto">
          <a:xfrm>
            <a:off x="1956625" y="5116789"/>
            <a:ext cx="532867" cy="554182"/>
          </a:xfrm>
          <a:prstGeom prst="rect">
            <a:avLst/>
          </a:prstGeom>
          <a:noFill/>
        </p:spPr>
      </p:pic>
      <p:pic>
        <p:nvPicPr>
          <p:cNvPr id="168" name="Picture 2" descr="http://www.broomfield.org/images/pages/N386/blue%20heading%20icons_graph.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02371" y="3486612"/>
            <a:ext cx="580219" cy="580219"/>
          </a:xfrm>
          <a:prstGeom prst="rect">
            <a:avLst/>
          </a:prstGeom>
          <a:noFill/>
          <a:extLst>
            <a:ext uri="{909E8E84-426E-40DD-AFC4-6F175D3DCCD1}">
              <a14:hiddenFill xmlns:a14="http://schemas.microsoft.com/office/drawing/2010/main">
                <a:solidFill>
                  <a:srgbClr val="FFFFFF"/>
                </a:solidFill>
              </a14:hiddenFill>
            </a:ext>
          </a:extLst>
        </p:spPr>
      </p:pic>
      <p:sp>
        <p:nvSpPr>
          <p:cNvPr id="28"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err="1"/>
              <a:t>Signzy</a:t>
            </a:r>
            <a:r>
              <a:rPr lang="en-IN" sz="2800" b="1" dirty="0"/>
              <a:t> APIs simplify digital trust</a:t>
            </a:r>
          </a:p>
        </p:txBody>
      </p:sp>
    </p:spTree>
    <p:extLst>
      <p:ext uri="{BB962C8B-B14F-4D97-AF65-F5344CB8AC3E}">
        <p14:creationId xmlns:p14="http://schemas.microsoft.com/office/powerpoint/2010/main" val="16384475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Content Placeholder 2"/>
          <p:cNvSpPr>
            <a:spLocks noGrp="1"/>
          </p:cNvSpPr>
          <p:nvPr>
            <p:ph idx="1"/>
          </p:nvPr>
        </p:nvSpPr>
        <p:spPr>
          <a:xfrm>
            <a:off x="1382690" y="-184457"/>
            <a:ext cx="10233800" cy="4351338"/>
          </a:xfrm>
        </p:spPr>
        <p:txBody>
          <a:bodyPr>
            <a:normAutofit/>
          </a:bodyPr>
          <a:lstStyle/>
          <a:p>
            <a:pPr marL="0" indent="0" algn="ctr">
              <a:buNone/>
            </a:pPr>
            <a:r>
              <a:rPr lang="en-US" b="1" dirty="0"/>
              <a:t> </a:t>
            </a:r>
            <a:endParaRPr lang="en-US" dirty="0"/>
          </a:p>
        </p:txBody>
      </p:sp>
      <p:sp>
        <p:nvSpPr>
          <p:cNvPr id="153" name="Rectangle 152"/>
          <p:cNvSpPr/>
          <p:nvPr/>
        </p:nvSpPr>
        <p:spPr>
          <a:xfrm>
            <a:off x="290804" y="160307"/>
            <a:ext cx="11346872" cy="523220"/>
          </a:xfrm>
          <a:prstGeom prst="rect">
            <a:avLst/>
          </a:prstGeom>
        </p:spPr>
        <p:txBody>
          <a:bodyPr wrap="square">
            <a:spAutoFit/>
          </a:bodyPr>
          <a:lstStyle/>
          <a:p>
            <a:r>
              <a:rPr lang="en-US" sz="2800" b="1" dirty="0">
                <a:latin typeface="+mj-lt"/>
              </a:rPr>
              <a:t>Overview of technology</a:t>
            </a:r>
          </a:p>
        </p:txBody>
      </p:sp>
      <p:sp>
        <p:nvSpPr>
          <p:cNvPr id="29" name="Rectangle 28"/>
          <p:cNvSpPr/>
          <p:nvPr/>
        </p:nvSpPr>
        <p:spPr>
          <a:xfrm>
            <a:off x="2879750" y="2367365"/>
            <a:ext cx="2775277" cy="2848508"/>
          </a:xfrm>
          <a:prstGeom prst="rect">
            <a:avLst/>
          </a:prstGeom>
          <a:solidFill>
            <a:schemeClr val="tx1">
              <a:lumMod val="50000"/>
              <a:lumOff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0" name="Title 1"/>
          <p:cNvSpPr txBox="1">
            <a:spLocks/>
          </p:cNvSpPr>
          <p:nvPr/>
        </p:nvSpPr>
        <p:spPr>
          <a:xfrm>
            <a:off x="2883930" y="1759956"/>
            <a:ext cx="2771097" cy="457200"/>
          </a:xfrm>
          <a:prstGeom prst="rect">
            <a:avLst/>
          </a:prstGeom>
          <a:solidFill>
            <a:schemeClr val="accent1">
              <a:lumMod val="7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solidFill>
                  <a:schemeClr val="bg1"/>
                </a:solidFill>
                <a:latin typeface="+mn-lt"/>
                <a:ea typeface="+mn-ea"/>
                <a:cs typeface="+mn-cs"/>
              </a:rPr>
              <a:t>Artificial Intelligence</a:t>
            </a:r>
          </a:p>
        </p:txBody>
      </p:sp>
      <p:sp>
        <p:nvSpPr>
          <p:cNvPr id="31" name="TextBox 30"/>
          <p:cNvSpPr txBox="1"/>
          <p:nvPr/>
        </p:nvSpPr>
        <p:spPr>
          <a:xfrm>
            <a:off x="3140870" y="3920473"/>
            <a:ext cx="2241860" cy="1107996"/>
          </a:xfrm>
          <a:prstGeom prst="rect">
            <a:avLst/>
          </a:prstGeom>
          <a:solidFill>
            <a:schemeClr val="tx1">
              <a:lumMod val="50000"/>
              <a:lumOff val="50000"/>
            </a:schemeClr>
          </a:solidFill>
        </p:spPr>
        <p:txBody>
          <a:bodyPr wrap="square" rtlCol="0">
            <a:spAutoFit/>
          </a:bodyPr>
          <a:lstStyle/>
          <a:p>
            <a:pPr marL="182880" indent="-182880">
              <a:spcAft>
                <a:spcPts val="600"/>
              </a:spcAft>
              <a:buSzPct val="80000"/>
              <a:buFont typeface="Wingdings" panose="05000000000000000000" pitchFamily="2" charset="2"/>
              <a:buChar char="§"/>
            </a:pPr>
            <a:r>
              <a:rPr lang="en-US" sz="1400" dirty="0">
                <a:solidFill>
                  <a:schemeClr val="bg1"/>
                </a:solidFill>
              </a:rPr>
              <a:t>Visual Recognition of ID</a:t>
            </a:r>
          </a:p>
          <a:p>
            <a:pPr marL="182880" indent="-182880">
              <a:spcAft>
                <a:spcPts val="600"/>
              </a:spcAft>
              <a:buSzPct val="80000"/>
              <a:buFont typeface="Wingdings" panose="05000000000000000000" pitchFamily="2" charset="2"/>
              <a:buChar char="§"/>
            </a:pPr>
            <a:r>
              <a:rPr lang="en-US" sz="1400" dirty="0">
                <a:solidFill>
                  <a:schemeClr val="bg1"/>
                </a:solidFill>
              </a:rPr>
              <a:t>Face biometrics</a:t>
            </a:r>
          </a:p>
          <a:p>
            <a:pPr marL="182880" indent="-182880">
              <a:spcAft>
                <a:spcPts val="600"/>
              </a:spcAft>
              <a:buSzPct val="80000"/>
              <a:buFont typeface="Wingdings" panose="05000000000000000000" pitchFamily="2" charset="2"/>
              <a:buChar char="§"/>
            </a:pPr>
            <a:r>
              <a:rPr lang="en-US" sz="1400" dirty="0">
                <a:solidFill>
                  <a:schemeClr val="bg1"/>
                </a:solidFill>
              </a:rPr>
              <a:t>Data extraction from documents</a:t>
            </a:r>
          </a:p>
        </p:txBody>
      </p:sp>
      <p:sp>
        <p:nvSpPr>
          <p:cNvPr id="32" name="Rectangle 31"/>
          <p:cNvSpPr/>
          <p:nvPr/>
        </p:nvSpPr>
        <p:spPr>
          <a:xfrm>
            <a:off x="6864254" y="2356856"/>
            <a:ext cx="2775277" cy="2875414"/>
          </a:xfrm>
          <a:prstGeom prst="rect">
            <a:avLst/>
          </a:prstGeom>
          <a:solidFill>
            <a:schemeClr val="tx1">
              <a:lumMod val="50000"/>
              <a:lumOff val="50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3" name="Title 1"/>
          <p:cNvSpPr txBox="1">
            <a:spLocks/>
          </p:cNvSpPr>
          <p:nvPr/>
        </p:nvSpPr>
        <p:spPr>
          <a:xfrm>
            <a:off x="6868434" y="1776353"/>
            <a:ext cx="2771097" cy="457200"/>
          </a:xfrm>
          <a:prstGeom prst="rect">
            <a:avLst/>
          </a:prstGeom>
          <a:solidFill>
            <a:schemeClr val="accent1">
              <a:lumMod val="7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solidFill>
                  <a:schemeClr val="bg1"/>
                </a:solidFill>
                <a:latin typeface="+mn-lt"/>
                <a:ea typeface="+mn-ea"/>
                <a:cs typeface="+mn-cs"/>
              </a:rPr>
              <a:t>Cryptography</a:t>
            </a:r>
          </a:p>
        </p:txBody>
      </p:sp>
      <p:pic>
        <p:nvPicPr>
          <p:cNvPr id="34" name="Picture 109" descr="http://www.iqworkforce.com/wp-content/uploads/2015/11/A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6424" y="2460238"/>
            <a:ext cx="2497454" cy="1465897"/>
          </a:xfrm>
          <a:prstGeom prst="rect">
            <a:avLst/>
          </a:prstGeom>
          <a:solidFill>
            <a:schemeClr val="tx1">
              <a:lumMod val="50000"/>
              <a:lumOff val="50000"/>
            </a:schemeClr>
          </a:solidFill>
          <a:extLst/>
        </p:spPr>
      </p:pic>
      <p:pic>
        <p:nvPicPr>
          <p:cNvPr id="35" name="Picture 112" descr="http://www.javacodegeeks.com/wp-content/uploads/2012/12/cryptograph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076" y="2458698"/>
            <a:ext cx="2061631" cy="1606702"/>
          </a:xfrm>
          <a:prstGeom prst="rect">
            <a:avLst/>
          </a:prstGeom>
          <a:solidFill>
            <a:schemeClr val="tx1">
              <a:lumMod val="50000"/>
              <a:lumOff val="50000"/>
            </a:schemeClr>
          </a:solidFill>
          <a:extLst/>
        </p:spPr>
      </p:pic>
      <p:sp>
        <p:nvSpPr>
          <p:cNvPr id="36" name="TextBox 35"/>
          <p:cNvSpPr txBox="1"/>
          <p:nvPr/>
        </p:nvSpPr>
        <p:spPr>
          <a:xfrm>
            <a:off x="6906516" y="4158342"/>
            <a:ext cx="2739778" cy="892552"/>
          </a:xfrm>
          <a:prstGeom prst="rect">
            <a:avLst/>
          </a:prstGeom>
          <a:solidFill>
            <a:schemeClr val="tx1">
              <a:lumMod val="50000"/>
              <a:lumOff val="50000"/>
            </a:schemeClr>
          </a:solidFill>
        </p:spPr>
        <p:txBody>
          <a:bodyPr wrap="square" rtlCol="0">
            <a:spAutoFit/>
          </a:bodyPr>
          <a:lstStyle/>
          <a:p>
            <a:pPr marL="182880" indent="-182880">
              <a:spcAft>
                <a:spcPts val="600"/>
              </a:spcAft>
              <a:buSzPct val="80000"/>
              <a:buFont typeface="Wingdings" panose="05000000000000000000" pitchFamily="2" charset="2"/>
              <a:buChar char="§"/>
            </a:pPr>
            <a:r>
              <a:rPr lang="en-US" sz="1400" dirty="0">
                <a:solidFill>
                  <a:schemeClr val="bg1"/>
                </a:solidFill>
              </a:rPr>
              <a:t>Storage of sensitive documents</a:t>
            </a:r>
          </a:p>
          <a:p>
            <a:pPr marL="182880" indent="-182880">
              <a:spcAft>
                <a:spcPts val="600"/>
              </a:spcAft>
              <a:buSzPct val="80000"/>
              <a:buFont typeface="Wingdings" panose="05000000000000000000" pitchFamily="2" charset="2"/>
              <a:buChar char="§"/>
            </a:pPr>
            <a:r>
              <a:rPr lang="en-US" sz="1400" dirty="0">
                <a:solidFill>
                  <a:schemeClr val="bg1"/>
                </a:solidFill>
              </a:rPr>
              <a:t>Executed transactions audit trail</a:t>
            </a:r>
          </a:p>
          <a:p>
            <a:pPr marL="182880" indent="-182880">
              <a:spcAft>
                <a:spcPts val="600"/>
              </a:spcAft>
              <a:buSzPct val="80000"/>
              <a:buFont typeface="Wingdings" panose="05000000000000000000" pitchFamily="2" charset="2"/>
              <a:buChar char="§"/>
            </a:pPr>
            <a:r>
              <a:rPr lang="en-US" sz="1400" dirty="0">
                <a:solidFill>
                  <a:schemeClr val="bg1"/>
                </a:solidFill>
              </a:rPr>
              <a:t>Secure sharing</a:t>
            </a:r>
          </a:p>
        </p:txBody>
      </p:sp>
    </p:spTree>
    <p:extLst>
      <p:ext uri="{BB962C8B-B14F-4D97-AF65-F5344CB8AC3E}">
        <p14:creationId xmlns:p14="http://schemas.microsoft.com/office/powerpoint/2010/main" val="204545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p:nvPr/>
        </p:nvSpPr>
        <p:spPr>
          <a:xfrm>
            <a:off x="0" y="-34823"/>
            <a:ext cx="12356189" cy="6910853"/>
          </a:xfrm>
          <a:prstGeom prst="rect">
            <a:avLst/>
          </a:prstGeom>
          <a:solidFill>
            <a:srgbClr val="000000"/>
          </a:solidFill>
          <a:ln w="12700">
            <a:miter lim="400000"/>
          </a:ln>
        </p:spPr>
        <p:txBody>
          <a:bodyPr lIns="35719" tIns="35719" rIns="35719" bIns="35719" anchor="ctr"/>
          <a:lstStyle/>
          <a:p>
            <a:pPr>
              <a:defRPr sz="3200"/>
            </a:pPr>
            <a:endParaRPr sz="1600" dirty="0"/>
          </a:p>
        </p:txBody>
      </p:sp>
      <p:pic>
        <p:nvPicPr>
          <p:cNvPr id="241" name="pasted-image.pdf"/>
          <p:cNvPicPr>
            <a:picLocks noChangeAspect="1"/>
          </p:cNvPicPr>
          <p:nvPr/>
        </p:nvPicPr>
        <p:blipFill>
          <a:blip r:embed="rId5">
            <a:alphaModFix amt="60413"/>
            <a:extLst/>
          </a:blip>
          <a:stretch>
            <a:fillRect/>
          </a:stretch>
        </p:blipFill>
        <p:spPr>
          <a:xfrm>
            <a:off x="8074384" y="259324"/>
            <a:ext cx="1114450" cy="1098030"/>
          </a:xfrm>
          <a:prstGeom prst="rect">
            <a:avLst/>
          </a:prstGeom>
          <a:ln w="12700">
            <a:miter lim="400000"/>
          </a:ln>
        </p:spPr>
      </p:pic>
      <p:sp>
        <p:nvSpPr>
          <p:cNvPr id="271" name="Shape 271"/>
          <p:cNvSpPr/>
          <p:nvPr/>
        </p:nvSpPr>
        <p:spPr>
          <a:xfrm>
            <a:off x="9019540" y="259324"/>
            <a:ext cx="3172460"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r" defTabSz="642937">
              <a:defRPr sz="8000">
                <a:solidFill>
                  <a:srgbClr val="FFFFFF"/>
                </a:solidFill>
                <a:latin typeface="Bebas Neue Bold"/>
                <a:ea typeface="Bebas Neue Bold"/>
                <a:cs typeface="Bebas Neue Bold"/>
                <a:sym typeface="Bebas Neue Bold"/>
              </a:defRPr>
            </a:lvl1pPr>
          </a:lstStyle>
          <a:p>
            <a:r>
              <a:rPr sz="4000" dirty="0"/>
              <a:t>#</a:t>
            </a:r>
            <a:r>
              <a:rPr lang="en-US" sz="4000" dirty="0"/>
              <a:t>Demo Video</a:t>
            </a:r>
            <a:endParaRPr sz="4000" dirty="0"/>
          </a:p>
        </p:txBody>
      </p:sp>
      <p:pic>
        <p:nvPicPr>
          <p:cNvPr id="2" name="Demo_v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87944" y="238369"/>
            <a:ext cx="3633874" cy="6017085"/>
          </a:xfrm>
          <a:prstGeom prst="rect">
            <a:avLst/>
          </a:prstGeom>
        </p:spPr>
      </p:pic>
      <p:sp>
        <p:nvSpPr>
          <p:cNvPr id="8" name="Shape 270"/>
          <p:cNvSpPr/>
          <p:nvPr/>
        </p:nvSpPr>
        <p:spPr>
          <a:xfrm>
            <a:off x="4098576" y="6528645"/>
            <a:ext cx="4213847" cy="25680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DCDEE0"/>
                </a:solidFill>
                <a:latin typeface="Helvetica"/>
                <a:ea typeface="Helvetica"/>
                <a:cs typeface="Helvetica"/>
                <a:sym typeface="Helvetica"/>
              </a:defRPr>
            </a:lvl1pPr>
          </a:lstStyle>
          <a:p>
            <a:r>
              <a:rPr sz="1200" dirty="0"/>
              <a:t>© 2016 Active Intelligence Pte Ltd. Private and Confidential.  </a:t>
            </a:r>
          </a:p>
        </p:txBody>
      </p:sp>
    </p:spTree>
    <p:extLst>
      <p:ext uri="{BB962C8B-B14F-4D97-AF65-F5344CB8AC3E}">
        <p14:creationId xmlns:p14="http://schemas.microsoft.com/office/powerpoint/2010/main" val="1990558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39532" y="2475547"/>
            <a:ext cx="8158057" cy="2697343"/>
          </a:xfrm>
          <a:prstGeom prst="rect">
            <a:avLst/>
          </a:prstGeom>
          <a:noFill/>
          <a:ln w="9525">
            <a:noFill/>
            <a:miter lim="800000"/>
            <a:headEnd/>
            <a:tailEnd/>
          </a:ln>
        </p:spPr>
        <p:txBody>
          <a:bodyPr/>
          <a:lstStyle/>
          <a:p>
            <a:pPr>
              <a:lnSpc>
                <a:spcPct val="90000"/>
              </a:lnSpc>
            </a:pPr>
            <a:r>
              <a:rPr lang="en-US" altLang="en-US" sz="4000" b="1" dirty="0"/>
              <a:t>Stelae Technologies</a:t>
            </a:r>
          </a:p>
          <a:p>
            <a:r>
              <a:rPr lang="en-US" sz="2800" b="1" dirty="0"/>
              <a:t>Transform your Content using Artificial Intelligence!</a:t>
            </a:r>
          </a:p>
          <a:p>
            <a:pPr>
              <a:lnSpc>
                <a:spcPct val="90000"/>
              </a:lnSpc>
            </a:pPr>
            <a:endParaRPr lang="en-US" altLang="en-US" sz="4000" b="1" dirty="0"/>
          </a:p>
          <a:p>
            <a:pPr>
              <a:lnSpc>
                <a:spcPct val="90000"/>
              </a:lnSpc>
            </a:pPr>
            <a:r>
              <a:rPr lang="en-US" altLang="en-US" sz="2800" dirty="0" err="1">
                <a:solidFill>
                  <a:srgbClr val="414550"/>
                </a:solidFill>
              </a:rPr>
              <a:t>Aruna</a:t>
            </a:r>
            <a:r>
              <a:rPr lang="en-US" altLang="en-US" sz="2800" dirty="0">
                <a:solidFill>
                  <a:srgbClr val="414550"/>
                </a:solidFill>
              </a:rPr>
              <a:t> Schwarz (CEO)</a:t>
            </a:r>
          </a:p>
        </p:txBody>
      </p:sp>
      <p:pic>
        <p:nvPicPr>
          <p:cNvPr id="3" name="Picture 2"/>
          <p:cNvPicPr>
            <a:picLocks noChangeAspect="1"/>
          </p:cNvPicPr>
          <p:nvPr/>
        </p:nvPicPr>
        <p:blipFill>
          <a:blip r:embed="rId2"/>
          <a:stretch>
            <a:fillRect/>
          </a:stretch>
        </p:blipFill>
        <p:spPr>
          <a:xfrm>
            <a:off x="2035266" y="921476"/>
            <a:ext cx="1041400" cy="1409700"/>
          </a:xfrm>
          <a:prstGeom prst="rect">
            <a:avLst/>
          </a:prstGeom>
        </p:spPr>
      </p:pic>
    </p:spTree>
    <p:extLst>
      <p:ext uri="{BB962C8B-B14F-4D97-AF65-F5344CB8AC3E}">
        <p14:creationId xmlns:p14="http://schemas.microsoft.com/office/powerpoint/2010/main" val="1668831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898" y="1299714"/>
            <a:ext cx="4679826" cy="4698036"/>
          </a:xfrm>
          <a:prstGeom prst="rect">
            <a:avLst/>
          </a:prstGeom>
        </p:spPr>
      </p:pic>
      <p:sp>
        <p:nvSpPr>
          <p:cNvPr id="22" name="Oval 21"/>
          <p:cNvSpPr/>
          <p:nvPr/>
        </p:nvSpPr>
        <p:spPr bwMode="auto">
          <a:xfrm>
            <a:off x="7156883" y="4839575"/>
            <a:ext cx="1728192" cy="1512168"/>
          </a:xfrm>
          <a:prstGeom prst="ellipse">
            <a:avLst/>
          </a:prstGeom>
          <a:noFill/>
          <a:ln w="381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sp>
        <p:nvSpPr>
          <p:cNvPr id="24" name="Rectangle 2"/>
          <p:cNvSpPr txBox="1">
            <a:spLocks noChangeArrowheads="1"/>
          </p:cNvSpPr>
          <p:nvPr/>
        </p:nvSpPr>
        <p:spPr bwMode="auto">
          <a:xfrm>
            <a:off x="7287646" y="4273004"/>
            <a:ext cx="2880320" cy="940160"/>
          </a:xfrm>
          <a:prstGeom prst="rect">
            <a:avLst/>
          </a:prstGeom>
          <a:noFill/>
          <a:ln>
            <a:miter lim="800000"/>
            <a:headEnd/>
            <a:tailEnd/>
          </a:ln>
        </p:spPr>
        <p:txBody>
          <a:bodyPr/>
          <a:lstStyle/>
          <a:p>
            <a:pPr>
              <a:lnSpc>
                <a:spcPct val="80000"/>
              </a:lnSpc>
              <a:defRPr/>
            </a:pPr>
            <a:endParaRPr lang="en-GB" altLang="en-US" sz="1600" b="1" dirty="0">
              <a:latin typeface="+mj-lt"/>
              <a:ea typeface="Helvetica Neue"/>
              <a:cs typeface="Helvetica Neue"/>
            </a:endParaRPr>
          </a:p>
        </p:txBody>
      </p:sp>
      <p:pic>
        <p:nvPicPr>
          <p:cNvPr id="25" name="Picture 65" descr="F:\Shravan\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4500" y="2672051"/>
            <a:ext cx="1355725"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66"/>
          <p:cNvSpPr>
            <a:spLocks noChangeArrowheads="1"/>
          </p:cNvSpPr>
          <p:nvPr/>
        </p:nvSpPr>
        <p:spPr bwMode="auto">
          <a:xfrm>
            <a:off x="9018300" y="2592676"/>
            <a:ext cx="1485900" cy="1658937"/>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7" name="Rectangle 69"/>
          <p:cNvSpPr>
            <a:spLocks noChangeArrowheads="1"/>
          </p:cNvSpPr>
          <p:nvPr/>
        </p:nvSpPr>
        <p:spPr bwMode="auto">
          <a:xfrm>
            <a:off x="9006033" y="731550"/>
            <a:ext cx="1485900" cy="165735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pic>
        <p:nvPicPr>
          <p:cNvPr id="29" name="Picture 66" descr="F:\Shravan\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4771" y="852200"/>
            <a:ext cx="1357312"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33466" y="4503738"/>
            <a:ext cx="1500206" cy="150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1" name="Rectangle 70"/>
          <p:cNvSpPr>
            <a:spLocks noChangeArrowheads="1"/>
          </p:cNvSpPr>
          <p:nvPr/>
        </p:nvSpPr>
        <p:spPr bwMode="auto">
          <a:xfrm>
            <a:off x="9117013" y="4436774"/>
            <a:ext cx="1523278" cy="170079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32" name="Rectangle 69"/>
          <p:cNvSpPr>
            <a:spLocks noChangeArrowheads="1"/>
          </p:cNvSpPr>
          <p:nvPr/>
        </p:nvSpPr>
        <p:spPr bwMode="auto">
          <a:xfrm>
            <a:off x="671489" y="3760241"/>
            <a:ext cx="1386632" cy="1836527"/>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8989" y="3874276"/>
            <a:ext cx="1356642" cy="1659865"/>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4677" y="1037742"/>
            <a:ext cx="1441953" cy="1869901"/>
          </a:xfrm>
          <a:prstGeom prst="rect">
            <a:avLst/>
          </a:prstGeom>
        </p:spPr>
      </p:pic>
      <p:sp>
        <p:nvSpPr>
          <p:cNvPr id="35" name="Rectangle 69"/>
          <p:cNvSpPr>
            <a:spLocks noChangeArrowheads="1"/>
          </p:cNvSpPr>
          <p:nvPr/>
        </p:nvSpPr>
        <p:spPr bwMode="auto">
          <a:xfrm>
            <a:off x="692291" y="1043406"/>
            <a:ext cx="1386632" cy="1836527"/>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16"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Unstructured Content – the biggest problem in a Data value chain</a:t>
            </a:r>
          </a:p>
        </p:txBody>
      </p:sp>
    </p:spTree>
    <p:extLst>
      <p:ext uri="{BB962C8B-B14F-4D97-AF65-F5344CB8AC3E}">
        <p14:creationId xmlns:p14="http://schemas.microsoft.com/office/powerpoint/2010/main" val="19167923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bwMode="auto">
          <a:xfrm>
            <a:off x="7287646" y="4273004"/>
            <a:ext cx="2880320" cy="940160"/>
          </a:xfrm>
          <a:prstGeom prst="rect">
            <a:avLst/>
          </a:prstGeom>
          <a:noFill/>
          <a:ln>
            <a:miter lim="800000"/>
            <a:headEnd/>
            <a:tailEnd/>
          </a:ln>
        </p:spPr>
        <p:txBody>
          <a:bodyPr/>
          <a:lstStyle/>
          <a:p>
            <a:pPr>
              <a:lnSpc>
                <a:spcPct val="80000"/>
              </a:lnSpc>
              <a:defRPr/>
            </a:pPr>
            <a:endParaRPr lang="en-GB" altLang="en-US" sz="1600" b="1" dirty="0">
              <a:latin typeface="+mj-lt"/>
              <a:ea typeface="Helvetica Neue"/>
              <a:cs typeface="Helvetica Neue"/>
            </a:endParaRPr>
          </a:p>
        </p:txBody>
      </p:sp>
      <p:sp>
        <p:nvSpPr>
          <p:cNvPr id="16" name="Content Placeholder 2"/>
          <p:cNvSpPr>
            <a:spLocks noGrp="1"/>
          </p:cNvSpPr>
          <p:nvPr>
            <p:ph idx="4294967295"/>
          </p:nvPr>
        </p:nvSpPr>
        <p:spPr>
          <a:xfrm>
            <a:off x="5886175" y="5104323"/>
            <a:ext cx="3619929" cy="656397"/>
          </a:xfrm>
          <a:prstGeom prst="rect">
            <a:avLst/>
          </a:prstGeom>
        </p:spPr>
        <p:txBody>
          <a:bodyPr>
            <a:noAutofit/>
          </a:bodyPr>
          <a:lstStyle/>
          <a:p>
            <a:pPr algn="ctr">
              <a:spcBef>
                <a:spcPct val="0"/>
              </a:spcBef>
              <a:buNone/>
            </a:pPr>
            <a:r>
              <a:rPr lang="en-US" dirty="0">
                <a:solidFill>
                  <a:srgbClr val="FF0000"/>
                </a:solidFill>
                <a:latin typeface="Arial" pitchFamily="34" charset="0"/>
                <a:ea typeface="+mj-ea"/>
                <a:cs typeface="Arial" pitchFamily="34" charset="0"/>
              </a:rPr>
              <a:t>Time = Money = Cost</a:t>
            </a:r>
          </a:p>
        </p:txBody>
      </p:sp>
      <p:pic>
        <p:nvPicPr>
          <p:cNvPr id="17" name="Picture 16"/>
          <p:cNvPicPr>
            <a:picLocks noChangeAspect="1"/>
          </p:cNvPicPr>
          <p:nvPr/>
        </p:nvPicPr>
        <p:blipFill>
          <a:blip r:embed="rId3"/>
          <a:stretch>
            <a:fillRect/>
          </a:stretch>
        </p:blipFill>
        <p:spPr>
          <a:xfrm>
            <a:off x="518160" y="2951649"/>
            <a:ext cx="1090973" cy="654584"/>
          </a:xfrm>
          <a:prstGeom prst="rect">
            <a:avLst/>
          </a:prstGeom>
        </p:spPr>
      </p:pic>
      <p:pic>
        <p:nvPicPr>
          <p:cNvPr id="18" name="Picture 17"/>
          <p:cNvPicPr>
            <a:picLocks noChangeAspect="1"/>
          </p:cNvPicPr>
          <p:nvPr/>
        </p:nvPicPr>
        <p:blipFill>
          <a:blip r:embed="rId4"/>
          <a:stretch>
            <a:fillRect/>
          </a:stretch>
        </p:blipFill>
        <p:spPr>
          <a:xfrm>
            <a:off x="466430" y="3565103"/>
            <a:ext cx="1146171" cy="859629"/>
          </a:xfrm>
          <a:prstGeom prst="rect">
            <a:avLst/>
          </a:prstGeom>
        </p:spPr>
      </p:pic>
      <p:pic>
        <p:nvPicPr>
          <p:cNvPr id="19" name="Picture 18"/>
          <p:cNvPicPr>
            <a:picLocks noChangeAspect="1"/>
          </p:cNvPicPr>
          <p:nvPr/>
        </p:nvPicPr>
        <p:blipFill>
          <a:blip r:embed="rId5"/>
          <a:stretch>
            <a:fillRect/>
          </a:stretch>
        </p:blipFill>
        <p:spPr>
          <a:xfrm rot="5400000">
            <a:off x="2426551" y="2065683"/>
            <a:ext cx="1406433" cy="3178363"/>
          </a:xfrm>
          <a:prstGeom prst="rect">
            <a:avLst/>
          </a:prstGeom>
        </p:spPr>
      </p:pic>
      <p:pic>
        <p:nvPicPr>
          <p:cNvPr id="20" name="Picture 19"/>
          <p:cNvPicPr>
            <a:picLocks noChangeAspect="1"/>
          </p:cNvPicPr>
          <p:nvPr/>
        </p:nvPicPr>
        <p:blipFill>
          <a:blip r:embed="rId6"/>
          <a:stretch>
            <a:fillRect/>
          </a:stretch>
        </p:blipFill>
        <p:spPr>
          <a:xfrm>
            <a:off x="4938415" y="3211737"/>
            <a:ext cx="2407150" cy="1201388"/>
          </a:xfrm>
          <a:prstGeom prst="rect">
            <a:avLst/>
          </a:prstGeom>
        </p:spPr>
      </p:pic>
      <p:pic>
        <p:nvPicPr>
          <p:cNvPr id="23" name="Picture 22"/>
          <p:cNvPicPr>
            <a:picLocks noChangeAspect="1"/>
          </p:cNvPicPr>
          <p:nvPr/>
        </p:nvPicPr>
        <p:blipFill>
          <a:blip r:embed="rId7"/>
          <a:stretch>
            <a:fillRect/>
          </a:stretch>
        </p:blipFill>
        <p:spPr>
          <a:xfrm>
            <a:off x="3890330" y="1992312"/>
            <a:ext cx="1261482" cy="857915"/>
          </a:xfrm>
          <a:prstGeom prst="rect">
            <a:avLst/>
          </a:prstGeom>
        </p:spPr>
      </p:pic>
      <p:pic>
        <p:nvPicPr>
          <p:cNvPr id="28" name="Picture 27"/>
          <p:cNvPicPr>
            <a:picLocks noChangeAspect="1"/>
          </p:cNvPicPr>
          <p:nvPr/>
        </p:nvPicPr>
        <p:blipFill>
          <a:blip r:embed="rId8"/>
          <a:stretch>
            <a:fillRect/>
          </a:stretch>
        </p:blipFill>
        <p:spPr>
          <a:xfrm>
            <a:off x="6483854" y="2314839"/>
            <a:ext cx="1277503" cy="958128"/>
          </a:xfrm>
          <a:prstGeom prst="rect">
            <a:avLst/>
          </a:prstGeom>
        </p:spPr>
      </p:pic>
      <p:pic>
        <p:nvPicPr>
          <p:cNvPr id="36" name="Picture 35"/>
          <p:cNvPicPr>
            <a:picLocks noChangeAspect="1"/>
          </p:cNvPicPr>
          <p:nvPr/>
        </p:nvPicPr>
        <p:blipFill>
          <a:blip r:embed="rId9"/>
          <a:stretch>
            <a:fillRect/>
          </a:stretch>
        </p:blipFill>
        <p:spPr>
          <a:xfrm>
            <a:off x="7681093" y="1478211"/>
            <a:ext cx="1050842" cy="892718"/>
          </a:xfrm>
          <a:prstGeom prst="rect">
            <a:avLst/>
          </a:prstGeom>
        </p:spPr>
      </p:pic>
      <p:pic>
        <p:nvPicPr>
          <p:cNvPr id="37" name="Picture 36"/>
          <p:cNvPicPr>
            <a:picLocks noChangeAspect="1"/>
          </p:cNvPicPr>
          <p:nvPr/>
        </p:nvPicPr>
        <p:blipFill>
          <a:blip r:embed="rId10"/>
          <a:stretch>
            <a:fillRect/>
          </a:stretch>
        </p:blipFill>
        <p:spPr>
          <a:xfrm>
            <a:off x="3709767" y="4774140"/>
            <a:ext cx="1793781" cy="960954"/>
          </a:xfrm>
          <a:prstGeom prst="rect">
            <a:avLst/>
          </a:prstGeom>
        </p:spPr>
      </p:pic>
      <p:pic>
        <p:nvPicPr>
          <p:cNvPr id="38" name="Picture 37"/>
          <p:cNvPicPr>
            <a:picLocks noChangeAspect="1"/>
          </p:cNvPicPr>
          <p:nvPr/>
        </p:nvPicPr>
        <p:blipFill>
          <a:blip r:embed="rId11"/>
          <a:stretch>
            <a:fillRect/>
          </a:stretch>
        </p:blipFill>
        <p:spPr>
          <a:xfrm>
            <a:off x="901336" y="5074409"/>
            <a:ext cx="2219307" cy="1178228"/>
          </a:xfrm>
          <a:prstGeom prst="rect">
            <a:avLst/>
          </a:prstGeom>
        </p:spPr>
      </p:pic>
      <p:pic>
        <p:nvPicPr>
          <p:cNvPr id="39" name="Picture 38"/>
          <p:cNvPicPr>
            <a:picLocks noChangeAspect="1"/>
          </p:cNvPicPr>
          <p:nvPr/>
        </p:nvPicPr>
        <p:blipFill>
          <a:blip r:embed="rId12"/>
          <a:stretch>
            <a:fillRect/>
          </a:stretch>
        </p:blipFill>
        <p:spPr>
          <a:xfrm>
            <a:off x="7739224" y="3308350"/>
            <a:ext cx="1677899" cy="890795"/>
          </a:xfrm>
          <a:prstGeom prst="rect">
            <a:avLst/>
          </a:prstGeom>
        </p:spPr>
      </p:pic>
      <p:pic>
        <p:nvPicPr>
          <p:cNvPr id="41" name="Picture 40"/>
          <p:cNvPicPr>
            <a:picLocks noChangeAspect="1"/>
          </p:cNvPicPr>
          <p:nvPr/>
        </p:nvPicPr>
        <p:blipFill>
          <a:blip r:embed="rId13" cstate="print"/>
          <a:stretch>
            <a:fillRect/>
          </a:stretch>
        </p:blipFill>
        <p:spPr>
          <a:xfrm flipH="1">
            <a:off x="6396721" y="1992314"/>
            <a:ext cx="579670" cy="429386"/>
          </a:xfrm>
          <a:prstGeom prst="rect">
            <a:avLst/>
          </a:prstGeom>
        </p:spPr>
      </p:pic>
      <p:pic>
        <p:nvPicPr>
          <p:cNvPr id="42" name="Picture 41"/>
          <p:cNvPicPr>
            <a:picLocks noChangeAspect="1"/>
          </p:cNvPicPr>
          <p:nvPr/>
        </p:nvPicPr>
        <p:blipFill>
          <a:blip r:embed="rId13" cstate="print"/>
          <a:stretch>
            <a:fillRect/>
          </a:stretch>
        </p:blipFill>
        <p:spPr>
          <a:xfrm flipH="1">
            <a:off x="7307785" y="1292914"/>
            <a:ext cx="579670" cy="429386"/>
          </a:xfrm>
          <a:prstGeom prst="rect">
            <a:avLst/>
          </a:prstGeom>
        </p:spPr>
      </p:pic>
      <p:pic>
        <p:nvPicPr>
          <p:cNvPr id="43" name="Picture 42"/>
          <p:cNvPicPr>
            <a:picLocks noChangeAspect="1"/>
          </p:cNvPicPr>
          <p:nvPr/>
        </p:nvPicPr>
        <p:blipFill>
          <a:blip r:embed="rId13" cstate="print"/>
          <a:stretch>
            <a:fillRect/>
          </a:stretch>
        </p:blipFill>
        <p:spPr>
          <a:xfrm flipH="1">
            <a:off x="3792352" y="1695321"/>
            <a:ext cx="579670" cy="429386"/>
          </a:xfrm>
          <a:prstGeom prst="rect">
            <a:avLst/>
          </a:prstGeom>
        </p:spPr>
      </p:pic>
      <p:pic>
        <p:nvPicPr>
          <p:cNvPr id="44" name="Picture 43"/>
          <p:cNvPicPr>
            <a:picLocks noChangeAspect="1"/>
          </p:cNvPicPr>
          <p:nvPr/>
        </p:nvPicPr>
        <p:blipFill>
          <a:blip r:embed="rId13" cstate="print"/>
          <a:stretch>
            <a:fillRect/>
          </a:stretch>
        </p:blipFill>
        <p:spPr>
          <a:xfrm flipH="1">
            <a:off x="2748502" y="4436696"/>
            <a:ext cx="579670" cy="429386"/>
          </a:xfrm>
          <a:prstGeom prst="rect">
            <a:avLst/>
          </a:prstGeom>
        </p:spPr>
      </p:pic>
      <p:pic>
        <p:nvPicPr>
          <p:cNvPr id="45" name="Picture 44"/>
          <p:cNvPicPr>
            <a:picLocks noChangeAspect="1"/>
          </p:cNvPicPr>
          <p:nvPr/>
        </p:nvPicPr>
        <p:blipFill>
          <a:blip r:embed="rId13" cstate="print"/>
          <a:stretch>
            <a:fillRect/>
          </a:stretch>
        </p:blipFill>
        <p:spPr>
          <a:xfrm flipH="1">
            <a:off x="543208" y="4573826"/>
            <a:ext cx="579670" cy="429386"/>
          </a:xfrm>
          <a:prstGeom prst="rect">
            <a:avLst/>
          </a:prstGeom>
        </p:spPr>
      </p:pic>
      <p:sp>
        <p:nvSpPr>
          <p:cNvPr id="46" name="Oval 45"/>
          <p:cNvSpPr/>
          <p:nvPr/>
        </p:nvSpPr>
        <p:spPr>
          <a:xfrm>
            <a:off x="4610694" y="2889858"/>
            <a:ext cx="2485437" cy="1740525"/>
          </a:xfrm>
          <a:prstGeom prst="ellipse">
            <a:avLst/>
          </a:prstGeom>
          <a:noFill/>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en-US"/>
          </a:p>
        </p:txBody>
      </p:sp>
      <p:cxnSp>
        <p:nvCxnSpPr>
          <p:cNvPr id="47" name="Shape 30"/>
          <p:cNvCxnSpPr>
            <a:stCxn id="23" idx="2"/>
            <a:endCxn id="20" idx="0"/>
          </p:cNvCxnSpPr>
          <p:nvPr/>
        </p:nvCxnSpPr>
        <p:spPr>
          <a:xfrm rot="16200000" flipH="1">
            <a:off x="5150775" y="2220522"/>
            <a:ext cx="361510" cy="162091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Elbow Connector 40"/>
          <p:cNvCxnSpPr>
            <a:stCxn id="20" idx="0"/>
            <a:endCxn id="28" idx="1"/>
          </p:cNvCxnSpPr>
          <p:nvPr/>
        </p:nvCxnSpPr>
        <p:spPr>
          <a:xfrm rot="5400000" flipH="1" flipV="1">
            <a:off x="6104005" y="2831888"/>
            <a:ext cx="417834" cy="341864"/>
          </a:xfrm>
          <a:prstGeom prst="bentConnector2">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49" name="Elbow Connector 40"/>
          <p:cNvCxnSpPr>
            <a:stCxn id="28" idx="0"/>
            <a:endCxn id="36" idx="1"/>
          </p:cNvCxnSpPr>
          <p:nvPr/>
        </p:nvCxnSpPr>
        <p:spPr>
          <a:xfrm rot="5400000" flipH="1" flipV="1">
            <a:off x="7206715" y="1840462"/>
            <a:ext cx="390269" cy="558487"/>
          </a:xfrm>
          <a:prstGeom prst="bentConnector2">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50" name="Shape 30"/>
          <p:cNvCxnSpPr>
            <a:stCxn id="46" idx="6"/>
            <a:endCxn id="39" idx="1"/>
          </p:cNvCxnSpPr>
          <p:nvPr/>
        </p:nvCxnSpPr>
        <p:spPr>
          <a:xfrm flipV="1">
            <a:off x="7096131" y="3753748"/>
            <a:ext cx="643093" cy="637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51" name="Picture 50"/>
          <p:cNvPicPr>
            <a:picLocks noChangeAspect="1"/>
          </p:cNvPicPr>
          <p:nvPr/>
        </p:nvPicPr>
        <p:blipFill>
          <a:blip r:embed="rId14" cstate="print"/>
          <a:stretch>
            <a:fillRect/>
          </a:stretch>
        </p:blipFill>
        <p:spPr>
          <a:xfrm>
            <a:off x="10580989" y="3414472"/>
            <a:ext cx="1068548" cy="655993"/>
          </a:xfrm>
          <a:prstGeom prst="rect">
            <a:avLst/>
          </a:prstGeom>
        </p:spPr>
      </p:pic>
      <p:cxnSp>
        <p:nvCxnSpPr>
          <p:cNvPr id="52" name="Shape 30"/>
          <p:cNvCxnSpPr>
            <a:stCxn id="39" idx="3"/>
            <a:endCxn id="51" idx="1"/>
          </p:cNvCxnSpPr>
          <p:nvPr/>
        </p:nvCxnSpPr>
        <p:spPr>
          <a:xfrm flipV="1">
            <a:off x="9417123" y="3742469"/>
            <a:ext cx="1163866" cy="1127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Elbow Connector 59"/>
          <p:cNvCxnSpPr>
            <a:stCxn id="46" idx="3"/>
          </p:cNvCxnSpPr>
          <p:nvPr/>
        </p:nvCxnSpPr>
        <p:spPr>
          <a:xfrm rot="5400000">
            <a:off x="4528735" y="4328196"/>
            <a:ext cx="398650" cy="493237"/>
          </a:xfrm>
          <a:prstGeom prst="bentConnector2">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4" name="Elbow Connector 53"/>
          <p:cNvCxnSpPr>
            <a:stCxn id="38" idx="3"/>
            <a:endCxn id="37" idx="1"/>
          </p:cNvCxnSpPr>
          <p:nvPr/>
        </p:nvCxnSpPr>
        <p:spPr>
          <a:xfrm flipV="1">
            <a:off x="3120643" y="5254617"/>
            <a:ext cx="589124" cy="408906"/>
          </a:xfrm>
          <a:prstGeom prst="bent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43021" y="1223400"/>
            <a:ext cx="2728339" cy="1103256"/>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Inputs: </a:t>
            </a:r>
          </a:p>
          <a:p>
            <a:r>
              <a:rPr lang="en-US" sz="1600" b="1" dirty="0">
                <a:latin typeface="Arial" pitchFamily="34" charset="0"/>
                <a:cs typeface="Arial" pitchFamily="34" charset="0"/>
              </a:rPr>
              <a:t>Multi Format/ layout &amp; Multi type (</a:t>
            </a:r>
            <a:r>
              <a:rPr lang="en-US" sz="1600" b="1" dirty="0" err="1">
                <a:latin typeface="Arial" pitchFamily="34" charset="0"/>
                <a:cs typeface="Arial" pitchFamily="34" charset="0"/>
              </a:rPr>
              <a:t>xls</a:t>
            </a:r>
            <a:r>
              <a:rPr lang="en-US" sz="1600" b="1" dirty="0">
                <a:latin typeface="Arial" pitchFamily="34" charset="0"/>
                <a:cs typeface="Arial" pitchFamily="34" charset="0"/>
              </a:rPr>
              <a:t>, </a:t>
            </a:r>
            <a:r>
              <a:rPr lang="en-US" sz="1600" b="1" dirty="0" err="1">
                <a:latin typeface="Arial" pitchFamily="34" charset="0"/>
                <a:cs typeface="Arial" pitchFamily="34" charset="0"/>
              </a:rPr>
              <a:t>pdf</a:t>
            </a:r>
            <a:r>
              <a:rPr lang="en-US" sz="1600" b="1" dirty="0">
                <a:latin typeface="Arial" pitchFamily="34" charset="0"/>
                <a:cs typeface="Arial" pitchFamily="34" charset="0"/>
              </a:rPr>
              <a:t>, doc…)</a:t>
            </a:r>
          </a:p>
        </p:txBody>
      </p:sp>
      <p:sp>
        <p:nvSpPr>
          <p:cNvPr id="56" name="TextBox 55"/>
          <p:cNvSpPr txBox="1"/>
          <p:nvPr/>
        </p:nvSpPr>
        <p:spPr>
          <a:xfrm>
            <a:off x="4536830" y="1415673"/>
            <a:ext cx="1739928" cy="610813"/>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Read: Rules to Interpret Terms</a:t>
            </a:r>
          </a:p>
        </p:txBody>
      </p:sp>
      <p:sp>
        <p:nvSpPr>
          <p:cNvPr id="57" name="TextBox 56"/>
          <p:cNvSpPr txBox="1"/>
          <p:nvPr/>
        </p:nvSpPr>
        <p:spPr>
          <a:xfrm>
            <a:off x="7681090" y="2314839"/>
            <a:ext cx="2638567" cy="364592"/>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Queries, Clarifications</a:t>
            </a:r>
          </a:p>
        </p:txBody>
      </p:sp>
      <p:sp>
        <p:nvSpPr>
          <p:cNvPr id="58" name="TextBox 57"/>
          <p:cNvSpPr txBox="1"/>
          <p:nvPr/>
        </p:nvSpPr>
        <p:spPr>
          <a:xfrm>
            <a:off x="3595670" y="5734082"/>
            <a:ext cx="1739928" cy="610813"/>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Attrition and New Hires</a:t>
            </a:r>
          </a:p>
        </p:txBody>
      </p:sp>
      <p:sp>
        <p:nvSpPr>
          <p:cNvPr id="59" name="TextBox 58"/>
          <p:cNvSpPr txBox="1"/>
          <p:nvPr/>
        </p:nvSpPr>
        <p:spPr>
          <a:xfrm>
            <a:off x="9882214" y="2732576"/>
            <a:ext cx="2016445" cy="610813"/>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Finally the document arrives</a:t>
            </a:r>
          </a:p>
        </p:txBody>
      </p:sp>
      <p:sp>
        <p:nvSpPr>
          <p:cNvPr id="61" name="Flowchart: Magnetic Disk 60"/>
          <p:cNvSpPr/>
          <p:nvPr/>
        </p:nvSpPr>
        <p:spPr>
          <a:xfrm>
            <a:off x="10881360" y="4820199"/>
            <a:ext cx="914400" cy="61264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3" name="Straight Arrow Connector 62"/>
          <p:cNvCxnSpPr/>
          <p:nvPr/>
        </p:nvCxnSpPr>
        <p:spPr>
          <a:xfrm>
            <a:off x="3002507" y="1924571"/>
            <a:ext cx="1935253" cy="6096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8" name="Down Arrow 67"/>
          <p:cNvSpPr/>
          <p:nvPr/>
        </p:nvSpPr>
        <p:spPr>
          <a:xfrm>
            <a:off x="11168743" y="4180114"/>
            <a:ext cx="248194" cy="444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TextBox 68"/>
          <p:cNvSpPr txBox="1"/>
          <p:nvPr/>
        </p:nvSpPr>
        <p:spPr>
          <a:xfrm>
            <a:off x="9392194" y="5523702"/>
            <a:ext cx="2658866" cy="364592"/>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Repository/Data Base</a:t>
            </a:r>
          </a:p>
        </p:txBody>
      </p:sp>
      <p:sp>
        <p:nvSpPr>
          <p:cNvPr id="40"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Company Accounts – Inputs for Loan Assessments, Analytics, Statutory Filings</a:t>
            </a:r>
          </a:p>
        </p:txBody>
      </p:sp>
    </p:spTree>
    <p:extLst>
      <p:ext uri="{BB962C8B-B14F-4D97-AF65-F5344CB8AC3E}">
        <p14:creationId xmlns:p14="http://schemas.microsoft.com/office/powerpoint/2010/main" val="4961069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
          <p:cNvSpPr txBox="1">
            <a:spLocks noChangeArrowheads="1"/>
          </p:cNvSpPr>
          <p:nvPr/>
        </p:nvSpPr>
        <p:spPr bwMode="auto">
          <a:xfrm>
            <a:off x="7287646" y="4273004"/>
            <a:ext cx="2880320" cy="940160"/>
          </a:xfrm>
          <a:prstGeom prst="rect">
            <a:avLst/>
          </a:prstGeom>
          <a:noFill/>
          <a:ln>
            <a:miter lim="800000"/>
            <a:headEnd/>
            <a:tailEnd/>
          </a:ln>
        </p:spPr>
        <p:txBody>
          <a:bodyPr/>
          <a:lstStyle/>
          <a:p>
            <a:pPr>
              <a:lnSpc>
                <a:spcPct val="80000"/>
              </a:lnSpc>
              <a:defRPr/>
            </a:pPr>
            <a:endParaRPr lang="en-GB" altLang="en-US" sz="1600" b="1" dirty="0">
              <a:latin typeface="+mj-lt"/>
              <a:ea typeface="Helvetica Neue"/>
              <a:cs typeface="Helvetica Neue"/>
            </a:endParaRPr>
          </a:p>
        </p:txBody>
      </p:sp>
      <p:pic>
        <p:nvPicPr>
          <p:cNvPr id="17" name="Picture 16"/>
          <p:cNvPicPr>
            <a:picLocks noChangeAspect="1"/>
          </p:cNvPicPr>
          <p:nvPr/>
        </p:nvPicPr>
        <p:blipFill>
          <a:blip r:embed="rId3"/>
          <a:stretch>
            <a:fillRect/>
          </a:stretch>
        </p:blipFill>
        <p:spPr>
          <a:xfrm>
            <a:off x="518160" y="2951649"/>
            <a:ext cx="1090973" cy="654584"/>
          </a:xfrm>
          <a:prstGeom prst="rect">
            <a:avLst/>
          </a:prstGeom>
        </p:spPr>
      </p:pic>
      <p:pic>
        <p:nvPicPr>
          <p:cNvPr id="18" name="Picture 17"/>
          <p:cNvPicPr>
            <a:picLocks noChangeAspect="1"/>
          </p:cNvPicPr>
          <p:nvPr/>
        </p:nvPicPr>
        <p:blipFill>
          <a:blip r:embed="rId4"/>
          <a:stretch>
            <a:fillRect/>
          </a:stretch>
        </p:blipFill>
        <p:spPr>
          <a:xfrm>
            <a:off x="466430" y="3565103"/>
            <a:ext cx="1146171" cy="859629"/>
          </a:xfrm>
          <a:prstGeom prst="rect">
            <a:avLst/>
          </a:prstGeom>
        </p:spPr>
      </p:pic>
      <p:pic>
        <p:nvPicPr>
          <p:cNvPr id="19" name="Picture 18"/>
          <p:cNvPicPr>
            <a:picLocks noChangeAspect="1"/>
          </p:cNvPicPr>
          <p:nvPr/>
        </p:nvPicPr>
        <p:blipFill>
          <a:blip r:embed="rId5"/>
          <a:stretch>
            <a:fillRect/>
          </a:stretch>
        </p:blipFill>
        <p:spPr>
          <a:xfrm rot="5400000">
            <a:off x="2426551" y="2065683"/>
            <a:ext cx="1406433" cy="3178363"/>
          </a:xfrm>
          <a:prstGeom prst="rect">
            <a:avLst/>
          </a:prstGeom>
        </p:spPr>
      </p:pic>
      <p:pic>
        <p:nvPicPr>
          <p:cNvPr id="20" name="Picture 19"/>
          <p:cNvPicPr>
            <a:picLocks noChangeAspect="1"/>
          </p:cNvPicPr>
          <p:nvPr/>
        </p:nvPicPr>
        <p:blipFill>
          <a:blip r:embed="rId6"/>
          <a:stretch>
            <a:fillRect/>
          </a:stretch>
        </p:blipFill>
        <p:spPr>
          <a:xfrm>
            <a:off x="4938415" y="3211737"/>
            <a:ext cx="2407150" cy="1201388"/>
          </a:xfrm>
          <a:prstGeom prst="rect">
            <a:avLst/>
          </a:prstGeom>
        </p:spPr>
      </p:pic>
      <p:pic>
        <p:nvPicPr>
          <p:cNvPr id="23" name="Picture 22"/>
          <p:cNvPicPr>
            <a:picLocks noChangeAspect="1"/>
          </p:cNvPicPr>
          <p:nvPr/>
        </p:nvPicPr>
        <p:blipFill>
          <a:blip r:embed="rId7"/>
          <a:stretch>
            <a:fillRect/>
          </a:stretch>
        </p:blipFill>
        <p:spPr>
          <a:xfrm>
            <a:off x="3890330" y="1992312"/>
            <a:ext cx="1261482" cy="857915"/>
          </a:xfrm>
          <a:prstGeom prst="rect">
            <a:avLst/>
          </a:prstGeom>
        </p:spPr>
      </p:pic>
      <p:pic>
        <p:nvPicPr>
          <p:cNvPr id="28" name="Picture 27"/>
          <p:cNvPicPr>
            <a:picLocks noChangeAspect="1"/>
          </p:cNvPicPr>
          <p:nvPr/>
        </p:nvPicPr>
        <p:blipFill>
          <a:blip r:embed="rId8"/>
          <a:stretch>
            <a:fillRect/>
          </a:stretch>
        </p:blipFill>
        <p:spPr>
          <a:xfrm>
            <a:off x="6483854" y="2314839"/>
            <a:ext cx="1277503" cy="958128"/>
          </a:xfrm>
          <a:prstGeom prst="rect">
            <a:avLst/>
          </a:prstGeom>
        </p:spPr>
      </p:pic>
      <p:pic>
        <p:nvPicPr>
          <p:cNvPr id="36" name="Picture 35"/>
          <p:cNvPicPr>
            <a:picLocks noChangeAspect="1"/>
          </p:cNvPicPr>
          <p:nvPr/>
        </p:nvPicPr>
        <p:blipFill>
          <a:blip r:embed="rId9"/>
          <a:stretch>
            <a:fillRect/>
          </a:stretch>
        </p:blipFill>
        <p:spPr>
          <a:xfrm>
            <a:off x="7681093" y="1478211"/>
            <a:ext cx="1050842" cy="892718"/>
          </a:xfrm>
          <a:prstGeom prst="rect">
            <a:avLst/>
          </a:prstGeom>
        </p:spPr>
      </p:pic>
      <p:pic>
        <p:nvPicPr>
          <p:cNvPr id="37" name="Picture 36"/>
          <p:cNvPicPr>
            <a:picLocks noChangeAspect="1"/>
          </p:cNvPicPr>
          <p:nvPr/>
        </p:nvPicPr>
        <p:blipFill>
          <a:blip r:embed="rId10"/>
          <a:stretch>
            <a:fillRect/>
          </a:stretch>
        </p:blipFill>
        <p:spPr>
          <a:xfrm>
            <a:off x="3709767" y="4774140"/>
            <a:ext cx="1793781" cy="960954"/>
          </a:xfrm>
          <a:prstGeom prst="rect">
            <a:avLst/>
          </a:prstGeom>
        </p:spPr>
      </p:pic>
      <p:pic>
        <p:nvPicPr>
          <p:cNvPr id="38" name="Picture 37"/>
          <p:cNvPicPr>
            <a:picLocks noChangeAspect="1"/>
          </p:cNvPicPr>
          <p:nvPr/>
        </p:nvPicPr>
        <p:blipFill>
          <a:blip r:embed="rId11"/>
          <a:stretch>
            <a:fillRect/>
          </a:stretch>
        </p:blipFill>
        <p:spPr>
          <a:xfrm>
            <a:off x="901336" y="5074409"/>
            <a:ext cx="2219307" cy="1178228"/>
          </a:xfrm>
          <a:prstGeom prst="rect">
            <a:avLst/>
          </a:prstGeom>
        </p:spPr>
      </p:pic>
      <p:pic>
        <p:nvPicPr>
          <p:cNvPr id="39" name="Picture 38"/>
          <p:cNvPicPr>
            <a:picLocks noChangeAspect="1"/>
          </p:cNvPicPr>
          <p:nvPr/>
        </p:nvPicPr>
        <p:blipFill>
          <a:blip r:embed="rId12"/>
          <a:stretch>
            <a:fillRect/>
          </a:stretch>
        </p:blipFill>
        <p:spPr>
          <a:xfrm>
            <a:off x="7739224" y="3308350"/>
            <a:ext cx="1677899" cy="890795"/>
          </a:xfrm>
          <a:prstGeom prst="rect">
            <a:avLst/>
          </a:prstGeom>
        </p:spPr>
      </p:pic>
      <p:pic>
        <p:nvPicPr>
          <p:cNvPr id="41" name="Picture 40"/>
          <p:cNvPicPr>
            <a:picLocks noChangeAspect="1"/>
          </p:cNvPicPr>
          <p:nvPr/>
        </p:nvPicPr>
        <p:blipFill>
          <a:blip r:embed="rId13" cstate="print"/>
          <a:stretch>
            <a:fillRect/>
          </a:stretch>
        </p:blipFill>
        <p:spPr>
          <a:xfrm flipH="1">
            <a:off x="6396721" y="1992314"/>
            <a:ext cx="579670" cy="429386"/>
          </a:xfrm>
          <a:prstGeom prst="rect">
            <a:avLst/>
          </a:prstGeom>
        </p:spPr>
      </p:pic>
      <p:pic>
        <p:nvPicPr>
          <p:cNvPr id="42" name="Picture 41"/>
          <p:cNvPicPr>
            <a:picLocks noChangeAspect="1"/>
          </p:cNvPicPr>
          <p:nvPr/>
        </p:nvPicPr>
        <p:blipFill>
          <a:blip r:embed="rId13" cstate="print"/>
          <a:stretch>
            <a:fillRect/>
          </a:stretch>
        </p:blipFill>
        <p:spPr>
          <a:xfrm flipH="1">
            <a:off x="7307785" y="1292914"/>
            <a:ext cx="579670" cy="429386"/>
          </a:xfrm>
          <a:prstGeom prst="rect">
            <a:avLst/>
          </a:prstGeom>
        </p:spPr>
      </p:pic>
      <p:pic>
        <p:nvPicPr>
          <p:cNvPr id="43" name="Picture 42"/>
          <p:cNvPicPr>
            <a:picLocks noChangeAspect="1"/>
          </p:cNvPicPr>
          <p:nvPr/>
        </p:nvPicPr>
        <p:blipFill>
          <a:blip r:embed="rId13" cstate="print"/>
          <a:stretch>
            <a:fillRect/>
          </a:stretch>
        </p:blipFill>
        <p:spPr>
          <a:xfrm flipH="1">
            <a:off x="3792352" y="1695321"/>
            <a:ext cx="579670" cy="429386"/>
          </a:xfrm>
          <a:prstGeom prst="rect">
            <a:avLst/>
          </a:prstGeom>
        </p:spPr>
      </p:pic>
      <p:pic>
        <p:nvPicPr>
          <p:cNvPr id="44" name="Picture 43"/>
          <p:cNvPicPr>
            <a:picLocks noChangeAspect="1"/>
          </p:cNvPicPr>
          <p:nvPr/>
        </p:nvPicPr>
        <p:blipFill>
          <a:blip r:embed="rId13" cstate="print"/>
          <a:stretch>
            <a:fillRect/>
          </a:stretch>
        </p:blipFill>
        <p:spPr>
          <a:xfrm flipH="1">
            <a:off x="2748502" y="4436696"/>
            <a:ext cx="579670" cy="429386"/>
          </a:xfrm>
          <a:prstGeom prst="rect">
            <a:avLst/>
          </a:prstGeom>
        </p:spPr>
      </p:pic>
      <p:pic>
        <p:nvPicPr>
          <p:cNvPr id="45" name="Picture 44"/>
          <p:cNvPicPr>
            <a:picLocks noChangeAspect="1"/>
          </p:cNvPicPr>
          <p:nvPr/>
        </p:nvPicPr>
        <p:blipFill>
          <a:blip r:embed="rId13" cstate="print"/>
          <a:stretch>
            <a:fillRect/>
          </a:stretch>
        </p:blipFill>
        <p:spPr>
          <a:xfrm flipH="1">
            <a:off x="543208" y="4573826"/>
            <a:ext cx="579670" cy="429386"/>
          </a:xfrm>
          <a:prstGeom prst="rect">
            <a:avLst/>
          </a:prstGeom>
        </p:spPr>
      </p:pic>
      <p:sp>
        <p:nvSpPr>
          <p:cNvPr id="46" name="Oval 45"/>
          <p:cNvSpPr/>
          <p:nvPr/>
        </p:nvSpPr>
        <p:spPr>
          <a:xfrm>
            <a:off x="4610694" y="2889858"/>
            <a:ext cx="2485437" cy="1740525"/>
          </a:xfrm>
          <a:prstGeom prst="ellipse">
            <a:avLst/>
          </a:prstGeom>
          <a:noFill/>
        </p:spPr>
        <p:style>
          <a:lnRef idx="1">
            <a:schemeClr val="accent1"/>
          </a:lnRef>
          <a:fillRef idx="3">
            <a:schemeClr val="accent1"/>
          </a:fillRef>
          <a:effectRef idx="2">
            <a:schemeClr val="accent1"/>
          </a:effectRef>
          <a:fontRef idx="minor">
            <a:schemeClr val="lt1"/>
          </a:fontRef>
        </p:style>
        <p:txBody>
          <a:bodyPr lIns="117226" tIns="58613" rIns="117226" bIns="58613" rtlCol="0" anchor="ctr"/>
          <a:lstStyle/>
          <a:p>
            <a:pPr algn="ctr"/>
            <a:endParaRPr lang="en-US"/>
          </a:p>
        </p:txBody>
      </p:sp>
      <p:cxnSp>
        <p:nvCxnSpPr>
          <p:cNvPr id="47" name="Shape 30"/>
          <p:cNvCxnSpPr>
            <a:stCxn id="23" idx="2"/>
            <a:endCxn id="20" idx="0"/>
          </p:cNvCxnSpPr>
          <p:nvPr/>
        </p:nvCxnSpPr>
        <p:spPr>
          <a:xfrm rot="16200000" flipH="1">
            <a:off x="5150775" y="2220522"/>
            <a:ext cx="361510" cy="162091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8" name="Elbow Connector 40"/>
          <p:cNvCxnSpPr>
            <a:stCxn id="20" idx="0"/>
            <a:endCxn id="28" idx="1"/>
          </p:cNvCxnSpPr>
          <p:nvPr/>
        </p:nvCxnSpPr>
        <p:spPr>
          <a:xfrm rot="5400000" flipH="1" flipV="1">
            <a:off x="6104005" y="2831888"/>
            <a:ext cx="417834" cy="341864"/>
          </a:xfrm>
          <a:prstGeom prst="bentConnector2">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49" name="Elbow Connector 40"/>
          <p:cNvCxnSpPr>
            <a:stCxn id="28" idx="0"/>
            <a:endCxn id="36" idx="1"/>
          </p:cNvCxnSpPr>
          <p:nvPr/>
        </p:nvCxnSpPr>
        <p:spPr>
          <a:xfrm rot="5400000" flipH="1" flipV="1">
            <a:off x="7206715" y="1840462"/>
            <a:ext cx="390269" cy="558487"/>
          </a:xfrm>
          <a:prstGeom prst="bentConnector2">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50" name="Shape 30"/>
          <p:cNvCxnSpPr>
            <a:stCxn id="46" idx="6"/>
            <a:endCxn id="39" idx="1"/>
          </p:cNvCxnSpPr>
          <p:nvPr/>
        </p:nvCxnSpPr>
        <p:spPr>
          <a:xfrm flipV="1">
            <a:off x="7096131" y="3753748"/>
            <a:ext cx="643093" cy="6373"/>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51" name="Picture 50"/>
          <p:cNvPicPr>
            <a:picLocks noChangeAspect="1"/>
          </p:cNvPicPr>
          <p:nvPr/>
        </p:nvPicPr>
        <p:blipFill>
          <a:blip r:embed="rId14" cstate="print"/>
          <a:stretch>
            <a:fillRect/>
          </a:stretch>
        </p:blipFill>
        <p:spPr>
          <a:xfrm>
            <a:off x="10580989" y="3414472"/>
            <a:ext cx="1068548" cy="655993"/>
          </a:xfrm>
          <a:prstGeom prst="rect">
            <a:avLst/>
          </a:prstGeom>
        </p:spPr>
      </p:pic>
      <p:cxnSp>
        <p:nvCxnSpPr>
          <p:cNvPr id="52" name="Shape 30"/>
          <p:cNvCxnSpPr>
            <a:stCxn id="39" idx="3"/>
            <a:endCxn id="51" idx="1"/>
          </p:cNvCxnSpPr>
          <p:nvPr/>
        </p:nvCxnSpPr>
        <p:spPr>
          <a:xfrm flipV="1">
            <a:off x="9417123" y="3742469"/>
            <a:ext cx="1163866" cy="11279"/>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Elbow Connector 59"/>
          <p:cNvCxnSpPr>
            <a:stCxn id="46" idx="3"/>
          </p:cNvCxnSpPr>
          <p:nvPr/>
        </p:nvCxnSpPr>
        <p:spPr>
          <a:xfrm rot="5400000">
            <a:off x="4528735" y="4328196"/>
            <a:ext cx="398650" cy="493237"/>
          </a:xfrm>
          <a:prstGeom prst="bentConnector2">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4" name="Elbow Connector 53"/>
          <p:cNvCxnSpPr>
            <a:stCxn id="38" idx="3"/>
            <a:endCxn id="37" idx="1"/>
          </p:cNvCxnSpPr>
          <p:nvPr/>
        </p:nvCxnSpPr>
        <p:spPr>
          <a:xfrm flipV="1">
            <a:off x="3120643" y="5254617"/>
            <a:ext cx="589124" cy="408906"/>
          </a:xfrm>
          <a:prstGeom prst="bentConnector3">
            <a:avLst>
              <a:gd name="adj1" fmla="val 50000"/>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43021" y="1223400"/>
            <a:ext cx="2728339" cy="1103256"/>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Inputs: </a:t>
            </a:r>
          </a:p>
          <a:p>
            <a:r>
              <a:rPr lang="en-US" sz="1600" b="1" dirty="0">
                <a:latin typeface="Arial" pitchFamily="34" charset="0"/>
                <a:cs typeface="Arial" pitchFamily="34" charset="0"/>
              </a:rPr>
              <a:t>Multi Format/ layout &amp; Multi type (</a:t>
            </a:r>
            <a:r>
              <a:rPr lang="en-US" sz="1600" b="1" dirty="0" err="1">
                <a:latin typeface="Arial" pitchFamily="34" charset="0"/>
                <a:cs typeface="Arial" pitchFamily="34" charset="0"/>
              </a:rPr>
              <a:t>xls</a:t>
            </a:r>
            <a:r>
              <a:rPr lang="en-US" sz="1600" b="1" dirty="0">
                <a:latin typeface="Arial" pitchFamily="34" charset="0"/>
                <a:cs typeface="Arial" pitchFamily="34" charset="0"/>
              </a:rPr>
              <a:t>, </a:t>
            </a:r>
            <a:r>
              <a:rPr lang="en-US" sz="1600" b="1" dirty="0" err="1">
                <a:latin typeface="Arial" pitchFamily="34" charset="0"/>
                <a:cs typeface="Arial" pitchFamily="34" charset="0"/>
              </a:rPr>
              <a:t>pdf</a:t>
            </a:r>
            <a:r>
              <a:rPr lang="en-US" sz="1600" b="1" dirty="0">
                <a:latin typeface="Arial" pitchFamily="34" charset="0"/>
                <a:cs typeface="Arial" pitchFamily="34" charset="0"/>
              </a:rPr>
              <a:t>, doc…)</a:t>
            </a:r>
          </a:p>
        </p:txBody>
      </p:sp>
      <p:sp>
        <p:nvSpPr>
          <p:cNvPr id="56" name="TextBox 55"/>
          <p:cNvSpPr txBox="1"/>
          <p:nvPr/>
        </p:nvSpPr>
        <p:spPr>
          <a:xfrm>
            <a:off x="4536830" y="1415673"/>
            <a:ext cx="1739928" cy="610813"/>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Read: Rules to Interpret Terms</a:t>
            </a:r>
          </a:p>
        </p:txBody>
      </p:sp>
      <p:sp>
        <p:nvSpPr>
          <p:cNvPr id="57" name="TextBox 56"/>
          <p:cNvSpPr txBox="1"/>
          <p:nvPr/>
        </p:nvSpPr>
        <p:spPr>
          <a:xfrm>
            <a:off x="7681090" y="2314839"/>
            <a:ext cx="2638567" cy="364592"/>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Queries, Clarifications</a:t>
            </a:r>
          </a:p>
        </p:txBody>
      </p:sp>
      <p:sp>
        <p:nvSpPr>
          <p:cNvPr id="58" name="TextBox 57"/>
          <p:cNvSpPr txBox="1"/>
          <p:nvPr/>
        </p:nvSpPr>
        <p:spPr>
          <a:xfrm>
            <a:off x="3595670" y="5734082"/>
            <a:ext cx="1739928" cy="610813"/>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Attrition and New Hires</a:t>
            </a:r>
          </a:p>
        </p:txBody>
      </p:sp>
      <p:sp>
        <p:nvSpPr>
          <p:cNvPr id="59" name="TextBox 58"/>
          <p:cNvSpPr txBox="1"/>
          <p:nvPr/>
        </p:nvSpPr>
        <p:spPr>
          <a:xfrm>
            <a:off x="9882214" y="2732576"/>
            <a:ext cx="2016445" cy="610813"/>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Finally the document arrives</a:t>
            </a:r>
          </a:p>
        </p:txBody>
      </p:sp>
      <p:sp>
        <p:nvSpPr>
          <p:cNvPr id="61" name="Flowchart: Magnetic Disk 60"/>
          <p:cNvSpPr/>
          <p:nvPr/>
        </p:nvSpPr>
        <p:spPr>
          <a:xfrm>
            <a:off x="10881360" y="4820199"/>
            <a:ext cx="914400" cy="61264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Down Arrow 67"/>
          <p:cNvSpPr/>
          <p:nvPr/>
        </p:nvSpPr>
        <p:spPr>
          <a:xfrm>
            <a:off x="11168743" y="4180114"/>
            <a:ext cx="248194" cy="444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TextBox 68"/>
          <p:cNvSpPr txBox="1"/>
          <p:nvPr/>
        </p:nvSpPr>
        <p:spPr>
          <a:xfrm>
            <a:off x="9078686" y="5523702"/>
            <a:ext cx="2972374" cy="364592"/>
          </a:xfrm>
          <a:prstGeom prst="rect">
            <a:avLst/>
          </a:prstGeom>
          <a:noFill/>
        </p:spPr>
        <p:txBody>
          <a:bodyPr wrap="square" lIns="117226" tIns="58613" rIns="117226" bIns="58613" rtlCol="0">
            <a:spAutoFit/>
          </a:bodyPr>
          <a:lstStyle/>
          <a:p>
            <a:r>
              <a:rPr lang="en-US" sz="1600" b="1" dirty="0">
                <a:latin typeface="Arial" pitchFamily="34" charset="0"/>
                <a:cs typeface="Arial" pitchFamily="34" charset="0"/>
              </a:rPr>
              <a:t>Repository/Data Bases</a:t>
            </a:r>
          </a:p>
        </p:txBody>
      </p:sp>
      <p:pic>
        <p:nvPicPr>
          <p:cNvPr id="40" name="Picture 39"/>
          <p:cNvPicPr>
            <a:picLocks noChangeAspect="1"/>
          </p:cNvPicPr>
          <p:nvPr/>
        </p:nvPicPr>
        <p:blipFill>
          <a:blip r:embed="rId15" cstate="print"/>
          <a:stretch>
            <a:fillRect/>
          </a:stretch>
        </p:blipFill>
        <p:spPr>
          <a:xfrm>
            <a:off x="4566343" y="1189229"/>
            <a:ext cx="430888" cy="323166"/>
          </a:xfrm>
          <a:prstGeom prst="rect">
            <a:avLst/>
          </a:prstGeom>
        </p:spPr>
      </p:pic>
      <p:pic>
        <p:nvPicPr>
          <p:cNvPr id="60" name="Picture 59"/>
          <p:cNvPicPr>
            <a:picLocks noChangeAspect="1"/>
          </p:cNvPicPr>
          <p:nvPr/>
        </p:nvPicPr>
        <p:blipFill>
          <a:blip r:embed="rId15" cstate="print"/>
          <a:stretch>
            <a:fillRect/>
          </a:stretch>
        </p:blipFill>
        <p:spPr>
          <a:xfrm>
            <a:off x="8049808" y="1067306"/>
            <a:ext cx="430888" cy="323166"/>
          </a:xfrm>
          <a:prstGeom prst="rect">
            <a:avLst/>
          </a:prstGeom>
        </p:spPr>
      </p:pic>
      <p:pic>
        <p:nvPicPr>
          <p:cNvPr id="62" name="Picture 61"/>
          <p:cNvPicPr>
            <a:picLocks noChangeAspect="1"/>
          </p:cNvPicPr>
          <p:nvPr/>
        </p:nvPicPr>
        <p:blipFill>
          <a:blip r:embed="rId15" cstate="print"/>
          <a:stretch>
            <a:fillRect/>
          </a:stretch>
        </p:blipFill>
        <p:spPr>
          <a:xfrm>
            <a:off x="1696942" y="4772800"/>
            <a:ext cx="430888" cy="323166"/>
          </a:xfrm>
          <a:prstGeom prst="rect">
            <a:avLst/>
          </a:prstGeom>
        </p:spPr>
      </p:pic>
      <p:pic>
        <p:nvPicPr>
          <p:cNvPr id="64" name="Picture 63"/>
          <p:cNvPicPr>
            <a:picLocks noChangeAspect="1"/>
          </p:cNvPicPr>
          <p:nvPr/>
        </p:nvPicPr>
        <p:blipFill>
          <a:blip r:embed="rId15" cstate="print"/>
          <a:stretch>
            <a:fillRect/>
          </a:stretch>
        </p:blipFill>
        <p:spPr>
          <a:xfrm>
            <a:off x="5977250" y="2835120"/>
            <a:ext cx="430888" cy="323166"/>
          </a:xfrm>
          <a:prstGeom prst="rect">
            <a:avLst/>
          </a:prstGeom>
        </p:spPr>
      </p:pic>
      <p:pic>
        <p:nvPicPr>
          <p:cNvPr id="66" name="Picture 2" descr="C:\Users\Aruna Schwarz\Desktop\Aruna\Corporate Marketing\khemeia_logo.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5974" y="3317163"/>
            <a:ext cx="1471316" cy="58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p:cNvPicPr>
            <a:picLocks noChangeAspect="1"/>
          </p:cNvPicPr>
          <p:nvPr/>
        </p:nvPicPr>
        <p:blipFill>
          <a:blip r:embed="rId15" cstate="print"/>
          <a:stretch>
            <a:fillRect/>
          </a:stretch>
        </p:blipFill>
        <p:spPr>
          <a:xfrm>
            <a:off x="5258785" y="5813484"/>
            <a:ext cx="430888" cy="323166"/>
          </a:xfrm>
          <a:prstGeom prst="rect">
            <a:avLst/>
          </a:prstGeom>
        </p:spPr>
      </p:pic>
      <p:sp>
        <p:nvSpPr>
          <p:cNvPr id="63" name="Title 1"/>
          <p:cNvSpPr txBox="1">
            <a:spLocks/>
          </p:cNvSpPr>
          <p:nvPr/>
        </p:nvSpPr>
        <p:spPr>
          <a:xfrm>
            <a:off x="189758" y="275350"/>
            <a:ext cx="11728617" cy="4078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sz="2800" b="1" dirty="0"/>
              <a:t>An end to end automated work-flow with </a:t>
            </a:r>
            <a:r>
              <a:rPr lang="en-IN" sz="2800" b="1" dirty="0" err="1"/>
              <a:t>Khemeia</a:t>
            </a:r>
            <a:r>
              <a:rPr lang="en-US" altLang="fr-FR" sz="2800" b="1" dirty="0"/>
              <a:t>™</a:t>
            </a:r>
            <a:endParaRPr lang="en-IN" sz="2800" b="1" dirty="0"/>
          </a:p>
        </p:txBody>
      </p:sp>
    </p:spTree>
    <p:extLst>
      <p:ext uri="{BB962C8B-B14F-4D97-AF65-F5344CB8AC3E}">
        <p14:creationId xmlns:p14="http://schemas.microsoft.com/office/powerpoint/2010/main" val="16190192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8"/>
          <p:cNvSpPr>
            <a:spLocks noChangeArrowheads="1"/>
          </p:cNvSpPr>
          <p:nvPr/>
        </p:nvSpPr>
        <p:spPr bwMode="auto">
          <a:xfrm>
            <a:off x="5865091" y="3875665"/>
            <a:ext cx="1857375" cy="785812"/>
          </a:xfrm>
          <a:prstGeom prst="rect">
            <a:avLst/>
          </a:prstGeom>
          <a:solidFill>
            <a:srgbClr val="F5D9C7"/>
          </a:solidFill>
          <a:ln w="12700" algn="ctr">
            <a:solidFill>
              <a:srgbClr val="FF8218"/>
            </a:solidFill>
            <a:round/>
            <a:headEnd type="none" w="sm" len="sm"/>
            <a:tailEnd type="none" w="sm" len="sm"/>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03" name="Rectangle 39"/>
          <p:cNvSpPr>
            <a:spLocks noChangeArrowheads="1"/>
          </p:cNvSpPr>
          <p:nvPr/>
        </p:nvSpPr>
        <p:spPr bwMode="auto">
          <a:xfrm>
            <a:off x="3921991" y="3875665"/>
            <a:ext cx="1857375" cy="785812"/>
          </a:xfrm>
          <a:prstGeom prst="rect">
            <a:avLst/>
          </a:prstGeom>
          <a:solidFill>
            <a:srgbClr val="F5D9C7"/>
          </a:solidFill>
          <a:ln w="12700" algn="ctr">
            <a:solidFill>
              <a:srgbClr val="FF8218"/>
            </a:solidFill>
            <a:round/>
            <a:headEnd type="none" w="sm" len="sm"/>
            <a:tailEnd type="none" w="sm" len="sm"/>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04" name="Rectangle 40"/>
          <p:cNvSpPr>
            <a:spLocks noChangeArrowheads="1"/>
          </p:cNvSpPr>
          <p:nvPr/>
        </p:nvSpPr>
        <p:spPr bwMode="auto">
          <a:xfrm>
            <a:off x="5871441" y="2973965"/>
            <a:ext cx="1857375" cy="785812"/>
          </a:xfrm>
          <a:prstGeom prst="rect">
            <a:avLst/>
          </a:prstGeom>
          <a:solidFill>
            <a:srgbClr val="F5D9C7"/>
          </a:solidFill>
          <a:ln w="12700" algn="ctr">
            <a:solidFill>
              <a:srgbClr val="FF8218"/>
            </a:solidFill>
            <a:round/>
            <a:headEnd type="none" w="sm" len="sm"/>
            <a:tailEnd type="none" w="sm" len="sm"/>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05" name="Rectangle 41"/>
          <p:cNvSpPr>
            <a:spLocks noChangeArrowheads="1"/>
          </p:cNvSpPr>
          <p:nvPr/>
        </p:nvSpPr>
        <p:spPr bwMode="auto">
          <a:xfrm>
            <a:off x="3928341" y="2973965"/>
            <a:ext cx="1857375" cy="785812"/>
          </a:xfrm>
          <a:prstGeom prst="rect">
            <a:avLst/>
          </a:prstGeom>
          <a:solidFill>
            <a:srgbClr val="F5D9C7"/>
          </a:solidFill>
          <a:ln w="12700" algn="ctr">
            <a:solidFill>
              <a:srgbClr val="FF8218"/>
            </a:solidFill>
            <a:round/>
            <a:headEnd type="none" w="sm" len="sm"/>
            <a:tailEnd type="none" w="sm" len="sm"/>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06" name="Rectangle 42"/>
          <p:cNvSpPr>
            <a:spLocks noChangeArrowheads="1"/>
          </p:cNvSpPr>
          <p:nvPr/>
        </p:nvSpPr>
        <p:spPr bwMode="auto">
          <a:xfrm>
            <a:off x="5873029" y="2045277"/>
            <a:ext cx="1857375" cy="785813"/>
          </a:xfrm>
          <a:prstGeom prst="rect">
            <a:avLst/>
          </a:prstGeom>
          <a:solidFill>
            <a:srgbClr val="F5D9C7"/>
          </a:solidFill>
          <a:ln w="12700" algn="ctr">
            <a:solidFill>
              <a:srgbClr val="FF8218"/>
            </a:solidFill>
            <a:round/>
            <a:headEnd type="none" w="sm" len="sm"/>
            <a:tailEnd type="none" w="sm" len="sm"/>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07" name="Rectangle 43"/>
          <p:cNvSpPr>
            <a:spLocks noChangeArrowheads="1"/>
          </p:cNvSpPr>
          <p:nvPr/>
        </p:nvSpPr>
        <p:spPr bwMode="auto">
          <a:xfrm>
            <a:off x="3929929" y="2045277"/>
            <a:ext cx="1857375" cy="785813"/>
          </a:xfrm>
          <a:prstGeom prst="rect">
            <a:avLst/>
          </a:prstGeom>
          <a:solidFill>
            <a:srgbClr val="F5D9C7"/>
          </a:solidFill>
          <a:ln w="12700" algn="ctr">
            <a:solidFill>
              <a:srgbClr val="FF8218"/>
            </a:solidFill>
            <a:round/>
            <a:headEnd type="none" w="sm" len="sm"/>
            <a:tailEnd type="none" w="sm" len="sm"/>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08" name="Shape 45"/>
          <p:cNvSpPr>
            <a:spLocks noGrp="1"/>
          </p:cNvSpPr>
          <p:nvPr>
            <p:ph type="title"/>
          </p:nvPr>
        </p:nvSpPr>
        <p:spPr bwMode="auto">
          <a:xfrm>
            <a:off x="164515" y="94024"/>
            <a:ext cx="10515600" cy="8402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ormAutofit fontScale="90000"/>
          </a:bodyPr>
          <a:lstStyle/>
          <a:p>
            <a:r>
              <a:rPr lang="fr-FR" altLang="fr-FR" sz="2800" b="1" dirty="0">
                <a:ea typeface="Helvetica Neue"/>
                <a:cs typeface="Helvetica Neue"/>
                <a:sym typeface="Helvetica Neue"/>
              </a:rPr>
              <a:t>The </a:t>
            </a:r>
            <a:r>
              <a:rPr lang="fr-FR" altLang="fr-FR" sz="2800" b="1" dirty="0" err="1">
                <a:ea typeface="Helvetica Neue"/>
                <a:cs typeface="Helvetica Neue"/>
                <a:sym typeface="Helvetica Neue"/>
              </a:rPr>
              <a:t>Technology</a:t>
            </a:r>
            <a:br>
              <a:rPr lang="fr-FR" altLang="fr-FR" sz="2800" b="1" dirty="0">
                <a:ea typeface="Helvetica Neue"/>
                <a:cs typeface="Helvetica Neue"/>
                <a:sym typeface="Helvetica Neue"/>
              </a:rPr>
            </a:br>
            <a:r>
              <a:rPr lang="fr-FR" altLang="fr-FR" sz="2800" b="1" dirty="0">
                <a:ea typeface="Helvetica Neue"/>
                <a:cs typeface="Helvetica Neue"/>
                <a:sym typeface="Helvetica Neue"/>
              </a:rPr>
              <a:t>70+  Pattern Recognition &amp; Content </a:t>
            </a:r>
            <a:r>
              <a:rPr lang="fr-FR" altLang="fr-FR" sz="2800" b="1" dirty="0" err="1">
                <a:ea typeface="Helvetica Neue"/>
                <a:cs typeface="Helvetica Neue"/>
                <a:sym typeface="Helvetica Neue"/>
              </a:rPr>
              <a:t>Analysis</a:t>
            </a:r>
            <a:r>
              <a:rPr lang="fr-FR" altLang="fr-FR" sz="2800" b="1" dirty="0">
                <a:ea typeface="Helvetica Neue"/>
                <a:cs typeface="Helvetica Neue"/>
                <a:sym typeface="Helvetica Neue"/>
              </a:rPr>
              <a:t> </a:t>
            </a:r>
            <a:r>
              <a:rPr lang="fr-FR" altLang="fr-FR" sz="2800" b="1" dirty="0" err="1">
                <a:ea typeface="Helvetica Neue"/>
                <a:cs typeface="Helvetica Neue"/>
                <a:sym typeface="Helvetica Neue"/>
              </a:rPr>
              <a:t>Algorithms</a:t>
            </a:r>
            <a:endParaRPr lang="fr-FR" altLang="fr-FR" sz="2800" b="1" dirty="0">
              <a:ea typeface="Helvetica Neue"/>
              <a:cs typeface="Helvetica Neue"/>
              <a:sym typeface="Helvetica Neue"/>
            </a:endParaRPr>
          </a:p>
        </p:txBody>
      </p:sp>
      <p:pic>
        <p:nvPicPr>
          <p:cNvPr id="2560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3479" y="4994852"/>
            <a:ext cx="197326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08204" y="967365"/>
            <a:ext cx="2354262"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Image 1" descr="C:\Users\Aruna Schwarz\AppData\Local\Microsoft\Windows\Temporary Internet Files\Content.Outlook\F8BBW156\Technical Documentation Example 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4291" y="3631190"/>
            <a:ext cx="1641475"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6391" y="1059440"/>
            <a:ext cx="10874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8129" y="2335790"/>
            <a:ext cx="11509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1216" y="3759777"/>
            <a:ext cx="2347913"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7629" y="1067377"/>
            <a:ext cx="24971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32029" y="2359602"/>
            <a:ext cx="2000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20491" y="4851977"/>
            <a:ext cx="2459038"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35191" y="5001202"/>
            <a:ext cx="23034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9" name="Rectangle 20"/>
          <p:cNvSpPr>
            <a:spLocks noChangeArrowheads="1"/>
          </p:cNvSpPr>
          <p:nvPr/>
        </p:nvSpPr>
        <p:spPr bwMode="auto">
          <a:xfrm>
            <a:off x="1853479" y="973715"/>
            <a:ext cx="1928812" cy="114300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20" name="Rectangle 24"/>
          <p:cNvSpPr>
            <a:spLocks noChangeArrowheads="1"/>
          </p:cNvSpPr>
          <p:nvPr/>
        </p:nvSpPr>
        <p:spPr bwMode="auto">
          <a:xfrm>
            <a:off x="1853479" y="2283402"/>
            <a:ext cx="1928812" cy="114300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21" name="Rectangle 25"/>
          <p:cNvSpPr>
            <a:spLocks noChangeArrowheads="1"/>
          </p:cNvSpPr>
          <p:nvPr/>
        </p:nvSpPr>
        <p:spPr bwMode="auto">
          <a:xfrm>
            <a:off x="1853479" y="3593090"/>
            <a:ext cx="1928812" cy="114300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22" name="Rectangle 26"/>
          <p:cNvSpPr>
            <a:spLocks noChangeArrowheads="1"/>
          </p:cNvSpPr>
          <p:nvPr/>
        </p:nvSpPr>
        <p:spPr bwMode="auto">
          <a:xfrm>
            <a:off x="1853479" y="4902777"/>
            <a:ext cx="1928812" cy="114300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23" name="Rectangle 27"/>
          <p:cNvSpPr>
            <a:spLocks noChangeArrowheads="1"/>
          </p:cNvSpPr>
          <p:nvPr/>
        </p:nvSpPr>
        <p:spPr bwMode="auto">
          <a:xfrm>
            <a:off x="7854229" y="973715"/>
            <a:ext cx="2428875" cy="114300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24" name="Rectangle 28"/>
          <p:cNvSpPr>
            <a:spLocks noChangeArrowheads="1"/>
          </p:cNvSpPr>
          <p:nvPr/>
        </p:nvSpPr>
        <p:spPr bwMode="auto">
          <a:xfrm>
            <a:off x="7854229" y="2283402"/>
            <a:ext cx="2428875" cy="114300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25" name="Rectangle 29"/>
          <p:cNvSpPr>
            <a:spLocks noChangeArrowheads="1"/>
          </p:cNvSpPr>
          <p:nvPr/>
        </p:nvSpPr>
        <p:spPr bwMode="auto">
          <a:xfrm>
            <a:off x="7854229" y="3593090"/>
            <a:ext cx="2428875" cy="114300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26" name="Rectangle 30"/>
          <p:cNvSpPr>
            <a:spLocks noChangeArrowheads="1"/>
          </p:cNvSpPr>
          <p:nvPr/>
        </p:nvSpPr>
        <p:spPr bwMode="auto">
          <a:xfrm>
            <a:off x="7854229" y="4902777"/>
            <a:ext cx="2428875" cy="114300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27" name="Rectangle 32"/>
          <p:cNvSpPr>
            <a:spLocks noChangeArrowheads="1"/>
          </p:cNvSpPr>
          <p:nvPr/>
        </p:nvSpPr>
        <p:spPr bwMode="auto">
          <a:xfrm>
            <a:off x="3996604" y="2191327"/>
            <a:ext cx="16351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ts val="3800"/>
              </a:spcBef>
            </a:pPr>
            <a:r>
              <a:rPr lang="fr-FR" altLang="fr-FR" sz="1300">
                <a:latin typeface="Arial" panose="020B0604020202020204" pitchFamily="34" charset="0"/>
                <a:ea typeface="Avenir Book"/>
                <a:cs typeface="Arial" panose="020B0604020202020204" pitchFamily="34" charset="0"/>
                <a:sym typeface="Avenir Book"/>
              </a:rPr>
              <a:t>Tables, Paragraph, </a:t>
            </a:r>
            <a:br>
              <a:rPr lang="fr-FR" altLang="fr-FR" sz="1300">
                <a:latin typeface="Arial" panose="020B0604020202020204" pitchFamily="34" charset="0"/>
                <a:ea typeface="Avenir Book"/>
                <a:cs typeface="Arial" panose="020B0604020202020204" pitchFamily="34" charset="0"/>
                <a:sym typeface="Avenir Book"/>
              </a:rPr>
            </a:br>
            <a:r>
              <a:rPr lang="fr-FR" altLang="fr-FR" sz="1300">
                <a:latin typeface="Arial" panose="020B0604020202020204" pitchFamily="34" charset="0"/>
                <a:ea typeface="Avenir Book"/>
                <a:cs typeface="Arial" panose="020B0604020202020204" pitchFamily="34" charset="0"/>
                <a:sym typeface="Avenir Book"/>
              </a:rPr>
              <a:t>List Variants</a:t>
            </a:r>
          </a:p>
        </p:txBody>
      </p:sp>
      <p:sp>
        <p:nvSpPr>
          <p:cNvPr id="25628" name="Rectangle 33"/>
          <p:cNvSpPr>
            <a:spLocks noChangeArrowheads="1"/>
          </p:cNvSpPr>
          <p:nvPr/>
        </p:nvSpPr>
        <p:spPr bwMode="auto">
          <a:xfrm>
            <a:off x="5893666" y="2291340"/>
            <a:ext cx="1817688"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ts val="3800"/>
              </a:spcBef>
            </a:pPr>
            <a:r>
              <a:rPr lang="fr-FR" altLang="fr-FR" sz="1300">
                <a:latin typeface="Arial" panose="020B0604020202020204" pitchFamily="34" charset="0"/>
                <a:ea typeface="Avenir Book"/>
                <a:cs typeface="Arial" panose="020B0604020202020204" pitchFamily="34" charset="0"/>
                <a:sym typeface="Avenir Book"/>
              </a:rPr>
              <a:t>Geometric Positioning</a:t>
            </a:r>
          </a:p>
        </p:txBody>
      </p:sp>
      <p:sp>
        <p:nvSpPr>
          <p:cNvPr id="25629" name="Rectangle 34"/>
          <p:cNvSpPr>
            <a:spLocks noChangeArrowheads="1"/>
          </p:cNvSpPr>
          <p:nvPr/>
        </p:nvSpPr>
        <p:spPr bwMode="auto">
          <a:xfrm>
            <a:off x="4068041" y="3120015"/>
            <a:ext cx="1595438"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ts val="3800"/>
              </a:spcBef>
            </a:pPr>
            <a:r>
              <a:rPr lang="fr-FR" altLang="fr-FR" sz="1300">
                <a:latin typeface="Arial" panose="020B0604020202020204" pitchFamily="34" charset="0"/>
                <a:ea typeface="Avenir Book"/>
                <a:cs typeface="Arial" panose="020B0604020202020204" pitchFamily="34" charset="0"/>
                <a:sym typeface="Avenir Book"/>
              </a:rPr>
              <a:t>Visual Analysis </a:t>
            </a:r>
            <a:br>
              <a:rPr lang="fr-FR" altLang="fr-FR" sz="1300">
                <a:latin typeface="Arial" panose="020B0604020202020204" pitchFamily="34" charset="0"/>
                <a:ea typeface="Avenir Book"/>
                <a:cs typeface="Arial" panose="020B0604020202020204" pitchFamily="34" charset="0"/>
                <a:sym typeface="Avenir Book"/>
              </a:rPr>
            </a:br>
            <a:r>
              <a:rPr lang="fr-FR" altLang="fr-FR" sz="1300">
                <a:latin typeface="Arial" panose="020B0604020202020204" pitchFamily="34" charset="0"/>
                <a:ea typeface="Avenir Book"/>
                <a:cs typeface="Arial" panose="020B0604020202020204" pitchFamily="34" charset="0"/>
                <a:sym typeface="Avenir Book"/>
              </a:rPr>
              <a:t>Fonts, Colour, Size</a:t>
            </a:r>
          </a:p>
        </p:txBody>
      </p:sp>
      <p:sp>
        <p:nvSpPr>
          <p:cNvPr id="25630" name="Rectangle 35"/>
          <p:cNvSpPr>
            <a:spLocks noChangeArrowheads="1"/>
          </p:cNvSpPr>
          <p:nvPr/>
        </p:nvSpPr>
        <p:spPr bwMode="auto">
          <a:xfrm>
            <a:off x="5953991" y="3220027"/>
            <a:ext cx="168592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ts val="3800"/>
              </a:spcBef>
            </a:pPr>
            <a:r>
              <a:rPr lang="fr-FR" altLang="fr-FR" sz="1300">
                <a:latin typeface="Arial" panose="020B0604020202020204" pitchFamily="34" charset="0"/>
                <a:ea typeface="Avenir Book"/>
                <a:cs typeface="Arial" panose="020B0604020202020204" pitchFamily="34" charset="0"/>
                <a:sym typeface="Avenir Book"/>
              </a:rPr>
              <a:t>Double Column Text</a:t>
            </a:r>
          </a:p>
        </p:txBody>
      </p:sp>
      <p:sp>
        <p:nvSpPr>
          <p:cNvPr id="25631" name="Rectangle 36"/>
          <p:cNvSpPr>
            <a:spLocks noChangeArrowheads="1"/>
          </p:cNvSpPr>
          <p:nvPr/>
        </p:nvSpPr>
        <p:spPr bwMode="auto">
          <a:xfrm>
            <a:off x="4074391" y="4021715"/>
            <a:ext cx="14938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ts val="3800"/>
              </a:spcBef>
            </a:pPr>
            <a:r>
              <a:rPr lang="en-US" altLang="fr-FR" sz="1300">
                <a:latin typeface="Arial" panose="020B0604020202020204" pitchFamily="34" charset="0"/>
                <a:ea typeface="Avenir Book"/>
                <a:cs typeface="Arial" panose="020B0604020202020204" pitchFamily="34" charset="0"/>
                <a:sym typeface="Avenir Book"/>
              </a:rPr>
              <a:t>Linking Images to</a:t>
            </a:r>
            <a:br>
              <a:rPr lang="en-US" altLang="fr-FR" sz="1300">
                <a:latin typeface="Arial" panose="020B0604020202020204" pitchFamily="34" charset="0"/>
                <a:ea typeface="Avenir Book"/>
                <a:cs typeface="Arial" panose="020B0604020202020204" pitchFamily="34" charset="0"/>
                <a:sym typeface="Avenir Book"/>
              </a:rPr>
            </a:br>
            <a:r>
              <a:rPr lang="en-US" altLang="fr-FR" sz="1300">
                <a:latin typeface="Arial" panose="020B0604020202020204" pitchFamily="34" charset="0"/>
                <a:ea typeface="Avenir Book"/>
                <a:cs typeface="Arial" panose="020B0604020202020204" pitchFamily="34" charset="0"/>
                <a:sym typeface="Avenir Book"/>
              </a:rPr>
              <a:t>Captions, Text</a:t>
            </a:r>
          </a:p>
        </p:txBody>
      </p:sp>
      <p:sp>
        <p:nvSpPr>
          <p:cNvPr id="25632" name="Rectangle 37"/>
          <p:cNvSpPr>
            <a:spLocks noChangeArrowheads="1"/>
          </p:cNvSpPr>
          <p:nvPr/>
        </p:nvSpPr>
        <p:spPr bwMode="auto">
          <a:xfrm>
            <a:off x="5838104" y="3921702"/>
            <a:ext cx="19304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ts val="3800"/>
              </a:spcBef>
            </a:pPr>
            <a:r>
              <a:rPr lang="en-US" altLang="fr-FR" sz="1300">
                <a:latin typeface="Arial" panose="020B0604020202020204" pitchFamily="34" charset="0"/>
                <a:ea typeface="Avenir Book"/>
                <a:cs typeface="Arial" panose="020B0604020202020204" pitchFamily="34" charset="0"/>
                <a:sym typeface="Avenir Book"/>
              </a:rPr>
              <a:t>Special Characters – </a:t>
            </a:r>
            <a:br>
              <a:rPr lang="en-US" altLang="fr-FR" sz="1300">
                <a:latin typeface="Arial" panose="020B0604020202020204" pitchFamily="34" charset="0"/>
                <a:ea typeface="Avenir Book"/>
                <a:cs typeface="Arial" panose="020B0604020202020204" pitchFamily="34" charset="0"/>
                <a:sym typeface="Avenir Book"/>
              </a:rPr>
            </a:br>
            <a:r>
              <a:rPr lang="en-US" altLang="fr-FR" sz="1300">
                <a:latin typeface="Arial" panose="020B0604020202020204" pitchFamily="34" charset="0"/>
                <a:ea typeface="Avenir Book"/>
                <a:cs typeface="Arial" panose="020B0604020202020204" pitchFamily="34" charset="0"/>
                <a:sym typeface="Avenir Book"/>
              </a:rPr>
              <a:t>indices, symbols, </a:t>
            </a:r>
            <a:br>
              <a:rPr lang="en-US" altLang="fr-FR" sz="1300">
                <a:latin typeface="Arial" panose="020B0604020202020204" pitchFamily="34" charset="0"/>
                <a:ea typeface="Avenir Book"/>
                <a:cs typeface="Arial" panose="020B0604020202020204" pitchFamily="34" charset="0"/>
                <a:sym typeface="Avenir Book"/>
              </a:rPr>
            </a:br>
            <a:r>
              <a:rPr lang="en-US" altLang="fr-FR" sz="1300">
                <a:latin typeface="Arial" panose="020B0604020202020204" pitchFamily="34" charset="0"/>
                <a:ea typeface="Avenir Book"/>
                <a:cs typeface="Arial" panose="020B0604020202020204" pitchFamily="34" charset="0"/>
                <a:sym typeface="Avenir Book"/>
              </a:rPr>
              <a:t>and languages (Cyrillic)</a:t>
            </a:r>
          </a:p>
        </p:txBody>
      </p:sp>
      <p:sp>
        <p:nvSpPr>
          <p:cNvPr id="25633" name="Rectangle 44"/>
          <p:cNvSpPr>
            <a:spLocks noChangeArrowheads="1"/>
          </p:cNvSpPr>
          <p:nvPr/>
        </p:nvSpPr>
        <p:spPr bwMode="auto">
          <a:xfrm>
            <a:off x="4485554" y="973715"/>
            <a:ext cx="2714625" cy="958850"/>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
        <p:nvSpPr>
          <p:cNvPr id="25634" name="Rectangle 46"/>
          <p:cNvSpPr>
            <a:spLocks noChangeArrowheads="1"/>
          </p:cNvSpPr>
          <p:nvPr/>
        </p:nvSpPr>
        <p:spPr bwMode="auto">
          <a:xfrm>
            <a:off x="4496666" y="4801177"/>
            <a:ext cx="2714625" cy="1173163"/>
          </a:xfrm>
          <a:prstGeom prst="rect">
            <a:avLst/>
          </a:prstGeom>
          <a:noFill/>
          <a:ln w="12700" algn="ctr">
            <a:solidFill>
              <a:srgbClr val="FF8218"/>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fr-FR"/>
          </a:p>
        </p:txBody>
      </p:sp>
    </p:spTree>
    <p:extLst>
      <p:ext uri="{BB962C8B-B14F-4D97-AF65-F5344CB8AC3E}">
        <p14:creationId xmlns:p14="http://schemas.microsoft.com/office/powerpoint/2010/main" val="13035009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5"/>
          <p:cNvSpPr>
            <a:spLocks noGrp="1" noChangeArrowheads="1"/>
          </p:cNvSpPr>
          <p:nvPr>
            <p:ph type="title"/>
          </p:nvPr>
        </p:nvSpPr>
        <p:spPr bwMode="auto">
          <a:xfrm>
            <a:off x="142666" y="13749"/>
            <a:ext cx="11261208" cy="8353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gn="ctr"/>
            <a:r>
              <a:rPr lang="en-US" altLang="fr-FR" sz="2800" b="1" dirty="0"/>
              <a:t>Khemeia™ : One platform for Multi Format, Content Type, Language &amp; Outputs</a:t>
            </a:r>
            <a:endParaRPr lang="en-GB" altLang="fr-FR" sz="2800" b="1" dirty="0"/>
          </a:p>
        </p:txBody>
      </p:sp>
      <p:pic>
        <p:nvPicPr>
          <p:cNvPr id="16" name="the-world-map-outline-background-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8" y="798193"/>
            <a:ext cx="84994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7" name="Shape 139"/>
          <p:cNvSpPr>
            <a:spLocks/>
          </p:cNvSpPr>
          <p:nvPr/>
        </p:nvSpPr>
        <p:spPr bwMode="auto">
          <a:xfrm>
            <a:off x="5317130" y="1949576"/>
            <a:ext cx="168275" cy="16827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8218"/>
          </a:solidFill>
          <a:ln w="25400">
            <a:solidFill>
              <a:srgbClr val="990000"/>
            </a:solidFill>
            <a:miter lim="400000"/>
            <a:headEnd/>
            <a:tailEnd/>
          </a:ln>
        </p:spPr>
        <p:txBody>
          <a:bodyPr lIns="0" tIns="0" rIns="0" bIns="0" anchor="ctr"/>
          <a:lstStyle/>
          <a:p>
            <a:endParaRPr lang="en-GB"/>
          </a:p>
        </p:txBody>
      </p:sp>
      <p:sp>
        <p:nvSpPr>
          <p:cNvPr id="18" name="Shape 140"/>
          <p:cNvSpPr>
            <a:spLocks/>
          </p:cNvSpPr>
          <p:nvPr/>
        </p:nvSpPr>
        <p:spPr bwMode="auto">
          <a:xfrm>
            <a:off x="5527474" y="2141218"/>
            <a:ext cx="168275" cy="16827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8218"/>
          </a:solidFill>
          <a:ln w="25400">
            <a:solidFill>
              <a:srgbClr val="990000"/>
            </a:solidFill>
            <a:miter lim="400000"/>
            <a:headEnd/>
            <a:tailEnd/>
          </a:ln>
        </p:spPr>
        <p:txBody>
          <a:bodyPr lIns="0" tIns="0" rIns="0" bIns="0" anchor="ctr"/>
          <a:lstStyle/>
          <a:p>
            <a:endParaRPr lang="en-GB"/>
          </a:p>
        </p:txBody>
      </p:sp>
      <p:sp>
        <p:nvSpPr>
          <p:cNvPr id="19" name="Shape 141"/>
          <p:cNvSpPr>
            <a:spLocks/>
          </p:cNvSpPr>
          <p:nvPr/>
        </p:nvSpPr>
        <p:spPr bwMode="auto">
          <a:xfrm>
            <a:off x="5611611" y="2056286"/>
            <a:ext cx="169863" cy="169863"/>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8218"/>
          </a:solidFill>
          <a:ln w="25400">
            <a:solidFill>
              <a:srgbClr val="990000"/>
            </a:solidFill>
            <a:miter lim="400000"/>
            <a:headEnd/>
            <a:tailEnd/>
          </a:ln>
        </p:spPr>
        <p:txBody>
          <a:bodyPr lIns="0" tIns="0" rIns="0" bIns="0" anchor="ctr"/>
          <a:lstStyle/>
          <a:p>
            <a:endParaRPr lang="en-GB"/>
          </a:p>
        </p:txBody>
      </p:sp>
      <p:sp>
        <p:nvSpPr>
          <p:cNvPr id="20" name="Shape 142"/>
          <p:cNvSpPr>
            <a:spLocks/>
          </p:cNvSpPr>
          <p:nvPr/>
        </p:nvSpPr>
        <p:spPr bwMode="auto">
          <a:xfrm>
            <a:off x="7580313" y="2814318"/>
            <a:ext cx="168275" cy="16827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8218"/>
          </a:solidFill>
          <a:ln w="25400">
            <a:solidFill>
              <a:srgbClr val="990000"/>
            </a:solidFill>
            <a:miter lim="400000"/>
            <a:headEnd/>
            <a:tailEnd/>
          </a:ln>
        </p:spPr>
        <p:txBody>
          <a:bodyPr lIns="0" tIns="0" rIns="0" bIns="0" anchor="ctr"/>
          <a:lstStyle/>
          <a:p>
            <a:endParaRPr lang="en-GB"/>
          </a:p>
        </p:txBody>
      </p:sp>
      <p:sp>
        <p:nvSpPr>
          <p:cNvPr id="23" name="Shape 143"/>
          <p:cNvSpPr>
            <a:spLocks/>
          </p:cNvSpPr>
          <p:nvPr/>
        </p:nvSpPr>
        <p:spPr bwMode="auto">
          <a:xfrm>
            <a:off x="3427413" y="2261868"/>
            <a:ext cx="168275" cy="168275"/>
          </a:xfrm>
          <a:custGeom>
            <a:avLst/>
            <a:gdLst>
              <a:gd name="T0" fmla="*/ 2147483646 w 19679"/>
              <a:gd name="T1" fmla="*/ 2147483646 h 19679"/>
              <a:gd name="T2" fmla="*/ 2147483646 w 19679"/>
              <a:gd name="T3" fmla="*/ 2147483646 h 19679"/>
              <a:gd name="T4" fmla="*/ 2147483646 w 19679"/>
              <a:gd name="T5" fmla="*/ 2147483646 h 19679"/>
              <a:gd name="T6" fmla="*/ 2147483646 w 19679"/>
              <a:gd name="T7" fmla="*/ 2147483646 h 19679"/>
              <a:gd name="T8" fmla="*/ 0 60000 65536"/>
              <a:gd name="T9" fmla="*/ 5898240 60000 65536"/>
              <a:gd name="T10" fmla="*/ 11796480 60000 65536"/>
              <a:gd name="T11" fmla="*/ 17694720 60000 65536"/>
              <a:gd name="T12" fmla="*/ 0 w 19679"/>
              <a:gd name="T13" fmla="*/ 0 h 19679"/>
              <a:gd name="T14" fmla="*/ 19679 w 19679"/>
              <a:gd name="T15" fmla="*/ 19679 h 19679"/>
            </a:gdLst>
            <a:ahLst/>
            <a:cxnLst>
              <a:cxn ang="T8">
                <a:pos x="T0" y="T1"/>
              </a:cxn>
              <a:cxn ang="T9">
                <a:pos x="T2" y="T3"/>
              </a:cxn>
              <a:cxn ang="T10">
                <a:pos x="T4" y="T5"/>
              </a:cxn>
              <a:cxn ang="T11">
                <a:pos x="T6" y="T7"/>
              </a:cxn>
            </a:cxnLst>
            <a:rect l="T12" t="T13" r="T14" b="T15"/>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8218"/>
          </a:solidFill>
          <a:ln w="25400">
            <a:solidFill>
              <a:srgbClr val="990000"/>
            </a:solidFill>
            <a:miter lim="400000"/>
            <a:headEnd/>
            <a:tailEnd/>
          </a:ln>
        </p:spPr>
        <p:txBody>
          <a:bodyPr lIns="0" tIns="0" rIns="0" bIns="0" anchor="ctr"/>
          <a:lstStyle/>
          <a:p>
            <a:endParaRPr lang="en-GB"/>
          </a:p>
        </p:txBody>
      </p:sp>
      <p:sp>
        <p:nvSpPr>
          <p:cNvPr id="28" name="Shape 144"/>
          <p:cNvSpPr>
            <a:spLocks noChangeArrowheads="1"/>
          </p:cNvSpPr>
          <p:nvPr/>
        </p:nvSpPr>
        <p:spPr bwMode="auto">
          <a:xfrm>
            <a:off x="1703388" y="4995543"/>
            <a:ext cx="617537" cy="381000"/>
          </a:xfrm>
          <a:prstGeom prst="rect">
            <a:avLst/>
          </a:prstGeom>
          <a:noFill/>
          <a:ln w="12700">
            <a:noFill/>
            <a:miter lim="400000"/>
            <a:headEnd/>
            <a:tailEnd/>
          </a:ln>
        </p:spPr>
        <p:txBody>
          <a:bodyPr wrap="none" lIns="35717" tIns="35717" rIns="35717" bIns="35717" anchor="ctr">
            <a:spAutoFit/>
          </a:bodyPr>
          <a:lstStyle/>
          <a:p>
            <a:pPr eaLnBrk="1" hangingPunct="1">
              <a:defRPr/>
            </a:pPr>
            <a:r>
              <a:rPr lang="fr-FR" altLang="fr-FR" sz="2000" b="1" dirty="0">
                <a:latin typeface="+mj-lt"/>
                <a:ea typeface="Futura"/>
                <a:cs typeface="Futura"/>
                <a:sym typeface="Futura"/>
              </a:rPr>
              <a:t>UKI</a:t>
            </a:r>
          </a:p>
        </p:txBody>
      </p:sp>
      <p:pic>
        <p:nvPicPr>
          <p:cNvPr id="36" name="pasted-image.pd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188" y="4997131"/>
            <a:ext cx="156845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7" name="Shape 147"/>
          <p:cNvSpPr>
            <a:spLocks noChangeArrowheads="1"/>
          </p:cNvSpPr>
          <p:nvPr/>
        </p:nvSpPr>
        <p:spPr bwMode="auto">
          <a:xfrm>
            <a:off x="1703388" y="5727381"/>
            <a:ext cx="1041400" cy="381000"/>
          </a:xfrm>
          <a:prstGeom prst="rect">
            <a:avLst/>
          </a:prstGeom>
          <a:noFill/>
          <a:ln w="12700">
            <a:noFill/>
            <a:miter lim="400000"/>
            <a:headEnd/>
            <a:tailEnd/>
          </a:ln>
        </p:spPr>
        <p:txBody>
          <a:bodyPr wrap="none" lIns="35717" tIns="35717" rIns="35717" bIns="35717" anchor="ctr">
            <a:spAutoFit/>
          </a:bodyPr>
          <a:lstStyle/>
          <a:p>
            <a:pPr eaLnBrk="1" hangingPunct="1">
              <a:defRPr/>
            </a:pPr>
            <a:r>
              <a:rPr lang="fr-FR" altLang="fr-FR" sz="2000" b="1" dirty="0">
                <a:latin typeface="+mj-lt"/>
                <a:ea typeface="Futura"/>
                <a:cs typeface="Futura"/>
                <a:sym typeface="Futura"/>
              </a:rPr>
              <a:t>France</a:t>
            </a:r>
          </a:p>
        </p:txBody>
      </p:sp>
      <p:pic>
        <p:nvPicPr>
          <p:cNvPr id="38"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7025" y="5646418"/>
            <a:ext cx="150018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9" name="pasted-image.pd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1700" y="5697218"/>
            <a:ext cx="164306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0" name="Shape 151"/>
          <p:cNvSpPr>
            <a:spLocks noChangeArrowheads="1"/>
          </p:cNvSpPr>
          <p:nvPr/>
        </p:nvSpPr>
        <p:spPr bwMode="auto">
          <a:xfrm>
            <a:off x="7967663" y="5727381"/>
            <a:ext cx="833437" cy="379412"/>
          </a:xfrm>
          <a:prstGeom prst="rect">
            <a:avLst/>
          </a:prstGeom>
          <a:noFill/>
          <a:ln w="12700">
            <a:noFill/>
            <a:miter lim="400000"/>
            <a:headEnd/>
            <a:tailEnd/>
          </a:ln>
        </p:spPr>
        <p:txBody>
          <a:bodyPr wrap="none" lIns="35717" tIns="35717" rIns="35717" bIns="35717" anchor="ctr">
            <a:spAutoFit/>
          </a:bodyPr>
          <a:lstStyle/>
          <a:p>
            <a:pPr eaLnBrk="1" hangingPunct="1">
              <a:defRPr/>
            </a:pPr>
            <a:r>
              <a:rPr lang="fr-FR" altLang="fr-FR" sz="2000" b="1" dirty="0" err="1">
                <a:latin typeface="+mj-lt"/>
                <a:ea typeface="Futura"/>
                <a:cs typeface="Futura"/>
                <a:sym typeface="Futura"/>
              </a:rPr>
              <a:t>India</a:t>
            </a:r>
            <a:endParaRPr lang="fr-FR" altLang="fr-FR" sz="2000" b="1" dirty="0">
              <a:latin typeface="+mj-lt"/>
              <a:ea typeface="Futura"/>
              <a:cs typeface="Futura"/>
              <a:sym typeface="Futura"/>
            </a:endParaRPr>
          </a:p>
        </p:txBody>
      </p:sp>
      <p:pic>
        <p:nvPicPr>
          <p:cNvPr id="41" name="pasted-image.pd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5725" y="5738493"/>
            <a:ext cx="1785938" cy="41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2" name="Picture 23" descr="C:\Documents and Settings\Gauge\Desktop\logo_jp-lg.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4375" y="5022531"/>
            <a:ext cx="1000125"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Shape 144"/>
          <p:cNvSpPr>
            <a:spLocks noChangeArrowheads="1"/>
          </p:cNvSpPr>
          <p:nvPr/>
        </p:nvSpPr>
        <p:spPr bwMode="auto">
          <a:xfrm>
            <a:off x="7967663" y="5011418"/>
            <a:ext cx="461962" cy="379413"/>
          </a:xfrm>
          <a:prstGeom prst="rect">
            <a:avLst/>
          </a:prstGeom>
          <a:noFill/>
          <a:ln w="12700">
            <a:noFill/>
            <a:miter lim="400000"/>
            <a:headEnd/>
            <a:tailEnd/>
          </a:ln>
        </p:spPr>
        <p:txBody>
          <a:bodyPr wrap="none" lIns="35717" tIns="35717" rIns="35717" bIns="35717" anchor="ctr">
            <a:spAutoFit/>
          </a:bodyPr>
          <a:lstStyle/>
          <a:p>
            <a:pPr eaLnBrk="1" hangingPunct="1">
              <a:defRPr/>
            </a:pPr>
            <a:r>
              <a:rPr lang="fr-FR" altLang="fr-FR" sz="2000" b="1" dirty="0">
                <a:latin typeface="+mj-lt"/>
                <a:ea typeface="Futura"/>
                <a:cs typeface="Futura"/>
                <a:sym typeface="Futura"/>
              </a:rPr>
              <a:t>US</a:t>
            </a:r>
          </a:p>
        </p:txBody>
      </p:sp>
      <p:pic>
        <p:nvPicPr>
          <p:cNvPr id="44" name="Picture 10" descr="Wolters Kluwer logo and link to ho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9650" y="4957443"/>
            <a:ext cx="22209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 descr="http://t3.gstatic.com/images?q=tbn:ANd9GcQhzbBWyuR93D6bEUwC-9e7ZWQMhYn7GsqJuAZS7KguDbUGISBOYg"/>
          <p:cNvPicPr>
            <a:picLocks noChangeAspect="1" noChangeArrowheads="1"/>
          </p:cNvPicPr>
          <p:nvPr/>
        </p:nvPicPr>
        <p:blipFill>
          <a:blip r:embed="rId10">
            <a:extLst>
              <a:ext uri="{28A0092B-C50C-407E-A947-70E740481C1C}">
                <a14:useLocalDpi xmlns:a14="http://schemas.microsoft.com/office/drawing/2010/main" val="0"/>
              </a:ext>
            </a:extLst>
          </a:blip>
          <a:srcRect l="16554" t="32869" r="17227" b="21936"/>
          <a:stretch>
            <a:fillRect/>
          </a:stretch>
        </p:blipFill>
        <p:spPr bwMode="auto">
          <a:xfrm>
            <a:off x="4491038" y="5668643"/>
            <a:ext cx="13430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881861" y="5014593"/>
            <a:ext cx="14382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6659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173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p:nvPr/>
        </p:nvSpPr>
        <p:spPr>
          <a:xfrm>
            <a:off x="0" y="-34823"/>
            <a:ext cx="12356189" cy="6910853"/>
          </a:xfrm>
          <a:prstGeom prst="rect">
            <a:avLst/>
          </a:prstGeom>
          <a:solidFill>
            <a:srgbClr val="000000"/>
          </a:solidFill>
          <a:ln w="12700">
            <a:miter lim="400000"/>
          </a:ln>
        </p:spPr>
        <p:txBody>
          <a:bodyPr lIns="35719" tIns="35719" rIns="35719" bIns="35719" anchor="ctr"/>
          <a:lstStyle/>
          <a:p>
            <a:pPr>
              <a:defRPr sz="3200"/>
            </a:pPr>
            <a:endParaRPr sz="1600" dirty="0"/>
          </a:p>
        </p:txBody>
      </p:sp>
      <p:pic>
        <p:nvPicPr>
          <p:cNvPr id="4" name="VID-20161012-WA000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27047" y="189635"/>
            <a:ext cx="9858656" cy="6114553"/>
          </a:xfrm>
          <a:prstGeom prst="rect">
            <a:avLst/>
          </a:prstGeom>
        </p:spPr>
      </p:pic>
      <p:sp>
        <p:nvSpPr>
          <p:cNvPr id="9" name="Shape 271"/>
          <p:cNvSpPr/>
          <p:nvPr/>
        </p:nvSpPr>
        <p:spPr>
          <a:xfrm>
            <a:off x="9019540" y="259324"/>
            <a:ext cx="3172460" cy="68768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lgn="r" defTabSz="642937">
              <a:defRPr sz="8000">
                <a:solidFill>
                  <a:srgbClr val="FFFFFF"/>
                </a:solidFill>
                <a:latin typeface="Bebas Neue Bold"/>
                <a:ea typeface="Bebas Neue Bold"/>
                <a:cs typeface="Bebas Neue Bold"/>
                <a:sym typeface="Bebas Neue Bold"/>
              </a:defRPr>
            </a:lvl1pPr>
          </a:lstStyle>
          <a:p>
            <a:r>
              <a:rPr sz="4000" dirty="0"/>
              <a:t>#</a:t>
            </a:r>
            <a:r>
              <a:rPr lang="en-US" sz="4000" dirty="0"/>
              <a:t>Demo Video</a:t>
            </a:r>
            <a:endParaRPr sz="4000" dirty="0"/>
          </a:p>
        </p:txBody>
      </p:sp>
      <p:sp>
        <p:nvSpPr>
          <p:cNvPr id="2" name="Rectangle 1"/>
          <p:cNvSpPr/>
          <p:nvPr/>
        </p:nvSpPr>
        <p:spPr>
          <a:xfrm>
            <a:off x="6178094" y="-47964"/>
            <a:ext cx="2776159" cy="69108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0" y="-61103"/>
            <a:ext cx="1629585" cy="69010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asted-image.pdf"/>
          <p:cNvPicPr>
            <a:picLocks noChangeAspect="1"/>
          </p:cNvPicPr>
          <p:nvPr/>
        </p:nvPicPr>
        <p:blipFill>
          <a:blip r:embed="rId6">
            <a:alphaModFix amt="60413"/>
            <a:extLst/>
          </a:blip>
          <a:stretch>
            <a:fillRect/>
          </a:stretch>
        </p:blipFill>
        <p:spPr>
          <a:xfrm>
            <a:off x="8074384" y="259324"/>
            <a:ext cx="1114450" cy="1098030"/>
          </a:xfrm>
          <a:prstGeom prst="rect">
            <a:avLst/>
          </a:prstGeom>
          <a:ln w="12700">
            <a:miter lim="400000"/>
          </a:ln>
        </p:spPr>
      </p:pic>
      <p:sp>
        <p:nvSpPr>
          <p:cNvPr id="270" name="Shape 270"/>
          <p:cNvSpPr/>
          <p:nvPr/>
        </p:nvSpPr>
        <p:spPr>
          <a:xfrm>
            <a:off x="4098576" y="6528645"/>
            <a:ext cx="4213847" cy="256802"/>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2400">
                <a:solidFill>
                  <a:srgbClr val="DCDEE0"/>
                </a:solidFill>
                <a:latin typeface="Helvetica"/>
                <a:ea typeface="Helvetica"/>
                <a:cs typeface="Helvetica"/>
                <a:sym typeface="Helvetica"/>
              </a:defRPr>
            </a:lvl1pPr>
          </a:lstStyle>
          <a:p>
            <a:r>
              <a:rPr sz="1200" dirty="0"/>
              <a:t>© 2016 Active Intelligence Pte Ltd. Private and Confidential.  </a:t>
            </a:r>
          </a:p>
        </p:txBody>
      </p:sp>
    </p:spTree>
    <p:extLst>
      <p:ext uri="{BB962C8B-B14F-4D97-AF65-F5344CB8AC3E}">
        <p14:creationId xmlns:p14="http://schemas.microsoft.com/office/powerpoint/2010/main" val="370490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913407" y="2488610"/>
            <a:ext cx="8772011" cy="2697343"/>
          </a:xfrm>
          <a:prstGeom prst="rect">
            <a:avLst/>
          </a:prstGeom>
          <a:noFill/>
          <a:ln w="9525">
            <a:noFill/>
            <a:miter lim="800000"/>
            <a:headEnd/>
            <a:tailEnd/>
          </a:ln>
        </p:spPr>
        <p:txBody>
          <a:bodyPr/>
          <a:lstStyle/>
          <a:p>
            <a:pPr>
              <a:lnSpc>
                <a:spcPct val="90000"/>
              </a:lnSpc>
            </a:pPr>
            <a:r>
              <a:rPr lang="en-US" altLang="en-US" sz="4000" b="1" dirty="0" err="1"/>
              <a:t>CarIQ</a:t>
            </a:r>
            <a:endParaRPr lang="en-US" altLang="en-US" sz="4000" b="1" dirty="0"/>
          </a:p>
          <a:p>
            <a:pPr>
              <a:lnSpc>
                <a:spcPct val="90000"/>
              </a:lnSpc>
            </a:pPr>
            <a:r>
              <a:rPr lang="en-US" sz="2800" b="1" dirty="0"/>
              <a:t>The one app for all your car needs</a:t>
            </a:r>
            <a:endParaRPr lang="en-US" altLang="en-US" sz="2800" b="1" dirty="0"/>
          </a:p>
          <a:p>
            <a:pPr>
              <a:lnSpc>
                <a:spcPct val="90000"/>
              </a:lnSpc>
            </a:pPr>
            <a:endParaRPr lang="en-US" altLang="en-US" sz="2800" u="sng" dirty="0"/>
          </a:p>
          <a:p>
            <a:pPr>
              <a:lnSpc>
                <a:spcPct val="90000"/>
              </a:lnSpc>
            </a:pPr>
            <a:r>
              <a:rPr lang="en-US" sz="2800" dirty="0" err="1">
                <a:solidFill>
                  <a:srgbClr val="414550"/>
                </a:solidFill>
              </a:rPr>
              <a:t>Sagar</a:t>
            </a:r>
            <a:r>
              <a:rPr lang="en-US" sz="2800" dirty="0">
                <a:solidFill>
                  <a:srgbClr val="414550"/>
                </a:solidFill>
              </a:rPr>
              <a:t> </a:t>
            </a:r>
            <a:r>
              <a:rPr lang="en-US" sz="2800" dirty="0" err="1">
                <a:solidFill>
                  <a:srgbClr val="414550"/>
                </a:solidFill>
              </a:rPr>
              <a:t>Apte</a:t>
            </a:r>
            <a:r>
              <a:rPr lang="en-US" sz="2800" dirty="0">
                <a:solidFill>
                  <a:srgbClr val="414550"/>
                </a:solidFill>
              </a:rPr>
              <a:t> (CEO)</a:t>
            </a:r>
            <a:endParaRPr lang="en-US" altLang="en-US" sz="2800" dirty="0">
              <a:solidFill>
                <a:srgbClr val="414550"/>
              </a:solidFill>
            </a:endParaRPr>
          </a:p>
        </p:txBody>
      </p:sp>
      <p:pic>
        <p:nvPicPr>
          <p:cNvPr id="4" name="Picture 3"/>
          <p:cNvPicPr>
            <a:picLocks noChangeAspect="1"/>
          </p:cNvPicPr>
          <p:nvPr/>
        </p:nvPicPr>
        <p:blipFill>
          <a:blip r:embed="rId2"/>
          <a:stretch>
            <a:fillRect/>
          </a:stretch>
        </p:blipFill>
        <p:spPr>
          <a:xfrm>
            <a:off x="2037804" y="995247"/>
            <a:ext cx="1417139" cy="1189516"/>
          </a:xfrm>
          <a:prstGeom prst="rect">
            <a:avLst/>
          </a:prstGeom>
        </p:spPr>
      </p:pic>
    </p:spTree>
    <p:extLst>
      <p:ext uri="{BB962C8B-B14F-4D97-AF65-F5344CB8AC3E}">
        <p14:creationId xmlns:p14="http://schemas.microsoft.com/office/powerpoint/2010/main" val="502676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a:p>
        </p:txBody>
      </p:sp>
      <p:pic>
        <p:nvPicPr>
          <p:cNvPr id="5" name="Picture 4"/>
          <p:cNvPicPr>
            <a:picLocks noChangeAspect="1"/>
          </p:cNvPicPr>
          <p:nvPr/>
        </p:nvPicPr>
        <p:blipFill>
          <a:blip r:embed="rId2"/>
          <a:stretch>
            <a:fillRect/>
          </a:stretch>
        </p:blipFill>
        <p:spPr>
          <a:xfrm>
            <a:off x="0" y="11184"/>
            <a:ext cx="12211948" cy="6846816"/>
          </a:xfrm>
          <a:prstGeom prst="rect">
            <a:avLst/>
          </a:prstGeom>
        </p:spPr>
      </p:pic>
    </p:spTree>
    <p:extLst>
      <p:ext uri="{BB962C8B-B14F-4D97-AF65-F5344CB8AC3E}">
        <p14:creationId xmlns:p14="http://schemas.microsoft.com/office/powerpoint/2010/main" val="1424882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14179795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koO955gSS0izxwmOaMHoH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Y05Ji1pu70SevLBuvccFb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Y05Ji1pu70SevLBuvccFb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Y05Ji1pu70SevLBuvccFb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Y05Ji1pu70SevLBuvccFb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Y05Ji1pu70SevLBuvccFb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Y05Ji1pu70SevLBuvccFb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Y05Ji1pu70SevLBuvccFb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Y05Ji1pu70SevLBuvccFb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9279</TotalTime>
  <Words>2214</Words>
  <Application>Microsoft Office PowerPoint</Application>
  <PresentationFormat>Widescreen</PresentationFormat>
  <Paragraphs>500</Paragraphs>
  <Slides>56</Slides>
  <Notes>14</Notes>
  <HiddenSlides>1</HiddenSlides>
  <MMClips>3</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56</vt:i4>
      </vt:variant>
    </vt:vector>
  </HeadingPairs>
  <TitlesOfParts>
    <vt:vector size="74" baseType="lpstr">
      <vt:lpstr>Abadi MT Condensed Extra Bold</vt:lpstr>
      <vt:lpstr>Arial</vt:lpstr>
      <vt:lpstr>Avenir Book</vt:lpstr>
      <vt:lpstr>Bebas Neue Bold</vt:lpstr>
      <vt:lpstr>Bebas Neue Regular</vt:lpstr>
      <vt:lpstr>Calibri</vt:lpstr>
      <vt:lpstr>Calibri Light</vt:lpstr>
      <vt:lpstr>等线</vt:lpstr>
      <vt:lpstr>Futura</vt:lpstr>
      <vt:lpstr>Helvetica</vt:lpstr>
      <vt:lpstr>Helvetica Light</vt:lpstr>
      <vt:lpstr>Helvetica Neue</vt:lpstr>
      <vt:lpstr>Noto Sans Symbols</vt:lpstr>
      <vt:lpstr>Times New Roman</vt:lpstr>
      <vt:lpstr>Tw Cen MT Condensed</vt:lpstr>
      <vt:lpstr>Wingdings</vt:lpstr>
      <vt:lpstr>Yu Mincho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Technology 70+  Pattern Recognition &amp; Content Analysis Algorithms</vt:lpstr>
      <vt:lpstr>Khemeia™ : One platform for Multi Format, Content Type, Language &amp; Outputs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Venus Pannu</dc:creator>
  <cp:lastModifiedBy>Sreenil Balan</cp:lastModifiedBy>
  <cp:revision>60</cp:revision>
  <dcterms:created xsi:type="dcterms:W3CDTF">2016-10-28T04:41:53Z</dcterms:created>
  <dcterms:modified xsi:type="dcterms:W3CDTF">2016-11-18T06:21:02Z</dcterms:modified>
</cp:coreProperties>
</file>