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1" r:id="rId2"/>
    <p:sldId id="262"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62E3C0-DD95-D944-B6A2-6986A89735F7}" type="datetimeFigureOut">
              <a:rPr lang="en-US" smtClean="0"/>
              <a:t>11/17/2016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B672A-46FA-1C4A-8FE0-FDB478FBE003}" type="slidenum">
              <a:rPr lang="en-US" smtClean="0"/>
              <a:t>‹#›</a:t>
            </a:fld>
            <a:endParaRPr lang="en-US"/>
          </a:p>
        </p:txBody>
      </p:sp>
    </p:spTree>
    <p:extLst>
      <p:ext uri="{BB962C8B-B14F-4D97-AF65-F5344CB8AC3E}">
        <p14:creationId xmlns:p14="http://schemas.microsoft.com/office/powerpoint/2010/main" val="75349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www.ibm.com/blockchain/for_developers.html" TargetMode="External"/><Relationship Id="rId3" Type="http://schemas.openxmlformats.org/officeDocument/2006/relationships/hyperlink" Target="http://www.ibm.com/investor" TargetMode="External"/><Relationship Id="rId7" Type="http://schemas.openxmlformats.org/officeDocument/2006/relationships/hyperlink" Target="http://www.ibm.com/cloud-computing/"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ibm.com/smarterplanet/us/en/ibmwatson/" TargetMode="External"/><Relationship Id="rId5" Type="http://schemas.openxmlformats.org/officeDocument/2006/relationships/hyperlink" Target="https://www.hyperledger.org/" TargetMode="External"/><Relationship Id="rId4" Type="http://schemas.openxmlformats.org/officeDocument/2006/relationships/hyperlink" Target="http://www.ibm.com/industries/banking/"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bm.com/investor" TargetMode="External"/><Relationship Id="rId7" Type="http://schemas.openxmlformats.org/officeDocument/2006/relationships/hyperlink" Target="http://www.arkea.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hyperledger.org/" TargetMode="External"/><Relationship Id="rId5" Type="http://schemas.openxmlformats.org/officeDocument/2006/relationships/hyperlink" Target="http://www.ibm.com/industries/banking/" TargetMode="External"/><Relationship Id="rId4" Type="http://schemas.openxmlformats.org/officeDocument/2006/relationships/hyperlink" Target="http://www.ibm.com/cloud-comput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a:t>Thanks, pleasure etc.</a:t>
            </a:r>
          </a:p>
          <a:p>
            <a:pPr marL="228600" indent="-228600" eaLnBrk="1" hangingPunct="1">
              <a:spcBef>
                <a:spcPct val="0"/>
              </a:spcBef>
              <a:buFont typeface="Calibri" pitchFamily="34" charset="0"/>
              <a:buAutoNum type="arabicPeriod"/>
            </a:pPr>
            <a:endParaRPr lang="en-US"/>
          </a:p>
          <a:p>
            <a:pPr marL="228600" indent="-228600" eaLnBrk="1" hangingPunct="1">
              <a:spcBef>
                <a:spcPct val="0"/>
              </a:spcBef>
              <a:buFont typeface="Calibri" pitchFamily="34" charset="0"/>
              <a:buAutoNum type="arabicPeriod"/>
            </a:pPr>
            <a:r>
              <a:rPr lang="en-US"/>
              <a:t>There is much hype around Blockchain.  </a:t>
            </a:r>
          </a:p>
          <a:p>
            <a:pPr marL="228600" indent="-228600" eaLnBrk="1" hangingPunct="1">
              <a:spcBef>
                <a:spcPct val="0"/>
              </a:spcBef>
              <a:buFont typeface="Calibri" pitchFamily="34" charset="0"/>
              <a:buAutoNum type="arabicPeriod"/>
            </a:pPr>
            <a:endParaRPr lang="en-US"/>
          </a:p>
          <a:p>
            <a:pPr marL="228600" indent="-228600" eaLnBrk="1" hangingPunct="1">
              <a:spcBef>
                <a:spcPct val="0"/>
              </a:spcBef>
              <a:buFont typeface="Calibri" pitchFamily="34" charset="0"/>
              <a:buAutoNum type="arabicPeriod"/>
            </a:pPr>
            <a:r>
              <a:rPr lang="en-US"/>
              <a:t>Most of this relates to the use of Blockchain to underpin the Bitcoin crypto currency.  </a:t>
            </a:r>
          </a:p>
          <a:p>
            <a:pPr marL="228600" indent="-228600" eaLnBrk="1" hangingPunct="1">
              <a:spcBef>
                <a:spcPct val="0"/>
              </a:spcBef>
              <a:buFont typeface="Calibri" pitchFamily="34" charset="0"/>
              <a:buAutoNum type="arabicPeriod"/>
            </a:pPr>
            <a:endParaRPr lang="en-US"/>
          </a:p>
          <a:p>
            <a:pPr marL="228600" indent="-228600" eaLnBrk="1" hangingPunct="1">
              <a:spcBef>
                <a:spcPct val="0"/>
              </a:spcBef>
              <a:buFont typeface="Calibri" pitchFamily="34" charset="0"/>
              <a:buAutoNum type="arabicPeriod"/>
            </a:pPr>
            <a:r>
              <a:rPr lang="en-US"/>
              <a:t>Whilst IBM are not interested in Crypto currency, we are very interested in exploring the broader business application of Blockchain technology.  This is a transformational opportunity for many of our clients</a:t>
            </a:r>
          </a:p>
          <a:p>
            <a:pPr marL="228600" indent="-228600" eaLnBrk="1" hangingPunct="1">
              <a:spcBef>
                <a:spcPct val="0"/>
              </a:spcBef>
              <a:buFont typeface="Calibri" pitchFamily="34" charset="0"/>
              <a:buAutoNum type="arabicPeriod"/>
            </a:pPr>
            <a:endParaRPr lang="en-US"/>
          </a:p>
          <a:p>
            <a:pPr marL="228600" indent="-228600" eaLnBrk="1" hangingPunct="1">
              <a:spcBef>
                <a:spcPct val="0"/>
              </a:spcBef>
              <a:buFont typeface="Calibri" pitchFamily="34" charset="0"/>
              <a:buAutoNum type="arabicPeriod"/>
            </a:pPr>
            <a:r>
              <a:rPr lang="en-US"/>
              <a:t>This touches most all industries – we are making Blockchain REAL for business.</a:t>
            </a:r>
          </a:p>
        </p:txBody>
      </p:sp>
    </p:spTree>
    <p:extLst>
      <p:ext uri="{BB962C8B-B14F-4D97-AF65-F5344CB8AC3E}">
        <p14:creationId xmlns:p14="http://schemas.microsoft.com/office/powerpoint/2010/main" val="212668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a:t>Other benefits include : </a:t>
            </a:r>
            <a:endParaRPr lang="en-US"/>
          </a:p>
          <a:p>
            <a:pPr lvl="1" eaLnBrk="1" hangingPunct="1">
              <a:spcBef>
                <a:spcPct val="0"/>
              </a:spcBef>
            </a:pPr>
            <a:endParaRPr lang="en-US" sz="100"/>
          </a:p>
          <a:p>
            <a:pPr eaLnBrk="1" hangingPunct="1">
              <a:spcBef>
                <a:spcPct val="0"/>
              </a:spcBef>
            </a:pPr>
            <a:r>
              <a:rPr lang="en-US" sz="1400"/>
              <a:t>Improve discoverability</a:t>
            </a:r>
          </a:p>
          <a:p>
            <a:pPr lvl="1" eaLnBrk="1" hangingPunct="1">
              <a:spcBef>
                <a:spcPct val="0"/>
              </a:spcBef>
            </a:pPr>
            <a:r>
              <a:rPr lang="en-US" sz="1300"/>
              <a:t>When everyone on an exchange can view the same ledger, it is easy to broadcast an intention (or offer) by appending it. For example, in a trading network, all asks and bids would be visible to every network participant.</a:t>
            </a:r>
          </a:p>
          <a:p>
            <a:pPr eaLnBrk="1" hangingPunct="1">
              <a:spcBef>
                <a:spcPct val="0"/>
              </a:spcBef>
            </a:pPr>
            <a:endParaRPr lang="en-US" sz="1400"/>
          </a:p>
          <a:p>
            <a:pPr eaLnBrk="1" hangingPunct="1">
              <a:spcBef>
                <a:spcPct val="0"/>
              </a:spcBef>
            </a:pPr>
            <a:r>
              <a:rPr lang="en-US" sz="1400"/>
              <a:t>Automate trusted processes</a:t>
            </a:r>
          </a:p>
          <a:p>
            <a:pPr lvl="1" eaLnBrk="1" hangingPunct="1">
              <a:spcBef>
                <a:spcPct val="0"/>
              </a:spcBef>
            </a:pPr>
            <a:r>
              <a:rPr lang="en-US" sz="1300"/>
              <a:t>Unlike a centralized system where only the network operator can create a generalized solution that fits every user’s needs, Blockchain networks allow each participant to create customized solutions using their own proprietary business logic while running on the same common ledger.</a:t>
            </a:r>
            <a:br>
              <a:rPr lang="en-US" sz="1300"/>
            </a:br>
            <a:endParaRPr lang="en-US" sz="1600"/>
          </a:p>
          <a:p>
            <a:pPr eaLnBrk="1" hangingPunct="1">
              <a:spcBef>
                <a:spcPct val="0"/>
              </a:spcBef>
            </a:pPr>
            <a:r>
              <a:rPr lang="en-US" sz="1400"/>
              <a:t>Ensure trusted record-keeping</a:t>
            </a:r>
          </a:p>
          <a:p>
            <a:pPr lvl="1" eaLnBrk="1" hangingPunct="1">
              <a:spcBef>
                <a:spcPct val="0"/>
              </a:spcBef>
            </a:pPr>
            <a:r>
              <a:rPr lang="en-US" sz="1300"/>
              <a:t>By design, no one party can modify, delete, or even append any record to the ledger without the consensus from others on the network, making the system useful for ensuring the immutability of contracts and other legal documents.</a:t>
            </a:r>
          </a:p>
          <a:p>
            <a:pPr eaLnBrk="1" hangingPunct="1">
              <a:spcBef>
                <a:spcPct val="0"/>
              </a:spcBef>
            </a:pPr>
            <a:endParaRPr lang="en-US" sz="1400"/>
          </a:p>
          <a:p>
            <a:pPr eaLnBrk="1" hangingPunct="1"/>
            <a:endParaRPr lang="en-US"/>
          </a:p>
        </p:txBody>
      </p:sp>
    </p:spTree>
    <p:extLst>
      <p:ext uri="{BB962C8B-B14F-4D97-AF65-F5344CB8AC3E}">
        <p14:creationId xmlns:p14="http://schemas.microsoft.com/office/powerpoint/2010/main" val="1426385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Blockchain is not right for all classes of business problem </a:t>
            </a:r>
          </a:p>
          <a:p>
            <a:pPr eaLnBrk="1" hangingPunct="1">
              <a:spcBef>
                <a:spcPct val="0"/>
              </a:spcBef>
            </a:pPr>
            <a:endParaRPr lang="en-US">
              <a:solidFill>
                <a:srgbClr val="4C4D53"/>
              </a:solidFill>
              <a:latin typeface="Helvetica Neue"/>
              <a:ea typeface="Helvetica Neue"/>
              <a:cs typeface="Helvetica Neue"/>
              <a:sym typeface="Helvetica Neue"/>
            </a:endParaRPr>
          </a:p>
          <a:p>
            <a:pPr eaLnBrk="1" hangingPunct="1">
              <a:spcBef>
                <a:spcPct val="0"/>
              </a:spcBef>
            </a:pPr>
            <a:r>
              <a:rPr lang="en-US">
                <a:solidFill>
                  <a:srgbClr val="4C4D53"/>
                </a:solidFill>
                <a:latin typeface="Helvetica Neue"/>
                <a:ea typeface="Helvetica Neue"/>
                <a:cs typeface="Helvetica Neue"/>
                <a:sym typeface="Helvetica Neue"/>
              </a:rPr>
              <a:t>This simple “indicators” chart helps us choose the right set of business problems</a:t>
            </a:r>
          </a:p>
          <a:p>
            <a:pPr eaLnBrk="1" hangingPunct="1"/>
            <a:endParaRPr lang="en-US"/>
          </a:p>
        </p:txBody>
      </p:sp>
    </p:spTree>
    <p:extLst>
      <p:ext uri="{BB962C8B-B14F-4D97-AF65-F5344CB8AC3E}">
        <p14:creationId xmlns:p14="http://schemas.microsoft.com/office/powerpoint/2010/main" val="38196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hape 389"/>
          <p:cNvSpPr>
            <a:spLocks noGrp="1" noRot="1" noChangeAspect="1" noTextEdit="1"/>
          </p:cNvSpPr>
          <p:nvPr>
            <p:ph type="sldImg"/>
          </p:nvPr>
        </p:nvSpPr>
        <p:spPr bwMode="auto">
          <a:noFill/>
          <a:ln>
            <a:solidFill>
              <a:srgbClr val="000000"/>
            </a:solidFill>
            <a:miter lim="800000"/>
            <a:headEnd/>
            <a:tailEnd/>
          </a:ln>
        </p:spPr>
      </p:sp>
      <p:sp>
        <p:nvSpPr>
          <p:cNvPr id="64514" name="Shape 390"/>
          <p:cNvSpPr>
            <a:spLocks noGrp="1"/>
          </p:cNvSpPr>
          <p:nvPr>
            <p:ph type="body" sz="quarter" idx="1"/>
          </p:nvPr>
        </p:nvSpPr>
        <p:spPr bwMode="auto">
          <a:xfrm>
            <a:off x="914400" y="4343400"/>
            <a:ext cx="5029200" cy="4114800"/>
          </a:xfrm>
          <a:noFill/>
        </p:spPr>
        <p:txBody>
          <a:bodyPr wrap="square" lIns="91428" tIns="45714" rIns="91428" bIns="45714" numCol="1" anchor="t" anchorCtr="0" compatLnSpc="1">
            <a:prstTxWarp prst="textNoShape">
              <a:avLst/>
            </a:prstTxWarp>
          </a:bodyPr>
          <a:lstStyle/>
          <a:p>
            <a:pPr marL="228600" indent="-228600" defTabSz="455613" eaLnBrk="1" hangingPunct="1"/>
            <a:endParaRPr lang="en-US"/>
          </a:p>
        </p:txBody>
      </p:sp>
    </p:spTree>
    <p:extLst>
      <p:ext uri="{BB962C8B-B14F-4D97-AF65-F5344CB8AC3E}">
        <p14:creationId xmlns:p14="http://schemas.microsoft.com/office/powerpoint/2010/main" val="1389731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Font typeface="Calibri" pitchFamily="34" charset="0"/>
              <a:buNone/>
            </a:pPr>
            <a:endParaRPr lang="en-US"/>
          </a:p>
        </p:txBody>
      </p:sp>
    </p:spTree>
    <p:extLst>
      <p:ext uri="{BB962C8B-B14F-4D97-AF65-F5344CB8AC3E}">
        <p14:creationId xmlns:p14="http://schemas.microsoft.com/office/powerpoint/2010/main" val="279746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b="0" i="0" kern="1200" dirty="0">
                <a:solidFill>
                  <a:schemeClr val="tx1"/>
                </a:solidFill>
                <a:effectLst/>
                <a:latin typeface="+mn-lt"/>
                <a:ea typeface="MS PGothic" pitchFamily="34" charset="-128"/>
                <a:cs typeface="+mn-cs"/>
              </a:rPr>
              <a:t>With the opening of the IBM Garage this month in New York City, IBM is also working with clients such as </a:t>
            </a:r>
            <a:r>
              <a:rPr lang="en-US" altLang="zh-TW" sz="1200" b="1" i="0" kern="1200" dirty="0">
                <a:solidFill>
                  <a:schemeClr val="tx1"/>
                </a:solidFill>
                <a:effectLst/>
                <a:latin typeface="+mn-lt"/>
                <a:ea typeface="MS PGothic" pitchFamily="34" charset="-128"/>
                <a:cs typeface="+mn-cs"/>
              </a:rPr>
              <a:t>BNY Mellon to accelerate the design and development of a unique application for securities lending, using a </a:t>
            </a:r>
            <a:r>
              <a:rPr lang="en-US" altLang="zh-TW" sz="1200" b="1" i="0" kern="1200" dirty="0" err="1">
                <a:solidFill>
                  <a:schemeClr val="tx1"/>
                </a:solidFill>
                <a:effectLst/>
                <a:latin typeface="+mn-lt"/>
                <a:ea typeface="MS PGothic" pitchFamily="34" charset="-128"/>
                <a:cs typeface="+mn-cs"/>
              </a:rPr>
              <a:t>blockchain</a:t>
            </a:r>
            <a:r>
              <a:rPr lang="en-US" altLang="zh-TW" sz="1200" b="1" i="0" kern="1200" dirty="0">
                <a:solidFill>
                  <a:schemeClr val="tx1"/>
                </a:solidFill>
                <a:effectLst/>
                <a:latin typeface="+mn-lt"/>
                <a:ea typeface="MS PGothic" pitchFamily="34" charset="-128"/>
                <a:cs typeface="+mn-cs"/>
              </a:rPr>
              <a:t> network to trade and transfer assets</a:t>
            </a:r>
            <a:r>
              <a:rPr lang="en-US" altLang="zh-TW" sz="1200" b="0" i="0" kern="1200" dirty="0">
                <a:solidFill>
                  <a:schemeClr val="tx1"/>
                </a:solidFill>
                <a:effectLst/>
                <a:latin typeface="+mn-lt"/>
                <a:ea typeface="MS PGothic" pitchFamily="34" charset="-128"/>
                <a:cs typeface="+mn-cs"/>
              </a:rPr>
              <a:t>. “At BNY Mellon, we are actively exploring </a:t>
            </a:r>
            <a:r>
              <a:rPr lang="en-US" altLang="zh-TW" sz="1200" b="0" i="0" kern="1200" dirty="0" err="1">
                <a:solidFill>
                  <a:schemeClr val="tx1"/>
                </a:solidFill>
                <a:effectLst/>
                <a:latin typeface="+mn-lt"/>
                <a:ea typeface="MS PGothic" pitchFamily="34" charset="-128"/>
                <a:cs typeface="+mn-cs"/>
              </a:rPr>
              <a:t>blockchain’s</a:t>
            </a:r>
            <a:r>
              <a:rPr lang="en-US" altLang="zh-TW" sz="1200" b="0" i="0" kern="1200" dirty="0">
                <a:solidFill>
                  <a:schemeClr val="tx1"/>
                </a:solidFill>
                <a:effectLst/>
                <a:latin typeface="+mn-lt"/>
                <a:ea typeface="MS PGothic" pitchFamily="34" charset="-128"/>
                <a:cs typeface="+mn-cs"/>
              </a:rPr>
              <a:t> potential to better serve our clients and our company,” said Suresh Kumar, CIO, BNY Mellon. “With this new initiative, IBM is providing an environment that will allow companies like us to collaborate more easily and more securely and in a more standardized way, which is critical to advancing meaningful use cases for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a:t>
            </a:r>
            <a:endParaRPr lang="zh-TW" altLang="en-US" dirty="0"/>
          </a:p>
        </p:txBody>
      </p:sp>
      <p:sp>
        <p:nvSpPr>
          <p:cNvPr id="4" name="Slide Number Placeholder 3"/>
          <p:cNvSpPr>
            <a:spLocks noGrp="1"/>
          </p:cNvSpPr>
          <p:nvPr>
            <p:ph type="sldNum" sz="quarter" idx="10"/>
          </p:nvPr>
        </p:nvSpPr>
        <p:spPr/>
        <p:txBody>
          <a:bodyPr/>
          <a:lstStyle/>
          <a:p>
            <a:pPr>
              <a:defRPr/>
            </a:pPr>
            <a:fld id="{DDE0B54D-13DD-4A2C-9144-7C4DD565E4F5}" type="slidenum">
              <a:rPr lang="en-US" smtClean="0"/>
              <a:pPr>
                <a:defRPr/>
              </a:pPr>
              <a:t>26</a:t>
            </a:fld>
            <a:endParaRPr lang="en-US"/>
          </a:p>
        </p:txBody>
      </p:sp>
    </p:spTree>
    <p:extLst>
      <p:ext uri="{BB962C8B-B14F-4D97-AF65-F5344CB8AC3E}">
        <p14:creationId xmlns:p14="http://schemas.microsoft.com/office/powerpoint/2010/main" val="117736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ltLang="zh-TW" sz="1200" b="0" i="0" kern="1200" dirty="0">
              <a:solidFill>
                <a:schemeClr val="tx1"/>
              </a:solidFill>
              <a:effectLst/>
              <a:latin typeface="+mn-lt"/>
              <a:ea typeface="MS PGothic" pitchFamily="34" charset="-128"/>
              <a:cs typeface="+mn-cs"/>
            </a:endParaRPr>
          </a:p>
          <a:p>
            <a:pPr fontAlgn="base"/>
            <a:r>
              <a:rPr lang="en-US" altLang="zh-TW" dirty="0"/>
              <a:t>Mizuho Financial Group and IBM (NYSE: </a:t>
            </a:r>
            <a:r>
              <a:rPr lang="en-US" altLang="zh-TW" sz="1200" kern="1200" dirty="0">
                <a:solidFill>
                  <a:schemeClr val="tx1"/>
                </a:solidFill>
                <a:effectLst/>
                <a:latin typeface="+mn-lt"/>
                <a:ea typeface="MS PGothic" pitchFamily="34" charset="-128"/>
                <a:cs typeface="+mn-cs"/>
                <a:hlinkClick r:id="rId3"/>
              </a:rPr>
              <a:t>IBM</a:t>
            </a:r>
            <a:r>
              <a:rPr lang="en-US" altLang="zh-TW" dirty="0"/>
              <a:t>) announced today a test of the potential of </a:t>
            </a:r>
            <a:r>
              <a:rPr lang="en-US" altLang="zh-TW" dirty="0" err="1"/>
              <a:t>blockchain</a:t>
            </a:r>
            <a:r>
              <a:rPr lang="en-US" altLang="zh-TW" dirty="0"/>
              <a:t> for use in settlements with virtual currency. By incorporating </a:t>
            </a:r>
            <a:r>
              <a:rPr lang="en-US" altLang="zh-TW" dirty="0" err="1"/>
              <a:t>blockchain</a:t>
            </a:r>
            <a:r>
              <a:rPr lang="en-US" altLang="zh-TW" dirty="0"/>
              <a:t> technology into settlements with virtual currency, Mizuho will explore how payments can be instantaneously swapped, potentially leading to new </a:t>
            </a:r>
            <a:r>
              <a:rPr lang="en-US" altLang="zh-TW" sz="1200" kern="1200" dirty="0">
                <a:solidFill>
                  <a:schemeClr val="tx1"/>
                </a:solidFill>
                <a:effectLst/>
                <a:latin typeface="+mn-lt"/>
                <a:ea typeface="MS PGothic" pitchFamily="34" charset="-128"/>
                <a:cs typeface="+mn-cs"/>
                <a:hlinkClick r:id="rId4"/>
              </a:rPr>
              <a:t>financial services</a:t>
            </a:r>
            <a:r>
              <a:rPr lang="en-US" altLang="zh-TW" dirty="0"/>
              <a:t> based on this rapidly evolving technology. The pilot project uses the open source code IBM contributed to </a:t>
            </a:r>
            <a:r>
              <a:rPr lang="en-US" altLang="zh-TW" dirty="0" err="1"/>
              <a:t>the</a:t>
            </a:r>
            <a:r>
              <a:rPr lang="en-US" altLang="zh-TW" sz="1200" kern="1200" dirty="0" err="1">
                <a:solidFill>
                  <a:schemeClr val="tx1"/>
                </a:solidFill>
                <a:effectLst/>
                <a:latin typeface="+mn-lt"/>
                <a:ea typeface="MS PGothic" pitchFamily="34" charset="-128"/>
                <a:cs typeface="+mn-cs"/>
                <a:hlinkClick r:id="rId5"/>
              </a:rPr>
              <a:t>Hyperledger</a:t>
            </a:r>
            <a:r>
              <a:rPr lang="en-US" altLang="zh-TW" sz="1200" kern="1200" dirty="0">
                <a:solidFill>
                  <a:schemeClr val="tx1"/>
                </a:solidFill>
                <a:effectLst/>
                <a:latin typeface="+mn-lt"/>
                <a:ea typeface="MS PGothic" pitchFamily="34" charset="-128"/>
                <a:cs typeface="+mn-cs"/>
                <a:hlinkClick r:id="rId5"/>
              </a:rPr>
              <a:t> Project</a:t>
            </a:r>
            <a:r>
              <a:rPr lang="en-US" altLang="zh-TW" dirty="0"/>
              <a:t>.</a:t>
            </a:r>
            <a:endParaRPr lang="en-US" altLang="zh-TW" sz="1200" b="0" i="0" kern="1200" dirty="0">
              <a:solidFill>
                <a:schemeClr val="tx1"/>
              </a:solidFill>
              <a:effectLst/>
              <a:latin typeface="+mn-lt"/>
              <a:ea typeface="MS PGothic" pitchFamily="34" charset="-128"/>
              <a:cs typeface="+mn-cs"/>
            </a:endParaRPr>
          </a:p>
          <a:p>
            <a:pPr fontAlgn="base"/>
            <a:r>
              <a:rPr lang="en-US" altLang="zh-TW" sz="1200" b="0" i="0" kern="1200" dirty="0">
                <a:solidFill>
                  <a:schemeClr val="tx1"/>
                </a:solidFill>
                <a:effectLst/>
                <a:latin typeface="+mn-lt"/>
                <a:ea typeface="MS PGothic" pitchFamily="34" charset="-128"/>
                <a:cs typeface="+mn-cs"/>
              </a:rPr>
              <a:t>“Mizuho Financial Group has a history of adopting new technologies to continuously improve customer services," said Masahiko </a:t>
            </a:r>
            <a:r>
              <a:rPr lang="en-US" altLang="zh-TW" sz="1200" b="0" i="0" kern="1200" dirty="0" err="1">
                <a:solidFill>
                  <a:schemeClr val="tx1"/>
                </a:solidFill>
                <a:effectLst/>
                <a:latin typeface="+mn-lt"/>
                <a:ea typeface="MS PGothic" pitchFamily="34" charset="-128"/>
                <a:cs typeface="+mn-cs"/>
              </a:rPr>
              <a:t>Katou</a:t>
            </a:r>
            <a:r>
              <a:rPr lang="en-US" altLang="zh-TW" sz="1200" b="0" i="0" kern="1200" dirty="0">
                <a:solidFill>
                  <a:schemeClr val="tx1"/>
                </a:solidFill>
                <a:effectLst/>
                <a:latin typeface="+mn-lt"/>
                <a:ea typeface="MS PGothic" pitchFamily="34" charset="-128"/>
                <a:cs typeface="+mn-cs"/>
              </a:rPr>
              <a:t>, Senior Technical Officer, Mizuho Financial Group. "In an era of technology transformation, Mizuho is testing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a:t>
            </a:r>
            <a:r>
              <a:rPr lang="en-US" altLang="zh-TW" sz="1200" b="0" i="0" kern="1200" dirty="0">
                <a:solidFill>
                  <a:schemeClr val="tx1"/>
                </a:solidFill>
                <a:effectLst/>
                <a:latin typeface="+mn-lt"/>
                <a:ea typeface="MS PGothic" pitchFamily="34" charset="-128"/>
                <a:cs typeface="+mn-cs"/>
                <a:hlinkClick r:id="rId6"/>
              </a:rPr>
              <a:t>Watson</a:t>
            </a:r>
            <a:r>
              <a:rPr lang="en-US" altLang="zh-TW" sz="1200" b="0" i="0" kern="1200" dirty="0">
                <a:solidFill>
                  <a:schemeClr val="tx1"/>
                </a:solidFill>
                <a:effectLst/>
                <a:latin typeface="+mn-lt"/>
                <a:ea typeface="MS PGothic" pitchFamily="34" charset="-128"/>
                <a:cs typeface="+mn-cs"/>
              </a:rPr>
              <a:t>, and other technologies to deliver high quality and more efficient customer services."</a:t>
            </a:r>
          </a:p>
          <a:p>
            <a:pPr fontAlgn="base"/>
            <a:r>
              <a:rPr lang="en-US" altLang="zh-TW" sz="1200" b="0" i="0" kern="1200" dirty="0">
                <a:solidFill>
                  <a:schemeClr val="tx1"/>
                </a:solidFill>
                <a:effectLst/>
                <a:latin typeface="+mn-lt"/>
                <a:ea typeface="MS PGothic" pitchFamily="34" charset="-128"/>
                <a:cs typeface="+mn-cs"/>
              </a:rPr>
              <a:t>Mizuho is working with the newly-opened IBM </a:t>
            </a:r>
            <a:r>
              <a:rPr lang="en-US" altLang="zh-TW" sz="1200" b="0" i="0" kern="1200" dirty="0" err="1">
                <a:solidFill>
                  <a:schemeClr val="tx1"/>
                </a:solidFill>
                <a:effectLst/>
                <a:latin typeface="+mn-lt"/>
                <a:ea typeface="MS PGothic" pitchFamily="34" charset="-128"/>
                <a:cs typeface="+mn-cs"/>
              </a:rPr>
              <a:t>Bluemix</a:t>
            </a:r>
            <a:r>
              <a:rPr lang="en-US" altLang="zh-TW" sz="1200" b="0" i="0" kern="1200" dirty="0">
                <a:solidFill>
                  <a:schemeClr val="tx1"/>
                </a:solidFill>
                <a:effectLst/>
                <a:latin typeface="+mn-lt"/>
                <a:ea typeface="MS PGothic" pitchFamily="34" charset="-128"/>
                <a:cs typeface="+mn-cs"/>
              </a:rPr>
              <a:t> Garage in Tokyo, which offers IBM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services, including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application development using </a:t>
            </a:r>
            <a:r>
              <a:rPr lang="en-US" altLang="zh-TW" sz="1200" b="0" i="0" kern="1200" dirty="0" err="1">
                <a:solidFill>
                  <a:schemeClr val="tx1"/>
                </a:solidFill>
                <a:effectLst/>
                <a:latin typeface="+mn-lt"/>
                <a:ea typeface="MS PGothic" pitchFamily="34" charset="-128"/>
                <a:cs typeface="+mn-cs"/>
              </a:rPr>
              <a:t>Bluemix</a:t>
            </a:r>
            <a:r>
              <a:rPr lang="en-US" altLang="zh-TW" sz="1200" b="0" i="0" kern="1200" dirty="0">
                <a:solidFill>
                  <a:schemeClr val="tx1"/>
                </a:solidFill>
                <a:effectLst/>
                <a:latin typeface="+mn-lt"/>
                <a:ea typeface="MS PGothic" pitchFamily="34" charset="-128"/>
                <a:cs typeface="+mn-cs"/>
              </a:rPr>
              <a:t>, IBM’s cloud platform, and assessments to determine the best uses for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within the enterprise and across various industries. Based on global insights across various industries and the experience of system development at Mizuho FG, IBM is helping the bank transform the design and development of business applications using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a:t>
            </a:r>
          </a:p>
          <a:p>
            <a:pPr fontAlgn="base"/>
            <a:r>
              <a:rPr lang="en-US" altLang="zh-TW" sz="1200" b="0" i="0" kern="1200" dirty="0">
                <a:solidFill>
                  <a:schemeClr val="tx1"/>
                </a:solidFill>
                <a:effectLst/>
                <a:latin typeface="+mn-lt"/>
                <a:ea typeface="MS PGothic" pitchFamily="34" charset="-128"/>
                <a:cs typeface="+mn-cs"/>
              </a:rPr>
              <a:t>“Mizuho Financial Group is a leading financial institution known for adopting advanced technologies such as IBM Watson,” said Masao </a:t>
            </a:r>
            <a:r>
              <a:rPr lang="en-US" altLang="zh-TW" sz="1200" b="0" i="0" kern="1200" dirty="0" err="1">
                <a:solidFill>
                  <a:schemeClr val="tx1"/>
                </a:solidFill>
                <a:effectLst/>
                <a:latin typeface="+mn-lt"/>
                <a:ea typeface="MS PGothic" pitchFamily="34" charset="-128"/>
                <a:cs typeface="+mn-cs"/>
              </a:rPr>
              <a:t>Sanbe</a:t>
            </a:r>
            <a:r>
              <a:rPr lang="en-US" altLang="zh-TW" sz="1200" b="0" i="0" kern="1200" dirty="0">
                <a:solidFill>
                  <a:schemeClr val="tx1"/>
                </a:solidFill>
                <a:effectLst/>
                <a:latin typeface="+mn-lt"/>
                <a:ea typeface="MS PGothic" pitchFamily="34" charset="-128"/>
                <a:cs typeface="+mn-cs"/>
              </a:rPr>
              <a:t>, Managing Director, Industry Sales, IBM Japan. “IBM understands how to use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and </a:t>
            </a:r>
            <a:r>
              <a:rPr lang="en-US" altLang="zh-TW" sz="1200" b="0" i="0" kern="1200" dirty="0">
                <a:solidFill>
                  <a:schemeClr val="tx1"/>
                </a:solidFill>
                <a:effectLst/>
                <a:latin typeface="+mn-lt"/>
                <a:ea typeface="MS PGothic" pitchFamily="34" charset="-128"/>
                <a:cs typeface="+mn-cs"/>
                <a:hlinkClick r:id="rId7"/>
              </a:rPr>
              <a:t>IBM Cloud</a:t>
            </a:r>
            <a:r>
              <a:rPr lang="en-US" altLang="zh-TW" sz="1200" b="0" i="0" kern="1200" dirty="0">
                <a:solidFill>
                  <a:schemeClr val="tx1"/>
                </a:solidFill>
                <a:effectLst/>
                <a:latin typeface="+mn-lt"/>
                <a:ea typeface="MS PGothic" pitchFamily="34" charset="-128"/>
                <a:cs typeface="+mn-cs"/>
              </a:rPr>
              <a:t> as the technology foundation to transform the way businesses interact with their ecosystem of trading partners. IBM is proud to continue to support Mizuho Financial Group’s important initiatives.”</a:t>
            </a:r>
          </a:p>
          <a:p>
            <a:pPr fontAlgn="base"/>
            <a:r>
              <a:rPr lang="en-US" altLang="zh-TW" sz="1200" b="0" i="0" kern="1200" dirty="0">
                <a:solidFill>
                  <a:schemeClr val="tx1"/>
                </a:solidFill>
                <a:effectLst/>
                <a:latin typeface="+mn-lt"/>
                <a:ea typeface="MS PGothic" pitchFamily="34" charset="-128"/>
                <a:cs typeface="+mn-cs"/>
              </a:rPr>
              <a:t>Mizuho has a long history of promoting projects that create new customer experiences and business value by applying technologies in response to changes in environments inside and outside Japan.</a:t>
            </a:r>
          </a:p>
          <a:p>
            <a:pPr fontAlgn="base"/>
            <a:r>
              <a:rPr lang="en-US" altLang="zh-TW" sz="1200" b="0" i="0" kern="1200" dirty="0">
                <a:solidFill>
                  <a:schemeClr val="tx1"/>
                </a:solidFill>
                <a:effectLst/>
                <a:latin typeface="+mn-lt"/>
                <a:ea typeface="MS PGothic" pitchFamily="34" charset="-128"/>
                <a:cs typeface="+mn-cs"/>
              </a:rPr>
              <a:t>IBM is actively working with hundreds of clients to understand what it takes to make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ready for business. Through its open source contributions and resources for </a:t>
            </a:r>
            <a:r>
              <a:rPr lang="en-US" altLang="zh-TW" sz="1200" b="0" i="0" kern="1200" dirty="0" err="1">
                <a:solidFill>
                  <a:schemeClr val="tx1"/>
                </a:solidFill>
                <a:effectLst/>
                <a:latin typeface="+mn-lt"/>
                <a:ea typeface="MS PGothic" pitchFamily="34" charset="-128"/>
                <a:cs typeface="+mn-cs"/>
                <a:hlinkClick r:id="rId8"/>
              </a:rPr>
              <a:t>blockchain</a:t>
            </a:r>
            <a:r>
              <a:rPr lang="en-US" altLang="zh-TW" sz="1200" b="0" i="0" kern="1200" dirty="0">
                <a:solidFill>
                  <a:schemeClr val="tx1"/>
                </a:solidFill>
                <a:effectLst/>
                <a:latin typeface="+mn-lt"/>
                <a:ea typeface="MS PGothic" pitchFamily="34" charset="-128"/>
                <a:cs typeface="+mn-cs"/>
                <a:hlinkClick r:id="rId8"/>
              </a:rPr>
              <a:t> software developers</a:t>
            </a:r>
            <a:r>
              <a:rPr lang="en-US" altLang="zh-TW" sz="1200" b="0" i="0" kern="1200" dirty="0">
                <a:solidFill>
                  <a:schemeClr val="tx1"/>
                </a:solidFill>
                <a:effectLst/>
                <a:latin typeface="+mn-lt"/>
                <a:ea typeface="MS PGothic" pitchFamily="34" charset="-128"/>
                <a:cs typeface="+mn-cs"/>
              </a:rPr>
              <a:t>, IBM is advancing the science of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helping to remove complexity, and making it more accessible and open. Financial services, supply chains, </a:t>
            </a:r>
            <a:r>
              <a:rPr lang="en-US" altLang="zh-TW" sz="1200" b="0" i="0" kern="1200" dirty="0" err="1">
                <a:solidFill>
                  <a:schemeClr val="tx1"/>
                </a:solidFill>
                <a:effectLst/>
                <a:latin typeface="+mn-lt"/>
                <a:ea typeface="MS PGothic" pitchFamily="34" charset="-128"/>
                <a:cs typeface="+mn-cs"/>
              </a:rPr>
              <a:t>IoT</a:t>
            </a:r>
            <a:r>
              <a:rPr lang="en-US" altLang="zh-TW" sz="1200" b="0" i="0" kern="1200" dirty="0">
                <a:solidFill>
                  <a:schemeClr val="tx1"/>
                </a:solidFill>
                <a:effectLst/>
                <a:latin typeface="+mn-lt"/>
                <a:ea typeface="MS PGothic" pitchFamily="34" charset="-128"/>
                <a:cs typeface="+mn-cs"/>
              </a:rPr>
              <a:t>, risk management, digital rights management and healthcare are some of the areas that are poised for dramatic change using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networks.</a:t>
            </a:r>
          </a:p>
          <a:p>
            <a:endParaRPr lang="zh-TW" altLang="en-US" dirty="0"/>
          </a:p>
        </p:txBody>
      </p:sp>
      <p:sp>
        <p:nvSpPr>
          <p:cNvPr id="4" name="Slide Number Placeholder 3"/>
          <p:cNvSpPr>
            <a:spLocks noGrp="1"/>
          </p:cNvSpPr>
          <p:nvPr>
            <p:ph type="sldNum" sz="quarter" idx="10"/>
          </p:nvPr>
        </p:nvSpPr>
        <p:spPr/>
        <p:txBody>
          <a:bodyPr/>
          <a:lstStyle/>
          <a:p>
            <a:pPr>
              <a:defRPr/>
            </a:pPr>
            <a:fld id="{DDE0B54D-13DD-4A2C-9144-7C4DD565E4F5}" type="slidenum">
              <a:rPr lang="en-US" smtClean="0"/>
              <a:pPr>
                <a:defRPr/>
              </a:pPr>
              <a:t>27</a:t>
            </a:fld>
            <a:endParaRPr lang="en-US"/>
          </a:p>
        </p:txBody>
      </p:sp>
    </p:spTree>
    <p:extLst>
      <p:ext uri="{BB962C8B-B14F-4D97-AF65-F5344CB8AC3E}">
        <p14:creationId xmlns:p14="http://schemas.microsoft.com/office/powerpoint/2010/main" val="588243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ltLang="zh-TW" sz="1200" b="1" i="0" kern="1200" dirty="0">
                <a:solidFill>
                  <a:schemeClr val="tx1"/>
                </a:solidFill>
                <a:effectLst/>
                <a:latin typeface="+mn-lt"/>
                <a:ea typeface="MS PGothic" pitchFamily="34" charset="-128"/>
                <a:cs typeface="+mn-cs"/>
              </a:rPr>
              <a:t>https://www-03.ibm.com/press/us/en/pressrelease/50087.wss</a:t>
            </a:r>
          </a:p>
          <a:p>
            <a:pPr fontAlgn="base"/>
            <a:endParaRPr lang="en-US" altLang="zh-TW" sz="1200" b="1" i="0" kern="1200" dirty="0">
              <a:solidFill>
                <a:schemeClr val="tx1"/>
              </a:solidFill>
              <a:effectLst/>
              <a:latin typeface="+mn-lt"/>
              <a:ea typeface="MS PGothic" pitchFamily="34" charset="-128"/>
              <a:cs typeface="+mn-cs"/>
            </a:endParaRPr>
          </a:p>
          <a:p>
            <a:pPr fontAlgn="base"/>
            <a:r>
              <a:rPr lang="en-US" altLang="zh-TW" sz="1200" b="1" i="0" kern="1200" dirty="0">
                <a:solidFill>
                  <a:schemeClr val="tx1"/>
                </a:solidFill>
                <a:effectLst/>
                <a:latin typeface="+mn-lt"/>
                <a:ea typeface="MS PGothic" pitchFamily="34" charset="-128"/>
                <a:cs typeface="+mn-cs"/>
              </a:rPr>
              <a:t>PARIS and BREST, France - 30 Jun 2016: </a:t>
            </a:r>
            <a:r>
              <a:rPr lang="en-US" altLang="zh-TW" sz="1200" b="0" i="0" kern="1200" dirty="0">
                <a:solidFill>
                  <a:schemeClr val="tx1"/>
                </a:solidFill>
                <a:effectLst/>
                <a:latin typeface="+mn-lt"/>
                <a:ea typeface="MS PGothic" pitchFamily="34" charset="-128"/>
                <a:cs typeface="+mn-cs"/>
              </a:rPr>
              <a:t>IBM (NYSE: </a:t>
            </a:r>
            <a:r>
              <a:rPr lang="en-US" altLang="zh-TW" sz="1200" b="0" i="0" kern="1200" dirty="0">
                <a:solidFill>
                  <a:schemeClr val="tx1"/>
                </a:solidFill>
                <a:effectLst/>
                <a:latin typeface="+mn-lt"/>
                <a:ea typeface="MS PGothic" pitchFamily="34" charset="-128"/>
                <a:cs typeface="+mn-cs"/>
                <a:hlinkClick r:id="rId3"/>
              </a:rPr>
              <a:t>IBM</a:t>
            </a:r>
            <a:r>
              <a:rPr lang="en-US" altLang="zh-TW" sz="1200" b="0" i="0" kern="1200" dirty="0">
                <a:solidFill>
                  <a:schemeClr val="tx1"/>
                </a:solidFill>
                <a:effectLst/>
                <a:latin typeface="+mn-lt"/>
                <a:ea typeface="MS PGothic" pitchFamily="34" charset="-128"/>
                <a:cs typeface="+mn-cs"/>
              </a:rPr>
              <a:t>) and </a:t>
            </a:r>
            <a:r>
              <a:rPr lang="en-US" altLang="zh-TW" sz="1200" b="0" i="0" kern="1200" dirty="0" err="1">
                <a:solidFill>
                  <a:schemeClr val="tx1"/>
                </a:solidFill>
                <a:effectLst/>
                <a:latin typeface="+mn-lt"/>
                <a:ea typeface="MS PGothic" pitchFamily="34" charset="-128"/>
                <a:cs typeface="+mn-cs"/>
              </a:rPr>
              <a:t>Crédit</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Mutuel</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Arkéa</a:t>
            </a:r>
            <a:r>
              <a:rPr lang="en-US" altLang="zh-TW" sz="1200" b="0" i="0" kern="1200" dirty="0">
                <a:solidFill>
                  <a:schemeClr val="tx1"/>
                </a:solidFill>
                <a:effectLst/>
                <a:latin typeface="+mn-lt"/>
                <a:ea typeface="MS PGothic" pitchFamily="34" charset="-128"/>
                <a:cs typeface="+mn-cs"/>
              </a:rPr>
              <a:t> announced today the completion of their first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project to improve the bank’s ability to verify customer identity.</a:t>
            </a:r>
          </a:p>
          <a:p>
            <a:pPr fontAlgn="base"/>
            <a:br>
              <a:rPr lang="en-US" altLang="zh-TW" sz="1200" b="0" i="0" kern="1200" dirty="0">
                <a:solidFill>
                  <a:schemeClr val="tx1"/>
                </a:solidFill>
                <a:effectLst/>
                <a:latin typeface="+mn-lt"/>
                <a:ea typeface="MS PGothic" pitchFamily="34" charset="-128"/>
                <a:cs typeface="+mn-cs"/>
              </a:rPr>
            </a:br>
            <a:r>
              <a:rPr lang="en-US" altLang="zh-TW" sz="1200" b="0" i="0" kern="1200" dirty="0">
                <a:solidFill>
                  <a:schemeClr val="tx1"/>
                </a:solidFill>
                <a:effectLst/>
                <a:latin typeface="+mn-lt"/>
                <a:ea typeface="MS PGothic" pitchFamily="34" charset="-128"/>
                <a:cs typeface="+mn-cs"/>
              </a:rPr>
              <a:t>The result of this successful pilot is an operational permissioned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network that provides a view of customer identity to enable compliance with Know Your Customer (KYC) requirements. This demonstrates the disruptive capabilities of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technology beyond common transaction-oriented use cases.</a:t>
            </a:r>
          </a:p>
          <a:p>
            <a:pPr fontAlgn="base"/>
            <a:r>
              <a:rPr lang="en-US" altLang="zh-TW" sz="1200" b="0" i="0" kern="1200" dirty="0">
                <a:solidFill>
                  <a:schemeClr val="tx1"/>
                </a:solidFill>
                <a:effectLst/>
                <a:latin typeface="+mn-lt"/>
                <a:ea typeface="MS PGothic" pitchFamily="34" charset="-128"/>
                <a:cs typeface="+mn-cs"/>
              </a:rPr>
              <a:t>"</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is a transformative agent in our operational application, as proven by this project -- the first of its kind in France. This pilot offers a complete view of customers' documents across our distributed network," said </a:t>
            </a:r>
            <a:r>
              <a:rPr lang="en-US" altLang="zh-TW" sz="1200" b="0" i="0" kern="1200" dirty="0" err="1">
                <a:solidFill>
                  <a:schemeClr val="tx1"/>
                </a:solidFill>
                <a:effectLst/>
                <a:latin typeface="+mn-lt"/>
                <a:ea typeface="MS PGothic" pitchFamily="34" charset="-128"/>
                <a:cs typeface="+mn-cs"/>
              </a:rPr>
              <a:t>Frédéric</a:t>
            </a:r>
            <a:r>
              <a:rPr lang="en-US" altLang="zh-TW" sz="1200" b="0" i="0" kern="1200" dirty="0">
                <a:solidFill>
                  <a:schemeClr val="tx1"/>
                </a:solidFill>
                <a:effectLst/>
                <a:latin typeface="+mn-lt"/>
                <a:ea typeface="MS PGothic" pitchFamily="34" charset="-128"/>
                <a:cs typeface="+mn-cs"/>
              </a:rPr>
              <a:t> Laurent, COO Innovation &amp; Operations, </a:t>
            </a:r>
            <a:r>
              <a:rPr lang="en-US" altLang="zh-TW" sz="1200" b="0" i="0" kern="1200" dirty="0" err="1">
                <a:solidFill>
                  <a:schemeClr val="tx1"/>
                </a:solidFill>
                <a:effectLst/>
                <a:latin typeface="+mn-lt"/>
                <a:ea typeface="MS PGothic" pitchFamily="34" charset="-128"/>
                <a:cs typeface="+mn-cs"/>
              </a:rPr>
              <a:t>Crédit</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Mutuel</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Arkéa</a:t>
            </a:r>
            <a:r>
              <a:rPr lang="en-US" altLang="zh-TW" sz="1200" b="0" i="0" kern="1200" dirty="0">
                <a:solidFill>
                  <a:schemeClr val="tx1"/>
                </a:solidFill>
                <a:effectLst/>
                <a:latin typeface="+mn-lt"/>
                <a:ea typeface="MS PGothic" pitchFamily="34" charset="-128"/>
                <a:cs typeface="+mn-cs"/>
              </a:rPr>
              <a:t>. "The project helped us to understand and master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for other client uses. Now, we are ready to incorporate this technology in our ecosystem."</a:t>
            </a:r>
          </a:p>
          <a:p>
            <a:pPr fontAlgn="base"/>
            <a:r>
              <a:rPr lang="en-US" altLang="zh-TW" dirty="0"/>
              <a:t>With 3.6 million customers and a comprehensive line of banking, financial and insurance services for individuals, businesses or institutional clients, </a:t>
            </a:r>
            <a:r>
              <a:rPr lang="en-US" altLang="zh-TW" dirty="0" err="1"/>
              <a:t>Crédit</a:t>
            </a:r>
            <a:r>
              <a:rPr lang="en-US" altLang="zh-TW" dirty="0"/>
              <a:t> </a:t>
            </a:r>
            <a:r>
              <a:rPr lang="en-US" altLang="zh-TW" dirty="0" err="1"/>
              <a:t>Mutuel</a:t>
            </a:r>
            <a:r>
              <a:rPr lang="en-US" altLang="zh-TW" dirty="0"/>
              <a:t> </a:t>
            </a:r>
            <a:r>
              <a:rPr lang="en-US" altLang="zh-TW" dirty="0" err="1"/>
              <a:t>Arkéa</a:t>
            </a:r>
            <a:r>
              <a:rPr lang="en-US" altLang="zh-TW" dirty="0"/>
              <a:t> expects to use the technology to help improve both customer and advisors experiences. Banks often have a variety of systems that separately manage customer identity for different services provided. As a result of this successful pilot, </a:t>
            </a:r>
            <a:r>
              <a:rPr lang="en-US" altLang="zh-TW" dirty="0" err="1"/>
              <a:t>Crédit</a:t>
            </a:r>
            <a:r>
              <a:rPr lang="en-US" altLang="zh-TW" dirty="0"/>
              <a:t> </a:t>
            </a:r>
            <a:r>
              <a:rPr lang="en-US" altLang="zh-TW" dirty="0" err="1"/>
              <a:t>Mutuel</a:t>
            </a:r>
            <a:r>
              <a:rPr lang="en-US" altLang="zh-TW" dirty="0"/>
              <a:t> </a:t>
            </a:r>
            <a:r>
              <a:rPr lang="en-US" altLang="zh-TW" dirty="0" err="1"/>
              <a:t>Arkéa</a:t>
            </a:r>
            <a:r>
              <a:rPr lang="en-US" altLang="zh-TW" dirty="0"/>
              <a:t> group and IBM are working to federate the different silos of customer data creating a single but cross-businesses KYC platform to inform all of the banks processes, helping to reduce unnecessary duplication of information and requests. The </a:t>
            </a:r>
            <a:r>
              <a:rPr lang="en-US" altLang="zh-TW" dirty="0" err="1"/>
              <a:t>blockchain</a:t>
            </a:r>
            <a:r>
              <a:rPr lang="en-US" altLang="zh-TW" dirty="0"/>
              <a:t> technology identifies and uses all valid existing evidence already stored in the bank’s multiple systems of record such as from mortgage applications or life insurance enrollment and bank accounts opening. This simplifies administrative processes making them reliable for the bank, which in turn can help improve customer satisfaction.</a:t>
            </a:r>
            <a:r>
              <a:rPr lang="en-US" altLang="zh-TW" sz="1200" b="0" i="0" kern="1200" dirty="0">
                <a:solidFill>
                  <a:schemeClr val="tx1"/>
                </a:solidFill>
                <a:effectLst/>
                <a:latin typeface="+mn-lt"/>
                <a:ea typeface="MS PGothic" pitchFamily="34" charset="-128"/>
                <a:cs typeface="+mn-cs"/>
              </a:rPr>
              <a:t>“</a:t>
            </a:r>
            <a:r>
              <a:rPr lang="en-US" altLang="zh-TW" sz="1200" b="0" i="0" kern="1200" dirty="0" err="1">
                <a:solidFill>
                  <a:schemeClr val="tx1"/>
                </a:solidFill>
                <a:effectLst/>
                <a:latin typeface="+mn-lt"/>
                <a:ea typeface="MS PGothic" pitchFamily="34" charset="-128"/>
                <a:cs typeface="+mn-cs"/>
              </a:rPr>
              <a:t>Crédit</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Mutuel</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Arkéa</a:t>
            </a:r>
            <a:r>
              <a:rPr lang="en-US" altLang="zh-TW" sz="1200" b="0" i="0" kern="1200" dirty="0">
                <a:solidFill>
                  <a:schemeClr val="tx1"/>
                </a:solidFill>
                <a:effectLst/>
                <a:latin typeface="+mn-lt"/>
                <a:ea typeface="MS PGothic" pitchFamily="34" charset="-128"/>
                <a:cs typeface="+mn-cs"/>
              </a:rPr>
              <a:t> applied IBM Design Thinking and agile development methods to turn a simple idea into a strategic, decentralized platform for collaboration. The availability of IBM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services and </a:t>
            </a:r>
            <a:r>
              <a:rPr lang="en-US" altLang="zh-TW" sz="1200" b="0" i="0" kern="1200" dirty="0" err="1">
                <a:solidFill>
                  <a:schemeClr val="tx1"/>
                </a:solidFill>
                <a:effectLst/>
                <a:latin typeface="+mn-lt"/>
                <a:ea typeface="MS PGothic" pitchFamily="34" charset="-128"/>
                <a:cs typeface="+mn-cs"/>
              </a:rPr>
              <a:t>DevOps</a:t>
            </a:r>
            <a:r>
              <a:rPr lang="en-US" altLang="zh-TW" sz="1200" b="0" i="0" kern="1200" dirty="0">
                <a:solidFill>
                  <a:schemeClr val="tx1"/>
                </a:solidFill>
                <a:effectLst/>
                <a:latin typeface="+mn-lt"/>
                <a:ea typeface="MS PGothic" pitchFamily="34" charset="-128"/>
                <a:cs typeface="+mn-cs"/>
              </a:rPr>
              <a:t> tools on IBM innovation platform </a:t>
            </a:r>
            <a:r>
              <a:rPr lang="en-US" altLang="zh-TW" sz="1200" b="0" i="0" kern="1200" dirty="0" err="1">
                <a:solidFill>
                  <a:schemeClr val="tx1"/>
                </a:solidFill>
                <a:effectLst/>
                <a:latin typeface="+mn-lt"/>
                <a:ea typeface="MS PGothic" pitchFamily="34" charset="-128"/>
                <a:cs typeface="+mn-cs"/>
              </a:rPr>
              <a:t>Bluemix</a:t>
            </a:r>
            <a:r>
              <a:rPr lang="en-US" altLang="zh-TW" sz="1200" b="0" i="0" kern="1200" dirty="0">
                <a:solidFill>
                  <a:schemeClr val="tx1"/>
                </a:solidFill>
                <a:effectLst/>
                <a:latin typeface="+mn-lt"/>
                <a:ea typeface="MS PGothic" pitchFamily="34" charset="-128"/>
                <a:cs typeface="+mn-cs"/>
              </a:rPr>
              <a:t> was key to accelerate the time-to-value during the development phase,” said Juliette </a:t>
            </a:r>
            <a:r>
              <a:rPr lang="en-US" altLang="zh-TW" sz="1200" b="0" i="0" kern="1200" dirty="0" err="1">
                <a:solidFill>
                  <a:schemeClr val="tx1"/>
                </a:solidFill>
                <a:effectLst/>
                <a:latin typeface="+mn-lt"/>
                <a:ea typeface="MS PGothic" pitchFamily="34" charset="-128"/>
                <a:cs typeface="+mn-cs"/>
              </a:rPr>
              <a:t>Macret</a:t>
            </a:r>
            <a:r>
              <a:rPr lang="en-US" altLang="zh-TW" sz="1200" b="0" i="0" kern="1200" dirty="0">
                <a:solidFill>
                  <a:schemeClr val="tx1"/>
                </a:solidFill>
                <a:effectLst/>
                <a:latin typeface="+mn-lt"/>
                <a:ea typeface="MS PGothic" pitchFamily="34" charset="-128"/>
                <a:cs typeface="+mn-cs"/>
              </a:rPr>
              <a:t>, IBM Financial Services Sector Business Development Director, IBM France. “As the foundation of a robust system of trust,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technology can help businesses create frictionless business transactions that improve customer satisfaction and employee efficiency.”</a:t>
            </a:r>
          </a:p>
          <a:p>
            <a:pPr fontAlgn="base"/>
            <a:r>
              <a:rPr lang="en-US" altLang="zh-TW" sz="1200" b="0" i="0" kern="1200" dirty="0" err="1">
                <a:solidFill>
                  <a:schemeClr val="tx1"/>
                </a:solidFill>
                <a:effectLst/>
                <a:latin typeface="+mn-lt"/>
                <a:ea typeface="MS PGothic" pitchFamily="34" charset="-128"/>
                <a:cs typeface="+mn-cs"/>
              </a:rPr>
              <a:t>Crédit</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Mutuel</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Arkéa</a:t>
            </a:r>
            <a:r>
              <a:rPr lang="en-US" altLang="zh-TW" sz="1200" b="0" i="0" kern="1200" dirty="0">
                <a:solidFill>
                  <a:schemeClr val="tx1"/>
                </a:solidFill>
                <a:effectLst/>
                <a:latin typeface="+mn-lt"/>
                <a:ea typeface="MS PGothic" pitchFamily="34" charset="-128"/>
                <a:cs typeface="+mn-cs"/>
              </a:rPr>
              <a:t> relied on IBM expertise for this project, including:</a:t>
            </a:r>
          </a:p>
          <a:p>
            <a:pPr fontAlgn="base"/>
            <a:r>
              <a:rPr lang="en-US" altLang="zh-TW" sz="1200" b="0" i="0" kern="1200" dirty="0">
                <a:solidFill>
                  <a:schemeClr val="tx1"/>
                </a:solidFill>
                <a:effectLst/>
                <a:latin typeface="+mn-lt"/>
                <a:ea typeface="MS PGothic" pitchFamily="34" charset="-128"/>
                <a:cs typeface="+mn-cs"/>
              </a:rPr>
              <a:t>- IBM Design Thinking methodologies and the IBM Studio in Paris to shape the strategic imperatives of the project, explore the initial ideas and co-design the use case from an end-user viewpoint.</a:t>
            </a:r>
          </a:p>
          <a:p>
            <a:pPr fontAlgn="base"/>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Bluemix</a:t>
            </a:r>
            <a:r>
              <a:rPr lang="en-US" altLang="zh-TW" sz="1200" b="0" i="0" kern="1200" dirty="0">
                <a:solidFill>
                  <a:schemeClr val="tx1"/>
                </a:solidFill>
                <a:effectLst/>
                <a:latin typeface="+mn-lt"/>
                <a:ea typeface="MS PGothic" pitchFamily="34" charset="-128"/>
                <a:cs typeface="+mn-cs"/>
              </a:rPr>
              <a:t>, </a:t>
            </a:r>
            <a:r>
              <a:rPr lang="en-US" altLang="zh-TW" sz="1200" b="0" i="0" kern="1200" dirty="0">
                <a:solidFill>
                  <a:schemeClr val="tx1"/>
                </a:solidFill>
                <a:effectLst/>
                <a:latin typeface="+mn-lt"/>
                <a:ea typeface="MS PGothic" pitchFamily="34" charset="-128"/>
                <a:cs typeface="+mn-cs"/>
                <a:hlinkClick r:id="rId4"/>
              </a:rPr>
              <a:t>IBM's cloud platform</a:t>
            </a:r>
            <a:r>
              <a:rPr lang="en-US" altLang="zh-TW" sz="1200" b="0" i="0" kern="1200" dirty="0">
                <a:solidFill>
                  <a:schemeClr val="tx1"/>
                </a:solidFill>
                <a:effectLst/>
                <a:latin typeface="+mn-lt"/>
                <a:ea typeface="MS PGothic" pitchFamily="34" charset="-128"/>
                <a:cs typeface="+mn-cs"/>
              </a:rPr>
              <a:t>, to accelerate the development of the project using a complete set of as-a-services components, including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-as-a-Service and </a:t>
            </a:r>
            <a:r>
              <a:rPr lang="en-US" altLang="zh-TW" sz="1200" b="0" i="0" kern="1200" dirty="0" err="1">
                <a:solidFill>
                  <a:schemeClr val="tx1"/>
                </a:solidFill>
                <a:effectLst/>
                <a:latin typeface="+mn-lt"/>
                <a:ea typeface="MS PGothic" pitchFamily="34" charset="-128"/>
                <a:cs typeface="+mn-cs"/>
              </a:rPr>
              <a:t>DevOps</a:t>
            </a:r>
            <a:r>
              <a:rPr lang="en-US" altLang="zh-TW" sz="1200" b="0" i="0" kern="1200" dirty="0">
                <a:solidFill>
                  <a:schemeClr val="tx1"/>
                </a:solidFill>
                <a:effectLst/>
                <a:latin typeface="+mn-lt"/>
                <a:ea typeface="MS PGothic" pitchFamily="34" charset="-128"/>
                <a:cs typeface="+mn-cs"/>
              </a:rPr>
              <a:t>.</a:t>
            </a:r>
          </a:p>
          <a:p>
            <a:pPr fontAlgn="base"/>
            <a:r>
              <a:rPr lang="en-US" altLang="zh-TW" sz="1200" b="0" i="0" kern="1200" dirty="0">
                <a:solidFill>
                  <a:schemeClr val="tx1"/>
                </a:solidFill>
                <a:effectLst/>
                <a:latin typeface="+mn-lt"/>
                <a:ea typeface="MS PGothic" pitchFamily="34" charset="-128"/>
                <a:cs typeface="+mn-cs"/>
              </a:rPr>
              <a:t>- IBM Global Business Services </a:t>
            </a:r>
            <a:r>
              <a:rPr lang="en-US" altLang="zh-TW" sz="1200" b="0" i="0" kern="1200" dirty="0">
                <a:solidFill>
                  <a:schemeClr val="tx1"/>
                </a:solidFill>
                <a:effectLst/>
                <a:latin typeface="+mn-lt"/>
                <a:ea typeface="MS PGothic" pitchFamily="34" charset="-128"/>
                <a:cs typeface="+mn-cs"/>
                <a:hlinkClick r:id="rId5"/>
              </a:rPr>
              <a:t>banking industry</a:t>
            </a:r>
            <a:r>
              <a:rPr lang="en-US" altLang="zh-TW" sz="1200" b="0" i="0" kern="1200" dirty="0">
                <a:solidFill>
                  <a:schemeClr val="tx1"/>
                </a:solidFill>
                <a:effectLst/>
                <a:latin typeface="+mn-lt"/>
                <a:ea typeface="MS PGothic" pitchFamily="34" charset="-128"/>
                <a:cs typeface="+mn-cs"/>
              </a:rPr>
              <a:t> insight to guide the project and identify the business transformation opportunity.</a:t>
            </a:r>
          </a:p>
          <a:p>
            <a:pPr fontAlgn="base"/>
            <a:r>
              <a:rPr lang="en-US" altLang="zh-TW" sz="1200" b="0" i="0" kern="1200" dirty="0">
                <a:solidFill>
                  <a:schemeClr val="tx1"/>
                </a:solidFill>
                <a:effectLst/>
                <a:latin typeface="+mn-lt"/>
                <a:ea typeface="MS PGothic" pitchFamily="34" charset="-128"/>
                <a:cs typeface="+mn-cs"/>
              </a:rPr>
              <a:t>Using the open-source </a:t>
            </a:r>
            <a:r>
              <a:rPr lang="en-US" altLang="zh-TW" sz="1200" b="0" i="0" kern="1200" dirty="0" err="1">
                <a:solidFill>
                  <a:schemeClr val="tx1"/>
                </a:solidFill>
                <a:effectLst/>
                <a:latin typeface="+mn-lt"/>
                <a:ea typeface="MS PGothic" pitchFamily="34" charset="-128"/>
                <a:cs typeface="+mn-cs"/>
                <a:hlinkClick r:id="rId6"/>
              </a:rPr>
              <a:t>Hyperledger</a:t>
            </a:r>
            <a:r>
              <a:rPr lang="en-US" altLang="zh-TW" sz="1200" b="0" i="0" kern="1200" dirty="0">
                <a:solidFill>
                  <a:schemeClr val="tx1"/>
                </a:solidFill>
                <a:effectLst/>
                <a:latin typeface="+mn-lt"/>
                <a:ea typeface="MS PGothic" pitchFamily="34" charset="-128"/>
                <a:cs typeface="+mn-cs"/>
                <a:hlinkClick r:id="rId6"/>
              </a:rPr>
              <a:t> Project</a:t>
            </a:r>
            <a:r>
              <a:rPr lang="en-US" altLang="zh-TW" sz="1200" b="0" i="0" kern="1200" dirty="0">
                <a:solidFill>
                  <a:schemeClr val="tx1"/>
                </a:solidFill>
                <a:effectLst/>
                <a:latin typeface="+mn-lt"/>
                <a:ea typeface="MS PGothic" pitchFamily="34" charset="-128"/>
                <a:cs typeface="+mn-cs"/>
              </a:rPr>
              <a:t> fabric, the software reinforces consistency, traceability and privacy of the information, which is critical in a highly regulated environment. Ultimately, </a:t>
            </a:r>
            <a:r>
              <a:rPr lang="en-US" altLang="zh-TW" sz="1200" b="0" i="0" kern="1200" dirty="0" err="1">
                <a:solidFill>
                  <a:schemeClr val="tx1"/>
                </a:solidFill>
                <a:effectLst/>
                <a:latin typeface="+mn-lt"/>
                <a:ea typeface="MS PGothic" pitchFamily="34" charset="-128"/>
                <a:cs typeface="+mn-cs"/>
              </a:rPr>
              <a:t>Crédit</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Mutuel</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Arkéa</a:t>
            </a:r>
            <a:r>
              <a:rPr lang="en-US" altLang="zh-TW" sz="1200" b="0" i="0" kern="1200" dirty="0">
                <a:solidFill>
                  <a:schemeClr val="tx1"/>
                </a:solidFill>
                <a:effectLst/>
                <a:latin typeface="+mn-lt"/>
                <a:ea typeface="MS PGothic" pitchFamily="34" charset="-128"/>
                <a:cs typeface="+mn-cs"/>
              </a:rPr>
              <a:t> could enable its customers to deliver proof of their identity to third-parties such as local utilities, retailers or regulated service providers.</a:t>
            </a:r>
          </a:p>
          <a:p>
            <a:pPr fontAlgn="base"/>
            <a:r>
              <a:rPr lang="en-US" altLang="zh-TW" sz="1200" b="0" i="0" kern="1200" dirty="0">
                <a:solidFill>
                  <a:schemeClr val="tx1"/>
                </a:solidFill>
                <a:effectLst/>
                <a:latin typeface="+mn-lt"/>
                <a:ea typeface="MS PGothic" pitchFamily="34" charset="-128"/>
                <a:cs typeface="+mn-cs"/>
              </a:rPr>
              <a:t>IBM is actively working with hundreds of clients to understand what it takes to make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ready for business. Through its open source contributions and resources for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software developers, IBM is advancing the science of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helping to remove complexity, and making it more accessible and open. Financial services, supply chains, </a:t>
            </a:r>
            <a:r>
              <a:rPr lang="en-US" altLang="zh-TW" sz="1200" b="0" i="0" kern="1200" dirty="0" err="1">
                <a:solidFill>
                  <a:schemeClr val="tx1"/>
                </a:solidFill>
                <a:effectLst/>
                <a:latin typeface="+mn-lt"/>
                <a:ea typeface="MS PGothic" pitchFamily="34" charset="-128"/>
                <a:cs typeface="+mn-cs"/>
              </a:rPr>
              <a:t>IoT</a:t>
            </a:r>
            <a:r>
              <a:rPr lang="en-US" altLang="zh-TW" sz="1200" b="0" i="0" kern="1200" dirty="0">
                <a:solidFill>
                  <a:schemeClr val="tx1"/>
                </a:solidFill>
                <a:effectLst/>
                <a:latin typeface="+mn-lt"/>
                <a:ea typeface="MS PGothic" pitchFamily="34" charset="-128"/>
                <a:cs typeface="+mn-cs"/>
              </a:rPr>
              <a:t>, risk management, digital rights management and healthcare are some of the areas that are poised for major changes using </a:t>
            </a:r>
            <a:r>
              <a:rPr lang="en-US" altLang="zh-TW" sz="1200" b="0" i="0" kern="1200" dirty="0" err="1">
                <a:solidFill>
                  <a:schemeClr val="tx1"/>
                </a:solidFill>
                <a:effectLst/>
                <a:latin typeface="+mn-lt"/>
                <a:ea typeface="MS PGothic" pitchFamily="34" charset="-128"/>
                <a:cs typeface="+mn-cs"/>
              </a:rPr>
              <a:t>blockchain</a:t>
            </a:r>
            <a:r>
              <a:rPr lang="en-US" altLang="zh-TW" sz="1200" b="0" i="0" kern="1200" dirty="0">
                <a:solidFill>
                  <a:schemeClr val="tx1"/>
                </a:solidFill>
                <a:effectLst/>
                <a:latin typeface="+mn-lt"/>
                <a:ea typeface="MS PGothic" pitchFamily="34" charset="-128"/>
                <a:cs typeface="+mn-cs"/>
              </a:rPr>
              <a:t> networks.</a:t>
            </a:r>
          </a:p>
          <a:p>
            <a:pPr fontAlgn="base"/>
            <a:r>
              <a:rPr lang="en-US" altLang="zh-TW" sz="1200" b="1" i="0" kern="1200" dirty="0">
                <a:solidFill>
                  <a:schemeClr val="tx1"/>
                </a:solidFill>
                <a:effectLst/>
                <a:latin typeface="+mn-lt"/>
                <a:ea typeface="MS PGothic" pitchFamily="34" charset="-128"/>
                <a:cs typeface="+mn-cs"/>
              </a:rPr>
              <a:t>About </a:t>
            </a:r>
            <a:r>
              <a:rPr lang="en-US" altLang="zh-TW" sz="1200" b="1" i="0" kern="1200" dirty="0" err="1">
                <a:solidFill>
                  <a:schemeClr val="tx1"/>
                </a:solidFill>
                <a:effectLst/>
                <a:latin typeface="+mn-lt"/>
                <a:ea typeface="MS PGothic" pitchFamily="34" charset="-128"/>
                <a:cs typeface="+mn-cs"/>
              </a:rPr>
              <a:t>Crédit</a:t>
            </a:r>
            <a:r>
              <a:rPr lang="en-US" altLang="zh-TW" sz="1200" b="1" i="0" kern="1200" dirty="0">
                <a:solidFill>
                  <a:schemeClr val="tx1"/>
                </a:solidFill>
                <a:effectLst/>
                <a:latin typeface="+mn-lt"/>
                <a:ea typeface="MS PGothic" pitchFamily="34" charset="-128"/>
                <a:cs typeface="+mn-cs"/>
              </a:rPr>
              <a:t> </a:t>
            </a:r>
            <a:r>
              <a:rPr lang="en-US" altLang="zh-TW" sz="1200" b="1" i="0" kern="1200" dirty="0" err="1">
                <a:solidFill>
                  <a:schemeClr val="tx1"/>
                </a:solidFill>
                <a:effectLst/>
                <a:latin typeface="+mn-lt"/>
                <a:ea typeface="MS PGothic" pitchFamily="34" charset="-128"/>
                <a:cs typeface="+mn-cs"/>
              </a:rPr>
              <a:t>Mutuel</a:t>
            </a:r>
            <a:r>
              <a:rPr lang="en-US" altLang="zh-TW" sz="1200" b="1" i="0" kern="1200" dirty="0">
                <a:solidFill>
                  <a:schemeClr val="tx1"/>
                </a:solidFill>
                <a:effectLst/>
                <a:latin typeface="+mn-lt"/>
                <a:ea typeface="MS PGothic" pitchFamily="34" charset="-128"/>
                <a:cs typeface="+mn-cs"/>
              </a:rPr>
              <a:t> </a:t>
            </a:r>
            <a:r>
              <a:rPr lang="en-US" altLang="zh-TW" sz="1200" b="1" i="0" kern="1200" dirty="0" err="1">
                <a:solidFill>
                  <a:schemeClr val="tx1"/>
                </a:solidFill>
                <a:effectLst/>
                <a:latin typeface="+mn-lt"/>
                <a:ea typeface="MS PGothic" pitchFamily="34" charset="-128"/>
                <a:cs typeface="+mn-cs"/>
              </a:rPr>
              <a:t>Arkéa</a:t>
            </a:r>
            <a:endParaRPr lang="en-US" altLang="zh-TW" sz="1200" b="0" i="0" kern="1200" dirty="0">
              <a:solidFill>
                <a:schemeClr val="tx1"/>
              </a:solidFill>
              <a:effectLst/>
              <a:latin typeface="+mn-lt"/>
              <a:ea typeface="MS PGothic" pitchFamily="34" charset="-128"/>
              <a:cs typeface="+mn-cs"/>
            </a:endParaRPr>
          </a:p>
          <a:p>
            <a:pPr fontAlgn="base"/>
            <a:r>
              <a:rPr lang="en-US" altLang="zh-TW" sz="1200" b="0" i="0" kern="1200" dirty="0" err="1">
                <a:solidFill>
                  <a:schemeClr val="tx1"/>
                </a:solidFill>
                <a:effectLst/>
                <a:latin typeface="+mn-lt"/>
                <a:ea typeface="MS PGothic" pitchFamily="34" charset="-128"/>
                <a:cs typeface="+mn-cs"/>
              </a:rPr>
              <a:t>Crédit</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Mutuel</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Arkéa</a:t>
            </a:r>
            <a:r>
              <a:rPr lang="en-US" altLang="zh-TW" sz="1200" b="0" i="0" kern="1200" dirty="0">
                <a:solidFill>
                  <a:schemeClr val="tx1"/>
                </a:solidFill>
                <a:effectLst/>
                <a:latin typeface="+mn-lt"/>
                <a:ea typeface="MS PGothic" pitchFamily="34" charset="-128"/>
                <a:cs typeface="+mn-cs"/>
              </a:rPr>
              <a:t> comprises of the </a:t>
            </a:r>
            <a:r>
              <a:rPr lang="en-US" altLang="zh-TW" sz="1200" b="0" i="0" kern="1200" dirty="0" err="1">
                <a:solidFill>
                  <a:schemeClr val="tx1"/>
                </a:solidFill>
                <a:effectLst/>
                <a:latin typeface="+mn-lt"/>
                <a:ea typeface="MS PGothic" pitchFamily="34" charset="-128"/>
                <a:cs typeface="+mn-cs"/>
              </a:rPr>
              <a:t>Crédit</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Mutuel</a:t>
            </a:r>
            <a:r>
              <a:rPr lang="en-US" altLang="zh-TW" sz="1200" b="0" i="0" kern="1200" dirty="0">
                <a:solidFill>
                  <a:schemeClr val="tx1"/>
                </a:solidFill>
                <a:effectLst/>
                <a:latin typeface="+mn-lt"/>
                <a:ea typeface="MS PGothic" pitchFamily="34" charset="-128"/>
                <a:cs typeface="+mn-cs"/>
              </a:rPr>
              <a:t> Bretagne, </a:t>
            </a:r>
            <a:r>
              <a:rPr lang="en-US" altLang="zh-TW" sz="1200" b="0" i="0" kern="1200" dirty="0" err="1">
                <a:solidFill>
                  <a:schemeClr val="tx1"/>
                </a:solidFill>
                <a:effectLst/>
                <a:latin typeface="+mn-lt"/>
                <a:ea typeface="MS PGothic" pitchFamily="34" charset="-128"/>
                <a:cs typeface="+mn-cs"/>
              </a:rPr>
              <a:t>Sud-Ouest</a:t>
            </a:r>
            <a:r>
              <a:rPr lang="en-US" altLang="zh-TW" sz="1200" b="0" i="0" kern="1200" dirty="0">
                <a:solidFill>
                  <a:schemeClr val="tx1"/>
                </a:solidFill>
                <a:effectLst/>
                <a:latin typeface="+mn-lt"/>
                <a:ea typeface="MS PGothic" pitchFamily="34" charset="-128"/>
                <a:cs typeface="+mn-cs"/>
              </a:rPr>
              <a:t> and Massif Central federations and some 20 specialized subsidiaries (</a:t>
            </a:r>
            <a:r>
              <a:rPr lang="en-US" altLang="zh-TW" sz="1200" b="0" i="0" kern="1200" dirty="0" err="1">
                <a:solidFill>
                  <a:schemeClr val="tx1"/>
                </a:solidFill>
                <a:effectLst/>
                <a:latin typeface="+mn-lt"/>
                <a:ea typeface="MS PGothic" pitchFamily="34" charset="-128"/>
                <a:cs typeface="+mn-cs"/>
              </a:rPr>
              <a:t>Fortuneo</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Monext</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Arkéa</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Banque</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Entreprises</a:t>
            </a:r>
            <a:r>
              <a:rPr lang="en-US" altLang="zh-TW" sz="1200" b="0" i="0" kern="1200" dirty="0">
                <a:solidFill>
                  <a:schemeClr val="tx1"/>
                </a:solidFill>
                <a:effectLst/>
                <a:latin typeface="+mn-lt"/>
                <a:ea typeface="MS PGothic" pitchFamily="34" charset="-128"/>
                <a:cs typeface="+mn-cs"/>
              </a:rPr>
              <a:t> et </a:t>
            </a:r>
            <a:r>
              <a:rPr lang="en-US" altLang="zh-TW" sz="1200" b="0" i="0" kern="1200" dirty="0" err="1">
                <a:solidFill>
                  <a:schemeClr val="tx1"/>
                </a:solidFill>
                <a:effectLst/>
                <a:latin typeface="+mn-lt"/>
                <a:ea typeface="MS PGothic" pitchFamily="34" charset="-128"/>
                <a:cs typeface="+mn-cs"/>
              </a:rPr>
              <a:t>Institutionnels</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Financo</a:t>
            </a:r>
            <a:r>
              <a:rPr lang="en-US" altLang="zh-TW" sz="1200" b="0" i="0" kern="1200" dirty="0">
                <a:solidFill>
                  <a:schemeClr val="tx1"/>
                </a:solidFill>
                <a:effectLst/>
                <a:latin typeface="+mn-lt"/>
                <a:ea typeface="MS PGothic" pitchFamily="34" charset="-128"/>
                <a:cs typeface="+mn-cs"/>
              </a:rPr>
              <a:t>, Federal Finance, </a:t>
            </a:r>
            <a:r>
              <a:rPr lang="en-US" altLang="zh-TW" sz="1200" b="0" i="0" kern="1200" dirty="0" err="1">
                <a:solidFill>
                  <a:schemeClr val="tx1"/>
                </a:solidFill>
                <a:effectLst/>
                <a:latin typeface="+mn-lt"/>
                <a:ea typeface="MS PGothic" pitchFamily="34" charset="-128"/>
                <a:cs typeface="+mn-cs"/>
              </a:rPr>
              <a:t>Suravenir</a:t>
            </a:r>
            <a:r>
              <a:rPr lang="en-US" altLang="zh-TW" sz="1200" b="0" i="0" kern="1200" dirty="0">
                <a:solidFill>
                  <a:schemeClr val="tx1"/>
                </a:solidFill>
                <a:effectLst/>
                <a:latin typeface="+mn-lt"/>
                <a:ea typeface="MS PGothic" pitchFamily="34" charset="-128"/>
                <a:cs typeface="+mn-cs"/>
              </a:rPr>
              <a:t>, etc.). With nearly 9,000 employees, 3,700 directors, 3.6 million banking and insurance customer shareholders and clients and €110 billion in total assets, </a:t>
            </a:r>
            <a:r>
              <a:rPr lang="en-US" altLang="zh-TW" sz="1200" b="0" i="0" kern="1200" dirty="0" err="1">
                <a:solidFill>
                  <a:schemeClr val="tx1"/>
                </a:solidFill>
                <a:effectLst/>
                <a:latin typeface="+mn-lt"/>
                <a:ea typeface="MS PGothic" pitchFamily="34" charset="-128"/>
                <a:cs typeface="+mn-cs"/>
              </a:rPr>
              <a:t>Crédit</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Mutuel</a:t>
            </a:r>
            <a:r>
              <a:rPr lang="en-US" altLang="zh-TW" sz="1200" b="0" i="0" kern="1200" dirty="0">
                <a:solidFill>
                  <a:schemeClr val="tx1"/>
                </a:solidFill>
                <a:effectLst/>
                <a:latin typeface="+mn-lt"/>
                <a:ea typeface="MS PGothic" pitchFamily="34" charset="-128"/>
                <a:cs typeface="+mn-cs"/>
              </a:rPr>
              <a:t> </a:t>
            </a:r>
            <a:r>
              <a:rPr lang="en-US" altLang="zh-TW" sz="1200" b="0" i="0" kern="1200" dirty="0" err="1">
                <a:solidFill>
                  <a:schemeClr val="tx1"/>
                </a:solidFill>
                <a:effectLst/>
                <a:latin typeface="+mn-lt"/>
                <a:ea typeface="MS PGothic" pitchFamily="34" charset="-128"/>
                <a:cs typeface="+mn-cs"/>
              </a:rPr>
              <a:t>Arkéa</a:t>
            </a:r>
            <a:r>
              <a:rPr lang="en-US" altLang="zh-TW" sz="1200" b="0" i="0" kern="1200" dirty="0">
                <a:solidFill>
                  <a:schemeClr val="tx1"/>
                </a:solidFill>
                <a:effectLst/>
                <a:latin typeface="+mn-lt"/>
                <a:ea typeface="MS PGothic" pitchFamily="34" charset="-128"/>
                <a:cs typeface="+mn-cs"/>
              </a:rPr>
              <a:t> is one of the leading banks headquartered at regional level. For further information go to </a:t>
            </a:r>
            <a:r>
              <a:rPr lang="en-US" altLang="zh-TW" sz="1200" b="0" i="0" kern="1200" dirty="0">
                <a:solidFill>
                  <a:schemeClr val="tx1"/>
                </a:solidFill>
                <a:effectLst/>
                <a:latin typeface="+mn-lt"/>
                <a:ea typeface="MS PGothic" pitchFamily="34" charset="-128"/>
                <a:cs typeface="+mn-cs"/>
                <a:hlinkClick r:id="rId7"/>
              </a:rPr>
              <a:t>www.arkea.com</a:t>
            </a:r>
            <a:endParaRPr lang="en-US" altLang="zh-TW" sz="1200" b="0" i="0" kern="1200" dirty="0">
              <a:solidFill>
                <a:schemeClr val="tx1"/>
              </a:solidFill>
              <a:effectLst/>
              <a:latin typeface="+mn-lt"/>
              <a:ea typeface="MS PGothic" pitchFamily="34" charset="-128"/>
              <a:cs typeface="+mn-cs"/>
            </a:endParaRPr>
          </a:p>
          <a:p>
            <a:endParaRPr lang="zh-TW" altLang="en-US" dirty="0"/>
          </a:p>
        </p:txBody>
      </p:sp>
      <p:sp>
        <p:nvSpPr>
          <p:cNvPr id="4" name="Slide Number Placeholder 3"/>
          <p:cNvSpPr>
            <a:spLocks noGrp="1"/>
          </p:cNvSpPr>
          <p:nvPr>
            <p:ph type="sldNum" sz="quarter" idx="10"/>
          </p:nvPr>
        </p:nvSpPr>
        <p:spPr/>
        <p:txBody>
          <a:bodyPr/>
          <a:lstStyle/>
          <a:p>
            <a:pPr>
              <a:defRPr/>
            </a:pPr>
            <a:fld id="{DDE0B54D-13DD-4A2C-9144-7C4DD565E4F5}" type="slidenum">
              <a:rPr lang="en-US" smtClean="0"/>
              <a:pPr>
                <a:defRPr/>
              </a:pPr>
              <a:t>28</a:t>
            </a:fld>
            <a:endParaRPr lang="en-US"/>
          </a:p>
        </p:txBody>
      </p:sp>
    </p:spTree>
    <p:extLst>
      <p:ext uri="{BB962C8B-B14F-4D97-AF65-F5344CB8AC3E}">
        <p14:creationId xmlns:p14="http://schemas.microsoft.com/office/powerpoint/2010/main" val="173965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 typeface="+mj-lt"/>
              <a:buNone/>
            </a:pPr>
            <a:endParaRPr lang="en-US" dirty="0"/>
          </a:p>
        </p:txBody>
      </p:sp>
      <p:sp>
        <p:nvSpPr>
          <p:cNvPr id="4" name="Slide Number Placeholder 3"/>
          <p:cNvSpPr>
            <a:spLocks noGrp="1"/>
          </p:cNvSpPr>
          <p:nvPr>
            <p:ph type="sldNum" sz="quarter" idx="10"/>
          </p:nvPr>
        </p:nvSpPr>
        <p:spPr/>
        <p:txBody>
          <a:bodyPr/>
          <a:lstStyle/>
          <a:p>
            <a:fld id="{45C8F735-2258-884A-BAD8-BB4BE87DECB7}" type="slidenum">
              <a:rPr lang="en-US" smtClean="0"/>
              <a:pPr/>
              <a:t>2</a:t>
            </a:fld>
            <a:endParaRPr lang="en-US"/>
          </a:p>
        </p:txBody>
      </p:sp>
    </p:spTree>
    <p:extLst>
      <p:ext uri="{BB962C8B-B14F-4D97-AF65-F5344CB8AC3E}">
        <p14:creationId xmlns:p14="http://schemas.microsoft.com/office/powerpoint/2010/main" val="678709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hape 389"/>
          <p:cNvSpPr>
            <a:spLocks noGrp="1" noRot="1" noChangeAspect="1" noTextEdit="1"/>
          </p:cNvSpPr>
          <p:nvPr>
            <p:ph type="sldImg"/>
          </p:nvPr>
        </p:nvSpPr>
        <p:spPr bwMode="auto">
          <a:noFill/>
          <a:ln>
            <a:solidFill>
              <a:srgbClr val="000000"/>
            </a:solidFill>
            <a:miter lim="800000"/>
            <a:headEnd/>
            <a:tailEnd/>
          </a:ln>
        </p:spPr>
      </p:sp>
      <p:sp>
        <p:nvSpPr>
          <p:cNvPr id="26626" name="Shape 390"/>
          <p:cNvSpPr>
            <a:spLocks noGrp="1"/>
          </p:cNvSpPr>
          <p:nvPr>
            <p:ph type="body" sz="quarter" idx="1"/>
          </p:nvPr>
        </p:nvSpPr>
        <p:spPr bwMode="auto">
          <a:xfrm>
            <a:off x="914400" y="4343400"/>
            <a:ext cx="5029200" cy="4114800"/>
          </a:xfrm>
          <a:noFill/>
        </p:spPr>
        <p:txBody>
          <a:bodyPr wrap="square" lIns="91428" tIns="45714" rIns="91428" bIns="45714" numCol="1" anchor="t" anchorCtr="0" compatLnSpc="1">
            <a:prstTxWarp prst="textNoShape">
              <a:avLst/>
            </a:prstTxWarp>
          </a:bodyPr>
          <a:lstStyle/>
          <a:p>
            <a:pPr marL="228600" indent="-228600" defTabSz="455613" eaLnBrk="1" hangingPunct="1">
              <a:spcBef>
                <a:spcPct val="0"/>
              </a:spcBef>
              <a:buFont typeface="Calibri" pitchFamily="34" charset="0"/>
              <a:buAutoNum type="arabicPeriod"/>
            </a:pPr>
            <a:r>
              <a:rPr lang="en-US"/>
              <a:t>Presentation is in three sections addressing the “big” questions for business use of Blockchain.</a:t>
            </a:r>
          </a:p>
          <a:p>
            <a:pPr marL="228600" indent="-228600" defTabSz="455613" eaLnBrk="1" hangingPunct="1">
              <a:spcBef>
                <a:spcPct val="0"/>
              </a:spcBef>
              <a:buFont typeface="Calibri" pitchFamily="34" charset="0"/>
              <a:buAutoNum type="arabicPeriod"/>
            </a:pPr>
            <a:endParaRPr lang="en-US"/>
          </a:p>
          <a:p>
            <a:pPr marL="228600" indent="-228600" defTabSz="455613" eaLnBrk="1" hangingPunct="1">
              <a:spcBef>
                <a:spcPct val="0"/>
              </a:spcBef>
              <a:buFont typeface="Calibri" pitchFamily="34" charset="0"/>
              <a:buAutoNum type="arabicPeriod"/>
            </a:pPr>
            <a:r>
              <a:rPr lang="en-US"/>
              <a:t>First section we will give CONTEXT for Blockchain by looking at the BUSINESS NETWORK and how to make this relevant for the 21</a:t>
            </a:r>
            <a:r>
              <a:rPr lang="en-US" baseline="30000"/>
              <a:t>st</a:t>
            </a:r>
            <a:r>
              <a:rPr lang="en-US"/>
              <a:t> Century.</a:t>
            </a:r>
          </a:p>
          <a:p>
            <a:pPr marL="228600" indent="-228600" defTabSz="455613" eaLnBrk="1" hangingPunct="1">
              <a:spcBef>
                <a:spcPct val="0"/>
              </a:spcBef>
              <a:buFont typeface="Calibri" pitchFamily="34" charset="0"/>
              <a:buAutoNum type="arabicPeriod"/>
            </a:pPr>
            <a:endParaRPr lang="en-US"/>
          </a:p>
          <a:p>
            <a:pPr marL="228600" indent="-228600" defTabSz="455613" eaLnBrk="1" hangingPunct="1">
              <a:spcBef>
                <a:spcPct val="0"/>
              </a:spcBef>
              <a:buFont typeface="Calibri" pitchFamily="34" charset="0"/>
              <a:buAutoNum type="arabicPeriod"/>
            </a:pPr>
            <a:r>
              <a:rPr lang="en-US"/>
              <a:t>Then consider benefits and use cases for industrial Blockchain.</a:t>
            </a:r>
          </a:p>
          <a:p>
            <a:pPr marL="228600" indent="-228600" defTabSz="455613" eaLnBrk="1" hangingPunct="1">
              <a:spcBef>
                <a:spcPct val="0"/>
              </a:spcBef>
              <a:buFont typeface="Calibri" pitchFamily="34" charset="0"/>
              <a:buAutoNum type="arabicPeriod"/>
            </a:pPr>
            <a:endParaRPr lang="en-US"/>
          </a:p>
          <a:p>
            <a:pPr marL="228600" indent="-228600" defTabSz="455613" eaLnBrk="1" hangingPunct="1">
              <a:spcBef>
                <a:spcPct val="0"/>
              </a:spcBef>
              <a:buFont typeface="Calibri" pitchFamily="34" charset="0"/>
              <a:buAutoNum type="arabicPeriod"/>
            </a:pPr>
            <a:r>
              <a:rPr lang="en-US"/>
              <a:t>Finally focus on practical steps to make this new technology real for business.</a:t>
            </a:r>
          </a:p>
          <a:p>
            <a:pPr marL="228600" indent="-228600" defTabSz="455613" eaLnBrk="1" hangingPunct="1"/>
            <a:endParaRPr lang="en-US"/>
          </a:p>
        </p:txBody>
      </p:sp>
    </p:spTree>
    <p:extLst>
      <p:ext uri="{BB962C8B-B14F-4D97-AF65-F5344CB8AC3E}">
        <p14:creationId xmlns:p14="http://schemas.microsoft.com/office/powerpoint/2010/main" val="51137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hape 389"/>
          <p:cNvSpPr>
            <a:spLocks noGrp="1" noRot="1" noChangeAspect="1" noTextEdit="1"/>
          </p:cNvSpPr>
          <p:nvPr>
            <p:ph type="sldImg"/>
          </p:nvPr>
        </p:nvSpPr>
        <p:spPr bwMode="auto">
          <a:noFill/>
          <a:ln>
            <a:solidFill>
              <a:srgbClr val="000000"/>
            </a:solidFill>
            <a:miter lim="800000"/>
            <a:headEnd/>
            <a:tailEnd/>
          </a:ln>
        </p:spPr>
      </p:sp>
      <p:sp>
        <p:nvSpPr>
          <p:cNvPr id="24578" name="Shape 390"/>
          <p:cNvSpPr>
            <a:spLocks noGrp="1"/>
          </p:cNvSpPr>
          <p:nvPr>
            <p:ph type="body" sz="quarter" idx="1"/>
          </p:nvPr>
        </p:nvSpPr>
        <p:spPr bwMode="auto">
          <a:xfrm>
            <a:off x="914400" y="4343400"/>
            <a:ext cx="5029200" cy="4114800"/>
          </a:xfrm>
          <a:noFill/>
        </p:spPr>
        <p:txBody>
          <a:bodyPr wrap="square" lIns="91428" tIns="45714" rIns="91428" bIns="45714" numCol="1" anchor="t" anchorCtr="0" compatLnSpc="1">
            <a:prstTxWarp prst="textNoShape">
              <a:avLst/>
            </a:prstTxWarp>
          </a:bodyPr>
          <a:lstStyle/>
          <a:p>
            <a:pPr marL="228600" indent="-228600" defTabSz="455613" eaLnBrk="1" hangingPunct="1">
              <a:spcBef>
                <a:spcPct val="0"/>
              </a:spcBef>
              <a:buFont typeface="Calibri" pitchFamily="34" charset="0"/>
              <a:buAutoNum type="arabicPeriod"/>
            </a:pPr>
            <a:r>
              <a:rPr lang="en-US"/>
              <a:t>Presentation is in three sections addressing the “big” questions for business use of Blockchain.</a:t>
            </a:r>
          </a:p>
          <a:p>
            <a:pPr marL="228600" indent="-228600" defTabSz="455613" eaLnBrk="1" hangingPunct="1">
              <a:spcBef>
                <a:spcPct val="0"/>
              </a:spcBef>
              <a:buFont typeface="Calibri" pitchFamily="34" charset="0"/>
              <a:buAutoNum type="arabicPeriod"/>
            </a:pPr>
            <a:endParaRPr lang="en-US"/>
          </a:p>
          <a:p>
            <a:pPr marL="228600" indent="-228600" defTabSz="455613" eaLnBrk="1" hangingPunct="1">
              <a:spcBef>
                <a:spcPct val="0"/>
              </a:spcBef>
              <a:buFont typeface="Calibri" pitchFamily="34" charset="0"/>
              <a:buAutoNum type="arabicPeriod"/>
            </a:pPr>
            <a:r>
              <a:rPr lang="en-US"/>
              <a:t>First section we will give CONTEXT for Blockchain by looking at the BUSINESS NETWORK and how to make this relevant for the 21</a:t>
            </a:r>
            <a:r>
              <a:rPr lang="en-US" baseline="30000"/>
              <a:t>st</a:t>
            </a:r>
            <a:r>
              <a:rPr lang="en-US"/>
              <a:t> Century.</a:t>
            </a:r>
          </a:p>
          <a:p>
            <a:pPr marL="228600" indent="-228600" defTabSz="455613" eaLnBrk="1" hangingPunct="1">
              <a:spcBef>
                <a:spcPct val="0"/>
              </a:spcBef>
              <a:buFont typeface="Calibri" pitchFamily="34" charset="0"/>
              <a:buAutoNum type="arabicPeriod"/>
            </a:pPr>
            <a:endParaRPr lang="en-US"/>
          </a:p>
          <a:p>
            <a:pPr marL="228600" indent="-228600" defTabSz="455613" eaLnBrk="1" hangingPunct="1">
              <a:spcBef>
                <a:spcPct val="0"/>
              </a:spcBef>
              <a:buFont typeface="Calibri" pitchFamily="34" charset="0"/>
              <a:buAutoNum type="arabicPeriod"/>
            </a:pPr>
            <a:r>
              <a:rPr lang="en-US"/>
              <a:t>Then consider benefits and use cases for industrial Blockchain.</a:t>
            </a:r>
          </a:p>
          <a:p>
            <a:pPr marL="228600" indent="-228600" defTabSz="455613" eaLnBrk="1" hangingPunct="1">
              <a:spcBef>
                <a:spcPct val="0"/>
              </a:spcBef>
              <a:buFont typeface="Calibri" pitchFamily="34" charset="0"/>
              <a:buAutoNum type="arabicPeriod"/>
            </a:pPr>
            <a:endParaRPr lang="en-US"/>
          </a:p>
          <a:p>
            <a:pPr marL="228600" indent="-228600" defTabSz="455613" eaLnBrk="1" hangingPunct="1">
              <a:spcBef>
                <a:spcPct val="0"/>
              </a:spcBef>
              <a:buFont typeface="Calibri" pitchFamily="34" charset="0"/>
              <a:buAutoNum type="arabicPeriod"/>
            </a:pPr>
            <a:r>
              <a:rPr lang="en-US"/>
              <a:t>Finally focus on practical steps to make this new technology real for business.</a:t>
            </a:r>
          </a:p>
          <a:p>
            <a:pPr marL="228600" indent="-228600" defTabSz="455613" eaLnBrk="1" hangingPunct="1"/>
            <a:endParaRPr lang="en-US"/>
          </a:p>
        </p:txBody>
      </p:sp>
    </p:spTree>
    <p:extLst>
      <p:ext uri="{BB962C8B-B14F-4D97-AF65-F5344CB8AC3E}">
        <p14:creationId xmlns:p14="http://schemas.microsoft.com/office/powerpoint/2010/main" val="1564433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What’s new here is the SHARED LEDGER – up to this point each participant had their own Ledger</a:t>
            </a:r>
          </a:p>
          <a:p>
            <a:pPr eaLnBrk="1" hangingPunct="1">
              <a:spcBef>
                <a:spcPct val="0"/>
              </a:spcBef>
            </a:pPr>
            <a:endParaRPr lang="en-US"/>
          </a:p>
          <a:p>
            <a:pPr eaLnBrk="1" hangingPunct="1">
              <a:spcBef>
                <a:spcPct val="0"/>
              </a:spcBef>
            </a:pPr>
            <a:r>
              <a:rPr lang="en-US"/>
              <a:t>This sharing is the foundation for innovative business solutions, </a:t>
            </a:r>
          </a:p>
          <a:p>
            <a:pPr eaLnBrk="1" hangingPunct="1">
              <a:spcBef>
                <a:spcPct val="0"/>
              </a:spcBef>
            </a:pPr>
            <a:endParaRPr lang="en-US"/>
          </a:p>
          <a:p>
            <a:pPr eaLnBrk="1" hangingPunct="1">
              <a:spcBef>
                <a:spcPct val="0"/>
              </a:spcBef>
            </a:pPr>
            <a:r>
              <a:rPr lang="en-US"/>
              <a:t>This introduces an interesting set of technical challenges, including (1) participant identity and privacy &amp; (2) transaction privacy</a:t>
            </a:r>
          </a:p>
          <a:p>
            <a:pPr eaLnBrk="1" hangingPunct="1">
              <a:spcBef>
                <a:spcPct val="0"/>
              </a:spcBef>
            </a:pPr>
            <a:endParaRPr lang="en-US"/>
          </a:p>
          <a:p>
            <a:pPr eaLnBrk="1" hangingPunct="1">
              <a:spcBef>
                <a:spcPct val="0"/>
              </a:spcBef>
            </a:pPr>
            <a:r>
              <a:rPr lang="en-US"/>
              <a:t>Let’s look at this in some more detail.</a:t>
            </a:r>
          </a:p>
          <a:p>
            <a:pPr eaLnBrk="1" hangingPunct="1"/>
            <a:endParaRPr lang="en-US"/>
          </a:p>
        </p:txBody>
      </p:sp>
    </p:spTree>
    <p:extLst>
      <p:ext uri="{BB962C8B-B14F-4D97-AF65-F5344CB8AC3E}">
        <p14:creationId xmlns:p14="http://schemas.microsoft.com/office/powerpoint/2010/main" val="1933334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a:t>This is the “BEFORE” picture representing the “status quo” for business networks.</a:t>
            </a:r>
          </a:p>
          <a:p>
            <a:pPr marL="228600" indent="-228600" eaLnBrk="1" hangingPunct="1">
              <a:spcBef>
                <a:spcPct val="0"/>
              </a:spcBef>
              <a:buFont typeface="Calibri" pitchFamily="34" charset="0"/>
              <a:buAutoNum type="arabicPeriod"/>
            </a:pPr>
            <a:endParaRPr lang="en-US"/>
          </a:p>
          <a:p>
            <a:pPr marL="228600" indent="-228600" eaLnBrk="1" hangingPunct="1">
              <a:spcBef>
                <a:spcPct val="0"/>
              </a:spcBef>
              <a:buFont typeface="Calibri" pitchFamily="34" charset="0"/>
              <a:buAutoNum type="arabicPeriod"/>
            </a:pPr>
            <a:r>
              <a:rPr lang="en-US"/>
              <a:t>Each participant keeps their own ledger(s) which are updated to represent business transactions as they occur.</a:t>
            </a:r>
          </a:p>
          <a:p>
            <a:pPr marL="228600" indent="-228600" eaLnBrk="1" hangingPunct="1">
              <a:spcBef>
                <a:spcPct val="0"/>
              </a:spcBef>
              <a:buFont typeface="Calibri" pitchFamily="34" charset="0"/>
              <a:buAutoNum type="arabicPeriod"/>
            </a:pPr>
            <a:endParaRPr lang="en-US"/>
          </a:p>
          <a:p>
            <a:pPr marL="228600" indent="-228600" eaLnBrk="1" hangingPunct="1">
              <a:spcBef>
                <a:spcPct val="0"/>
              </a:spcBef>
              <a:buFont typeface="Calibri" pitchFamily="34" charset="0"/>
              <a:buAutoNum type="arabicPeriod"/>
            </a:pPr>
            <a:r>
              <a:rPr lang="en-US"/>
              <a:t>This is EXPENSIVE due to duplication of effort and intermediaries adding margin for services.</a:t>
            </a:r>
          </a:p>
          <a:p>
            <a:pPr marL="228600" indent="-228600" eaLnBrk="1" hangingPunct="1">
              <a:spcBef>
                <a:spcPct val="0"/>
              </a:spcBef>
              <a:buFont typeface="Calibri" pitchFamily="34" charset="0"/>
              <a:buAutoNum type="arabicPeriod"/>
            </a:pPr>
            <a:endParaRPr lang="en-US"/>
          </a:p>
          <a:p>
            <a:pPr marL="228600" indent="-228600" eaLnBrk="1" hangingPunct="1">
              <a:spcBef>
                <a:spcPct val="0"/>
              </a:spcBef>
              <a:buFont typeface="Calibri" pitchFamily="34" charset="0"/>
              <a:buAutoNum type="arabicPeriod"/>
            </a:pPr>
            <a:r>
              <a:rPr lang="en-US"/>
              <a:t>It is clearly INEFFICIENT, as the business conditions – the contract – is duplicated by every network participant</a:t>
            </a:r>
          </a:p>
          <a:p>
            <a:pPr marL="228600" indent="-228600" eaLnBrk="1" hangingPunct="1">
              <a:spcBef>
                <a:spcPct val="0"/>
              </a:spcBef>
              <a:buFont typeface="Calibri" pitchFamily="34" charset="0"/>
              <a:buAutoNum type="arabicPeriod"/>
            </a:pPr>
            <a:endParaRPr lang="en-US"/>
          </a:p>
          <a:p>
            <a:pPr marL="228600" indent="-228600" eaLnBrk="1" hangingPunct="1">
              <a:spcBef>
                <a:spcPct val="0"/>
              </a:spcBef>
              <a:buFont typeface="Calibri" pitchFamily="34" charset="0"/>
              <a:buAutoNum type="arabicPeriod"/>
            </a:pPr>
            <a:r>
              <a:rPr lang="en-US"/>
              <a:t>It is also VULNERABLE because if a central system (e.g. Bank) is compromised due to an incidents this affects the whole business network.  Incidents can include fraud, cyber attack or a simple mistake. </a:t>
            </a:r>
          </a:p>
          <a:p>
            <a:pPr marL="228600" indent="-228600" eaLnBrk="1" hangingPunct="1">
              <a:spcBef>
                <a:spcPct val="0"/>
              </a:spcBef>
              <a:buFont typeface="Calibri" pitchFamily="34" charset="0"/>
              <a:buNone/>
            </a:pPr>
            <a:endParaRPr lang="en-US"/>
          </a:p>
        </p:txBody>
      </p:sp>
    </p:spTree>
    <p:extLst>
      <p:ext uri="{BB962C8B-B14F-4D97-AF65-F5344CB8AC3E}">
        <p14:creationId xmlns:p14="http://schemas.microsoft.com/office/powerpoint/2010/main" val="137651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sz="1000"/>
              <a:t>The novel Blockchain architecture give participants the ability to share a ledger which is updated every time a transaction occurs through peer to peer replication.  </a:t>
            </a:r>
          </a:p>
          <a:p>
            <a:pPr marL="228600" indent="-228600" eaLnBrk="1" hangingPunct="1">
              <a:spcBef>
                <a:spcPct val="0"/>
              </a:spcBef>
              <a:buFont typeface="Calibri" pitchFamily="34" charset="0"/>
              <a:buAutoNum type="arabicPeriod"/>
            </a:pPr>
            <a:endParaRPr lang="en-US" sz="1000"/>
          </a:p>
          <a:p>
            <a:pPr marL="228600" indent="-228600" eaLnBrk="1" hangingPunct="1">
              <a:spcBef>
                <a:spcPct val="0"/>
              </a:spcBef>
              <a:buFont typeface="Calibri" pitchFamily="34" charset="0"/>
              <a:buAutoNum type="arabicPeriod"/>
            </a:pPr>
            <a:r>
              <a:rPr lang="en-US" sz="1000"/>
              <a:t>Cryptography is used to ensure that network participants see only the parts of the ledger that are relevant to them, and that transactions are secure, authenticated and verifiable.  </a:t>
            </a:r>
          </a:p>
          <a:p>
            <a:pPr marL="228600" indent="-228600" eaLnBrk="1" hangingPunct="1">
              <a:spcBef>
                <a:spcPct val="0"/>
              </a:spcBef>
              <a:buFont typeface="Calibri" pitchFamily="34" charset="0"/>
              <a:buAutoNum type="arabicPeriod"/>
            </a:pPr>
            <a:endParaRPr lang="en-US" sz="1000"/>
          </a:p>
          <a:p>
            <a:pPr marL="228600" indent="-228600" eaLnBrk="1" hangingPunct="1">
              <a:spcBef>
                <a:spcPct val="0"/>
              </a:spcBef>
              <a:buFont typeface="Calibri" pitchFamily="34" charset="0"/>
              <a:buAutoNum type="arabicPeriod"/>
            </a:pPr>
            <a:r>
              <a:rPr lang="en-US" sz="1000"/>
              <a:t>Blockchain also allows the contract for asset transfer to be embedded in the transaction database determining the conditions under which the transaction can occur.  </a:t>
            </a:r>
          </a:p>
          <a:p>
            <a:pPr marL="228600" indent="-228600" eaLnBrk="1" hangingPunct="1">
              <a:spcBef>
                <a:spcPct val="0"/>
              </a:spcBef>
              <a:buFont typeface="Calibri" pitchFamily="34" charset="0"/>
              <a:buAutoNum type="arabicPeriod"/>
            </a:pPr>
            <a:endParaRPr lang="en-US" sz="1000"/>
          </a:p>
          <a:p>
            <a:pPr marL="228600" indent="-228600" eaLnBrk="1" hangingPunct="1">
              <a:spcBef>
                <a:spcPct val="0"/>
              </a:spcBef>
              <a:buFont typeface="Calibri" pitchFamily="34" charset="0"/>
              <a:buAutoNum type="arabicPeriod"/>
            </a:pPr>
            <a:r>
              <a:rPr lang="en-US" sz="1000"/>
              <a:t>Network participants agree how transactions are verified through consensus or similar mechanisms.  Government oversight, compliance &amp; audit can be part of the same network.</a:t>
            </a:r>
          </a:p>
          <a:p>
            <a:pPr marL="228600" indent="-228600" eaLnBrk="1" hangingPunct="1">
              <a:spcBef>
                <a:spcPct val="0"/>
              </a:spcBef>
              <a:buFont typeface="Calibri" pitchFamily="34" charset="0"/>
              <a:buAutoNum type="arabicPeriod"/>
            </a:pPr>
            <a:endParaRPr lang="en-US" sz="1000"/>
          </a:p>
          <a:p>
            <a:pPr marL="228600" indent="-228600" eaLnBrk="1" hangingPunct="1">
              <a:spcBef>
                <a:spcPct val="0"/>
              </a:spcBef>
              <a:buFont typeface="Calibri" pitchFamily="34" charset="0"/>
              <a:buAutoNum type="arabicPeriod"/>
            </a:pPr>
            <a:r>
              <a:rPr lang="en-US" sz="1000"/>
              <a:t>Participants SAME AS BEFORE – this is not a disintermediation play</a:t>
            </a:r>
          </a:p>
          <a:p>
            <a:pPr marL="228600" indent="-228600" eaLnBrk="1" hangingPunct="1">
              <a:spcBef>
                <a:spcPct val="0"/>
              </a:spcBef>
              <a:buFont typeface="Calibri" pitchFamily="34" charset="0"/>
              <a:buAutoNum type="arabicPeriod"/>
            </a:pPr>
            <a:endParaRPr lang="en-US" sz="1000"/>
          </a:p>
          <a:p>
            <a:pPr marL="228600" indent="-228600" eaLnBrk="1" hangingPunct="1">
              <a:spcBef>
                <a:spcPct val="0"/>
              </a:spcBef>
              <a:buFont typeface="Calibri" pitchFamily="34" charset="0"/>
              <a:buAutoNum type="arabicPeriod"/>
            </a:pPr>
            <a:r>
              <a:rPr lang="en-US" sz="1000"/>
              <a:t>CONSENSUS– means all participants agree that a transaction is valid</a:t>
            </a:r>
          </a:p>
          <a:p>
            <a:pPr marL="228600" indent="-228600" eaLnBrk="1" hangingPunct="1">
              <a:spcBef>
                <a:spcPct val="0"/>
              </a:spcBef>
              <a:buFont typeface="Calibri" pitchFamily="34" charset="0"/>
              <a:buAutoNum type="arabicPeriod"/>
            </a:pPr>
            <a:endParaRPr lang="en-US" sz="1000"/>
          </a:p>
          <a:p>
            <a:pPr marL="228600" indent="-228600" eaLnBrk="1" hangingPunct="1">
              <a:spcBef>
                <a:spcPct val="0"/>
              </a:spcBef>
              <a:buFont typeface="Calibri" pitchFamily="34" charset="0"/>
              <a:buAutoNum type="arabicPeriod"/>
            </a:pPr>
            <a:r>
              <a:rPr lang="en-US" sz="1000"/>
              <a:t>PROVENANCE– means participants know where the asset came from and how it’s ownership has changed over time</a:t>
            </a:r>
          </a:p>
          <a:p>
            <a:pPr marL="228600" indent="-228600" eaLnBrk="1" hangingPunct="1">
              <a:spcBef>
                <a:spcPct val="0"/>
              </a:spcBef>
              <a:buFont typeface="Calibri" pitchFamily="34" charset="0"/>
              <a:buAutoNum type="arabicPeriod"/>
            </a:pPr>
            <a:endParaRPr lang="en-US" sz="1000"/>
          </a:p>
          <a:p>
            <a:pPr marL="228600" indent="-228600" eaLnBrk="1" hangingPunct="1">
              <a:spcBef>
                <a:spcPct val="0"/>
              </a:spcBef>
              <a:buFont typeface="Calibri" pitchFamily="34" charset="0"/>
              <a:buAutoNum type="arabicPeriod"/>
            </a:pPr>
            <a:r>
              <a:rPr lang="en-US" sz="1000"/>
              <a:t>IMMUTABILITY– means no participant can tamper with a transaction once it’s agreed. If a transaction was in error then a NEW transaction must be used to reverse the error, with both visible</a:t>
            </a:r>
          </a:p>
          <a:p>
            <a:pPr marL="228600" indent="-228600" eaLnBrk="1" hangingPunct="1">
              <a:spcBef>
                <a:spcPct val="0"/>
              </a:spcBef>
              <a:buFont typeface="Calibri" pitchFamily="34" charset="0"/>
              <a:buAutoNum type="arabicPeriod"/>
            </a:pPr>
            <a:endParaRPr lang="en-US" sz="1000"/>
          </a:p>
          <a:p>
            <a:pPr marL="228600" indent="-228600" eaLnBrk="1" hangingPunct="1">
              <a:spcBef>
                <a:spcPct val="0"/>
              </a:spcBef>
              <a:buFont typeface="Calibri" pitchFamily="34" charset="0"/>
              <a:buAutoNum type="arabicPeriod"/>
            </a:pPr>
            <a:r>
              <a:rPr lang="en-US" sz="1000"/>
              <a:t>FINALITY– means that there is ONE place to determine the ownership of an asset or completion of a transaction.  This is the role of the SHARED LEDGER.</a:t>
            </a:r>
          </a:p>
          <a:p>
            <a:pPr marL="228600" indent="-228600" eaLnBrk="1" hangingPunct="1">
              <a:spcBef>
                <a:spcPct val="0"/>
              </a:spcBef>
              <a:buFont typeface="Calibri" pitchFamily="34" charset="0"/>
              <a:buAutoNum type="arabicPeriod"/>
            </a:pPr>
            <a:endParaRPr lang="en-US" sz="1000"/>
          </a:p>
        </p:txBody>
      </p:sp>
    </p:spTree>
    <p:extLst>
      <p:ext uri="{BB962C8B-B14F-4D97-AF65-F5344CB8AC3E}">
        <p14:creationId xmlns:p14="http://schemas.microsoft.com/office/powerpoint/2010/main" val="2072930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So Blockchain technology comprises these four main blocks, that can lead to increased efficiencies, and cost reduction across the business network.</a:t>
            </a:r>
          </a:p>
          <a:p>
            <a:pPr eaLnBrk="1" hangingPunct="1">
              <a:spcBef>
                <a:spcPct val="0"/>
              </a:spcBef>
            </a:pPr>
            <a:endParaRPr lang="en-US"/>
          </a:p>
          <a:p>
            <a:pPr eaLnBrk="1" hangingPunct="1">
              <a:spcBef>
                <a:spcPct val="0"/>
              </a:spcBef>
            </a:pPr>
            <a:r>
              <a:rPr lang="en-US"/>
              <a:t>We will “unpack” CONSENSUS  PRIVACY &amp; SMART CONTRACT in the next couple of slides.</a:t>
            </a:r>
          </a:p>
          <a:p>
            <a:pPr eaLnBrk="1" hangingPunct="1">
              <a:spcBef>
                <a:spcPct val="0"/>
              </a:spcBef>
            </a:pPr>
            <a:endParaRPr lang="en-US"/>
          </a:p>
          <a:p>
            <a:pPr eaLnBrk="1" hangingPunct="1">
              <a:spcBef>
                <a:spcPct val="0"/>
              </a:spcBef>
            </a:pPr>
            <a:r>
              <a:rPr lang="en-US"/>
              <a:t>Shared LEDGER has been already covered, and a SMART CONTRACT enables the business rules implied by the contract to be embedded in the Blockchain and executed with the transaction</a:t>
            </a:r>
            <a:endParaRPr lang="en-US" b="1" i="1">
              <a:solidFill>
                <a:srgbClr val="FF0000"/>
              </a:solidFill>
            </a:endParaRPr>
          </a:p>
          <a:p>
            <a:pPr eaLnBrk="1" hangingPunct="1"/>
            <a:endParaRPr lang="en-US"/>
          </a:p>
        </p:txBody>
      </p:sp>
    </p:spTree>
    <p:extLst>
      <p:ext uri="{BB962C8B-B14F-4D97-AF65-F5344CB8AC3E}">
        <p14:creationId xmlns:p14="http://schemas.microsoft.com/office/powerpoint/2010/main" val="34194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hape 389"/>
          <p:cNvSpPr>
            <a:spLocks noGrp="1" noRot="1" noChangeAspect="1" noTextEdit="1"/>
          </p:cNvSpPr>
          <p:nvPr>
            <p:ph type="sldImg"/>
          </p:nvPr>
        </p:nvSpPr>
        <p:spPr bwMode="auto">
          <a:noFill/>
          <a:ln>
            <a:solidFill>
              <a:srgbClr val="000000"/>
            </a:solidFill>
            <a:miter lim="800000"/>
            <a:headEnd/>
            <a:tailEnd/>
          </a:ln>
        </p:spPr>
      </p:sp>
      <p:sp>
        <p:nvSpPr>
          <p:cNvPr id="51202" name="Shape 390"/>
          <p:cNvSpPr>
            <a:spLocks noGrp="1"/>
          </p:cNvSpPr>
          <p:nvPr>
            <p:ph type="body" sz="quarter" idx="1"/>
          </p:nvPr>
        </p:nvSpPr>
        <p:spPr bwMode="auto">
          <a:xfrm>
            <a:off x="914400" y="4343400"/>
            <a:ext cx="5029200" cy="4114800"/>
          </a:xfrm>
          <a:noFill/>
        </p:spPr>
        <p:txBody>
          <a:bodyPr wrap="square" lIns="91428" tIns="45714" rIns="91428" bIns="45714" numCol="1" anchor="t" anchorCtr="0" compatLnSpc="1">
            <a:prstTxWarp prst="textNoShape">
              <a:avLst/>
            </a:prstTxWarp>
          </a:bodyPr>
          <a:lstStyle/>
          <a:p>
            <a:pPr marL="228600" indent="-228600" defTabSz="455613" eaLnBrk="1" hangingPunct="1"/>
            <a:endParaRPr lang="en-US"/>
          </a:p>
        </p:txBody>
      </p:sp>
    </p:spTree>
    <p:extLst>
      <p:ext uri="{BB962C8B-B14F-4D97-AF65-F5344CB8AC3E}">
        <p14:creationId xmlns:p14="http://schemas.microsoft.com/office/powerpoint/2010/main" val="485580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381125"/>
          </a:xfrm>
        </p:spPr>
        <p:txBody>
          <a:bodyPr anchor="b"/>
          <a:lstStyle>
            <a:lvl1pPr algn="ctr">
              <a:defRPr sz="6000">
                <a:solidFill>
                  <a:schemeClr val="bg2"/>
                </a:solidFill>
              </a:defRPr>
            </a:lvl1pPr>
          </a:lstStyle>
          <a:p>
            <a:r>
              <a:rPr lang="en-US"/>
              <a:t>Click to edit Master title style</a:t>
            </a:r>
            <a:endParaRPr lang="en-IN" dirty="0"/>
          </a:p>
        </p:txBody>
      </p:sp>
      <p:sp>
        <p:nvSpPr>
          <p:cNvPr id="3" name="Subtitle 2"/>
          <p:cNvSpPr>
            <a:spLocks noGrp="1"/>
          </p:cNvSpPr>
          <p:nvPr>
            <p:ph type="subTitle" idx="1"/>
          </p:nvPr>
        </p:nvSpPr>
        <p:spPr>
          <a:xfrm>
            <a:off x="1524000" y="4572000"/>
            <a:ext cx="9144000" cy="685800"/>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
        <p:nvSpPr>
          <p:cNvPr id="4" name="Date Placeholder 3"/>
          <p:cNvSpPr>
            <a:spLocks noGrp="1"/>
          </p:cNvSpPr>
          <p:nvPr>
            <p:ph type="dt" sz="half" idx="10"/>
          </p:nvPr>
        </p:nvSpPr>
        <p:spPr/>
        <p:txBody>
          <a:bodyPr/>
          <a:lstStyle/>
          <a:p>
            <a:fld id="{F7B62DE7-C969-469E-B96A-78CF62F0B352}" type="datetimeFigureOut">
              <a:rPr lang="en-IN" smtClean="0"/>
              <a:t>17-11-2016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348033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t>17-11-2016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201337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t>17-11-2016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244437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ic slide">
    <p:bg>
      <p:bgPr>
        <a:solidFill>
          <a:srgbClr val="FFFFFF"/>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pPr>
              <a:defRPr/>
            </a:pPr>
            <a:fld id="{E71CA625-150D-4E43-8B3D-3ABA417A5113}" type="slidenum">
              <a:rPr lang="en-US" sz="800" b="0">
                <a:solidFill>
                  <a:srgbClr val="5A5A5A"/>
                </a:solidFill>
              </a:rPr>
              <a:pPr>
                <a:defRPr/>
              </a:pPr>
              <a:t>‹#›</a:t>
            </a:fld>
            <a:endParaRPr lang="en-US" sz="800" b="0">
              <a:solidFill>
                <a:srgbClr val="5A5A5A"/>
              </a:solidFill>
            </a:endParaRPr>
          </a:p>
        </p:txBody>
      </p:sp>
      <p:sp>
        <p:nvSpPr>
          <p:cNvPr id="4" name="Rectangle 3"/>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pPr>
              <a:defRPr/>
            </a:pPr>
            <a:r>
              <a:rPr lang="en-US" sz="800" b="0">
                <a:solidFill>
                  <a:srgbClr val="5A5A5A"/>
                </a:solidFill>
              </a:rPr>
              <a:t>Page</a:t>
            </a:r>
          </a:p>
        </p:txBody>
      </p:sp>
      <p:sp>
        <p:nvSpPr>
          <p:cNvPr id="5" name="Rectangle 4"/>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pPr>
              <a:defRPr/>
            </a:pPr>
            <a:r>
              <a:rPr lang="en-US" sz="800" b="0">
                <a:solidFill>
                  <a:srgbClr val="5A5A5A"/>
                </a:solidFill>
              </a:rPr>
              <a:t>© 2016 IBM Corporation</a:t>
            </a:r>
          </a:p>
        </p:txBody>
      </p:sp>
      <p:sp>
        <p:nvSpPr>
          <p:cNvPr id="2" name="Title 1"/>
          <p:cNvSpPr>
            <a:spLocks noGrp="1"/>
          </p:cNvSpPr>
          <p:nvPr>
            <p:ph type="title"/>
          </p:nvPr>
        </p:nvSpPr>
        <p:spPr>
          <a:xfrm>
            <a:off x="790577" y="795409"/>
            <a:ext cx="5283200" cy="523220"/>
          </a:xfrm>
        </p:spPr>
        <p:txBody>
          <a:bodyPr/>
          <a:lstStyle>
            <a:lvl1pPr>
              <a:lnSpc>
                <a:spcPts val="4000"/>
              </a:lnSpc>
              <a:defRPr sz="3733" baseline="0">
                <a:solidFill>
                  <a:schemeClr val="accent5"/>
                </a:solidFill>
              </a:defRPr>
            </a:lvl1pPr>
          </a:lstStyle>
          <a:p>
            <a:r>
              <a:rPr lang="en-US" dirty="0"/>
              <a:t>Click to edit Master title</a:t>
            </a:r>
          </a:p>
        </p:txBody>
      </p:sp>
    </p:spTree>
    <p:extLst>
      <p:ext uri="{BB962C8B-B14F-4D97-AF65-F5344CB8AC3E}">
        <p14:creationId xmlns:p14="http://schemas.microsoft.com/office/powerpoint/2010/main" val="1798864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D3548">
            <a:alpha val="90000"/>
          </a:srgbClr>
        </a:solidFill>
        <a:effectLst/>
      </p:bgPr>
    </p:bg>
    <p:spTree>
      <p:nvGrpSpPr>
        <p:cNvPr id="1" name=""/>
        <p:cNvGrpSpPr/>
        <p:nvPr/>
      </p:nvGrpSpPr>
      <p:grpSpPr>
        <a:xfrm>
          <a:off x="0" y="0"/>
          <a:ext cx="0" cy="0"/>
          <a:chOff x="0" y="0"/>
          <a:chExt cx="0" cy="0"/>
        </a:xfrm>
      </p:grpSpPr>
      <p:sp>
        <p:nvSpPr>
          <p:cNvPr id="4" name="Shape 5"/>
          <p:cNvSpPr/>
          <p:nvPr userDrawn="1"/>
        </p:nvSpPr>
        <p:spPr>
          <a:xfrm>
            <a:off x="1" y="5326948"/>
            <a:ext cx="12204700" cy="1531053"/>
          </a:xfrm>
          <a:prstGeom prst="rect">
            <a:avLst/>
          </a:prstGeom>
          <a:solidFill>
            <a:srgbClr val="FFFFFF"/>
          </a:solidFill>
          <a:ln w="25400">
            <a:round/>
          </a:ln>
        </p:spPr>
        <p:txBody>
          <a:bodyPr lIns="0" tIns="0" rIns="0" bIns="0" anchor="ctr"/>
          <a:lstStyle/>
          <a:p>
            <a:pPr marL="29718" marR="29718" lvl="0" defTabSz="666987">
              <a:defRPr sz="5800">
                <a:uFill>
                  <a:solidFill/>
                </a:uFill>
                <a:latin typeface="Gill Sans"/>
                <a:ea typeface="Gill Sans"/>
                <a:cs typeface="Gill Sans"/>
                <a:sym typeface="Gill Sans"/>
              </a:defRPr>
            </a:pPr>
            <a:endParaRPr sz="7733"/>
          </a:p>
        </p:txBody>
      </p:sp>
      <p:pic>
        <p:nvPicPr>
          <p:cNvPr id="6" name="black vector IBM Logo.pdf"/>
          <p:cNvPicPr/>
          <p:nvPr userDrawn="1"/>
        </p:nvPicPr>
        <p:blipFill>
          <a:blip r:embed="rId2" cstate="screen">
            <a:extLst>
              <a:ext uri="{28A0092B-C50C-407E-A947-70E740481C1C}">
                <a14:useLocalDpi xmlns:a14="http://schemas.microsoft.com/office/drawing/2010/main"/>
              </a:ext>
            </a:extLst>
          </a:blip>
          <a:stretch>
            <a:fillRect/>
          </a:stretch>
        </p:blipFill>
        <p:spPr>
          <a:xfrm>
            <a:off x="11131551" y="6225233"/>
            <a:ext cx="580431" cy="258303"/>
          </a:xfrm>
          <a:prstGeom prst="rect">
            <a:avLst/>
          </a:prstGeom>
          <a:ln w="25400">
            <a:round/>
          </a:ln>
        </p:spPr>
      </p:pic>
      <p:sp>
        <p:nvSpPr>
          <p:cNvPr id="7" name="Shape 8"/>
          <p:cNvSpPr>
            <a:spLocks noGrp="1"/>
          </p:cNvSpPr>
          <p:nvPr>
            <p:ph type="title"/>
          </p:nvPr>
        </p:nvSpPr>
        <p:spPr>
          <a:xfrm>
            <a:off x="487412" y="741662"/>
            <a:ext cx="8051800" cy="2819801"/>
          </a:xfrm>
          <a:prstGeom prst="rect">
            <a:avLst/>
          </a:prstGeom>
        </p:spPr>
        <p:txBody>
          <a:bodyPr anchor="t">
            <a:normAutofit/>
          </a:bodyPr>
          <a:lstStyle>
            <a:lvl1pPr marR="29718" algn="l" defTabSz="303776">
              <a:lnSpc>
                <a:spcPct val="80000"/>
              </a:lnSpc>
              <a:defRPr sz="5867" b="1" strike="noStrike" spc="-81">
                <a:solidFill>
                  <a:srgbClr val="FFFFFF"/>
                </a:solidFill>
                <a:uFill>
                  <a:solidFill>
                    <a:srgbClr val="5E5E5E"/>
                  </a:solidFill>
                </a:uFill>
                <a:latin typeface="Helvetica Neue"/>
                <a:ea typeface="Helvetica Neue"/>
                <a:cs typeface="Helvetica Neue"/>
                <a:sym typeface="Helvetica Neue"/>
              </a:defRPr>
            </a:lvl1pPr>
          </a:lstStyle>
          <a:p>
            <a:pPr lvl="0">
              <a:defRPr sz="1800" b="0" spc="0">
                <a:solidFill>
                  <a:srgbClr val="000000"/>
                </a:solidFill>
                <a:uFillTx/>
              </a:defRPr>
            </a:pPr>
            <a:endParaRPr sz="2667" b="1" spc="-81" dirty="0">
              <a:solidFill>
                <a:srgbClr val="53585F"/>
              </a:solidFill>
              <a:uFill>
                <a:solidFill>
                  <a:srgbClr val="5E5E5E"/>
                </a:solidFill>
              </a:uFill>
            </a:endParaRPr>
          </a:p>
        </p:txBody>
      </p:sp>
    </p:spTree>
    <p:extLst>
      <p:ext uri="{BB962C8B-B14F-4D97-AF65-F5344CB8AC3E}">
        <p14:creationId xmlns:p14="http://schemas.microsoft.com/office/powerpoint/2010/main" val="520252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ingle quote page">
    <p:bg>
      <p:bgPr>
        <a:solidFill>
          <a:srgbClr val="1D3548"/>
        </a:solidFill>
        <a:effectLst/>
      </p:bgPr>
    </p:bg>
    <p:spTree>
      <p:nvGrpSpPr>
        <p:cNvPr id="1" name=""/>
        <p:cNvGrpSpPr/>
        <p:nvPr/>
      </p:nvGrpSpPr>
      <p:grpSpPr>
        <a:xfrm>
          <a:off x="0" y="0"/>
          <a:ext cx="0" cy="0"/>
          <a:chOff x="0" y="0"/>
          <a:chExt cx="0" cy="0"/>
        </a:xfrm>
      </p:grpSpPr>
      <p:sp>
        <p:nvSpPr>
          <p:cNvPr id="3" name="Shape 53"/>
          <p:cNvSpPr/>
          <p:nvPr userDrawn="1"/>
        </p:nvSpPr>
        <p:spPr>
          <a:xfrm>
            <a:off x="500347" y="6552941"/>
            <a:ext cx="1219886" cy="9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0" lvl="0" indent="76198" algn="l">
              <a:lnSpc>
                <a:spcPct val="80000"/>
              </a:lnSpc>
              <a:defRPr sz="1800">
                <a:uFillTx/>
              </a:defRPr>
            </a:pPr>
            <a:r>
              <a:rPr sz="800" b="0" i="0" kern="800" spc="0" dirty="0">
                <a:solidFill>
                  <a:schemeClr val="tx1">
                    <a:lumMod val="85000"/>
                  </a:schemeClr>
                </a:solidFill>
                <a:uFill>
                  <a:solidFill>
                    <a:srgbClr val="7A7A7A"/>
                  </a:solidFill>
                </a:uFill>
                <a:latin typeface="Helvetica"/>
                <a:ea typeface="+mn-ea"/>
                <a:cs typeface="Helvetica"/>
                <a:sym typeface="Helvetica"/>
              </a:rPr>
              <a:t>©</a:t>
            </a:r>
            <a:r>
              <a:rPr lang="en-US" sz="800" b="0" i="0" kern="800" spc="0" dirty="0">
                <a:solidFill>
                  <a:schemeClr val="tx1">
                    <a:lumMod val="85000"/>
                  </a:schemeClr>
                </a:solidFill>
                <a:uFill>
                  <a:solidFill>
                    <a:srgbClr val="7A7A7A"/>
                  </a:solidFill>
                </a:uFill>
                <a:latin typeface="Helvetica"/>
                <a:ea typeface="+mn-ea"/>
                <a:cs typeface="Helvetica"/>
                <a:sym typeface="Helvetica"/>
              </a:rPr>
              <a:t> </a:t>
            </a:r>
            <a:r>
              <a:rPr sz="800" b="0" i="0" kern="800" spc="0" dirty="0">
                <a:solidFill>
                  <a:schemeClr val="tx1">
                    <a:lumMod val="85000"/>
                  </a:schemeClr>
                </a:solidFill>
                <a:uFill>
                  <a:solidFill>
                    <a:srgbClr val="7A7A7A"/>
                  </a:solidFill>
                </a:uFill>
                <a:latin typeface="Helvetica"/>
                <a:ea typeface="+mn-ea"/>
                <a:cs typeface="Helvetica"/>
                <a:sym typeface="Helvetica"/>
              </a:rPr>
              <a:t>201</a:t>
            </a:r>
            <a:r>
              <a:rPr lang="en-US" sz="800" b="0" i="0" kern="800" spc="0" dirty="0">
                <a:solidFill>
                  <a:schemeClr val="tx1">
                    <a:lumMod val="85000"/>
                  </a:schemeClr>
                </a:solidFill>
                <a:uFill>
                  <a:solidFill>
                    <a:srgbClr val="7A7A7A"/>
                  </a:solidFill>
                </a:uFill>
                <a:latin typeface="Helvetica"/>
                <a:ea typeface="+mn-ea"/>
                <a:cs typeface="Helvetica"/>
                <a:sym typeface="Helvetica"/>
              </a:rPr>
              <a:t>6</a:t>
            </a:r>
            <a:r>
              <a:rPr sz="800" b="0" i="0" kern="800" spc="0" dirty="0">
                <a:solidFill>
                  <a:schemeClr val="tx1">
                    <a:lumMod val="85000"/>
                  </a:schemeClr>
                </a:solidFill>
                <a:uFill>
                  <a:solidFill>
                    <a:srgbClr val="7A7A7A"/>
                  </a:solidFill>
                </a:uFill>
                <a:latin typeface="Helvetica"/>
                <a:ea typeface="+mn-ea"/>
                <a:cs typeface="Helvetica"/>
                <a:sym typeface="Helvetica"/>
              </a:rPr>
              <a:t> IBM Corporation </a:t>
            </a:r>
          </a:p>
        </p:txBody>
      </p:sp>
    </p:spTree>
    <p:extLst>
      <p:ext uri="{BB962C8B-B14F-4D97-AF65-F5344CB8AC3E}">
        <p14:creationId xmlns:p14="http://schemas.microsoft.com/office/powerpoint/2010/main" val="368369542"/>
      </p:ext>
    </p:extLst>
  </p:cSld>
  <p:clrMapOvr>
    <a:overrideClrMapping bg1="dk1" tx1="lt1" bg2="dk2" tx2="lt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t>17-11-2016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29435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B62DE7-C969-469E-B96A-78CF62F0B352}" type="datetimeFigureOut">
              <a:rPr lang="en-IN" smtClean="0"/>
              <a:t>17-11-2016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268811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F7B62DE7-C969-469E-B96A-78CF62F0B352}" type="datetimeFigureOut">
              <a:rPr lang="en-IN" smtClean="0"/>
              <a:t>17-11-2016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368047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F7B62DE7-C969-469E-B96A-78CF62F0B352}" type="datetimeFigureOut">
              <a:rPr lang="en-IN" smtClean="0"/>
              <a:t>17-11-2016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291830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F7B62DE7-C969-469E-B96A-78CF62F0B352}" type="datetimeFigureOut">
              <a:rPr lang="en-IN" smtClean="0"/>
              <a:t>17-11-2016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3353974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62DE7-C969-469E-B96A-78CF62F0B352}" type="datetimeFigureOut">
              <a:rPr lang="en-IN" smtClean="0"/>
              <a:t>17-11-2016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346147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B62DE7-C969-469E-B96A-78CF62F0B352}" type="datetimeFigureOut">
              <a:rPr lang="en-IN" smtClean="0"/>
              <a:t>17-11-2016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522585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B62DE7-C969-469E-B96A-78CF62F0B352}" type="datetimeFigureOut">
              <a:rPr lang="en-IN" smtClean="0"/>
              <a:t>17-11-2016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31D379-C531-4A09-A562-13BFE661B76C}" type="slidenum">
              <a:rPr lang="en-IN" smtClean="0"/>
              <a:t>‹#›</a:t>
            </a:fld>
            <a:endParaRPr lang="en-IN"/>
          </a:p>
        </p:txBody>
      </p:sp>
    </p:spTree>
    <p:extLst>
      <p:ext uri="{BB962C8B-B14F-4D97-AF65-F5344CB8AC3E}">
        <p14:creationId xmlns:p14="http://schemas.microsoft.com/office/powerpoint/2010/main" val="364901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62DE7-C969-469E-B96A-78CF62F0B352}" type="datetimeFigureOut">
              <a:rPr lang="en-IN" smtClean="0"/>
              <a:t>17-11-2016</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1D379-C531-4A09-A562-13BFE661B76C}" type="slidenum">
              <a:rPr lang="en-IN" smtClean="0"/>
              <a:t>‹#›</a:t>
            </a:fld>
            <a:endParaRPr lang="en-IN"/>
          </a:p>
        </p:txBody>
      </p:sp>
    </p:spTree>
    <p:extLst>
      <p:ext uri="{BB962C8B-B14F-4D97-AF65-F5344CB8AC3E}">
        <p14:creationId xmlns:p14="http://schemas.microsoft.com/office/powerpoint/2010/main" val="3038360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1.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1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www.ibm.com/blockchain/" TargetMode="External"/><Relationship Id="rId2" Type="http://schemas.openxmlformats.org/officeDocument/2006/relationships/image" Target="../media/image49.jpeg"/><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www.hyperledger.org/" TargetMode="External"/><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hyperledger.org/" TargetMode="External"/><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11.png"/><Relationship Id="rId4" Type="http://schemas.openxmlformats.org/officeDocument/2006/relationships/image" Target="../media/image19.jpe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cover copy"/>
          <p:cNvPicPr>
            <a:picLocks noChangeAspect="1" noChangeArrowheads="1"/>
          </p:cNvPicPr>
          <p:nvPr/>
        </p:nvPicPr>
        <p:blipFill>
          <a:blip r:embed="rId3"/>
          <a:srcRect/>
          <a:stretch>
            <a:fillRect/>
          </a:stretch>
        </p:blipFill>
        <p:spPr bwMode="auto">
          <a:xfrm>
            <a:off x="0" y="-2117"/>
            <a:ext cx="12192000" cy="6864351"/>
          </a:xfrm>
          <a:prstGeom prst="rect">
            <a:avLst/>
          </a:prstGeom>
          <a:noFill/>
          <a:ln w="9525">
            <a:noFill/>
            <a:miter lim="800000"/>
            <a:headEnd/>
            <a:tailEnd/>
          </a:ln>
        </p:spPr>
      </p:pic>
      <p:sp>
        <p:nvSpPr>
          <p:cNvPr id="23554" name="Rectangle 3"/>
          <p:cNvSpPr>
            <a:spLocks noChangeArrowheads="1"/>
          </p:cNvSpPr>
          <p:nvPr/>
        </p:nvSpPr>
        <p:spPr bwMode="auto">
          <a:xfrm>
            <a:off x="0" y="0"/>
            <a:ext cx="12192000" cy="6883400"/>
          </a:xfrm>
          <a:prstGeom prst="rect">
            <a:avLst/>
          </a:prstGeom>
          <a:solidFill>
            <a:srgbClr val="1D3649">
              <a:alpha val="74901"/>
            </a:srgbClr>
          </a:solidFill>
          <a:ln w="9525">
            <a:noFill/>
            <a:miter lim="800000"/>
            <a:headEnd/>
            <a:tailEnd/>
          </a:ln>
        </p:spPr>
        <p:txBody>
          <a:bodyPr wrap="none" anchor="ctr"/>
          <a:lstStyle/>
          <a:p>
            <a:pPr defTabSz="609585"/>
            <a:endParaRPr lang="en-US" sz="2400"/>
          </a:p>
        </p:txBody>
      </p:sp>
      <p:pic>
        <p:nvPicPr>
          <p:cNvPr id="23555" name="Picture 6" descr="IBM6p6RNeg"/>
          <p:cNvPicPr>
            <a:picLocks noChangeAspect="1" noChangeArrowheads="1"/>
          </p:cNvPicPr>
          <p:nvPr/>
        </p:nvPicPr>
        <p:blipFill>
          <a:blip r:embed="rId4"/>
          <a:srcRect/>
          <a:stretch>
            <a:fillRect/>
          </a:stretch>
        </p:blipFill>
        <p:spPr bwMode="auto">
          <a:xfrm>
            <a:off x="10784417" y="364067"/>
            <a:ext cx="980016" cy="364067"/>
          </a:xfrm>
          <a:prstGeom prst="rect">
            <a:avLst/>
          </a:prstGeom>
          <a:noFill/>
          <a:ln w="9525">
            <a:noFill/>
            <a:miter lim="800000"/>
            <a:headEnd/>
            <a:tailEnd/>
          </a:ln>
        </p:spPr>
      </p:pic>
      <p:grpSp>
        <p:nvGrpSpPr>
          <p:cNvPr id="23623" name="Group 71"/>
          <p:cNvGrpSpPr>
            <a:grpSpLocks/>
          </p:cNvGrpSpPr>
          <p:nvPr/>
        </p:nvGrpSpPr>
        <p:grpSpPr bwMode="auto">
          <a:xfrm>
            <a:off x="9040285" y="4305301"/>
            <a:ext cx="2525183" cy="1782233"/>
            <a:chOff x="4271" y="2034"/>
            <a:chExt cx="1193" cy="842"/>
          </a:xfrm>
        </p:grpSpPr>
        <p:sp>
          <p:nvSpPr>
            <p:cNvPr id="23563" name="Rectangle 12"/>
            <p:cNvSpPr>
              <a:spLocks noChangeArrowheads="1"/>
            </p:cNvSpPr>
            <p:nvPr/>
          </p:nvSpPr>
          <p:spPr bwMode="auto">
            <a:xfrm>
              <a:off x="4531" y="2104"/>
              <a:ext cx="695" cy="103"/>
            </a:xfrm>
            <a:prstGeom prst="rect">
              <a:avLst/>
            </a:prstGeom>
            <a:solidFill>
              <a:srgbClr val="FFFFFF"/>
            </a:solidFill>
            <a:ln w="9525">
              <a:noFill/>
              <a:miter lim="800000"/>
              <a:headEnd/>
              <a:tailEnd/>
            </a:ln>
          </p:spPr>
          <p:txBody>
            <a:bodyPr/>
            <a:lstStyle/>
            <a:p>
              <a:pPr defTabSz="609585"/>
              <a:endParaRPr lang="en-US" sz="2400"/>
            </a:p>
          </p:txBody>
        </p:sp>
        <p:sp>
          <p:nvSpPr>
            <p:cNvPr id="23564" name="Rectangle 13"/>
            <p:cNvSpPr>
              <a:spLocks noChangeArrowheads="1"/>
            </p:cNvSpPr>
            <p:nvPr/>
          </p:nvSpPr>
          <p:spPr bwMode="auto">
            <a:xfrm>
              <a:off x="4531" y="2207"/>
              <a:ext cx="695" cy="599"/>
            </a:xfrm>
            <a:prstGeom prst="rect">
              <a:avLst/>
            </a:prstGeom>
            <a:solidFill>
              <a:srgbClr val="1A2F40">
                <a:alpha val="74901"/>
              </a:srgbClr>
            </a:solidFill>
            <a:ln w="9525">
              <a:noFill/>
              <a:miter lim="800000"/>
              <a:headEnd/>
              <a:tailEnd/>
            </a:ln>
          </p:spPr>
          <p:txBody>
            <a:bodyPr/>
            <a:lstStyle/>
            <a:p>
              <a:pPr defTabSz="609585"/>
              <a:endParaRPr lang="en-US" sz="2400"/>
            </a:p>
          </p:txBody>
        </p:sp>
        <p:sp>
          <p:nvSpPr>
            <p:cNvPr id="23565" name="Freeform 14"/>
            <p:cNvSpPr>
              <a:spLocks/>
            </p:cNvSpPr>
            <p:nvPr/>
          </p:nvSpPr>
          <p:spPr bwMode="auto">
            <a:xfrm>
              <a:off x="4674" y="2298"/>
              <a:ext cx="414" cy="565"/>
            </a:xfrm>
            <a:custGeom>
              <a:avLst/>
              <a:gdLst>
                <a:gd name="T0" fmla="*/ 195 w 2586"/>
                <a:gd name="T1" fmla="*/ 561 h 3534"/>
                <a:gd name="T2" fmla="*/ 176 w 2586"/>
                <a:gd name="T3" fmla="*/ 549 h 3534"/>
                <a:gd name="T4" fmla="*/ 158 w 2586"/>
                <a:gd name="T5" fmla="*/ 538 h 3534"/>
                <a:gd name="T6" fmla="*/ 144 w 2586"/>
                <a:gd name="T7" fmla="*/ 528 h 3534"/>
                <a:gd name="T8" fmla="*/ 130 w 2586"/>
                <a:gd name="T9" fmla="*/ 518 h 3534"/>
                <a:gd name="T10" fmla="*/ 116 w 2586"/>
                <a:gd name="T11" fmla="*/ 507 h 3534"/>
                <a:gd name="T12" fmla="*/ 104 w 2586"/>
                <a:gd name="T13" fmla="*/ 496 h 3534"/>
                <a:gd name="T14" fmla="*/ 93 w 2586"/>
                <a:gd name="T15" fmla="*/ 487 h 3534"/>
                <a:gd name="T16" fmla="*/ 83 w 2586"/>
                <a:gd name="T17" fmla="*/ 477 h 3534"/>
                <a:gd name="T18" fmla="*/ 73 w 2586"/>
                <a:gd name="T19" fmla="*/ 468 h 3534"/>
                <a:gd name="T20" fmla="*/ 64 w 2586"/>
                <a:gd name="T21" fmla="*/ 458 h 3534"/>
                <a:gd name="T22" fmla="*/ 56 w 2586"/>
                <a:gd name="T23" fmla="*/ 448 h 3534"/>
                <a:gd name="T24" fmla="*/ 49 w 2586"/>
                <a:gd name="T25" fmla="*/ 438 h 3534"/>
                <a:gd name="T26" fmla="*/ 42 w 2586"/>
                <a:gd name="T27" fmla="*/ 428 h 3534"/>
                <a:gd name="T28" fmla="*/ 35 w 2586"/>
                <a:gd name="T29" fmla="*/ 418 h 3534"/>
                <a:gd name="T30" fmla="*/ 28 w 2586"/>
                <a:gd name="T31" fmla="*/ 405 h 3534"/>
                <a:gd name="T32" fmla="*/ 22 w 2586"/>
                <a:gd name="T33" fmla="*/ 392 h 3534"/>
                <a:gd name="T34" fmla="*/ 16 w 2586"/>
                <a:gd name="T35" fmla="*/ 378 h 3534"/>
                <a:gd name="T36" fmla="*/ 12 w 2586"/>
                <a:gd name="T37" fmla="*/ 364 h 3534"/>
                <a:gd name="T38" fmla="*/ 8 w 2586"/>
                <a:gd name="T39" fmla="*/ 350 h 3534"/>
                <a:gd name="T40" fmla="*/ 5 w 2586"/>
                <a:gd name="T41" fmla="*/ 337 h 3534"/>
                <a:gd name="T42" fmla="*/ 4 w 2586"/>
                <a:gd name="T43" fmla="*/ 325 h 3534"/>
                <a:gd name="T44" fmla="*/ 0 w 2586"/>
                <a:gd name="T45" fmla="*/ 95 h 3534"/>
                <a:gd name="T46" fmla="*/ 414 w 2586"/>
                <a:gd name="T47" fmla="*/ 93 h 3534"/>
                <a:gd name="T48" fmla="*/ 409 w 2586"/>
                <a:gd name="T49" fmla="*/ 315 h 3534"/>
                <a:gd name="T50" fmla="*/ 406 w 2586"/>
                <a:gd name="T51" fmla="*/ 328 h 3534"/>
                <a:gd name="T52" fmla="*/ 403 w 2586"/>
                <a:gd name="T53" fmla="*/ 343 h 3534"/>
                <a:gd name="T54" fmla="*/ 398 w 2586"/>
                <a:gd name="T55" fmla="*/ 358 h 3534"/>
                <a:gd name="T56" fmla="*/ 392 w 2586"/>
                <a:gd name="T57" fmla="*/ 374 h 3534"/>
                <a:gd name="T58" fmla="*/ 386 w 2586"/>
                <a:gd name="T59" fmla="*/ 389 h 3534"/>
                <a:gd name="T60" fmla="*/ 378 w 2586"/>
                <a:gd name="T61" fmla="*/ 404 h 3534"/>
                <a:gd name="T62" fmla="*/ 371 w 2586"/>
                <a:gd name="T63" fmla="*/ 417 h 3534"/>
                <a:gd name="T64" fmla="*/ 364 w 2586"/>
                <a:gd name="T65" fmla="*/ 428 h 3534"/>
                <a:gd name="T66" fmla="*/ 357 w 2586"/>
                <a:gd name="T67" fmla="*/ 438 h 3534"/>
                <a:gd name="T68" fmla="*/ 349 w 2586"/>
                <a:gd name="T69" fmla="*/ 448 h 3534"/>
                <a:gd name="T70" fmla="*/ 341 w 2586"/>
                <a:gd name="T71" fmla="*/ 458 h 3534"/>
                <a:gd name="T72" fmla="*/ 332 w 2586"/>
                <a:gd name="T73" fmla="*/ 468 h 3534"/>
                <a:gd name="T74" fmla="*/ 323 w 2586"/>
                <a:gd name="T75" fmla="*/ 477 h 3534"/>
                <a:gd name="T76" fmla="*/ 313 w 2586"/>
                <a:gd name="T77" fmla="*/ 487 h 3534"/>
                <a:gd name="T78" fmla="*/ 302 w 2586"/>
                <a:gd name="T79" fmla="*/ 496 h 3534"/>
                <a:gd name="T80" fmla="*/ 289 w 2586"/>
                <a:gd name="T81" fmla="*/ 507 h 3534"/>
                <a:gd name="T82" fmla="*/ 275 w 2586"/>
                <a:gd name="T83" fmla="*/ 518 h 3534"/>
                <a:gd name="T84" fmla="*/ 261 w 2586"/>
                <a:gd name="T85" fmla="*/ 528 h 3534"/>
                <a:gd name="T86" fmla="*/ 248 w 2586"/>
                <a:gd name="T87" fmla="*/ 538 h 3534"/>
                <a:gd name="T88" fmla="*/ 230 w 2586"/>
                <a:gd name="T89" fmla="*/ 549 h 3534"/>
                <a:gd name="T90" fmla="*/ 210 w 2586"/>
                <a:gd name="T91" fmla="*/ 561 h 35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86"/>
                <a:gd name="T139" fmla="*/ 0 h 3534"/>
                <a:gd name="T140" fmla="*/ 2586 w 2586"/>
                <a:gd name="T141" fmla="*/ 3534 h 35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86" h="3534">
                  <a:moveTo>
                    <a:pt x="1266" y="3534"/>
                  </a:moveTo>
                  <a:lnTo>
                    <a:pt x="1221" y="3508"/>
                  </a:lnTo>
                  <a:lnTo>
                    <a:pt x="1165" y="3476"/>
                  </a:lnTo>
                  <a:lnTo>
                    <a:pt x="1098" y="3435"/>
                  </a:lnTo>
                  <a:lnTo>
                    <a:pt x="1025" y="3387"/>
                  </a:lnTo>
                  <a:lnTo>
                    <a:pt x="985" y="3362"/>
                  </a:lnTo>
                  <a:lnTo>
                    <a:pt x="944" y="3333"/>
                  </a:lnTo>
                  <a:lnTo>
                    <a:pt x="901" y="3304"/>
                  </a:lnTo>
                  <a:lnTo>
                    <a:pt x="857" y="3273"/>
                  </a:lnTo>
                  <a:lnTo>
                    <a:pt x="814" y="3241"/>
                  </a:lnTo>
                  <a:lnTo>
                    <a:pt x="770" y="3206"/>
                  </a:lnTo>
                  <a:lnTo>
                    <a:pt x="725" y="3171"/>
                  </a:lnTo>
                  <a:lnTo>
                    <a:pt x="681" y="3134"/>
                  </a:lnTo>
                  <a:lnTo>
                    <a:pt x="647" y="3105"/>
                  </a:lnTo>
                  <a:lnTo>
                    <a:pt x="613" y="3075"/>
                  </a:lnTo>
                  <a:lnTo>
                    <a:pt x="580" y="3045"/>
                  </a:lnTo>
                  <a:lnTo>
                    <a:pt x="548" y="3015"/>
                  </a:lnTo>
                  <a:lnTo>
                    <a:pt x="517" y="2985"/>
                  </a:lnTo>
                  <a:lnTo>
                    <a:pt x="487" y="2954"/>
                  </a:lnTo>
                  <a:lnTo>
                    <a:pt x="458" y="2925"/>
                  </a:lnTo>
                  <a:lnTo>
                    <a:pt x="431" y="2894"/>
                  </a:lnTo>
                  <a:lnTo>
                    <a:pt x="402" y="2864"/>
                  </a:lnTo>
                  <a:lnTo>
                    <a:pt x="377" y="2833"/>
                  </a:lnTo>
                  <a:lnTo>
                    <a:pt x="352" y="2803"/>
                  </a:lnTo>
                  <a:lnTo>
                    <a:pt x="328" y="2772"/>
                  </a:lnTo>
                  <a:lnTo>
                    <a:pt x="305" y="2742"/>
                  </a:lnTo>
                  <a:lnTo>
                    <a:pt x="282" y="2711"/>
                  </a:lnTo>
                  <a:lnTo>
                    <a:pt x="261" y="2680"/>
                  </a:lnTo>
                  <a:lnTo>
                    <a:pt x="240" y="2650"/>
                  </a:lnTo>
                  <a:lnTo>
                    <a:pt x="217" y="2612"/>
                  </a:lnTo>
                  <a:lnTo>
                    <a:pt x="195" y="2574"/>
                  </a:lnTo>
                  <a:lnTo>
                    <a:pt x="175" y="2534"/>
                  </a:lnTo>
                  <a:lnTo>
                    <a:pt x="154" y="2492"/>
                  </a:lnTo>
                  <a:lnTo>
                    <a:pt x="135" y="2450"/>
                  </a:lnTo>
                  <a:lnTo>
                    <a:pt x="117" y="2407"/>
                  </a:lnTo>
                  <a:lnTo>
                    <a:pt x="100" y="2364"/>
                  </a:lnTo>
                  <a:lnTo>
                    <a:pt x="85" y="2321"/>
                  </a:lnTo>
                  <a:lnTo>
                    <a:pt x="72" y="2277"/>
                  </a:lnTo>
                  <a:lnTo>
                    <a:pt x="59" y="2235"/>
                  </a:lnTo>
                  <a:lnTo>
                    <a:pt x="49" y="2192"/>
                  </a:lnTo>
                  <a:lnTo>
                    <a:pt x="40" y="2150"/>
                  </a:lnTo>
                  <a:lnTo>
                    <a:pt x="32" y="2110"/>
                  </a:lnTo>
                  <a:lnTo>
                    <a:pt x="27" y="2070"/>
                  </a:lnTo>
                  <a:lnTo>
                    <a:pt x="23" y="2031"/>
                  </a:lnTo>
                  <a:lnTo>
                    <a:pt x="22" y="1994"/>
                  </a:lnTo>
                  <a:lnTo>
                    <a:pt x="0" y="593"/>
                  </a:lnTo>
                  <a:lnTo>
                    <a:pt x="1309" y="0"/>
                  </a:lnTo>
                  <a:lnTo>
                    <a:pt x="2586" y="583"/>
                  </a:lnTo>
                  <a:lnTo>
                    <a:pt x="2554" y="1931"/>
                  </a:lnTo>
                  <a:lnTo>
                    <a:pt x="2552" y="1968"/>
                  </a:lnTo>
                  <a:lnTo>
                    <a:pt x="2547" y="2008"/>
                  </a:lnTo>
                  <a:lnTo>
                    <a:pt x="2539" y="2052"/>
                  </a:lnTo>
                  <a:lnTo>
                    <a:pt x="2529" y="2097"/>
                  </a:lnTo>
                  <a:lnTo>
                    <a:pt x="2517" y="2143"/>
                  </a:lnTo>
                  <a:lnTo>
                    <a:pt x="2502" y="2191"/>
                  </a:lnTo>
                  <a:lnTo>
                    <a:pt x="2486" y="2240"/>
                  </a:lnTo>
                  <a:lnTo>
                    <a:pt x="2468" y="2289"/>
                  </a:lnTo>
                  <a:lnTo>
                    <a:pt x="2449" y="2339"/>
                  </a:lnTo>
                  <a:lnTo>
                    <a:pt x="2428" y="2387"/>
                  </a:lnTo>
                  <a:lnTo>
                    <a:pt x="2408" y="2435"/>
                  </a:lnTo>
                  <a:lnTo>
                    <a:pt x="2385" y="2483"/>
                  </a:lnTo>
                  <a:lnTo>
                    <a:pt x="2363" y="2528"/>
                  </a:lnTo>
                  <a:lnTo>
                    <a:pt x="2338" y="2571"/>
                  </a:lnTo>
                  <a:lnTo>
                    <a:pt x="2315" y="2611"/>
                  </a:lnTo>
                  <a:lnTo>
                    <a:pt x="2292" y="2650"/>
                  </a:lnTo>
                  <a:lnTo>
                    <a:pt x="2272" y="2680"/>
                  </a:lnTo>
                  <a:lnTo>
                    <a:pt x="2251" y="2711"/>
                  </a:lnTo>
                  <a:lnTo>
                    <a:pt x="2229" y="2742"/>
                  </a:lnTo>
                  <a:lnTo>
                    <a:pt x="2206" y="2772"/>
                  </a:lnTo>
                  <a:lnTo>
                    <a:pt x="2182" y="2803"/>
                  </a:lnTo>
                  <a:lnTo>
                    <a:pt x="2156" y="2833"/>
                  </a:lnTo>
                  <a:lnTo>
                    <a:pt x="2130" y="2864"/>
                  </a:lnTo>
                  <a:lnTo>
                    <a:pt x="2103" y="2894"/>
                  </a:lnTo>
                  <a:lnTo>
                    <a:pt x="2075" y="2925"/>
                  </a:lnTo>
                  <a:lnTo>
                    <a:pt x="2045" y="2954"/>
                  </a:lnTo>
                  <a:lnTo>
                    <a:pt x="2016" y="2985"/>
                  </a:lnTo>
                  <a:lnTo>
                    <a:pt x="1985" y="3015"/>
                  </a:lnTo>
                  <a:lnTo>
                    <a:pt x="1953" y="3045"/>
                  </a:lnTo>
                  <a:lnTo>
                    <a:pt x="1921" y="3075"/>
                  </a:lnTo>
                  <a:lnTo>
                    <a:pt x="1887" y="3105"/>
                  </a:lnTo>
                  <a:lnTo>
                    <a:pt x="1852" y="3134"/>
                  </a:lnTo>
                  <a:lnTo>
                    <a:pt x="1807" y="3171"/>
                  </a:lnTo>
                  <a:lnTo>
                    <a:pt x="1762" y="3206"/>
                  </a:lnTo>
                  <a:lnTo>
                    <a:pt x="1719" y="3241"/>
                  </a:lnTo>
                  <a:lnTo>
                    <a:pt x="1675" y="3273"/>
                  </a:lnTo>
                  <a:lnTo>
                    <a:pt x="1631" y="3304"/>
                  </a:lnTo>
                  <a:lnTo>
                    <a:pt x="1590" y="3333"/>
                  </a:lnTo>
                  <a:lnTo>
                    <a:pt x="1549" y="3362"/>
                  </a:lnTo>
                  <a:lnTo>
                    <a:pt x="1509" y="3387"/>
                  </a:lnTo>
                  <a:lnTo>
                    <a:pt x="1435" y="3435"/>
                  </a:lnTo>
                  <a:lnTo>
                    <a:pt x="1368" y="3476"/>
                  </a:lnTo>
                  <a:lnTo>
                    <a:pt x="1311" y="3508"/>
                  </a:lnTo>
                  <a:lnTo>
                    <a:pt x="1266" y="3534"/>
                  </a:lnTo>
                  <a:close/>
                </a:path>
              </a:pathLst>
            </a:custGeom>
            <a:solidFill>
              <a:srgbClr val="FFFFFF"/>
            </a:solidFill>
            <a:ln w="9525">
              <a:noFill/>
              <a:round/>
              <a:headEnd/>
              <a:tailEnd/>
            </a:ln>
          </p:spPr>
          <p:txBody>
            <a:bodyPr/>
            <a:lstStyle/>
            <a:p>
              <a:endParaRPr lang="en-US" sz="2400"/>
            </a:p>
          </p:txBody>
        </p:sp>
        <p:sp>
          <p:nvSpPr>
            <p:cNvPr id="23566" name="Freeform 15"/>
            <p:cNvSpPr>
              <a:spLocks/>
            </p:cNvSpPr>
            <p:nvPr/>
          </p:nvSpPr>
          <p:spPr bwMode="auto">
            <a:xfrm>
              <a:off x="4713" y="2351"/>
              <a:ext cx="335" cy="459"/>
            </a:xfrm>
            <a:custGeom>
              <a:avLst/>
              <a:gdLst>
                <a:gd name="T0" fmla="*/ 158 w 2098"/>
                <a:gd name="T1" fmla="*/ 456 h 2868"/>
                <a:gd name="T2" fmla="*/ 142 w 2098"/>
                <a:gd name="T3" fmla="*/ 446 h 2868"/>
                <a:gd name="T4" fmla="*/ 122 w 2098"/>
                <a:gd name="T5" fmla="*/ 433 h 2868"/>
                <a:gd name="T6" fmla="*/ 106 w 2098"/>
                <a:gd name="T7" fmla="*/ 421 h 2868"/>
                <a:gd name="T8" fmla="*/ 94 w 2098"/>
                <a:gd name="T9" fmla="*/ 412 h 2868"/>
                <a:gd name="T10" fmla="*/ 80 w 2098"/>
                <a:gd name="T11" fmla="*/ 399 h 2868"/>
                <a:gd name="T12" fmla="*/ 63 w 2098"/>
                <a:gd name="T13" fmla="*/ 384 h 2868"/>
                <a:gd name="T14" fmla="*/ 49 w 2098"/>
                <a:gd name="T15" fmla="*/ 368 h 2868"/>
                <a:gd name="T16" fmla="*/ 39 w 2098"/>
                <a:gd name="T17" fmla="*/ 356 h 2868"/>
                <a:gd name="T18" fmla="*/ 34 w 2098"/>
                <a:gd name="T19" fmla="*/ 348 h 2868"/>
                <a:gd name="T20" fmla="*/ 28 w 2098"/>
                <a:gd name="T21" fmla="*/ 339 h 2868"/>
                <a:gd name="T22" fmla="*/ 23 w 2098"/>
                <a:gd name="T23" fmla="*/ 329 h 2868"/>
                <a:gd name="T24" fmla="*/ 18 w 2098"/>
                <a:gd name="T25" fmla="*/ 318 h 2868"/>
                <a:gd name="T26" fmla="*/ 13 w 2098"/>
                <a:gd name="T27" fmla="*/ 307 h 2868"/>
                <a:gd name="T28" fmla="*/ 9 w 2098"/>
                <a:gd name="T29" fmla="*/ 296 h 2868"/>
                <a:gd name="T30" fmla="*/ 6 w 2098"/>
                <a:gd name="T31" fmla="*/ 285 h 2868"/>
                <a:gd name="T32" fmla="*/ 4 w 2098"/>
                <a:gd name="T33" fmla="*/ 274 h 2868"/>
                <a:gd name="T34" fmla="*/ 3 w 2098"/>
                <a:gd name="T35" fmla="*/ 264 h 2868"/>
                <a:gd name="T36" fmla="*/ 0 w 2098"/>
                <a:gd name="T37" fmla="*/ 77 h 2868"/>
                <a:gd name="T38" fmla="*/ 335 w 2098"/>
                <a:gd name="T39" fmla="*/ 76 h 2868"/>
                <a:gd name="T40" fmla="*/ 331 w 2098"/>
                <a:gd name="T41" fmla="*/ 256 h 2868"/>
                <a:gd name="T42" fmla="*/ 329 w 2098"/>
                <a:gd name="T43" fmla="*/ 267 h 2868"/>
                <a:gd name="T44" fmla="*/ 326 w 2098"/>
                <a:gd name="T45" fmla="*/ 279 h 2868"/>
                <a:gd name="T46" fmla="*/ 322 w 2098"/>
                <a:gd name="T47" fmla="*/ 291 h 2868"/>
                <a:gd name="T48" fmla="*/ 317 w 2098"/>
                <a:gd name="T49" fmla="*/ 304 h 2868"/>
                <a:gd name="T50" fmla="*/ 312 w 2098"/>
                <a:gd name="T51" fmla="*/ 316 h 2868"/>
                <a:gd name="T52" fmla="*/ 306 w 2098"/>
                <a:gd name="T53" fmla="*/ 328 h 2868"/>
                <a:gd name="T54" fmla="*/ 300 w 2098"/>
                <a:gd name="T55" fmla="*/ 339 h 2868"/>
                <a:gd name="T56" fmla="*/ 294 w 2098"/>
                <a:gd name="T57" fmla="*/ 348 h 2868"/>
                <a:gd name="T58" fmla="*/ 289 w 2098"/>
                <a:gd name="T59" fmla="*/ 356 h 2868"/>
                <a:gd name="T60" fmla="*/ 279 w 2098"/>
                <a:gd name="T61" fmla="*/ 368 h 2868"/>
                <a:gd name="T62" fmla="*/ 265 w 2098"/>
                <a:gd name="T63" fmla="*/ 384 h 2868"/>
                <a:gd name="T64" fmla="*/ 249 w 2098"/>
                <a:gd name="T65" fmla="*/ 399 h 2868"/>
                <a:gd name="T66" fmla="*/ 234 w 2098"/>
                <a:gd name="T67" fmla="*/ 412 h 2868"/>
                <a:gd name="T68" fmla="*/ 223 w 2098"/>
                <a:gd name="T69" fmla="*/ 421 h 2868"/>
                <a:gd name="T70" fmla="*/ 206 w 2098"/>
                <a:gd name="T71" fmla="*/ 433 h 2868"/>
                <a:gd name="T72" fmla="*/ 186 w 2098"/>
                <a:gd name="T73" fmla="*/ 446 h 2868"/>
                <a:gd name="T74" fmla="*/ 170 w 2098"/>
                <a:gd name="T75" fmla="*/ 456 h 28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98"/>
                <a:gd name="T115" fmla="*/ 0 h 2868"/>
                <a:gd name="T116" fmla="*/ 2098 w 2098"/>
                <a:gd name="T117" fmla="*/ 2868 h 28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98" h="2868">
                  <a:moveTo>
                    <a:pt x="1027" y="2868"/>
                  </a:moveTo>
                  <a:lnTo>
                    <a:pt x="991" y="2847"/>
                  </a:lnTo>
                  <a:lnTo>
                    <a:pt x="945" y="2821"/>
                  </a:lnTo>
                  <a:lnTo>
                    <a:pt x="891" y="2788"/>
                  </a:lnTo>
                  <a:lnTo>
                    <a:pt x="831" y="2749"/>
                  </a:lnTo>
                  <a:lnTo>
                    <a:pt x="765" y="2706"/>
                  </a:lnTo>
                  <a:lnTo>
                    <a:pt x="696" y="2657"/>
                  </a:lnTo>
                  <a:lnTo>
                    <a:pt x="661" y="2630"/>
                  </a:lnTo>
                  <a:lnTo>
                    <a:pt x="625" y="2603"/>
                  </a:lnTo>
                  <a:lnTo>
                    <a:pt x="589" y="2573"/>
                  </a:lnTo>
                  <a:lnTo>
                    <a:pt x="553" y="2544"/>
                  </a:lnTo>
                  <a:lnTo>
                    <a:pt x="498" y="2496"/>
                  </a:lnTo>
                  <a:lnTo>
                    <a:pt x="445" y="2447"/>
                  </a:lnTo>
                  <a:lnTo>
                    <a:pt x="395" y="2399"/>
                  </a:lnTo>
                  <a:lnTo>
                    <a:pt x="349" y="2350"/>
                  </a:lnTo>
                  <a:lnTo>
                    <a:pt x="306" y="2300"/>
                  </a:lnTo>
                  <a:lnTo>
                    <a:pt x="266" y="2251"/>
                  </a:lnTo>
                  <a:lnTo>
                    <a:pt x="247" y="2225"/>
                  </a:lnTo>
                  <a:lnTo>
                    <a:pt x="229" y="2201"/>
                  </a:lnTo>
                  <a:lnTo>
                    <a:pt x="212" y="2176"/>
                  </a:lnTo>
                  <a:lnTo>
                    <a:pt x="196" y="2151"/>
                  </a:lnTo>
                  <a:lnTo>
                    <a:pt x="176" y="2121"/>
                  </a:lnTo>
                  <a:lnTo>
                    <a:pt x="158" y="2089"/>
                  </a:lnTo>
                  <a:lnTo>
                    <a:pt x="142" y="2057"/>
                  </a:lnTo>
                  <a:lnTo>
                    <a:pt x="125" y="2023"/>
                  </a:lnTo>
                  <a:lnTo>
                    <a:pt x="110" y="1989"/>
                  </a:lnTo>
                  <a:lnTo>
                    <a:pt x="95" y="1954"/>
                  </a:lnTo>
                  <a:lnTo>
                    <a:pt x="83" y="1919"/>
                  </a:lnTo>
                  <a:lnTo>
                    <a:pt x="70" y="1885"/>
                  </a:lnTo>
                  <a:lnTo>
                    <a:pt x="58" y="1849"/>
                  </a:lnTo>
                  <a:lnTo>
                    <a:pt x="48" y="1814"/>
                  </a:lnTo>
                  <a:lnTo>
                    <a:pt x="39" y="1779"/>
                  </a:lnTo>
                  <a:lnTo>
                    <a:pt x="32" y="1746"/>
                  </a:lnTo>
                  <a:lnTo>
                    <a:pt x="26" y="1712"/>
                  </a:lnTo>
                  <a:lnTo>
                    <a:pt x="22" y="1680"/>
                  </a:lnTo>
                  <a:lnTo>
                    <a:pt x="18" y="1649"/>
                  </a:lnTo>
                  <a:lnTo>
                    <a:pt x="17" y="1620"/>
                  </a:lnTo>
                  <a:lnTo>
                    <a:pt x="0" y="484"/>
                  </a:lnTo>
                  <a:lnTo>
                    <a:pt x="1062" y="0"/>
                  </a:lnTo>
                  <a:lnTo>
                    <a:pt x="2098" y="475"/>
                  </a:lnTo>
                  <a:lnTo>
                    <a:pt x="2073" y="1568"/>
                  </a:lnTo>
                  <a:lnTo>
                    <a:pt x="2070" y="1598"/>
                  </a:lnTo>
                  <a:lnTo>
                    <a:pt x="2066" y="1631"/>
                  </a:lnTo>
                  <a:lnTo>
                    <a:pt x="2060" y="1666"/>
                  </a:lnTo>
                  <a:lnTo>
                    <a:pt x="2052" y="1702"/>
                  </a:lnTo>
                  <a:lnTo>
                    <a:pt x="2042" y="1741"/>
                  </a:lnTo>
                  <a:lnTo>
                    <a:pt x="2030" y="1779"/>
                  </a:lnTo>
                  <a:lnTo>
                    <a:pt x="2017" y="1819"/>
                  </a:lnTo>
                  <a:lnTo>
                    <a:pt x="2002" y="1859"/>
                  </a:lnTo>
                  <a:lnTo>
                    <a:pt x="1986" y="1899"/>
                  </a:lnTo>
                  <a:lnTo>
                    <a:pt x="1970" y="1939"/>
                  </a:lnTo>
                  <a:lnTo>
                    <a:pt x="1953" y="1977"/>
                  </a:lnTo>
                  <a:lnTo>
                    <a:pt x="1935" y="2016"/>
                  </a:lnTo>
                  <a:lnTo>
                    <a:pt x="1916" y="2052"/>
                  </a:lnTo>
                  <a:lnTo>
                    <a:pt x="1898" y="2086"/>
                  </a:lnTo>
                  <a:lnTo>
                    <a:pt x="1878" y="2120"/>
                  </a:lnTo>
                  <a:lnTo>
                    <a:pt x="1859" y="2151"/>
                  </a:lnTo>
                  <a:lnTo>
                    <a:pt x="1844" y="2176"/>
                  </a:lnTo>
                  <a:lnTo>
                    <a:pt x="1826" y="2201"/>
                  </a:lnTo>
                  <a:lnTo>
                    <a:pt x="1808" y="2225"/>
                  </a:lnTo>
                  <a:lnTo>
                    <a:pt x="1790" y="2251"/>
                  </a:lnTo>
                  <a:lnTo>
                    <a:pt x="1749" y="2300"/>
                  </a:lnTo>
                  <a:lnTo>
                    <a:pt x="1706" y="2350"/>
                  </a:lnTo>
                  <a:lnTo>
                    <a:pt x="1660" y="2399"/>
                  </a:lnTo>
                  <a:lnTo>
                    <a:pt x="1610" y="2447"/>
                  </a:lnTo>
                  <a:lnTo>
                    <a:pt x="1558" y="2496"/>
                  </a:lnTo>
                  <a:lnTo>
                    <a:pt x="1503" y="2544"/>
                  </a:lnTo>
                  <a:lnTo>
                    <a:pt x="1466" y="2573"/>
                  </a:lnTo>
                  <a:lnTo>
                    <a:pt x="1430" y="2603"/>
                  </a:lnTo>
                  <a:lnTo>
                    <a:pt x="1394" y="2630"/>
                  </a:lnTo>
                  <a:lnTo>
                    <a:pt x="1359" y="2657"/>
                  </a:lnTo>
                  <a:lnTo>
                    <a:pt x="1290" y="2706"/>
                  </a:lnTo>
                  <a:lnTo>
                    <a:pt x="1224" y="2749"/>
                  </a:lnTo>
                  <a:lnTo>
                    <a:pt x="1164" y="2788"/>
                  </a:lnTo>
                  <a:lnTo>
                    <a:pt x="1110" y="2821"/>
                  </a:lnTo>
                  <a:lnTo>
                    <a:pt x="1065" y="2847"/>
                  </a:lnTo>
                  <a:lnTo>
                    <a:pt x="1027" y="2868"/>
                  </a:lnTo>
                  <a:close/>
                </a:path>
              </a:pathLst>
            </a:custGeom>
            <a:solidFill>
              <a:srgbClr val="1A2F40"/>
            </a:solidFill>
            <a:ln w="9525">
              <a:noFill/>
              <a:round/>
              <a:headEnd/>
              <a:tailEnd/>
            </a:ln>
          </p:spPr>
          <p:txBody>
            <a:bodyPr/>
            <a:lstStyle/>
            <a:p>
              <a:endParaRPr lang="en-US" sz="2400"/>
            </a:p>
          </p:txBody>
        </p:sp>
        <p:sp>
          <p:nvSpPr>
            <p:cNvPr id="23567" name="Rectangle 16"/>
            <p:cNvSpPr>
              <a:spLocks noChangeArrowheads="1"/>
            </p:cNvSpPr>
            <p:nvPr/>
          </p:nvSpPr>
          <p:spPr bwMode="auto">
            <a:xfrm>
              <a:off x="4579" y="2139"/>
              <a:ext cx="38" cy="37"/>
            </a:xfrm>
            <a:prstGeom prst="rect">
              <a:avLst/>
            </a:prstGeom>
            <a:solidFill>
              <a:srgbClr val="1A2F40"/>
            </a:solidFill>
            <a:ln w="9525">
              <a:noFill/>
              <a:miter lim="800000"/>
              <a:headEnd/>
              <a:tailEnd/>
            </a:ln>
          </p:spPr>
          <p:txBody>
            <a:bodyPr/>
            <a:lstStyle/>
            <a:p>
              <a:pPr defTabSz="609585"/>
              <a:endParaRPr lang="en-US" sz="2400"/>
            </a:p>
          </p:txBody>
        </p:sp>
        <p:sp>
          <p:nvSpPr>
            <p:cNvPr id="23568" name="Rectangle 17"/>
            <p:cNvSpPr>
              <a:spLocks noChangeArrowheads="1"/>
            </p:cNvSpPr>
            <p:nvPr/>
          </p:nvSpPr>
          <p:spPr bwMode="auto">
            <a:xfrm>
              <a:off x="4645" y="2139"/>
              <a:ext cx="37" cy="37"/>
            </a:xfrm>
            <a:prstGeom prst="rect">
              <a:avLst/>
            </a:prstGeom>
            <a:solidFill>
              <a:srgbClr val="1A2F40"/>
            </a:solidFill>
            <a:ln w="9525">
              <a:noFill/>
              <a:miter lim="800000"/>
              <a:headEnd/>
              <a:tailEnd/>
            </a:ln>
          </p:spPr>
          <p:txBody>
            <a:bodyPr/>
            <a:lstStyle/>
            <a:p>
              <a:pPr defTabSz="609585"/>
              <a:endParaRPr lang="en-US" sz="2400"/>
            </a:p>
          </p:txBody>
        </p:sp>
        <p:sp>
          <p:nvSpPr>
            <p:cNvPr id="23569" name="Rectangle 18"/>
            <p:cNvSpPr>
              <a:spLocks noChangeArrowheads="1"/>
            </p:cNvSpPr>
            <p:nvPr/>
          </p:nvSpPr>
          <p:spPr bwMode="auto">
            <a:xfrm>
              <a:off x="4713" y="2139"/>
              <a:ext cx="37" cy="37"/>
            </a:xfrm>
            <a:prstGeom prst="rect">
              <a:avLst/>
            </a:prstGeom>
            <a:solidFill>
              <a:srgbClr val="1A2F40"/>
            </a:solidFill>
            <a:ln w="9525">
              <a:noFill/>
              <a:miter lim="800000"/>
              <a:headEnd/>
              <a:tailEnd/>
            </a:ln>
          </p:spPr>
          <p:txBody>
            <a:bodyPr/>
            <a:lstStyle/>
            <a:p>
              <a:pPr defTabSz="609585"/>
              <a:endParaRPr lang="en-US" sz="2400"/>
            </a:p>
          </p:txBody>
        </p:sp>
        <p:sp>
          <p:nvSpPr>
            <p:cNvPr id="23570" name="Rectangle 19"/>
            <p:cNvSpPr>
              <a:spLocks noChangeArrowheads="1"/>
            </p:cNvSpPr>
            <p:nvPr/>
          </p:nvSpPr>
          <p:spPr bwMode="auto">
            <a:xfrm>
              <a:off x="4779" y="2139"/>
              <a:ext cx="397" cy="37"/>
            </a:xfrm>
            <a:prstGeom prst="rect">
              <a:avLst/>
            </a:prstGeom>
            <a:solidFill>
              <a:srgbClr val="1A2F40"/>
            </a:solidFill>
            <a:ln w="9525">
              <a:noFill/>
              <a:miter lim="800000"/>
              <a:headEnd/>
              <a:tailEnd/>
            </a:ln>
          </p:spPr>
          <p:txBody>
            <a:bodyPr/>
            <a:lstStyle/>
            <a:p>
              <a:pPr defTabSz="609585"/>
              <a:endParaRPr lang="en-US" sz="2400"/>
            </a:p>
          </p:txBody>
        </p:sp>
        <p:sp>
          <p:nvSpPr>
            <p:cNvPr id="23571" name="Rectangle 20"/>
            <p:cNvSpPr>
              <a:spLocks noChangeArrowheads="1"/>
            </p:cNvSpPr>
            <p:nvPr/>
          </p:nvSpPr>
          <p:spPr bwMode="auto">
            <a:xfrm>
              <a:off x="5085" y="2139"/>
              <a:ext cx="100" cy="37"/>
            </a:xfrm>
            <a:prstGeom prst="rect">
              <a:avLst/>
            </a:prstGeom>
            <a:solidFill>
              <a:srgbClr val="F5D328"/>
            </a:solidFill>
            <a:ln w="9525">
              <a:noFill/>
              <a:miter lim="800000"/>
              <a:headEnd/>
              <a:tailEnd/>
            </a:ln>
          </p:spPr>
          <p:txBody>
            <a:bodyPr/>
            <a:lstStyle/>
            <a:p>
              <a:pPr defTabSz="609585"/>
              <a:endParaRPr lang="en-US" sz="2400"/>
            </a:p>
          </p:txBody>
        </p:sp>
        <p:grpSp>
          <p:nvGrpSpPr>
            <p:cNvPr id="23572" name="Group 21"/>
            <p:cNvGrpSpPr>
              <a:grpSpLocks/>
            </p:cNvGrpSpPr>
            <p:nvPr/>
          </p:nvGrpSpPr>
          <p:grpSpPr bwMode="auto">
            <a:xfrm>
              <a:off x="4421" y="2345"/>
              <a:ext cx="197" cy="31"/>
              <a:chOff x="2086" y="985"/>
              <a:chExt cx="241" cy="38"/>
            </a:xfrm>
          </p:grpSpPr>
          <p:sp>
            <p:nvSpPr>
              <p:cNvPr id="23618" name="Rectangle 22"/>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23619" name="Rectangle 23"/>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23620" name="Rectangle 24"/>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23621" name="Rectangle 25"/>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23573" name="Group 26"/>
            <p:cNvGrpSpPr>
              <a:grpSpLocks/>
            </p:cNvGrpSpPr>
            <p:nvPr/>
          </p:nvGrpSpPr>
          <p:grpSpPr bwMode="auto">
            <a:xfrm>
              <a:off x="5148" y="2538"/>
              <a:ext cx="199" cy="32"/>
              <a:chOff x="2086" y="985"/>
              <a:chExt cx="241" cy="38"/>
            </a:xfrm>
          </p:grpSpPr>
          <p:sp>
            <p:nvSpPr>
              <p:cNvPr id="23614" name="Rectangle 27"/>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23615" name="Rectangle 28"/>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23616" name="Rectangle 29"/>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23617" name="Rectangle 30"/>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23574" name="Group 31"/>
            <p:cNvGrpSpPr>
              <a:grpSpLocks/>
            </p:cNvGrpSpPr>
            <p:nvPr/>
          </p:nvGrpSpPr>
          <p:grpSpPr bwMode="auto">
            <a:xfrm>
              <a:off x="5101" y="2329"/>
              <a:ext cx="198" cy="31"/>
              <a:chOff x="2086" y="985"/>
              <a:chExt cx="241" cy="38"/>
            </a:xfrm>
          </p:grpSpPr>
          <p:sp>
            <p:nvSpPr>
              <p:cNvPr id="23610" name="Rectangle 32"/>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23611" name="Rectangle 33"/>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23612" name="Rectangle 34"/>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23613" name="Rectangle 35"/>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23575" name="Group 36"/>
            <p:cNvGrpSpPr>
              <a:grpSpLocks/>
            </p:cNvGrpSpPr>
            <p:nvPr/>
          </p:nvGrpSpPr>
          <p:grpSpPr bwMode="auto">
            <a:xfrm>
              <a:off x="4572" y="2260"/>
              <a:ext cx="142" cy="29"/>
              <a:chOff x="3583" y="859"/>
              <a:chExt cx="226" cy="49"/>
            </a:xfrm>
          </p:grpSpPr>
          <p:sp>
            <p:nvSpPr>
              <p:cNvPr id="23606" name="Rectangle 37"/>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23607" name="Group 38"/>
              <p:cNvGrpSpPr>
                <a:grpSpLocks/>
              </p:cNvGrpSpPr>
              <p:nvPr/>
            </p:nvGrpSpPr>
            <p:grpSpPr bwMode="auto">
              <a:xfrm>
                <a:off x="3671" y="859"/>
                <a:ext cx="138" cy="49"/>
                <a:chOff x="3671" y="859"/>
                <a:chExt cx="138" cy="49"/>
              </a:xfrm>
            </p:grpSpPr>
            <p:sp>
              <p:nvSpPr>
                <p:cNvPr id="23608" name="Rectangle 39"/>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23609" name="Rectangle 40"/>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23576" name="Group 41"/>
            <p:cNvGrpSpPr>
              <a:grpSpLocks/>
            </p:cNvGrpSpPr>
            <p:nvPr/>
          </p:nvGrpSpPr>
          <p:grpSpPr bwMode="auto">
            <a:xfrm>
              <a:off x="5172" y="2239"/>
              <a:ext cx="87" cy="31"/>
              <a:chOff x="3671" y="859"/>
              <a:chExt cx="138" cy="49"/>
            </a:xfrm>
          </p:grpSpPr>
          <p:sp>
            <p:nvSpPr>
              <p:cNvPr id="23604" name="Rectangle 42"/>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23605" name="Rectangle 43"/>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23577" name="Group 44"/>
            <p:cNvGrpSpPr>
              <a:grpSpLocks/>
            </p:cNvGrpSpPr>
            <p:nvPr/>
          </p:nvGrpSpPr>
          <p:grpSpPr bwMode="auto">
            <a:xfrm>
              <a:off x="4422" y="2593"/>
              <a:ext cx="87" cy="30"/>
              <a:chOff x="3671" y="859"/>
              <a:chExt cx="138" cy="49"/>
            </a:xfrm>
          </p:grpSpPr>
          <p:sp>
            <p:nvSpPr>
              <p:cNvPr id="23602" name="Rectangle 45"/>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23603" name="Rectangle 46"/>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23578" name="Group 47"/>
            <p:cNvGrpSpPr>
              <a:grpSpLocks/>
            </p:cNvGrpSpPr>
            <p:nvPr/>
          </p:nvGrpSpPr>
          <p:grpSpPr bwMode="auto">
            <a:xfrm>
              <a:off x="4517" y="2453"/>
              <a:ext cx="87" cy="31"/>
              <a:chOff x="3671" y="859"/>
              <a:chExt cx="138" cy="49"/>
            </a:xfrm>
          </p:grpSpPr>
          <p:sp>
            <p:nvSpPr>
              <p:cNvPr id="23600" name="Rectangle 48"/>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23601" name="Rectangle 49"/>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23579" name="Group 50"/>
            <p:cNvGrpSpPr>
              <a:grpSpLocks/>
            </p:cNvGrpSpPr>
            <p:nvPr/>
          </p:nvGrpSpPr>
          <p:grpSpPr bwMode="auto">
            <a:xfrm>
              <a:off x="5121" y="2646"/>
              <a:ext cx="141" cy="31"/>
              <a:chOff x="3583" y="859"/>
              <a:chExt cx="226" cy="49"/>
            </a:xfrm>
          </p:grpSpPr>
          <p:sp>
            <p:nvSpPr>
              <p:cNvPr id="23596" name="Rectangle 51"/>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23597" name="Group 52"/>
              <p:cNvGrpSpPr>
                <a:grpSpLocks/>
              </p:cNvGrpSpPr>
              <p:nvPr/>
            </p:nvGrpSpPr>
            <p:grpSpPr bwMode="auto">
              <a:xfrm>
                <a:off x="3671" y="859"/>
                <a:ext cx="138" cy="49"/>
                <a:chOff x="3671" y="859"/>
                <a:chExt cx="138" cy="49"/>
              </a:xfrm>
            </p:grpSpPr>
            <p:sp>
              <p:nvSpPr>
                <p:cNvPr id="23598" name="Rectangle 53"/>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23599" name="Rectangle 54"/>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23580" name="Group 55"/>
            <p:cNvGrpSpPr>
              <a:grpSpLocks/>
            </p:cNvGrpSpPr>
            <p:nvPr/>
          </p:nvGrpSpPr>
          <p:grpSpPr bwMode="auto">
            <a:xfrm>
              <a:off x="4517" y="2709"/>
              <a:ext cx="141" cy="31"/>
              <a:chOff x="3583" y="859"/>
              <a:chExt cx="226" cy="49"/>
            </a:xfrm>
          </p:grpSpPr>
          <p:sp>
            <p:nvSpPr>
              <p:cNvPr id="23592" name="Rectangle 56"/>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23593" name="Group 57"/>
              <p:cNvGrpSpPr>
                <a:grpSpLocks/>
              </p:cNvGrpSpPr>
              <p:nvPr/>
            </p:nvGrpSpPr>
            <p:grpSpPr bwMode="auto">
              <a:xfrm>
                <a:off x="3671" y="859"/>
                <a:ext cx="138" cy="49"/>
                <a:chOff x="3671" y="859"/>
                <a:chExt cx="138" cy="49"/>
              </a:xfrm>
            </p:grpSpPr>
            <p:sp>
              <p:nvSpPr>
                <p:cNvPr id="23594" name="Rectangle 58"/>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23595" name="Rectangle 59"/>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23581" name="Group 60"/>
            <p:cNvGrpSpPr>
              <a:grpSpLocks/>
            </p:cNvGrpSpPr>
            <p:nvPr/>
          </p:nvGrpSpPr>
          <p:grpSpPr bwMode="auto">
            <a:xfrm>
              <a:off x="5089" y="2749"/>
              <a:ext cx="86" cy="29"/>
              <a:chOff x="3671" y="859"/>
              <a:chExt cx="138" cy="49"/>
            </a:xfrm>
          </p:grpSpPr>
          <p:sp>
            <p:nvSpPr>
              <p:cNvPr id="23590" name="Rectangle 61"/>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23591" name="Rectangle 62"/>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sp>
          <p:nvSpPr>
            <p:cNvPr id="23561" name="Freeform 68"/>
            <p:cNvSpPr>
              <a:spLocks/>
            </p:cNvSpPr>
            <p:nvPr/>
          </p:nvSpPr>
          <p:spPr bwMode="auto">
            <a:xfrm flipH="1">
              <a:off x="4271" y="2034"/>
              <a:ext cx="137" cy="836"/>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FFFF">
                  <a:alpha val="59999"/>
                </a:srgbClr>
              </a:solidFill>
              <a:round/>
              <a:headEnd/>
              <a:tailEnd/>
            </a:ln>
          </p:spPr>
          <p:txBody>
            <a:bodyPr/>
            <a:lstStyle/>
            <a:p>
              <a:endParaRPr lang="en-US" sz="2400"/>
            </a:p>
          </p:txBody>
        </p:sp>
        <p:sp>
          <p:nvSpPr>
            <p:cNvPr id="23562" name="Freeform 69"/>
            <p:cNvSpPr>
              <a:spLocks/>
            </p:cNvSpPr>
            <p:nvPr/>
          </p:nvSpPr>
          <p:spPr bwMode="auto">
            <a:xfrm>
              <a:off x="5327" y="2040"/>
              <a:ext cx="137" cy="836"/>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FFFF">
                  <a:alpha val="59999"/>
                </a:srgbClr>
              </a:solidFill>
              <a:round/>
              <a:headEnd/>
              <a:tailEnd/>
            </a:ln>
          </p:spPr>
          <p:txBody>
            <a:bodyPr/>
            <a:lstStyle/>
            <a:p>
              <a:endParaRPr lang="en-US" sz="2400"/>
            </a:p>
          </p:txBody>
        </p:sp>
      </p:grpSp>
      <p:pic>
        <p:nvPicPr>
          <p:cNvPr id="23557" name="Picture 71" descr="cover_cloud_NEW"/>
          <p:cNvPicPr>
            <a:picLocks noChangeAspect="1" noChangeArrowheads="1"/>
          </p:cNvPicPr>
          <p:nvPr/>
        </p:nvPicPr>
        <p:blipFill>
          <a:blip r:embed="rId5"/>
          <a:srcRect/>
          <a:stretch>
            <a:fillRect/>
          </a:stretch>
        </p:blipFill>
        <p:spPr bwMode="auto">
          <a:xfrm>
            <a:off x="0" y="129117"/>
            <a:ext cx="5825067" cy="6237816"/>
          </a:xfrm>
          <a:prstGeom prst="rect">
            <a:avLst/>
          </a:prstGeom>
          <a:noFill/>
          <a:ln w="9525">
            <a:noFill/>
            <a:miter lim="800000"/>
            <a:headEnd/>
            <a:tailEnd/>
          </a:ln>
        </p:spPr>
      </p:pic>
      <p:sp>
        <p:nvSpPr>
          <p:cNvPr id="23558" name="Title 3"/>
          <p:cNvSpPr>
            <a:spLocks/>
          </p:cNvSpPr>
          <p:nvPr/>
        </p:nvSpPr>
        <p:spPr bwMode="auto">
          <a:xfrm>
            <a:off x="480484" y="2180167"/>
            <a:ext cx="4756149" cy="3590727"/>
          </a:xfrm>
          <a:prstGeom prst="rect">
            <a:avLst/>
          </a:prstGeom>
          <a:noFill/>
          <a:ln w="9525">
            <a:noFill/>
            <a:miter lim="800000"/>
            <a:headEnd/>
            <a:tailEnd/>
          </a:ln>
        </p:spPr>
        <p:txBody>
          <a:bodyPr lIns="0" tIns="0" rIns="0" bIns="0">
            <a:spAutoFit/>
          </a:bodyPr>
          <a:lstStyle/>
          <a:p>
            <a:pPr>
              <a:lnSpc>
                <a:spcPts val="4000"/>
              </a:lnSpc>
            </a:pPr>
            <a:r>
              <a:rPr lang="en-US" sz="3733" dirty="0">
                <a:solidFill>
                  <a:srgbClr val="FFFFFF"/>
                </a:solidFill>
                <a:sym typeface="Helvetica Neue"/>
              </a:rPr>
              <a:t>Making </a:t>
            </a:r>
            <a:r>
              <a:rPr lang="en-US" sz="3733" dirty="0" err="1">
                <a:solidFill>
                  <a:srgbClr val="FFFFFF"/>
                </a:solidFill>
                <a:sym typeface="Helvetica Neue"/>
              </a:rPr>
              <a:t>Blockchain</a:t>
            </a:r>
            <a:r>
              <a:rPr lang="en-US" sz="3733" dirty="0">
                <a:solidFill>
                  <a:srgbClr val="FFFFFF"/>
                </a:solidFill>
                <a:sym typeface="Helvetica Neue"/>
              </a:rPr>
              <a:t> </a:t>
            </a:r>
            <a:br>
              <a:rPr lang="en-US" sz="3733" dirty="0">
                <a:solidFill>
                  <a:srgbClr val="FFFFFF"/>
                </a:solidFill>
                <a:sym typeface="Helvetica Neue"/>
              </a:rPr>
            </a:br>
            <a:r>
              <a:rPr lang="en-US" sz="3733" dirty="0">
                <a:solidFill>
                  <a:srgbClr val="FFFFFF"/>
                </a:solidFill>
                <a:sym typeface="Helvetica Neue"/>
              </a:rPr>
              <a:t>Real for Business</a:t>
            </a:r>
            <a:br>
              <a:rPr lang="en-US" sz="3733" dirty="0">
                <a:solidFill>
                  <a:srgbClr val="FFFFFF"/>
                </a:solidFill>
                <a:sym typeface="Helvetica Neue"/>
              </a:rPr>
            </a:br>
            <a:br>
              <a:rPr lang="en-US" sz="3733" dirty="0">
                <a:solidFill>
                  <a:srgbClr val="FFFFFF"/>
                </a:solidFill>
                <a:sym typeface="Helvetica Neue"/>
              </a:rPr>
            </a:br>
            <a:r>
              <a:rPr lang="en-US" sz="3733" dirty="0">
                <a:solidFill>
                  <a:srgbClr val="FFFFFF"/>
                </a:solidFill>
                <a:sym typeface="Helvetica Neue"/>
              </a:rPr>
              <a:t>Explained</a:t>
            </a:r>
          </a:p>
          <a:p>
            <a:pPr>
              <a:lnSpc>
                <a:spcPts val="4000"/>
              </a:lnSpc>
            </a:pPr>
            <a:endParaRPr lang="en-US" sz="3733" dirty="0">
              <a:solidFill>
                <a:srgbClr val="FFFFFF"/>
              </a:solidFill>
              <a:sym typeface="Helvetica Neue"/>
            </a:endParaRPr>
          </a:p>
          <a:p>
            <a:pPr>
              <a:lnSpc>
                <a:spcPts val="4000"/>
              </a:lnSpc>
            </a:pPr>
            <a:r>
              <a:rPr lang="en-US" sz="3733" dirty="0">
                <a:solidFill>
                  <a:srgbClr val="FFFF00"/>
                </a:solidFill>
                <a:sym typeface="Helvetica Neue"/>
              </a:rPr>
              <a:t>Nitin Gaur </a:t>
            </a:r>
            <a:r>
              <a:rPr lang="en-US" sz="3733" dirty="0" err="1">
                <a:solidFill>
                  <a:srgbClr val="FFFF00"/>
                </a:solidFill>
                <a:sym typeface="Helvetica Neue"/>
              </a:rPr>
              <a:t>ngaur@us.ibm.com</a:t>
            </a:r>
            <a:endParaRPr lang="en-US" sz="3733" dirty="0">
              <a:solidFill>
                <a:srgbClr val="FFFF00"/>
              </a:solidFill>
              <a:sym typeface="Helvetica Neue"/>
            </a:endParaRPr>
          </a:p>
        </p:txBody>
      </p:sp>
      <p:sp>
        <p:nvSpPr>
          <p:cNvPr id="23559"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rgbClr val="FFFFFF"/>
                </a:solidFill>
              </a:rPr>
              <a:t>© 2016 IBM Corporation</a:t>
            </a:r>
          </a:p>
        </p:txBody>
      </p:sp>
    </p:spTree>
    <p:extLst>
      <p:ext uri="{BB962C8B-B14F-4D97-AF65-F5344CB8AC3E}">
        <p14:creationId xmlns:p14="http://schemas.microsoft.com/office/powerpoint/2010/main" val="1233776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85"/>
          <p:cNvSpPr>
            <a:spLocks noChangeArrowheads="1"/>
          </p:cNvSpPr>
          <p:nvPr/>
        </p:nvSpPr>
        <p:spPr bwMode="auto">
          <a:xfrm>
            <a:off x="2770717" y="2444752"/>
            <a:ext cx="6680200" cy="2432049"/>
          </a:xfrm>
          <a:prstGeom prst="rect">
            <a:avLst/>
          </a:prstGeom>
          <a:gradFill rotWithShape="1">
            <a:gsLst>
              <a:gs pos="0">
                <a:srgbClr val="FFFFFF">
                  <a:alpha val="0"/>
                </a:srgbClr>
              </a:gs>
              <a:gs pos="100000">
                <a:srgbClr val="FF5050">
                  <a:alpha val="12000"/>
                </a:srgbClr>
              </a:gs>
            </a:gsLst>
            <a:path path="shape">
              <a:fillToRect l="50000" t="50000" r="50000" b="50000"/>
            </a:path>
          </a:gradFill>
          <a:ln w="28575">
            <a:solidFill>
              <a:srgbClr val="FF5050"/>
            </a:solidFill>
            <a:prstDash val="sysDot"/>
            <a:miter lim="800000"/>
            <a:headEnd/>
            <a:tailEnd/>
          </a:ln>
        </p:spPr>
        <p:txBody>
          <a:bodyPr wrap="none" anchor="ctr"/>
          <a:lstStyle/>
          <a:p>
            <a:pPr defTabSz="609585"/>
            <a:endParaRPr lang="en-US" sz="2400"/>
          </a:p>
        </p:txBody>
      </p:sp>
      <p:grpSp>
        <p:nvGrpSpPr>
          <p:cNvPr id="37890" name="Group 3"/>
          <p:cNvGrpSpPr>
            <a:grpSpLocks/>
          </p:cNvGrpSpPr>
          <p:nvPr/>
        </p:nvGrpSpPr>
        <p:grpSpPr bwMode="auto">
          <a:xfrm>
            <a:off x="10162118" y="105834"/>
            <a:ext cx="1860549" cy="793751"/>
            <a:chOff x="4599" y="55"/>
            <a:chExt cx="1004" cy="428"/>
          </a:xfrm>
        </p:grpSpPr>
        <p:grpSp>
          <p:nvGrpSpPr>
            <p:cNvPr id="38225" name="Group 4"/>
            <p:cNvGrpSpPr>
              <a:grpSpLocks/>
            </p:cNvGrpSpPr>
            <p:nvPr/>
          </p:nvGrpSpPr>
          <p:grpSpPr bwMode="auto">
            <a:xfrm>
              <a:off x="4599" y="55"/>
              <a:ext cx="417" cy="428"/>
              <a:chOff x="3581" y="609"/>
              <a:chExt cx="417" cy="428"/>
            </a:xfrm>
          </p:grpSpPr>
          <p:sp>
            <p:nvSpPr>
              <p:cNvPr id="38227" name="Freeform 5"/>
              <p:cNvSpPr>
                <a:spLocks/>
              </p:cNvSpPr>
              <p:nvPr/>
            </p:nvSpPr>
            <p:spPr bwMode="auto">
              <a:xfrm>
                <a:off x="3879" y="609"/>
                <a:ext cx="119" cy="428"/>
              </a:xfrm>
              <a:custGeom>
                <a:avLst/>
                <a:gdLst>
                  <a:gd name="T0" fmla="*/ 290 w 290"/>
                  <a:gd name="T1" fmla="*/ 0 h 1037"/>
                  <a:gd name="T2" fmla="*/ 290 w 290"/>
                  <a:gd name="T3" fmla="*/ 1037 h 1037"/>
                  <a:gd name="T4" fmla="*/ 20 w 290"/>
                  <a:gd name="T5" fmla="*/ 1037 h 1037"/>
                  <a:gd name="T6" fmla="*/ 15 w 290"/>
                  <a:gd name="T7" fmla="*/ 1036 h 1037"/>
                  <a:gd name="T8" fmla="*/ 12 w 290"/>
                  <a:gd name="T9" fmla="*/ 1035 h 1037"/>
                  <a:gd name="T10" fmla="*/ 8 w 290"/>
                  <a:gd name="T11" fmla="*/ 1033 h 1037"/>
                  <a:gd name="T12" fmla="*/ 5 w 290"/>
                  <a:gd name="T13" fmla="*/ 1031 h 1037"/>
                  <a:gd name="T14" fmla="*/ 3 w 290"/>
                  <a:gd name="T15" fmla="*/ 1027 h 1037"/>
                  <a:gd name="T16" fmla="*/ 1 w 290"/>
                  <a:gd name="T17" fmla="*/ 1024 h 1037"/>
                  <a:gd name="T18" fmla="*/ 0 w 290"/>
                  <a:gd name="T19" fmla="*/ 1020 h 1037"/>
                  <a:gd name="T20" fmla="*/ 0 w 290"/>
                  <a:gd name="T21" fmla="*/ 1016 h 1037"/>
                  <a:gd name="T22" fmla="*/ 0 w 290"/>
                  <a:gd name="T23" fmla="*/ 1012 h 1037"/>
                  <a:gd name="T24" fmla="*/ 1 w 290"/>
                  <a:gd name="T25" fmla="*/ 1009 h 1037"/>
                  <a:gd name="T26" fmla="*/ 3 w 290"/>
                  <a:gd name="T27" fmla="*/ 1004 h 1037"/>
                  <a:gd name="T28" fmla="*/ 5 w 290"/>
                  <a:gd name="T29" fmla="*/ 1002 h 1037"/>
                  <a:gd name="T30" fmla="*/ 8 w 290"/>
                  <a:gd name="T31" fmla="*/ 999 h 1037"/>
                  <a:gd name="T32" fmla="*/ 12 w 290"/>
                  <a:gd name="T33" fmla="*/ 997 h 1037"/>
                  <a:gd name="T34" fmla="*/ 15 w 290"/>
                  <a:gd name="T35" fmla="*/ 996 h 1037"/>
                  <a:gd name="T36" fmla="*/ 20 w 290"/>
                  <a:gd name="T37" fmla="*/ 996 h 1037"/>
                  <a:gd name="T38" fmla="*/ 250 w 290"/>
                  <a:gd name="T39" fmla="*/ 996 h 1037"/>
                  <a:gd name="T40" fmla="*/ 250 w 290"/>
                  <a:gd name="T41" fmla="*/ 41 h 1037"/>
                  <a:gd name="T42" fmla="*/ 23 w 290"/>
                  <a:gd name="T43" fmla="*/ 41 h 1037"/>
                  <a:gd name="T44" fmla="*/ 19 w 290"/>
                  <a:gd name="T45" fmla="*/ 41 h 1037"/>
                  <a:gd name="T46" fmla="*/ 14 w 290"/>
                  <a:gd name="T47" fmla="*/ 40 h 1037"/>
                  <a:gd name="T48" fmla="*/ 11 w 290"/>
                  <a:gd name="T49" fmla="*/ 38 h 1037"/>
                  <a:gd name="T50" fmla="*/ 8 w 290"/>
                  <a:gd name="T51" fmla="*/ 35 h 1037"/>
                  <a:gd name="T52" fmla="*/ 5 w 290"/>
                  <a:gd name="T53" fmla="*/ 32 h 1037"/>
                  <a:gd name="T54" fmla="*/ 4 w 290"/>
                  <a:gd name="T55" fmla="*/ 29 h 1037"/>
                  <a:gd name="T56" fmla="*/ 3 w 290"/>
                  <a:gd name="T57" fmla="*/ 25 h 1037"/>
                  <a:gd name="T58" fmla="*/ 2 w 290"/>
                  <a:gd name="T59" fmla="*/ 21 h 1037"/>
                  <a:gd name="T60" fmla="*/ 2 w 290"/>
                  <a:gd name="T61" fmla="*/ 21 h 1037"/>
                  <a:gd name="T62" fmla="*/ 3 w 290"/>
                  <a:gd name="T63" fmla="*/ 17 h 1037"/>
                  <a:gd name="T64" fmla="*/ 4 w 290"/>
                  <a:gd name="T65" fmla="*/ 12 h 1037"/>
                  <a:gd name="T66" fmla="*/ 5 w 290"/>
                  <a:gd name="T67" fmla="*/ 9 h 1037"/>
                  <a:gd name="T68" fmla="*/ 8 w 290"/>
                  <a:gd name="T69" fmla="*/ 6 h 1037"/>
                  <a:gd name="T70" fmla="*/ 11 w 290"/>
                  <a:gd name="T71" fmla="*/ 4 h 1037"/>
                  <a:gd name="T72" fmla="*/ 14 w 290"/>
                  <a:gd name="T73" fmla="*/ 2 h 1037"/>
                  <a:gd name="T74" fmla="*/ 19 w 290"/>
                  <a:gd name="T75" fmla="*/ 1 h 1037"/>
                  <a:gd name="T76" fmla="*/ 23 w 290"/>
                  <a:gd name="T77" fmla="*/ 0 h 1037"/>
                  <a:gd name="T78" fmla="*/ 29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290" y="0"/>
                    </a:moveTo>
                    <a:lnTo>
                      <a:pt x="290" y="1037"/>
                    </a:lnTo>
                    <a:lnTo>
                      <a:pt x="20" y="1037"/>
                    </a:lnTo>
                    <a:lnTo>
                      <a:pt x="15" y="1036"/>
                    </a:lnTo>
                    <a:lnTo>
                      <a:pt x="12" y="1035"/>
                    </a:lnTo>
                    <a:lnTo>
                      <a:pt x="8" y="1033"/>
                    </a:lnTo>
                    <a:lnTo>
                      <a:pt x="5" y="1031"/>
                    </a:lnTo>
                    <a:lnTo>
                      <a:pt x="3" y="1027"/>
                    </a:lnTo>
                    <a:lnTo>
                      <a:pt x="1" y="1024"/>
                    </a:lnTo>
                    <a:lnTo>
                      <a:pt x="0" y="1020"/>
                    </a:lnTo>
                    <a:lnTo>
                      <a:pt x="0" y="1016"/>
                    </a:lnTo>
                    <a:lnTo>
                      <a:pt x="0" y="1012"/>
                    </a:lnTo>
                    <a:lnTo>
                      <a:pt x="1" y="1009"/>
                    </a:lnTo>
                    <a:lnTo>
                      <a:pt x="3" y="1004"/>
                    </a:lnTo>
                    <a:lnTo>
                      <a:pt x="5" y="1002"/>
                    </a:lnTo>
                    <a:lnTo>
                      <a:pt x="8" y="999"/>
                    </a:lnTo>
                    <a:lnTo>
                      <a:pt x="12" y="997"/>
                    </a:lnTo>
                    <a:lnTo>
                      <a:pt x="15" y="996"/>
                    </a:lnTo>
                    <a:lnTo>
                      <a:pt x="20" y="996"/>
                    </a:lnTo>
                    <a:lnTo>
                      <a:pt x="250" y="996"/>
                    </a:lnTo>
                    <a:lnTo>
                      <a:pt x="250" y="41"/>
                    </a:lnTo>
                    <a:lnTo>
                      <a:pt x="23" y="41"/>
                    </a:lnTo>
                    <a:lnTo>
                      <a:pt x="19" y="41"/>
                    </a:lnTo>
                    <a:lnTo>
                      <a:pt x="14" y="40"/>
                    </a:lnTo>
                    <a:lnTo>
                      <a:pt x="11" y="38"/>
                    </a:lnTo>
                    <a:lnTo>
                      <a:pt x="8" y="35"/>
                    </a:lnTo>
                    <a:lnTo>
                      <a:pt x="5" y="32"/>
                    </a:lnTo>
                    <a:lnTo>
                      <a:pt x="4" y="29"/>
                    </a:lnTo>
                    <a:lnTo>
                      <a:pt x="3" y="25"/>
                    </a:lnTo>
                    <a:lnTo>
                      <a:pt x="2" y="21"/>
                    </a:lnTo>
                    <a:lnTo>
                      <a:pt x="3" y="17"/>
                    </a:lnTo>
                    <a:lnTo>
                      <a:pt x="4" y="12"/>
                    </a:lnTo>
                    <a:lnTo>
                      <a:pt x="5" y="9"/>
                    </a:lnTo>
                    <a:lnTo>
                      <a:pt x="8" y="6"/>
                    </a:lnTo>
                    <a:lnTo>
                      <a:pt x="11" y="4"/>
                    </a:lnTo>
                    <a:lnTo>
                      <a:pt x="14" y="2"/>
                    </a:lnTo>
                    <a:lnTo>
                      <a:pt x="19" y="1"/>
                    </a:lnTo>
                    <a:lnTo>
                      <a:pt x="23" y="0"/>
                    </a:lnTo>
                    <a:lnTo>
                      <a:pt x="290" y="0"/>
                    </a:lnTo>
                    <a:close/>
                  </a:path>
                </a:pathLst>
              </a:custGeom>
              <a:solidFill>
                <a:srgbClr val="FF5050"/>
              </a:solidFill>
              <a:ln w="9525">
                <a:noFill/>
                <a:round/>
                <a:headEnd/>
                <a:tailEnd/>
              </a:ln>
            </p:spPr>
            <p:txBody>
              <a:bodyPr/>
              <a:lstStyle/>
              <a:p>
                <a:endParaRPr lang="en-US" sz="2400"/>
              </a:p>
            </p:txBody>
          </p:sp>
          <p:sp>
            <p:nvSpPr>
              <p:cNvPr id="38228" name="Freeform 6"/>
              <p:cNvSpPr>
                <a:spLocks/>
              </p:cNvSpPr>
              <p:nvPr/>
            </p:nvSpPr>
            <p:spPr bwMode="auto">
              <a:xfrm>
                <a:off x="3581" y="609"/>
                <a:ext cx="120" cy="428"/>
              </a:xfrm>
              <a:custGeom>
                <a:avLst/>
                <a:gdLst>
                  <a:gd name="T0" fmla="*/ 0 w 290"/>
                  <a:gd name="T1" fmla="*/ 0 h 1037"/>
                  <a:gd name="T2" fmla="*/ 0 w 290"/>
                  <a:gd name="T3" fmla="*/ 1037 h 1037"/>
                  <a:gd name="T4" fmla="*/ 270 w 290"/>
                  <a:gd name="T5" fmla="*/ 1037 h 1037"/>
                  <a:gd name="T6" fmla="*/ 274 w 290"/>
                  <a:gd name="T7" fmla="*/ 1036 h 1037"/>
                  <a:gd name="T8" fmla="*/ 279 w 290"/>
                  <a:gd name="T9" fmla="*/ 1035 h 1037"/>
                  <a:gd name="T10" fmla="*/ 282 w 290"/>
                  <a:gd name="T11" fmla="*/ 1033 h 1037"/>
                  <a:gd name="T12" fmla="*/ 285 w 290"/>
                  <a:gd name="T13" fmla="*/ 1031 h 1037"/>
                  <a:gd name="T14" fmla="*/ 287 w 290"/>
                  <a:gd name="T15" fmla="*/ 1027 h 1037"/>
                  <a:gd name="T16" fmla="*/ 289 w 290"/>
                  <a:gd name="T17" fmla="*/ 1024 h 1037"/>
                  <a:gd name="T18" fmla="*/ 290 w 290"/>
                  <a:gd name="T19" fmla="*/ 1020 h 1037"/>
                  <a:gd name="T20" fmla="*/ 290 w 290"/>
                  <a:gd name="T21" fmla="*/ 1016 h 1037"/>
                  <a:gd name="T22" fmla="*/ 290 w 290"/>
                  <a:gd name="T23" fmla="*/ 1012 h 1037"/>
                  <a:gd name="T24" fmla="*/ 289 w 290"/>
                  <a:gd name="T25" fmla="*/ 1009 h 1037"/>
                  <a:gd name="T26" fmla="*/ 287 w 290"/>
                  <a:gd name="T27" fmla="*/ 1004 h 1037"/>
                  <a:gd name="T28" fmla="*/ 285 w 290"/>
                  <a:gd name="T29" fmla="*/ 1002 h 1037"/>
                  <a:gd name="T30" fmla="*/ 282 w 290"/>
                  <a:gd name="T31" fmla="*/ 999 h 1037"/>
                  <a:gd name="T32" fmla="*/ 279 w 290"/>
                  <a:gd name="T33" fmla="*/ 997 h 1037"/>
                  <a:gd name="T34" fmla="*/ 274 w 290"/>
                  <a:gd name="T35" fmla="*/ 996 h 1037"/>
                  <a:gd name="T36" fmla="*/ 270 w 290"/>
                  <a:gd name="T37" fmla="*/ 996 h 1037"/>
                  <a:gd name="T38" fmla="*/ 41 w 290"/>
                  <a:gd name="T39" fmla="*/ 996 h 1037"/>
                  <a:gd name="T40" fmla="*/ 41 w 290"/>
                  <a:gd name="T41" fmla="*/ 41 h 1037"/>
                  <a:gd name="T42" fmla="*/ 268 w 290"/>
                  <a:gd name="T43" fmla="*/ 41 h 1037"/>
                  <a:gd name="T44" fmla="*/ 271 w 290"/>
                  <a:gd name="T45" fmla="*/ 41 h 1037"/>
                  <a:gd name="T46" fmla="*/ 275 w 290"/>
                  <a:gd name="T47" fmla="*/ 40 h 1037"/>
                  <a:gd name="T48" fmla="*/ 279 w 290"/>
                  <a:gd name="T49" fmla="*/ 38 h 1037"/>
                  <a:gd name="T50" fmla="*/ 282 w 290"/>
                  <a:gd name="T51" fmla="*/ 35 h 1037"/>
                  <a:gd name="T52" fmla="*/ 285 w 290"/>
                  <a:gd name="T53" fmla="*/ 32 h 1037"/>
                  <a:gd name="T54" fmla="*/ 286 w 290"/>
                  <a:gd name="T55" fmla="*/ 29 h 1037"/>
                  <a:gd name="T56" fmla="*/ 288 w 290"/>
                  <a:gd name="T57" fmla="*/ 25 h 1037"/>
                  <a:gd name="T58" fmla="*/ 288 w 290"/>
                  <a:gd name="T59" fmla="*/ 21 h 1037"/>
                  <a:gd name="T60" fmla="*/ 288 w 290"/>
                  <a:gd name="T61" fmla="*/ 21 h 1037"/>
                  <a:gd name="T62" fmla="*/ 288 w 290"/>
                  <a:gd name="T63" fmla="*/ 17 h 1037"/>
                  <a:gd name="T64" fmla="*/ 286 w 290"/>
                  <a:gd name="T65" fmla="*/ 12 h 1037"/>
                  <a:gd name="T66" fmla="*/ 285 w 290"/>
                  <a:gd name="T67" fmla="*/ 9 h 1037"/>
                  <a:gd name="T68" fmla="*/ 282 w 290"/>
                  <a:gd name="T69" fmla="*/ 6 h 1037"/>
                  <a:gd name="T70" fmla="*/ 279 w 290"/>
                  <a:gd name="T71" fmla="*/ 4 h 1037"/>
                  <a:gd name="T72" fmla="*/ 275 w 290"/>
                  <a:gd name="T73" fmla="*/ 2 h 1037"/>
                  <a:gd name="T74" fmla="*/ 271 w 290"/>
                  <a:gd name="T75" fmla="*/ 1 h 1037"/>
                  <a:gd name="T76" fmla="*/ 268 w 290"/>
                  <a:gd name="T77" fmla="*/ 0 h 1037"/>
                  <a:gd name="T78" fmla="*/ 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0" y="0"/>
                    </a:moveTo>
                    <a:lnTo>
                      <a:pt x="0" y="1037"/>
                    </a:lnTo>
                    <a:lnTo>
                      <a:pt x="270" y="1037"/>
                    </a:lnTo>
                    <a:lnTo>
                      <a:pt x="274" y="1036"/>
                    </a:lnTo>
                    <a:lnTo>
                      <a:pt x="279" y="1035"/>
                    </a:lnTo>
                    <a:lnTo>
                      <a:pt x="282" y="1033"/>
                    </a:lnTo>
                    <a:lnTo>
                      <a:pt x="285" y="1031"/>
                    </a:lnTo>
                    <a:lnTo>
                      <a:pt x="287" y="1027"/>
                    </a:lnTo>
                    <a:lnTo>
                      <a:pt x="289" y="1024"/>
                    </a:lnTo>
                    <a:lnTo>
                      <a:pt x="290" y="1020"/>
                    </a:lnTo>
                    <a:lnTo>
                      <a:pt x="290" y="1016"/>
                    </a:lnTo>
                    <a:lnTo>
                      <a:pt x="290" y="1012"/>
                    </a:lnTo>
                    <a:lnTo>
                      <a:pt x="289" y="1009"/>
                    </a:lnTo>
                    <a:lnTo>
                      <a:pt x="287" y="1004"/>
                    </a:lnTo>
                    <a:lnTo>
                      <a:pt x="285" y="1002"/>
                    </a:lnTo>
                    <a:lnTo>
                      <a:pt x="282" y="999"/>
                    </a:lnTo>
                    <a:lnTo>
                      <a:pt x="279" y="997"/>
                    </a:lnTo>
                    <a:lnTo>
                      <a:pt x="274" y="996"/>
                    </a:lnTo>
                    <a:lnTo>
                      <a:pt x="270" y="996"/>
                    </a:lnTo>
                    <a:lnTo>
                      <a:pt x="41" y="996"/>
                    </a:lnTo>
                    <a:lnTo>
                      <a:pt x="41" y="41"/>
                    </a:lnTo>
                    <a:lnTo>
                      <a:pt x="268" y="41"/>
                    </a:lnTo>
                    <a:lnTo>
                      <a:pt x="271" y="41"/>
                    </a:lnTo>
                    <a:lnTo>
                      <a:pt x="275" y="40"/>
                    </a:lnTo>
                    <a:lnTo>
                      <a:pt x="279" y="38"/>
                    </a:lnTo>
                    <a:lnTo>
                      <a:pt x="282" y="35"/>
                    </a:lnTo>
                    <a:lnTo>
                      <a:pt x="285" y="32"/>
                    </a:lnTo>
                    <a:lnTo>
                      <a:pt x="286" y="29"/>
                    </a:lnTo>
                    <a:lnTo>
                      <a:pt x="288" y="25"/>
                    </a:lnTo>
                    <a:lnTo>
                      <a:pt x="288" y="21"/>
                    </a:lnTo>
                    <a:lnTo>
                      <a:pt x="288" y="17"/>
                    </a:lnTo>
                    <a:lnTo>
                      <a:pt x="286" y="12"/>
                    </a:lnTo>
                    <a:lnTo>
                      <a:pt x="285" y="9"/>
                    </a:lnTo>
                    <a:lnTo>
                      <a:pt x="282" y="6"/>
                    </a:lnTo>
                    <a:lnTo>
                      <a:pt x="279" y="4"/>
                    </a:lnTo>
                    <a:lnTo>
                      <a:pt x="275" y="2"/>
                    </a:lnTo>
                    <a:lnTo>
                      <a:pt x="271" y="1"/>
                    </a:lnTo>
                    <a:lnTo>
                      <a:pt x="268" y="0"/>
                    </a:lnTo>
                    <a:lnTo>
                      <a:pt x="0" y="0"/>
                    </a:lnTo>
                    <a:close/>
                  </a:path>
                </a:pathLst>
              </a:custGeom>
              <a:solidFill>
                <a:srgbClr val="FF5050"/>
              </a:solidFill>
              <a:ln w="9525">
                <a:noFill/>
                <a:round/>
                <a:headEnd/>
                <a:tailEnd/>
              </a:ln>
            </p:spPr>
            <p:txBody>
              <a:bodyPr/>
              <a:lstStyle/>
              <a:p>
                <a:endParaRPr lang="en-US" sz="2400"/>
              </a:p>
            </p:txBody>
          </p:sp>
          <p:grpSp>
            <p:nvGrpSpPr>
              <p:cNvPr id="38229" name="Group 7"/>
              <p:cNvGrpSpPr>
                <a:grpSpLocks/>
              </p:cNvGrpSpPr>
              <p:nvPr/>
            </p:nvGrpSpPr>
            <p:grpSpPr bwMode="auto">
              <a:xfrm>
                <a:off x="3664" y="706"/>
                <a:ext cx="242" cy="238"/>
                <a:chOff x="3658" y="706"/>
                <a:chExt cx="242" cy="238"/>
              </a:xfrm>
            </p:grpSpPr>
            <p:sp>
              <p:nvSpPr>
                <p:cNvPr id="38230" name="Freeform 8"/>
                <p:cNvSpPr>
                  <a:spLocks noEditPoints="1"/>
                </p:cNvSpPr>
                <p:nvPr/>
              </p:nvSpPr>
              <p:spPr bwMode="auto">
                <a:xfrm>
                  <a:off x="3658" y="706"/>
                  <a:ext cx="242" cy="164"/>
                </a:xfrm>
                <a:custGeom>
                  <a:avLst/>
                  <a:gdLst>
                    <a:gd name="T0" fmla="*/ 23 w 587"/>
                    <a:gd name="T1" fmla="*/ 372 h 395"/>
                    <a:gd name="T2" fmla="*/ 564 w 587"/>
                    <a:gd name="T3" fmla="*/ 372 h 395"/>
                    <a:gd name="T4" fmla="*/ 564 w 587"/>
                    <a:gd name="T5" fmla="*/ 36 h 395"/>
                    <a:gd name="T6" fmla="*/ 563 w 587"/>
                    <a:gd name="T7" fmla="*/ 31 h 395"/>
                    <a:gd name="T8" fmla="*/ 560 w 587"/>
                    <a:gd name="T9" fmla="*/ 26 h 395"/>
                    <a:gd name="T10" fmla="*/ 556 w 587"/>
                    <a:gd name="T11" fmla="*/ 24 h 395"/>
                    <a:gd name="T12" fmla="*/ 550 w 587"/>
                    <a:gd name="T13" fmla="*/ 23 h 395"/>
                    <a:gd name="T14" fmla="*/ 37 w 587"/>
                    <a:gd name="T15" fmla="*/ 23 h 395"/>
                    <a:gd name="T16" fmla="*/ 32 w 587"/>
                    <a:gd name="T17" fmla="*/ 24 h 395"/>
                    <a:gd name="T18" fmla="*/ 28 w 587"/>
                    <a:gd name="T19" fmla="*/ 26 h 395"/>
                    <a:gd name="T20" fmla="*/ 24 w 587"/>
                    <a:gd name="T21" fmla="*/ 31 h 395"/>
                    <a:gd name="T22" fmla="*/ 23 w 587"/>
                    <a:gd name="T23" fmla="*/ 36 h 395"/>
                    <a:gd name="T24" fmla="*/ 23 w 587"/>
                    <a:gd name="T25" fmla="*/ 372 h 395"/>
                    <a:gd name="T26" fmla="*/ 576 w 587"/>
                    <a:gd name="T27" fmla="*/ 395 h 395"/>
                    <a:gd name="T28" fmla="*/ 12 w 587"/>
                    <a:gd name="T29" fmla="*/ 395 h 395"/>
                    <a:gd name="T30" fmla="*/ 8 w 587"/>
                    <a:gd name="T31" fmla="*/ 394 h 395"/>
                    <a:gd name="T32" fmla="*/ 5 w 587"/>
                    <a:gd name="T33" fmla="*/ 392 h 395"/>
                    <a:gd name="T34" fmla="*/ 1 w 587"/>
                    <a:gd name="T35" fmla="*/ 389 h 395"/>
                    <a:gd name="T36" fmla="*/ 0 w 587"/>
                    <a:gd name="T37" fmla="*/ 384 h 395"/>
                    <a:gd name="T38" fmla="*/ 0 w 587"/>
                    <a:gd name="T39" fmla="*/ 36 h 395"/>
                    <a:gd name="T40" fmla="*/ 1 w 587"/>
                    <a:gd name="T41" fmla="*/ 29 h 395"/>
                    <a:gd name="T42" fmla="*/ 4 w 587"/>
                    <a:gd name="T43" fmla="*/ 22 h 395"/>
                    <a:gd name="T44" fmla="*/ 7 w 587"/>
                    <a:gd name="T45" fmla="*/ 15 h 395"/>
                    <a:gd name="T46" fmla="*/ 12 w 587"/>
                    <a:gd name="T47" fmla="*/ 10 h 395"/>
                    <a:gd name="T48" fmla="*/ 17 w 587"/>
                    <a:gd name="T49" fmla="*/ 6 h 395"/>
                    <a:gd name="T50" fmla="*/ 23 w 587"/>
                    <a:gd name="T51" fmla="*/ 2 h 395"/>
                    <a:gd name="T52" fmla="*/ 30 w 587"/>
                    <a:gd name="T53" fmla="*/ 0 h 395"/>
                    <a:gd name="T54" fmla="*/ 37 w 587"/>
                    <a:gd name="T55" fmla="*/ 0 h 395"/>
                    <a:gd name="T56" fmla="*/ 550 w 587"/>
                    <a:gd name="T57" fmla="*/ 0 h 395"/>
                    <a:gd name="T58" fmla="*/ 558 w 587"/>
                    <a:gd name="T59" fmla="*/ 0 h 395"/>
                    <a:gd name="T60" fmla="*/ 565 w 587"/>
                    <a:gd name="T61" fmla="*/ 2 h 395"/>
                    <a:gd name="T62" fmla="*/ 571 w 587"/>
                    <a:gd name="T63" fmla="*/ 6 h 395"/>
                    <a:gd name="T64" fmla="*/ 577 w 587"/>
                    <a:gd name="T65" fmla="*/ 10 h 395"/>
                    <a:gd name="T66" fmla="*/ 581 w 587"/>
                    <a:gd name="T67" fmla="*/ 15 h 395"/>
                    <a:gd name="T68" fmla="*/ 584 w 587"/>
                    <a:gd name="T69" fmla="*/ 22 h 395"/>
                    <a:gd name="T70" fmla="*/ 586 w 587"/>
                    <a:gd name="T71" fmla="*/ 29 h 395"/>
                    <a:gd name="T72" fmla="*/ 587 w 587"/>
                    <a:gd name="T73" fmla="*/ 36 h 395"/>
                    <a:gd name="T74" fmla="*/ 587 w 587"/>
                    <a:gd name="T75" fmla="*/ 384 h 395"/>
                    <a:gd name="T76" fmla="*/ 586 w 587"/>
                    <a:gd name="T77" fmla="*/ 389 h 395"/>
                    <a:gd name="T78" fmla="*/ 584 w 587"/>
                    <a:gd name="T79" fmla="*/ 392 h 395"/>
                    <a:gd name="T80" fmla="*/ 580 w 587"/>
                    <a:gd name="T81" fmla="*/ 394 h 395"/>
                    <a:gd name="T82" fmla="*/ 576 w 587"/>
                    <a:gd name="T83" fmla="*/ 395 h 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7"/>
                    <a:gd name="T127" fmla="*/ 0 h 395"/>
                    <a:gd name="T128" fmla="*/ 587 w 587"/>
                    <a:gd name="T129" fmla="*/ 395 h 3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7" h="395">
                      <a:moveTo>
                        <a:pt x="23" y="372"/>
                      </a:moveTo>
                      <a:lnTo>
                        <a:pt x="564" y="372"/>
                      </a:lnTo>
                      <a:lnTo>
                        <a:pt x="564" y="36"/>
                      </a:lnTo>
                      <a:lnTo>
                        <a:pt x="563" y="31"/>
                      </a:lnTo>
                      <a:lnTo>
                        <a:pt x="560" y="26"/>
                      </a:lnTo>
                      <a:lnTo>
                        <a:pt x="556" y="24"/>
                      </a:lnTo>
                      <a:lnTo>
                        <a:pt x="550" y="23"/>
                      </a:lnTo>
                      <a:lnTo>
                        <a:pt x="37" y="23"/>
                      </a:lnTo>
                      <a:lnTo>
                        <a:pt x="32" y="24"/>
                      </a:lnTo>
                      <a:lnTo>
                        <a:pt x="28" y="26"/>
                      </a:lnTo>
                      <a:lnTo>
                        <a:pt x="24" y="31"/>
                      </a:lnTo>
                      <a:lnTo>
                        <a:pt x="23" y="36"/>
                      </a:lnTo>
                      <a:lnTo>
                        <a:pt x="23" y="372"/>
                      </a:lnTo>
                      <a:close/>
                      <a:moveTo>
                        <a:pt x="576" y="395"/>
                      </a:moveTo>
                      <a:lnTo>
                        <a:pt x="12" y="395"/>
                      </a:lnTo>
                      <a:lnTo>
                        <a:pt x="8" y="394"/>
                      </a:lnTo>
                      <a:lnTo>
                        <a:pt x="5" y="392"/>
                      </a:lnTo>
                      <a:lnTo>
                        <a:pt x="1" y="389"/>
                      </a:lnTo>
                      <a:lnTo>
                        <a:pt x="0" y="384"/>
                      </a:lnTo>
                      <a:lnTo>
                        <a:pt x="0" y="36"/>
                      </a:lnTo>
                      <a:lnTo>
                        <a:pt x="1" y="29"/>
                      </a:lnTo>
                      <a:lnTo>
                        <a:pt x="4" y="22"/>
                      </a:lnTo>
                      <a:lnTo>
                        <a:pt x="7" y="15"/>
                      </a:lnTo>
                      <a:lnTo>
                        <a:pt x="12" y="10"/>
                      </a:lnTo>
                      <a:lnTo>
                        <a:pt x="17" y="6"/>
                      </a:lnTo>
                      <a:lnTo>
                        <a:pt x="23" y="2"/>
                      </a:lnTo>
                      <a:lnTo>
                        <a:pt x="30" y="0"/>
                      </a:lnTo>
                      <a:lnTo>
                        <a:pt x="37" y="0"/>
                      </a:lnTo>
                      <a:lnTo>
                        <a:pt x="550" y="0"/>
                      </a:lnTo>
                      <a:lnTo>
                        <a:pt x="558" y="0"/>
                      </a:lnTo>
                      <a:lnTo>
                        <a:pt x="565" y="2"/>
                      </a:lnTo>
                      <a:lnTo>
                        <a:pt x="571" y="6"/>
                      </a:lnTo>
                      <a:lnTo>
                        <a:pt x="577" y="10"/>
                      </a:lnTo>
                      <a:lnTo>
                        <a:pt x="581" y="15"/>
                      </a:lnTo>
                      <a:lnTo>
                        <a:pt x="584" y="22"/>
                      </a:lnTo>
                      <a:lnTo>
                        <a:pt x="586" y="29"/>
                      </a:lnTo>
                      <a:lnTo>
                        <a:pt x="587" y="36"/>
                      </a:lnTo>
                      <a:lnTo>
                        <a:pt x="587" y="384"/>
                      </a:lnTo>
                      <a:lnTo>
                        <a:pt x="586" y="389"/>
                      </a:lnTo>
                      <a:lnTo>
                        <a:pt x="584" y="392"/>
                      </a:lnTo>
                      <a:lnTo>
                        <a:pt x="580" y="394"/>
                      </a:lnTo>
                      <a:lnTo>
                        <a:pt x="576" y="395"/>
                      </a:lnTo>
                      <a:close/>
                    </a:path>
                  </a:pathLst>
                </a:custGeom>
                <a:solidFill>
                  <a:srgbClr val="FF5050"/>
                </a:solidFill>
                <a:ln w="9525">
                  <a:noFill/>
                  <a:round/>
                  <a:headEnd/>
                  <a:tailEnd/>
                </a:ln>
              </p:spPr>
              <p:txBody>
                <a:bodyPr/>
                <a:lstStyle/>
                <a:p>
                  <a:endParaRPr lang="en-US" sz="2400"/>
                </a:p>
              </p:txBody>
            </p:sp>
            <p:sp>
              <p:nvSpPr>
                <p:cNvPr id="38231" name="Rectangle 9"/>
                <p:cNvSpPr>
                  <a:spLocks noChangeArrowheads="1"/>
                </p:cNvSpPr>
                <p:nvPr/>
              </p:nvSpPr>
              <p:spPr bwMode="auto">
                <a:xfrm>
                  <a:off x="3663" y="740"/>
                  <a:ext cx="232" cy="9"/>
                </a:xfrm>
                <a:prstGeom prst="rect">
                  <a:avLst/>
                </a:prstGeom>
                <a:solidFill>
                  <a:srgbClr val="FF5050"/>
                </a:solidFill>
                <a:ln w="9525">
                  <a:noFill/>
                  <a:miter lim="800000"/>
                  <a:headEnd/>
                  <a:tailEnd/>
                </a:ln>
              </p:spPr>
              <p:txBody>
                <a:bodyPr/>
                <a:lstStyle/>
                <a:p>
                  <a:endParaRPr lang="en-US" sz="2400"/>
                </a:p>
              </p:txBody>
            </p:sp>
            <p:sp>
              <p:nvSpPr>
                <p:cNvPr id="38232" name="Freeform 10"/>
                <p:cNvSpPr>
                  <a:spLocks/>
                </p:cNvSpPr>
                <p:nvPr/>
              </p:nvSpPr>
              <p:spPr bwMode="auto">
                <a:xfrm>
                  <a:off x="3873" y="724"/>
                  <a:ext cx="10" cy="10"/>
                </a:xfrm>
                <a:custGeom>
                  <a:avLst/>
                  <a:gdLst>
                    <a:gd name="T0" fmla="*/ 25 w 25"/>
                    <a:gd name="T1" fmla="*/ 12 h 24"/>
                    <a:gd name="T2" fmla="*/ 24 w 25"/>
                    <a:gd name="T3" fmla="*/ 8 h 24"/>
                    <a:gd name="T4" fmla="*/ 22 w 25"/>
                    <a:gd name="T5" fmla="*/ 4 h 24"/>
                    <a:gd name="T6" fmla="*/ 18 w 25"/>
                    <a:gd name="T7" fmla="*/ 0 h 24"/>
                    <a:gd name="T8" fmla="*/ 13 w 25"/>
                    <a:gd name="T9" fmla="*/ 0 h 24"/>
                    <a:gd name="T10" fmla="*/ 8 w 25"/>
                    <a:gd name="T11" fmla="*/ 0 h 24"/>
                    <a:gd name="T12" fmla="*/ 4 w 25"/>
                    <a:gd name="T13" fmla="*/ 4 h 24"/>
                    <a:gd name="T14" fmla="*/ 1 w 25"/>
                    <a:gd name="T15" fmla="*/ 8 h 24"/>
                    <a:gd name="T16" fmla="*/ 0 w 25"/>
                    <a:gd name="T17" fmla="*/ 12 h 24"/>
                    <a:gd name="T18" fmla="*/ 1 w 25"/>
                    <a:gd name="T19" fmla="*/ 17 h 24"/>
                    <a:gd name="T20" fmla="*/ 4 w 25"/>
                    <a:gd name="T21" fmla="*/ 21 h 24"/>
                    <a:gd name="T22" fmla="*/ 8 w 25"/>
                    <a:gd name="T23" fmla="*/ 23 h 24"/>
                    <a:gd name="T24" fmla="*/ 13 w 25"/>
                    <a:gd name="T25" fmla="*/ 24 h 24"/>
                    <a:gd name="T26" fmla="*/ 18 w 25"/>
                    <a:gd name="T27" fmla="*/ 23 h 24"/>
                    <a:gd name="T28" fmla="*/ 22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2" y="4"/>
                      </a:lnTo>
                      <a:lnTo>
                        <a:pt x="18" y="0"/>
                      </a:lnTo>
                      <a:lnTo>
                        <a:pt x="13" y="0"/>
                      </a:lnTo>
                      <a:lnTo>
                        <a:pt x="8" y="0"/>
                      </a:lnTo>
                      <a:lnTo>
                        <a:pt x="4" y="4"/>
                      </a:lnTo>
                      <a:lnTo>
                        <a:pt x="1" y="8"/>
                      </a:lnTo>
                      <a:lnTo>
                        <a:pt x="0" y="12"/>
                      </a:lnTo>
                      <a:lnTo>
                        <a:pt x="1" y="17"/>
                      </a:lnTo>
                      <a:lnTo>
                        <a:pt x="4" y="21"/>
                      </a:lnTo>
                      <a:lnTo>
                        <a:pt x="8" y="23"/>
                      </a:lnTo>
                      <a:lnTo>
                        <a:pt x="13" y="24"/>
                      </a:lnTo>
                      <a:lnTo>
                        <a:pt x="18" y="23"/>
                      </a:lnTo>
                      <a:lnTo>
                        <a:pt x="22" y="21"/>
                      </a:lnTo>
                      <a:lnTo>
                        <a:pt x="24" y="17"/>
                      </a:lnTo>
                      <a:lnTo>
                        <a:pt x="25" y="12"/>
                      </a:lnTo>
                      <a:close/>
                    </a:path>
                  </a:pathLst>
                </a:custGeom>
                <a:solidFill>
                  <a:srgbClr val="FF5050"/>
                </a:solidFill>
                <a:ln w="9525">
                  <a:noFill/>
                  <a:round/>
                  <a:headEnd/>
                  <a:tailEnd/>
                </a:ln>
              </p:spPr>
              <p:txBody>
                <a:bodyPr/>
                <a:lstStyle/>
                <a:p>
                  <a:endParaRPr lang="en-US" sz="2400"/>
                </a:p>
              </p:txBody>
            </p:sp>
            <p:sp>
              <p:nvSpPr>
                <p:cNvPr id="38233" name="Freeform 11"/>
                <p:cNvSpPr>
                  <a:spLocks/>
                </p:cNvSpPr>
                <p:nvPr/>
              </p:nvSpPr>
              <p:spPr bwMode="auto">
                <a:xfrm>
                  <a:off x="3850" y="724"/>
                  <a:ext cx="10" cy="10"/>
                </a:xfrm>
                <a:custGeom>
                  <a:avLst/>
                  <a:gdLst>
                    <a:gd name="T0" fmla="*/ 24 w 24"/>
                    <a:gd name="T1" fmla="*/ 12 h 24"/>
                    <a:gd name="T2" fmla="*/ 23 w 24"/>
                    <a:gd name="T3" fmla="*/ 8 h 24"/>
                    <a:gd name="T4" fmla="*/ 21 w 24"/>
                    <a:gd name="T5" fmla="*/ 4 h 24"/>
                    <a:gd name="T6" fmla="*/ 16 w 24"/>
                    <a:gd name="T7" fmla="*/ 0 h 24"/>
                    <a:gd name="T8" fmla="*/ 12 w 24"/>
                    <a:gd name="T9" fmla="*/ 0 h 24"/>
                    <a:gd name="T10" fmla="*/ 7 w 24"/>
                    <a:gd name="T11" fmla="*/ 0 h 24"/>
                    <a:gd name="T12" fmla="*/ 3 w 24"/>
                    <a:gd name="T13" fmla="*/ 4 h 24"/>
                    <a:gd name="T14" fmla="*/ 1 w 24"/>
                    <a:gd name="T15" fmla="*/ 8 h 24"/>
                    <a:gd name="T16" fmla="*/ 0 w 24"/>
                    <a:gd name="T17" fmla="*/ 12 h 24"/>
                    <a:gd name="T18" fmla="*/ 1 w 24"/>
                    <a:gd name="T19" fmla="*/ 17 h 24"/>
                    <a:gd name="T20" fmla="*/ 3 w 24"/>
                    <a:gd name="T21" fmla="*/ 21 h 24"/>
                    <a:gd name="T22" fmla="*/ 7 w 24"/>
                    <a:gd name="T23" fmla="*/ 23 h 24"/>
                    <a:gd name="T24" fmla="*/ 12 w 24"/>
                    <a:gd name="T25" fmla="*/ 24 h 24"/>
                    <a:gd name="T26" fmla="*/ 16 w 24"/>
                    <a:gd name="T27" fmla="*/ 23 h 24"/>
                    <a:gd name="T28" fmla="*/ 21 w 24"/>
                    <a:gd name="T29" fmla="*/ 21 h 24"/>
                    <a:gd name="T30" fmla="*/ 23 w 24"/>
                    <a:gd name="T31" fmla="*/ 17 h 24"/>
                    <a:gd name="T32" fmla="*/ 24 w 24"/>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24" y="12"/>
                      </a:moveTo>
                      <a:lnTo>
                        <a:pt x="23" y="8"/>
                      </a:lnTo>
                      <a:lnTo>
                        <a:pt x="21" y="4"/>
                      </a:lnTo>
                      <a:lnTo>
                        <a:pt x="16" y="0"/>
                      </a:lnTo>
                      <a:lnTo>
                        <a:pt x="12" y="0"/>
                      </a:lnTo>
                      <a:lnTo>
                        <a:pt x="7" y="0"/>
                      </a:lnTo>
                      <a:lnTo>
                        <a:pt x="3" y="4"/>
                      </a:lnTo>
                      <a:lnTo>
                        <a:pt x="1" y="8"/>
                      </a:lnTo>
                      <a:lnTo>
                        <a:pt x="0" y="12"/>
                      </a:lnTo>
                      <a:lnTo>
                        <a:pt x="1" y="17"/>
                      </a:lnTo>
                      <a:lnTo>
                        <a:pt x="3" y="21"/>
                      </a:lnTo>
                      <a:lnTo>
                        <a:pt x="7" y="23"/>
                      </a:lnTo>
                      <a:lnTo>
                        <a:pt x="12" y="24"/>
                      </a:lnTo>
                      <a:lnTo>
                        <a:pt x="16" y="23"/>
                      </a:lnTo>
                      <a:lnTo>
                        <a:pt x="21" y="21"/>
                      </a:lnTo>
                      <a:lnTo>
                        <a:pt x="23" y="17"/>
                      </a:lnTo>
                      <a:lnTo>
                        <a:pt x="24" y="12"/>
                      </a:lnTo>
                      <a:close/>
                    </a:path>
                  </a:pathLst>
                </a:custGeom>
                <a:solidFill>
                  <a:srgbClr val="FF5050"/>
                </a:solidFill>
                <a:ln w="9525">
                  <a:noFill/>
                  <a:round/>
                  <a:headEnd/>
                  <a:tailEnd/>
                </a:ln>
              </p:spPr>
              <p:txBody>
                <a:bodyPr/>
                <a:lstStyle/>
                <a:p>
                  <a:endParaRPr lang="en-US" sz="2400"/>
                </a:p>
              </p:txBody>
            </p:sp>
            <p:sp>
              <p:nvSpPr>
                <p:cNvPr id="38234" name="Freeform 12"/>
                <p:cNvSpPr>
                  <a:spLocks/>
                </p:cNvSpPr>
                <p:nvPr/>
              </p:nvSpPr>
              <p:spPr bwMode="auto">
                <a:xfrm>
                  <a:off x="3828" y="724"/>
                  <a:ext cx="11" cy="10"/>
                </a:xfrm>
                <a:custGeom>
                  <a:avLst/>
                  <a:gdLst>
                    <a:gd name="T0" fmla="*/ 25 w 25"/>
                    <a:gd name="T1" fmla="*/ 12 h 24"/>
                    <a:gd name="T2" fmla="*/ 24 w 25"/>
                    <a:gd name="T3" fmla="*/ 8 h 24"/>
                    <a:gd name="T4" fmla="*/ 21 w 25"/>
                    <a:gd name="T5" fmla="*/ 4 h 24"/>
                    <a:gd name="T6" fmla="*/ 17 w 25"/>
                    <a:gd name="T7" fmla="*/ 0 h 24"/>
                    <a:gd name="T8" fmla="*/ 13 w 25"/>
                    <a:gd name="T9" fmla="*/ 0 h 24"/>
                    <a:gd name="T10" fmla="*/ 7 w 25"/>
                    <a:gd name="T11" fmla="*/ 0 h 24"/>
                    <a:gd name="T12" fmla="*/ 3 w 25"/>
                    <a:gd name="T13" fmla="*/ 4 h 24"/>
                    <a:gd name="T14" fmla="*/ 1 w 25"/>
                    <a:gd name="T15" fmla="*/ 8 h 24"/>
                    <a:gd name="T16" fmla="*/ 0 w 25"/>
                    <a:gd name="T17" fmla="*/ 12 h 24"/>
                    <a:gd name="T18" fmla="*/ 1 w 25"/>
                    <a:gd name="T19" fmla="*/ 17 h 24"/>
                    <a:gd name="T20" fmla="*/ 3 w 25"/>
                    <a:gd name="T21" fmla="*/ 21 h 24"/>
                    <a:gd name="T22" fmla="*/ 7 w 25"/>
                    <a:gd name="T23" fmla="*/ 23 h 24"/>
                    <a:gd name="T24" fmla="*/ 13 w 25"/>
                    <a:gd name="T25" fmla="*/ 24 h 24"/>
                    <a:gd name="T26" fmla="*/ 17 w 25"/>
                    <a:gd name="T27" fmla="*/ 23 h 24"/>
                    <a:gd name="T28" fmla="*/ 21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1" y="4"/>
                      </a:lnTo>
                      <a:lnTo>
                        <a:pt x="17" y="0"/>
                      </a:lnTo>
                      <a:lnTo>
                        <a:pt x="13" y="0"/>
                      </a:lnTo>
                      <a:lnTo>
                        <a:pt x="7" y="0"/>
                      </a:lnTo>
                      <a:lnTo>
                        <a:pt x="3" y="4"/>
                      </a:lnTo>
                      <a:lnTo>
                        <a:pt x="1" y="8"/>
                      </a:lnTo>
                      <a:lnTo>
                        <a:pt x="0" y="12"/>
                      </a:lnTo>
                      <a:lnTo>
                        <a:pt x="1" y="17"/>
                      </a:lnTo>
                      <a:lnTo>
                        <a:pt x="3" y="21"/>
                      </a:lnTo>
                      <a:lnTo>
                        <a:pt x="7" y="23"/>
                      </a:lnTo>
                      <a:lnTo>
                        <a:pt x="13" y="24"/>
                      </a:lnTo>
                      <a:lnTo>
                        <a:pt x="17" y="23"/>
                      </a:lnTo>
                      <a:lnTo>
                        <a:pt x="21" y="21"/>
                      </a:lnTo>
                      <a:lnTo>
                        <a:pt x="24" y="17"/>
                      </a:lnTo>
                      <a:lnTo>
                        <a:pt x="25" y="12"/>
                      </a:lnTo>
                      <a:close/>
                    </a:path>
                  </a:pathLst>
                </a:custGeom>
                <a:solidFill>
                  <a:srgbClr val="FF5050"/>
                </a:solidFill>
                <a:ln w="9525">
                  <a:noFill/>
                  <a:round/>
                  <a:headEnd/>
                  <a:tailEnd/>
                </a:ln>
              </p:spPr>
              <p:txBody>
                <a:bodyPr/>
                <a:lstStyle/>
                <a:p>
                  <a:endParaRPr lang="en-US" sz="2400"/>
                </a:p>
              </p:txBody>
            </p:sp>
            <p:sp>
              <p:nvSpPr>
                <p:cNvPr id="38235" name="Freeform 13"/>
                <p:cNvSpPr>
                  <a:spLocks/>
                </p:cNvSpPr>
                <p:nvPr/>
              </p:nvSpPr>
              <p:spPr bwMode="auto">
                <a:xfrm>
                  <a:off x="3684" y="788"/>
                  <a:ext cx="54" cy="9"/>
                </a:xfrm>
                <a:custGeom>
                  <a:avLst/>
                  <a:gdLst>
                    <a:gd name="T0" fmla="*/ 120 w 131"/>
                    <a:gd name="T1" fmla="*/ 24 h 24"/>
                    <a:gd name="T2" fmla="*/ 12 w 131"/>
                    <a:gd name="T3" fmla="*/ 24 h 24"/>
                    <a:gd name="T4" fmla="*/ 7 w 131"/>
                    <a:gd name="T5" fmla="*/ 22 h 24"/>
                    <a:gd name="T6" fmla="*/ 3 w 131"/>
                    <a:gd name="T7" fmla="*/ 19 h 24"/>
                    <a:gd name="T8" fmla="*/ 1 w 131"/>
                    <a:gd name="T9" fmla="*/ 16 h 24"/>
                    <a:gd name="T10" fmla="*/ 0 w 131"/>
                    <a:gd name="T11" fmla="*/ 12 h 24"/>
                    <a:gd name="T12" fmla="*/ 1 w 131"/>
                    <a:gd name="T13" fmla="*/ 7 h 24"/>
                    <a:gd name="T14" fmla="*/ 3 w 131"/>
                    <a:gd name="T15" fmla="*/ 4 h 24"/>
                    <a:gd name="T16" fmla="*/ 7 w 131"/>
                    <a:gd name="T17" fmla="*/ 0 h 24"/>
                    <a:gd name="T18" fmla="*/ 12 w 131"/>
                    <a:gd name="T19" fmla="*/ 0 h 24"/>
                    <a:gd name="T20" fmla="*/ 120 w 131"/>
                    <a:gd name="T21" fmla="*/ 0 h 24"/>
                    <a:gd name="T22" fmla="*/ 124 w 131"/>
                    <a:gd name="T23" fmla="*/ 0 h 24"/>
                    <a:gd name="T24" fmla="*/ 128 w 131"/>
                    <a:gd name="T25" fmla="*/ 4 h 24"/>
                    <a:gd name="T26" fmla="*/ 130 w 131"/>
                    <a:gd name="T27" fmla="*/ 7 h 24"/>
                    <a:gd name="T28" fmla="*/ 131 w 131"/>
                    <a:gd name="T29" fmla="*/ 12 h 24"/>
                    <a:gd name="T30" fmla="*/ 130 w 131"/>
                    <a:gd name="T31" fmla="*/ 16 h 24"/>
                    <a:gd name="T32" fmla="*/ 128 w 131"/>
                    <a:gd name="T33" fmla="*/ 19 h 24"/>
                    <a:gd name="T34" fmla="*/ 124 w 131"/>
                    <a:gd name="T35" fmla="*/ 22 h 24"/>
                    <a:gd name="T36" fmla="*/ 120 w 131"/>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4"/>
                    <a:gd name="T59" fmla="*/ 131 w 131"/>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4">
                      <a:moveTo>
                        <a:pt x="120" y="24"/>
                      </a:moveTo>
                      <a:lnTo>
                        <a:pt x="12" y="24"/>
                      </a:lnTo>
                      <a:lnTo>
                        <a:pt x="7" y="22"/>
                      </a:lnTo>
                      <a:lnTo>
                        <a:pt x="3" y="19"/>
                      </a:lnTo>
                      <a:lnTo>
                        <a:pt x="1" y="16"/>
                      </a:lnTo>
                      <a:lnTo>
                        <a:pt x="0" y="12"/>
                      </a:lnTo>
                      <a:lnTo>
                        <a:pt x="1" y="7"/>
                      </a:lnTo>
                      <a:lnTo>
                        <a:pt x="3" y="4"/>
                      </a:lnTo>
                      <a:lnTo>
                        <a:pt x="7" y="0"/>
                      </a:lnTo>
                      <a:lnTo>
                        <a:pt x="12" y="0"/>
                      </a:lnTo>
                      <a:lnTo>
                        <a:pt x="120" y="0"/>
                      </a:lnTo>
                      <a:lnTo>
                        <a:pt x="124" y="0"/>
                      </a:lnTo>
                      <a:lnTo>
                        <a:pt x="128" y="4"/>
                      </a:lnTo>
                      <a:lnTo>
                        <a:pt x="130" y="7"/>
                      </a:lnTo>
                      <a:lnTo>
                        <a:pt x="131" y="12"/>
                      </a:lnTo>
                      <a:lnTo>
                        <a:pt x="130" y="16"/>
                      </a:lnTo>
                      <a:lnTo>
                        <a:pt x="128" y="19"/>
                      </a:lnTo>
                      <a:lnTo>
                        <a:pt x="124" y="22"/>
                      </a:lnTo>
                      <a:lnTo>
                        <a:pt x="120" y="24"/>
                      </a:lnTo>
                      <a:close/>
                    </a:path>
                  </a:pathLst>
                </a:custGeom>
                <a:solidFill>
                  <a:srgbClr val="FF5050"/>
                </a:solidFill>
                <a:ln w="9525">
                  <a:noFill/>
                  <a:round/>
                  <a:headEnd/>
                  <a:tailEnd/>
                </a:ln>
              </p:spPr>
              <p:txBody>
                <a:bodyPr/>
                <a:lstStyle/>
                <a:p>
                  <a:endParaRPr lang="en-US" sz="2400"/>
                </a:p>
              </p:txBody>
            </p:sp>
            <p:sp>
              <p:nvSpPr>
                <p:cNvPr id="38236" name="Freeform 14"/>
                <p:cNvSpPr>
                  <a:spLocks/>
                </p:cNvSpPr>
                <p:nvPr/>
              </p:nvSpPr>
              <p:spPr bwMode="auto">
                <a:xfrm>
                  <a:off x="3684" y="764"/>
                  <a:ext cx="54" cy="9"/>
                </a:xfrm>
                <a:custGeom>
                  <a:avLst/>
                  <a:gdLst>
                    <a:gd name="T0" fmla="*/ 120 w 131"/>
                    <a:gd name="T1" fmla="*/ 23 h 23"/>
                    <a:gd name="T2" fmla="*/ 12 w 131"/>
                    <a:gd name="T3" fmla="*/ 23 h 23"/>
                    <a:gd name="T4" fmla="*/ 7 w 131"/>
                    <a:gd name="T5" fmla="*/ 22 h 23"/>
                    <a:gd name="T6" fmla="*/ 3 w 131"/>
                    <a:gd name="T7" fmla="*/ 20 h 23"/>
                    <a:gd name="T8" fmla="*/ 1 w 131"/>
                    <a:gd name="T9" fmla="*/ 17 h 23"/>
                    <a:gd name="T10" fmla="*/ 0 w 131"/>
                    <a:gd name="T11" fmla="*/ 11 h 23"/>
                    <a:gd name="T12" fmla="*/ 1 w 131"/>
                    <a:gd name="T13" fmla="*/ 7 h 23"/>
                    <a:gd name="T14" fmla="*/ 3 w 131"/>
                    <a:gd name="T15" fmla="*/ 4 h 23"/>
                    <a:gd name="T16" fmla="*/ 7 w 131"/>
                    <a:gd name="T17" fmla="*/ 1 h 23"/>
                    <a:gd name="T18" fmla="*/ 12 w 131"/>
                    <a:gd name="T19" fmla="*/ 0 h 23"/>
                    <a:gd name="T20" fmla="*/ 120 w 131"/>
                    <a:gd name="T21" fmla="*/ 0 h 23"/>
                    <a:gd name="T22" fmla="*/ 124 w 131"/>
                    <a:gd name="T23" fmla="*/ 1 h 23"/>
                    <a:gd name="T24" fmla="*/ 128 w 131"/>
                    <a:gd name="T25" fmla="*/ 4 h 23"/>
                    <a:gd name="T26" fmla="*/ 130 w 131"/>
                    <a:gd name="T27" fmla="*/ 7 h 23"/>
                    <a:gd name="T28" fmla="*/ 131 w 131"/>
                    <a:gd name="T29" fmla="*/ 11 h 23"/>
                    <a:gd name="T30" fmla="*/ 130 w 131"/>
                    <a:gd name="T31" fmla="*/ 17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7"/>
                      </a:lnTo>
                      <a:lnTo>
                        <a:pt x="0" y="11"/>
                      </a:lnTo>
                      <a:lnTo>
                        <a:pt x="1" y="7"/>
                      </a:lnTo>
                      <a:lnTo>
                        <a:pt x="3" y="4"/>
                      </a:lnTo>
                      <a:lnTo>
                        <a:pt x="7" y="1"/>
                      </a:lnTo>
                      <a:lnTo>
                        <a:pt x="12" y="0"/>
                      </a:lnTo>
                      <a:lnTo>
                        <a:pt x="120" y="0"/>
                      </a:lnTo>
                      <a:lnTo>
                        <a:pt x="124" y="1"/>
                      </a:lnTo>
                      <a:lnTo>
                        <a:pt x="128" y="4"/>
                      </a:lnTo>
                      <a:lnTo>
                        <a:pt x="130" y="7"/>
                      </a:lnTo>
                      <a:lnTo>
                        <a:pt x="131" y="11"/>
                      </a:lnTo>
                      <a:lnTo>
                        <a:pt x="130" y="17"/>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38237" name="Freeform 15"/>
                <p:cNvSpPr>
                  <a:spLocks/>
                </p:cNvSpPr>
                <p:nvPr/>
              </p:nvSpPr>
              <p:spPr bwMode="auto">
                <a:xfrm>
                  <a:off x="3684" y="812"/>
                  <a:ext cx="54" cy="10"/>
                </a:xfrm>
                <a:custGeom>
                  <a:avLst/>
                  <a:gdLst>
                    <a:gd name="T0" fmla="*/ 120 w 131"/>
                    <a:gd name="T1" fmla="*/ 23 h 23"/>
                    <a:gd name="T2" fmla="*/ 12 w 131"/>
                    <a:gd name="T3" fmla="*/ 23 h 23"/>
                    <a:gd name="T4" fmla="*/ 7 w 131"/>
                    <a:gd name="T5" fmla="*/ 22 h 23"/>
                    <a:gd name="T6" fmla="*/ 3 w 131"/>
                    <a:gd name="T7" fmla="*/ 20 h 23"/>
                    <a:gd name="T8" fmla="*/ 1 w 131"/>
                    <a:gd name="T9" fmla="*/ 16 h 23"/>
                    <a:gd name="T10" fmla="*/ 0 w 131"/>
                    <a:gd name="T11" fmla="*/ 12 h 23"/>
                    <a:gd name="T12" fmla="*/ 1 w 131"/>
                    <a:gd name="T13" fmla="*/ 7 h 23"/>
                    <a:gd name="T14" fmla="*/ 3 w 131"/>
                    <a:gd name="T15" fmla="*/ 3 h 23"/>
                    <a:gd name="T16" fmla="*/ 7 w 131"/>
                    <a:gd name="T17" fmla="*/ 1 h 23"/>
                    <a:gd name="T18" fmla="*/ 12 w 131"/>
                    <a:gd name="T19" fmla="*/ 0 h 23"/>
                    <a:gd name="T20" fmla="*/ 120 w 131"/>
                    <a:gd name="T21" fmla="*/ 0 h 23"/>
                    <a:gd name="T22" fmla="*/ 124 w 131"/>
                    <a:gd name="T23" fmla="*/ 1 h 23"/>
                    <a:gd name="T24" fmla="*/ 128 w 131"/>
                    <a:gd name="T25" fmla="*/ 3 h 23"/>
                    <a:gd name="T26" fmla="*/ 130 w 131"/>
                    <a:gd name="T27" fmla="*/ 7 h 23"/>
                    <a:gd name="T28" fmla="*/ 131 w 131"/>
                    <a:gd name="T29" fmla="*/ 12 h 23"/>
                    <a:gd name="T30" fmla="*/ 130 w 131"/>
                    <a:gd name="T31" fmla="*/ 16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6"/>
                      </a:lnTo>
                      <a:lnTo>
                        <a:pt x="0" y="12"/>
                      </a:lnTo>
                      <a:lnTo>
                        <a:pt x="1" y="7"/>
                      </a:lnTo>
                      <a:lnTo>
                        <a:pt x="3" y="3"/>
                      </a:lnTo>
                      <a:lnTo>
                        <a:pt x="7" y="1"/>
                      </a:lnTo>
                      <a:lnTo>
                        <a:pt x="12" y="0"/>
                      </a:lnTo>
                      <a:lnTo>
                        <a:pt x="120" y="0"/>
                      </a:lnTo>
                      <a:lnTo>
                        <a:pt x="124" y="1"/>
                      </a:lnTo>
                      <a:lnTo>
                        <a:pt x="128" y="3"/>
                      </a:lnTo>
                      <a:lnTo>
                        <a:pt x="130" y="7"/>
                      </a:lnTo>
                      <a:lnTo>
                        <a:pt x="131" y="12"/>
                      </a:lnTo>
                      <a:lnTo>
                        <a:pt x="130" y="16"/>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38238" name="Freeform 16"/>
                <p:cNvSpPr>
                  <a:spLocks/>
                </p:cNvSpPr>
                <p:nvPr/>
              </p:nvSpPr>
              <p:spPr bwMode="auto">
                <a:xfrm>
                  <a:off x="3658" y="886"/>
                  <a:ext cx="242" cy="9"/>
                </a:xfrm>
                <a:custGeom>
                  <a:avLst/>
                  <a:gdLst>
                    <a:gd name="T0" fmla="*/ 576 w 587"/>
                    <a:gd name="T1" fmla="*/ 23 h 23"/>
                    <a:gd name="T2" fmla="*/ 12 w 587"/>
                    <a:gd name="T3" fmla="*/ 23 h 23"/>
                    <a:gd name="T4" fmla="*/ 8 w 587"/>
                    <a:gd name="T5" fmla="*/ 22 h 23"/>
                    <a:gd name="T6" fmla="*/ 5 w 587"/>
                    <a:gd name="T7" fmla="*/ 19 h 23"/>
                    <a:gd name="T8" fmla="*/ 1 w 587"/>
                    <a:gd name="T9" fmla="*/ 16 h 23"/>
                    <a:gd name="T10" fmla="*/ 0 w 587"/>
                    <a:gd name="T11" fmla="*/ 12 h 23"/>
                    <a:gd name="T12" fmla="*/ 1 w 587"/>
                    <a:gd name="T13" fmla="*/ 6 h 23"/>
                    <a:gd name="T14" fmla="*/ 5 w 587"/>
                    <a:gd name="T15" fmla="*/ 3 h 23"/>
                    <a:gd name="T16" fmla="*/ 8 w 587"/>
                    <a:gd name="T17" fmla="*/ 0 h 23"/>
                    <a:gd name="T18" fmla="*/ 12 w 587"/>
                    <a:gd name="T19" fmla="*/ 0 h 23"/>
                    <a:gd name="T20" fmla="*/ 576 w 587"/>
                    <a:gd name="T21" fmla="*/ 0 h 23"/>
                    <a:gd name="T22" fmla="*/ 580 w 587"/>
                    <a:gd name="T23" fmla="*/ 0 h 23"/>
                    <a:gd name="T24" fmla="*/ 584 w 587"/>
                    <a:gd name="T25" fmla="*/ 3 h 23"/>
                    <a:gd name="T26" fmla="*/ 586 w 587"/>
                    <a:gd name="T27" fmla="*/ 6 h 23"/>
                    <a:gd name="T28" fmla="*/ 587 w 587"/>
                    <a:gd name="T29" fmla="*/ 12 h 23"/>
                    <a:gd name="T30" fmla="*/ 586 w 587"/>
                    <a:gd name="T31" fmla="*/ 16 h 23"/>
                    <a:gd name="T32" fmla="*/ 584 w 587"/>
                    <a:gd name="T33" fmla="*/ 19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19"/>
                      </a:lnTo>
                      <a:lnTo>
                        <a:pt x="1" y="16"/>
                      </a:lnTo>
                      <a:lnTo>
                        <a:pt x="0" y="12"/>
                      </a:lnTo>
                      <a:lnTo>
                        <a:pt x="1" y="6"/>
                      </a:lnTo>
                      <a:lnTo>
                        <a:pt x="5" y="3"/>
                      </a:lnTo>
                      <a:lnTo>
                        <a:pt x="8" y="0"/>
                      </a:lnTo>
                      <a:lnTo>
                        <a:pt x="12" y="0"/>
                      </a:lnTo>
                      <a:lnTo>
                        <a:pt x="576" y="0"/>
                      </a:lnTo>
                      <a:lnTo>
                        <a:pt x="580" y="0"/>
                      </a:lnTo>
                      <a:lnTo>
                        <a:pt x="584" y="3"/>
                      </a:lnTo>
                      <a:lnTo>
                        <a:pt x="586" y="6"/>
                      </a:lnTo>
                      <a:lnTo>
                        <a:pt x="587" y="12"/>
                      </a:lnTo>
                      <a:lnTo>
                        <a:pt x="586" y="16"/>
                      </a:lnTo>
                      <a:lnTo>
                        <a:pt x="584" y="19"/>
                      </a:lnTo>
                      <a:lnTo>
                        <a:pt x="580" y="22"/>
                      </a:lnTo>
                      <a:lnTo>
                        <a:pt x="576" y="23"/>
                      </a:lnTo>
                      <a:close/>
                    </a:path>
                  </a:pathLst>
                </a:custGeom>
                <a:solidFill>
                  <a:srgbClr val="FF5050"/>
                </a:solidFill>
                <a:ln w="9525">
                  <a:noFill/>
                  <a:round/>
                  <a:headEnd/>
                  <a:tailEnd/>
                </a:ln>
              </p:spPr>
              <p:txBody>
                <a:bodyPr/>
                <a:lstStyle/>
                <a:p>
                  <a:endParaRPr lang="en-US" sz="2400"/>
                </a:p>
              </p:txBody>
            </p:sp>
            <p:sp>
              <p:nvSpPr>
                <p:cNvPr id="38239" name="Freeform 17"/>
                <p:cNvSpPr>
                  <a:spLocks/>
                </p:cNvSpPr>
                <p:nvPr/>
              </p:nvSpPr>
              <p:spPr bwMode="auto">
                <a:xfrm>
                  <a:off x="3658" y="934"/>
                  <a:ext cx="242" cy="10"/>
                </a:xfrm>
                <a:custGeom>
                  <a:avLst/>
                  <a:gdLst>
                    <a:gd name="T0" fmla="*/ 576 w 587"/>
                    <a:gd name="T1" fmla="*/ 24 h 24"/>
                    <a:gd name="T2" fmla="*/ 12 w 587"/>
                    <a:gd name="T3" fmla="*/ 24 h 24"/>
                    <a:gd name="T4" fmla="*/ 8 w 587"/>
                    <a:gd name="T5" fmla="*/ 22 h 24"/>
                    <a:gd name="T6" fmla="*/ 5 w 587"/>
                    <a:gd name="T7" fmla="*/ 20 h 24"/>
                    <a:gd name="T8" fmla="*/ 1 w 587"/>
                    <a:gd name="T9" fmla="*/ 16 h 24"/>
                    <a:gd name="T10" fmla="*/ 0 w 587"/>
                    <a:gd name="T11" fmla="*/ 12 h 24"/>
                    <a:gd name="T12" fmla="*/ 1 w 587"/>
                    <a:gd name="T13" fmla="*/ 8 h 24"/>
                    <a:gd name="T14" fmla="*/ 5 w 587"/>
                    <a:gd name="T15" fmla="*/ 4 h 24"/>
                    <a:gd name="T16" fmla="*/ 8 w 587"/>
                    <a:gd name="T17" fmla="*/ 2 h 24"/>
                    <a:gd name="T18" fmla="*/ 12 w 587"/>
                    <a:gd name="T19" fmla="*/ 0 h 24"/>
                    <a:gd name="T20" fmla="*/ 576 w 587"/>
                    <a:gd name="T21" fmla="*/ 0 h 24"/>
                    <a:gd name="T22" fmla="*/ 580 w 587"/>
                    <a:gd name="T23" fmla="*/ 2 h 24"/>
                    <a:gd name="T24" fmla="*/ 584 w 587"/>
                    <a:gd name="T25" fmla="*/ 4 h 24"/>
                    <a:gd name="T26" fmla="*/ 586 w 587"/>
                    <a:gd name="T27" fmla="*/ 8 h 24"/>
                    <a:gd name="T28" fmla="*/ 587 w 587"/>
                    <a:gd name="T29" fmla="*/ 12 h 24"/>
                    <a:gd name="T30" fmla="*/ 586 w 587"/>
                    <a:gd name="T31" fmla="*/ 16 h 24"/>
                    <a:gd name="T32" fmla="*/ 584 w 587"/>
                    <a:gd name="T33" fmla="*/ 20 h 24"/>
                    <a:gd name="T34" fmla="*/ 580 w 587"/>
                    <a:gd name="T35" fmla="*/ 22 h 24"/>
                    <a:gd name="T36" fmla="*/ 576 w 587"/>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4"/>
                    <a:gd name="T59" fmla="*/ 587 w 587"/>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4">
                      <a:moveTo>
                        <a:pt x="576" y="24"/>
                      </a:moveTo>
                      <a:lnTo>
                        <a:pt x="12" y="24"/>
                      </a:lnTo>
                      <a:lnTo>
                        <a:pt x="8" y="22"/>
                      </a:lnTo>
                      <a:lnTo>
                        <a:pt x="5" y="20"/>
                      </a:lnTo>
                      <a:lnTo>
                        <a:pt x="1" y="16"/>
                      </a:lnTo>
                      <a:lnTo>
                        <a:pt x="0" y="12"/>
                      </a:lnTo>
                      <a:lnTo>
                        <a:pt x="1" y="8"/>
                      </a:lnTo>
                      <a:lnTo>
                        <a:pt x="5" y="4"/>
                      </a:lnTo>
                      <a:lnTo>
                        <a:pt x="8" y="2"/>
                      </a:lnTo>
                      <a:lnTo>
                        <a:pt x="12" y="0"/>
                      </a:lnTo>
                      <a:lnTo>
                        <a:pt x="576" y="0"/>
                      </a:lnTo>
                      <a:lnTo>
                        <a:pt x="580" y="2"/>
                      </a:lnTo>
                      <a:lnTo>
                        <a:pt x="584" y="4"/>
                      </a:lnTo>
                      <a:lnTo>
                        <a:pt x="586" y="8"/>
                      </a:lnTo>
                      <a:lnTo>
                        <a:pt x="587" y="12"/>
                      </a:lnTo>
                      <a:lnTo>
                        <a:pt x="586" y="16"/>
                      </a:lnTo>
                      <a:lnTo>
                        <a:pt x="584" y="20"/>
                      </a:lnTo>
                      <a:lnTo>
                        <a:pt x="580" y="22"/>
                      </a:lnTo>
                      <a:lnTo>
                        <a:pt x="576" y="24"/>
                      </a:lnTo>
                      <a:close/>
                    </a:path>
                  </a:pathLst>
                </a:custGeom>
                <a:solidFill>
                  <a:srgbClr val="FF5050"/>
                </a:solidFill>
                <a:ln w="9525">
                  <a:noFill/>
                  <a:round/>
                  <a:headEnd/>
                  <a:tailEnd/>
                </a:ln>
              </p:spPr>
              <p:txBody>
                <a:bodyPr/>
                <a:lstStyle/>
                <a:p>
                  <a:endParaRPr lang="en-US" sz="2400"/>
                </a:p>
              </p:txBody>
            </p:sp>
            <p:sp>
              <p:nvSpPr>
                <p:cNvPr id="38240" name="Freeform 18"/>
                <p:cNvSpPr>
                  <a:spLocks/>
                </p:cNvSpPr>
                <p:nvPr/>
              </p:nvSpPr>
              <p:spPr bwMode="auto">
                <a:xfrm>
                  <a:off x="3658" y="910"/>
                  <a:ext cx="242" cy="9"/>
                </a:xfrm>
                <a:custGeom>
                  <a:avLst/>
                  <a:gdLst>
                    <a:gd name="T0" fmla="*/ 576 w 587"/>
                    <a:gd name="T1" fmla="*/ 23 h 23"/>
                    <a:gd name="T2" fmla="*/ 12 w 587"/>
                    <a:gd name="T3" fmla="*/ 23 h 23"/>
                    <a:gd name="T4" fmla="*/ 8 w 587"/>
                    <a:gd name="T5" fmla="*/ 22 h 23"/>
                    <a:gd name="T6" fmla="*/ 5 w 587"/>
                    <a:gd name="T7" fmla="*/ 20 h 23"/>
                    <a:gd name="T8" fmla="*/ 1 w 587"/>
                    <a:gd name="T9" fmla="*/ 16 h 23"/>
                    <a:gd name="T10" fmla="*/ 0 w 587"/>
                    <a:gd name="T11" fmla="*/ 11 h 23"/>
                    <a:gd name="T12" fmla="*/ 1 w 587"/>
                    <a:gd name="T13" fmla="*/ 7 h 23"/>
                    <a:gd name="T14" fmla="*/ 5 w 587"/>
                    <a:gd name="T15" fmla="*/ 3 h 23"/>
                    <a:gd name="T16" fmla="*/ 8 w 587"/>
                    <a:gd name="T17" fmla="*/ 1 h 23"/>
                    <a:gd name="T18" fmla="*/ 12 w 587"/>
                    <a:gd name="T19" fmla="*/ 0 h 23"/>
                    <a:gd name="T20" fmla="*/ 576 w 587"/>
                    <a:gd name="T21" fmla="*/ 0 h 23"/>
                    <a:gd name="T22" fmla="*/ 580 w 587"/>
                    <a:gd name="T23" fmla="*/ 1 h 23"/>
                    <a:gd name="T24" fmla="*/ 584 w 587"/>
                    <a:gd name="T25" fmla="*/ 3 h 23"/>
                    <a:gd name="T26" fmla="*/ 586 w 587"/>
                    <a:gd name="T27" fmla="*/ 7 h 23"/>
                    <a:gd name="T28" fmla="*/ 587 w 587"/>
                    <a:gd name="T29" fmla="*/ 11 h 23"/>
                    <a:gd name="T30" fmla="*/ 586 w 587"/>
                    <a:gd name="T31" fmla="*/ 16 h 23"/>
                    <a:gd name="T32" fmla="*/ 584 w 587"/>
                    <a:gd name="T33" fmla="*/ 20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20"/>
                      </a:lnTo>
                      <a:lnTo>
                        <a:pt x="1" y="16"/>
                      </a:lnTo>
                      <a:lnTo>
                        <a:pt x="0" y="11"/>
                      </a:lnTo>
                      <a:lnTo>
                        <a:pt x="1" y="7"/>
                      </a:lnTo>
                      <a:lnTo>
                        <a:pt x="5" y="3"/>
                      </a:lnTo>
                      <a:lnTo>
                        <a:pt x="8" y="1"/>
                      </a:lnTo>
                      <a:lnTo>
                        <a:pt x="12" y="0"/>
                      </a:lnTo>
                      <a:lnTo>
                        <a:pt x="576" y="0"/>
                      </a:lnTo>
                      <a:lnTo>
                        <a:pt x="580" y="1"/>
                      </a:lnTo>
                      <a:lnTo>
                        <a:pt x="584" y="3"/>
                      </a:lnTo>
                      <a:lnTo>
                        <a:pt x="586" y="7"/>
                      </a:lnTo>
                      <a:lnTo>
                        <a:pt x="587" y="11"/>
                      </a:lnTo>
                      <a:lnTo>
                        <a:pt x="586" y="16"/>
                      </a:lnTo>
                      <a:lnTo>
                        <a:pt x="584" y="20"/>
                      </a:lnTo>
                      <a:lnTo>
                        <a:pt x="580" y="22"/>
                      </a:lnTo>
                      <a:lnTo>
                        <a:pt x="576" y="23"/>
                      </a:lnTo>
                      <a:close/>
                    </a:path>
                  </a:pathLst>
                </a:custGeom>
                <a:solidFill>
                  <a:srgbClr val="FF5050"/>
                </a:solidFill>
                <a:ln w="9525">
                  <a:noFill/>
                  <a:round/>
                  <a:headEnd/>
                  <a:tailEnd/>
                </a:ln>
              </p:spPr>
              <p:txBody>
                <a:bodyPr/>
                <a:lstStyle/>
                <a:p>
                  <a:endParaRPr lang="en-US" sz="2400"/>
                </a:p>
              </p:txBody>
            </p:sp>
          </p:grpSp>
        </p:grpSp>
        <p:pic>
          <p:nvPicPr>
            <p:cNvPr id="38226" name="Picture 19" descr="buttons2_CLOUD_01"/>
            <p:cNvPicPr>
              <a:picLocks noChangeAspect="1" noChangeArrowheads="1"/>
            </p:cNvPicPr>
            <p:nvPr/>
          </p:nvPicPr>
          <p:blipFill>
            <a:blip r:embed="rId3"/>
            <a:srcRect/>
            <a:stretch>
              <a:fillRect/>
            </a:stretch>
          </p:blipFill>
          <p:spPr bwMode="auto">
            <a:xfrm>
              <a:off x="5070" y="113"/>
              <a:ext cx="533" cy="272"/>
            </a:xfrm>
            <a:prstGeom prst="rect">
              <a:avLst/>
            </a:prstGeom>
            <a:noFill/>
            <a:ln w="9525">
              <a:noFill/>
              <a:miter lim="800000"/>
              <a:headEnd/>
              <a:tailEnd/>
            </a:ln>
          </p:spPr>
        </p:pic>
      </p:grpSp>
      <p:sp>
        <p:nvSpPr>
          <p:cNvPr id="37891"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5596E6"/>
                </a:solidFill>
              </a:rPr>
              <a:t>Solution …</a:t>
            </a:r>
          </a:p>
        </p:txBody>
      </p:sp>
      <p:pic>
        <p:nvPicPr>
          <p:cNvPr id="37892" name="Picture 21" descr="06_NEW_01b"/>
          <p:cNvPicPr>
            <a:picLocks noChangeAspect="1" noChangeArrowheads="1"/>
          </p:cNvPicPr>
          <p:nvPr/>
        </p:nvPicPr>
        <p:blipFill>
          <a:blip r:embed="rId4"/>
          <a:srcRect/>
          <a:stretch>
            <a:fillRect/>
          </a:stretch>
        </p:blipFill>
        <p:spPr bwMode="auto">
          <a:xfrm>
            <a:off x="8856133" y="1794933"/>
            <a:ext cx="1178984" cy="1176867"/>
          </a:xfrm>
          <a:prstGeom prst="rect">
            <a:avLst/>
          </a:prstGeom>
          <a:noFill/>
          <a:ln w="9525">
            <a:noFill/>
            <a:miter lim="800000"/>
            <a:headEnd/>
            <a:tailEnd/>
          </a:ln>
        </p:spPr>
      </p:pic>
      <p:grpSp>
        <p:nvGrpSpPr>
          <p:cNvPr id="37893" name="Group 22"/>
          <p:cNvGrpSpPr>
            <a:grpSpLocks/>
          </p:cNvGrpSpPr>
          <p:nvPr/>
        </p:nvGrpSpPr>
        <p:grpSpPr bwMode="auto">
          <a:xfrm>
            <a:off x="8741834" y="1695451"/>
            <a:ext cx="1418167" cy="1369483"/>
            <a:chOff x="4185" y="1141"/>
            <a:chExt cx="705" cy="681"/>
          </a:xfrm>
        </p:grpSpPr>
        <p:sp>
          <p:nvSpPr>
            <p:cNvPr id="38223" name="Freeform 23"/>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8224" name="Freeform 24"/>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pic>
        <p:nvPicPr>
          <p:cNvPr id="37894" name="Picture 25" descr="06_NEW_02"/>
          <p:cNvPicPr>
            <a:picLocks noChangeAspect="1" noChangeArrowheads="1"/>
          </p:cNvPicPr>
          <p:nvPr/>
        </p:nvPicPr>
        <p:blipFill>
          <a:blip r:embed="rId5"/>
          <a:srcRect/>
          <a:stretch>
            <a:fillRect/>
          </a:stretch>
        </p:blipFill>
        <p:spPr bwMode="auto">
          <a:xfrm>
            <a:off x="8832851" y="4237567"/>
            <a:ext cx="1181100" cy="1178984"/>
          </a:xfrm>
          <a:prstGeom prst="rect">
            <a:avLst/>
          </a:prstGeom>
          <a:noFill/>
          <a:ln w="9525">
            <a:noFill/>
            <a:miter lim="800000"/>
            <a:headEnd/>
            <a:tailEnd/>
          </a:ln>
        </p:spPr>
      </p:pic>
      <p:pic>
        <p:nvPicPr>
          <p:cNvPr id="37895" name="Picture 26" descr="06_NEW_03"/>
          <p:cNvPicPr>
            <a:picLocks noChangeAspect="1" noChangeArrowheads="1"/>
          </p:cNvPicPr>
          <p:nvPr/>
        </p:nvPicPr>
        <p:blipFill>
          <a:blip r:embed="rId6"/>
          <a:srcRect/>
          <a:stretch>
            <a:fillRect/>
          </a:stretch>
        </p:blipFill>
        <p:spPr bwMode="auto">
          <a:xfrm>
            <a:off x="5522385" y="1822451"/>
            <a:ext cx="1181100" cy="1178983"/>
          </a:xfrm>
          <a:prstGeom prst="rect">
            <a:avLst/>
          </a:prstGeom>
          <a:noFill/>
          <a:ln w="9525">
            <a:noFill/>
            <a:miter lim="800000"/>
            <a:headEnd/>
            <a:tailEnd/>
          </a:ln>
        </p:spPr>
      </p:pic>
      <p:pic>
        <p:nvPicPr>
          <p:cNvPr id="37896" name="Picture 27" descr="06_NEW_04"/>
          <p:cNvPicPr>
            <a:picLocks noChangeAspect="1" noChangeArrowheads="1"/>
          </p:cNvPicPr>
          <p:nvPr/>
        </p:nvPicPr>
        <p:blipFill>
          <a:blip r:embed="rId7"/>
          <a:srcRect/>
          <a:stretch>
            <a:fillRect/>
          </a:stretch>
        </p:blipFill>
        <p:spPr bwMode="auto">
          <a:xfrm>
            <a:off x="5520267" y="4294718"/>
            <a:ext cx="1181100" cy="1181100"/>
          </a:xfrm>
          <a:prstGeom prst="rect">
            <a:avLst/>
          </a:prstGeom>
          <a:noFill/>
          <a:ln w="9525">
            <a:noFill/>
            <a:miter lim="800000"/>
            <a:headEnd/>
            <a:tailEnd/>
          </a:ln>
        </p:spPr>
      </p:pic>
      <p:pic>
        <p:nvPicPr>
          <p:cNvPr id="37897" name="Picture 28" descr="06_NEW_05"/>
          <p:cNvPicPr>
            <a:picLocks noChangeAspect="1" noChangeArrowheads="1"/>
          </p:cNvPicPr>
          <p:nvPr/>
        </p:nvPicPr>
        <p:blipFill>
          <a:blip r:embed="rId8"/>
          <a:srcRect/>
          <a:stretch>
            <a:fillRect/>
          </a:stretch>
        </p:blipFill>
        <p:spPr bwMode="auto">
          <a:xfrm>
            <a:off x="2167467" y="1809751"/>
            <a:ext cx="1178984" cy="1181100"/>
          </a:xfrm>
          <a:prstGeom prst="rect">
            <a:avLst/>
          </a:prstGeom>
          <a:noFill/>
          <a:ln w="9525">
            <a:noFill/>
            <a:miter lim="800000"/>
            <a:headEnd/>
            <a:tailEnd/>
          </a:ln>
        </p:spPr>
      </p:pic>
      <p:pic>
        <p:nvPicPr>
          <p:cNvPr id="37898" name="Picture 29" descr="06_NEW_06"/>
          <p:cNvPicPr>
            <a:picLocks noChangeAspect="1" noChangeArrowheads="1"/>
          </p:cNvPicPr>
          <p:nvPr/>
        </p:nvPicPr>
        <p:blipFill>
          <a:blip r:embed="rId9"/>
          <a:srcRect/>
          <a:stretch>
            <a:fillRect/>
          </a:stretch>
        </p:blipFill>
        <p:spPr bwMode="auto">
          <a:xfrm>
            <a:off x="2163233" y="4260851"/>
            <a:ext cx="1178984" cy="1181100"/>
          </a:xfrm>
          <a:prstGeom prst="rect">
            <a:avLst/>
          </a:prstGeom>
          <a:noFill/>
          <a:ln w="9525">
            <a:noFill/>
            <a:miter lim="800000"/>
            <a:headEnd/>
            <a:tailEnd/>
          </a:ln>
        </p:spPr>
      </p:pic>
      <p:grpSp>
        <p:nvGrpSpPr>
          <p:cNvPr id="37899" name="Group 30"/>
          <p:cNvGrpSpPr>
            <a:grpSpLocks/>
          </p:cNvGrpSpPr>
          <p:nvPr/>
        </p:nvGrpSpPr>
        <p:grpSpPr bwMode="auto">
          <a:xfrm>
            <a:off x="8733367" y="4161367"/>
            <a:ext cx="1418167" cy="1369484"/>
            <a:chOff x="4185" y="1141"/>
            <a:chExt cx="705" cy="681"/>
          </a:xfrm>
        </p:grpSpPr>
        <p:sp>
          <p:nvSpPr>
            <p:cNvPr id="38221" name="Freeform 31"/>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8222" name="Freeform 32"/>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7900" name="Group 33"/>
          <p:cNvGrpSpPr>
            <a:grpSpLocks/>
          </p:cNvGrpSpPr>
          <p:nvPr/>
        </p:nvGrpSpPr>
        <p:grpSpPr bwMode="auto">
          <a:xfrm>
            <a:off x="5408085" y="4171951"/>
            <a:ext cx="1418167" cy="1369483"/>
            <a:chOff x="4185" y="1141"/>
            <a:chExt cx="705" cy="681"/>
          </a:xfrm>
        </p:grpSpPr>
        <p:sp>
          <p:nvSpPr>
            <p:cNvPr id="38219" name="Freeform 34"/>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8220" name="Freeform 35"/>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7901" name="Group 36"/>
          <p:cNvGrpSpPr>
            <a:grpSpLocks/>
          </p:cNvGrpSpPr>
          <p:nvPr/>
        </p:nvGrpSpPr>
        <p:grpSpPr bwMode="auto">
          <a:xfrm>
            <a:off x="2042585" y="4184651"/>
            <a:ext cx="1418167" cy="1369483"/>
            <a:chOff x="4185" y="1141"/>
            <a:chExt cx="705" cy="681"/>
          </a:xfrm>
        </p:grpSpPr>
        <p:sp>
          <p:nvSpPr>
            <p:cNvPr id="38217" name="Freeform 37"/>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8218" name="Freeform 38"/>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7902" name="Group 39"/>
          <p:cNvGrpSpPr>
            <a:grpSpLocks/>
          </p:cNvGrpSpPr>
          <p:nvPr/>
        </p:nvGrpSpPr>
        <p:grpSpPr bwMode="auto">
          <a:xfrm>
            <a:off x="5399618" y="1712384"/>
            <a:ext cx="1418167" cy="1369483"/>
            <a:chOff x="4185" y="1141"/>
            <a:chExt cx="705" cy="681"/>
          </a:xfrm>
        </p:grpSpPr>
        <p:sp>
          <p:nvSpPr>
            <p:cNvPr id="38215" name="Freeform 40"/>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8216" name="Freeform 41"/>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7903" name="Group 42"/>
          <p:cNvGrpSpPr>
            <a:grpSpLocks/>
          </p:cNvGrpSpPr>
          <p:nvPr/>
        </p:nvGrpSpPr>
        <p:grpSpPr bwMode="auto">
          <a:xfrm>
            <a:off x="2034118" y="1722967"/>
            <a:ext cx="1418167" cy="1369484"/>
            <a:chOff x="4185" y="1141"/>
            <a:chExt cx="705" cy="681"/>
          </a:xfrm>
        </p:grpSpPr>
        <p:sp>
          <p:nvSpPr>
            <p:cNvPr id="38213" name="Freeform 43"/>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8214" name="Freeform 44"/>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sp>
        <p:nvSpPr>
          <p:cNvPr id="37904" name="TextBox 1"/>
          <p:cNvSpPr txBox="1">
            <a:spLocks noChangeArrowheads="1"/>
          </p:cNvSpPr>
          <p:nvPr/>
        </p:nvSpPr>
        <p:spPr bwMode="auto">
          <a:xfrm>
            <a:off x="2279651" y="5816600"/>
            <a:ext cx="9510183" cy="584775"/>
          </a:xfrm>
          <a:prstGeom prst="rect">
            <a:avLst/>
          </a:prstGeom>
          <a:noFill/>
          <a:ln w="9525">
            <a:noFill/>
            <a:miter lim="800000"/>
            <a:headEnd/>
            <a:tailEnd/>
          </a:ln>
        </p:spPr>
        <p:txBody>
          <a:bodyPr>
            <a:spAutoFit/>
          </a:bodyPr>
          <a:lstStyle/>
          <a:p>
            <a:pPr algn="r" defTabSz="609585"/>
            <a:r>
              <a:rPr lang="en-US" sz="3200">
                <a:solidFill>
                  <a:srgbClr val="5596E6"/>
                </a:solidFill>
              </a:rPr>
              <a:t>… Consensus, provenance, immutability, finality </a:t>
            </a:r>
          </a:p>
        </p:txBody>
      </p:sp>
      <p:sp>
        <p:nvSpPr>
          <p:cNvPr id="37905" name="Text Box 1306"/>
          <p:cNvSpPr txBox="1">
            <a:spLocks noChangeArrowheads="1"/>
          </p:cNvSpPr>
          <p:nvPr/>
        </p:nvSpPr>
        <p:spPr bwMode="auto">
          <a:xfrm>
            <a:off x="84667" y="1655233"/>
            <a:ext cx="1794933" cy="666977"/>
          </a:xfrm>
          <a:prstGeom prst="rect">
            <a:avLst/>
          </a:prstGeom>
          <a:noFill/>
          <a:ln w="9525">
            <a:noFill/>
            <a:miter lim="800000"/>
            <a:headEnd/>
            <a:tailEnd/>
          </a:ln>
        </p:spPr>
        <p:txBody>
          <a:bodyPr>
            <a:spAutoFit/>
          </a:bodyPr>
          <a:lstStyle/>
          <a:p>
            <a:pPr algn="r"/>
            <a:r>
              <a:rPr lang="en-US" sz="1867">
                <a:solidFill>
                  <a:schemeClr val="bg1"/>
                </a:solidFill>
              </a:rPr>
              <a:t>Counter-party</a:t>
            </a:r>
          </a:p>
          <a:p>
            <a:pPr algn="r"/>
            <a:r>
              <a:rPr lang="en-US" sz="1867">
                <a:solidFill>
                  <a:schemeClr val="bg1"/>
                </a:solidFill>
              </a:rPr>
              <a:t>records</a:t>
            </a:r>
          </a:p>
        </p:txBody>
      </p:sp>
      <p:sp>
        <p:nvSpPr>
          <p:cNvPr id="37906" name="Text Box 1307"/>
          <p:cNvSpPr txBox="1">
            <a:spLocks noChangeArrowheads="1"/>
          </p:cNvSpPr>
          <p:nvPr/>
        </p:nvSpPr>
        <p:spPr bwMode="auto">
          <a:xfrm>
            <a:off x="438151" y="4910667"/>
            <a:ext cx="1428749" cy="666977"/>
          </a:xfrm>
          <a:prstGeom prst="rect">
            <a:avLst/>
          </a:prstGeom>
          <a:noFill/>
          <a:ln w="9525">
            <a:noFill/>
            <a:miter lim="800000"/>
            <a:headEnd/>
            <a:tailEnd/>
          </a:ln>
        </p:spPr>
        <p:txBody>
          <a:bodyPr>
            <a:spAutoFit/>
          </a:bodyPr>
          <a:lstStyle/>
          <a:p>
            <a:pPr algn="r">
              <a:spcBef>
                <a:spcPct val="50000"/>
              </a:spcBef>
            </a:pPr>
            <a:r>
              <a:rPr lang="en-US" sz="1867">
                <a:solidFill>
                  <a:schemeClr val="bg1"/>
                </a:solidFill>
              </a:rPr>
              <a:t>Party C’s records</a:t>
            </a:r>
          </a:p>
        </p:txBody>
      </p:sp>
      <p:sp>
        <p:nvSpPr>
          <p:cNvPr id="37907" name="Text Box 1308"/>
          <p:cNvSpPr txBox="1">
            <a:spLocks noChangeArrowheads="1"/>
          </p:cNvSpPr>
          <p:nvPr/>
        </p:nvSpPr>
        <p:spPr bwMode="auto">
          <a:xfrm>
            <a:off x="10327218" y="1653118"/>
            <a:ext cx="1246716" cy="666977"/>
          </a:xfrm>
          <a:prstGeom prst="rect">
            <a:avLst/>
          </a:prstGeom>
          <a:noFill/>
          <a:ln w="9525">
            <a:noFill/>
            <a:miter lim="800000"/>
            <a:headEnd/>
            <a:tailEnd/>
          </a:ln>
        </p:spPr>
        <p:txBody>
          <a:bodyPr>
            <a:spAutoFit/>
          </a:bodyPr>
          <a:lstStyle/>
          <a:p>
            <a:r>
              <a:rPr lang="en-US" sz="1867">
                <a:solidFill>
                  <a:schemeClr val="bg1"/>
                </a:solidFill>
              </a:rPr>
              <a:t>Bank records</a:t>
            </a:r>
          </a:p>
        </p:txBody>
      </p:sp>
      <p:sp>
        <p:nvSpPr>
          <p:cNvPr id="37908" name="Text Box 1309"/>
          <p:cNvSpPr txBox="1">
            <a:spLocks noChangeArrowheads="1"/>
          </p:cNvSpPr>
          <p:nvPr/>
        </p:nvSpPr>
        <p:spPr bwMode="auto">
          <a:xfrm>
            <a:off x="6963833" y="1653118"/>
            <a:ext cx="1507067" cy="666977"/>
          </a:xfrm>
          <a:prstGeom prst="rect">
            <a:avLst/>
          </a:prstGeom>
          <a:noFill/>
          <a:ln w="9525">
            <a:noFill/>
            <a:miter lim="800000"/>
            <a:headEnd/>
            <a:tailEnd/>
          </a:ln>
        </p:spPr>
        <p:txBody>
          <a:bodyPr>
            <a:spAutoFit/>
          </a:bodyPr>
          <a:lstStyle/>
          <a:p>
            <a:r>
              <a:rPr lang="en-US" sz="1867">
                <a:solidFill>
                  <a:schemeClr val="bg1"/>
                </a:solidFill>
              </a:rPr>
              <a:t>Party A’s records</a:t>
            </a:r>
          </a:p>
        </p:txBody>
      </p:sp>
      <p:sp>
        <p:nvSpPr>
          <p:cNvPr id="37909" name="Text Box 1310"/>
          <p:cNvSpPr txBox="1">
            <a:spLocks noChangeArrowheads="1"/>
          </p:cNvSpPr>
          <p:nvPr/>
        </p:nvSpPr>
        <p:spPr bwMode="auto">
          <a:xfrm>
            <a:off x="10337800" y="4908551"/>
            <a:ext cx="1178984" cy="666977"/>
          </a:xfrm>
          <a:prstGeom prst="rect">
            <a:avLst/>
          </a:prstGeom>
          <a:noFill/>
          <a:ln w="9525">
            <a:noFill/>
            <a:miter lim="800000"/>
            <a:headEnd/>
            <a:tailEnd/>
          </a:ln>
        </p:spPr>
        <p:txBody>
          <a:bodyPr>
            <a:spAutoFit/>
          </a:bodyPr>
          <a:lstStyle/>
          <a:p>
            <a:pPr>
              <a:spcBef>
                <a:spcPct val="50000"/>
              </a:spcBef>
            </a:pPr>
            <a:r>
              <a:rPr lang="en-US" sz="1867">
                <a:solidFill>
                  <a:schemeClr val="bg1"/>
                </a:solidFill>
              </a:rPr>
              <a:t>Auditor records</a:t>
            </a:r>
          </a:p>
        </p:txBody>
      </p:sp>
      <p:sp>
        <p:nvSpPr>
          <p:cNvPr id="37912" name="Text Box 1311"/>
          <p:cNvSpPr txBox="1">
            <a:spLocks noChangeArrowheads="1"/>
          </p:cNvSpPr>
          <p:nvPr/>
        </p:nvSpPr>
        <p:spPr bwMode="auto">
          <a:xfrm>
            <a:off x="6877051" y="4921251"/>
            <a:ext cx="1752600" cy="666977"/>
          </a:xfrm>
          <a:prstGeom prst="rect">
            <a:avLst/>
          </a:prstGeom>
          <a:noFill/>
          <a:ln w="9525">
            <a:noFill/>
            <a:miter lim="800000"/>
            <a:headEnd/>
            <a:tailEnd/>
          </a:ln>
        </p:spPr>
        <p:txBody>
          <a:bodyPr>
            <a:spAutoFit/>
          </a:bodyPr>
          <a:lstStyle/>
          <a:p>
            <a:r>
              <a:rPr lang="en-US" sz="1867">
                <a:solidFill>
                  <a:schemeClr val="bg1"/>
                </a:solidFill>
              </a:rPr>
              <a:t>Party B’s records</a:t>
            </a:r>
          </a:p>
        </p:txBody>
      </p:sp>
      <p:grpSp>
        <p:nvGrpSpPr>
          <p:cNvPr id="37913" name="Group 26"/>
          <p:cNvGrpSpPr>
            <a:grpSpLocks/>
          </p:cNvGrpSpPr>
          <p:nvPr/>
        </p:nvGrpSpPr>
        <p:grpSpPr bwMode="auto">
          <a:xfrm>
            <a:off x="8390467" y="2671233"/>
            <a:ext cx="975784" cy="745067"/>
            <a:chOff x="3056" y="1142"/>
            <a:chExt cx="461" cy="352"/>
          </a:xfrm>
        </p:grpSpPr>
        <p:sp>
          <p:nvSpPr>
            <p:cNvPr id="38164" name="Rectangle 27"/>
            <p:cNvSpPr>
              <a:spLocks noChangeArrowheads="1"/>
            </p:cNvSpPr>
            <p:nvPr/>
          </p:nvSpPr>
          <p:spPr bwMode="auto">
            <a:xfrm>
              <a:off x="3111" y="1142"/>
              <a:ext cx="346" cy="52"/>
            </a:xfrm>
            <a:prstGeom prst="rect">
              <a:avLst/>
            </a:prstGeom>
            <a:solidFill>
              <a:srgbClr val="FFFFFF"/>
            </a:solidFill>
            <a:ln w="3175">
              <a:solidFill>
                <a:srgbClr val="1A2F40"/>
              </a:solidFill>
              <a:miter lim="800000"/>
              <a:headEnd/>
              <a:tailEnd/>
            </a:ln>
          </p:spPr>
          <p:txBody>
            <a:bodyPr/>
            <a:lstStyle/>
            <a:p>
              <a:pPr defTabSz="609585"/>
              <a:endParaRPr lang="en-US" sz="2400"/>
            </a:p>
          </p:txBody>
        </p:sp>
        <p:sp>
          <p:nvSpPr>
            <p:cNvPr id="38165" name="Rectangle 28"/>
            <p:cNvSpPr>
              <a:spLocks noChangeArrowheads="1"/>
            </p:cNvSpPr>
            <p:nvPr/>
          </p:nvSpPr>
          <p:spPr bwMode="auto">
            <a:xfrm>
              <a:off x="3111" y="1194"/>
              <a:ext cx="346" cy="300"/>
            </a:xfrm>
            <a:prstGeom prst="rect">
              <a:avLst/>
            </a:prstGeom>
            <a:solidFill>
              <a:srgbClr val="1A2F40">
                <a:alpha val="89803"/>
              </a:srgbClr>
            </a:solidFill>
            <a:ln w="9525">
              <a:noFill/>
              <a:miter lim="800000"/>
              <a:headEnd/>
              <a:tailEnd/>
            </a:ln>
          </p:spPr>
          <p:txBody>
            <a:bodyPr/>
            <a:lstStyle/>
            <a:p>
              <a:pPr defTabSz="609585"/>
              <a:endParaRPr lang="en-US" sz="2400"/>
            </a:p>
          </p:txBody>
        </p:sp>
        <p:sp>
          <p:nvSpPr>
            <p:cNvPr id="38166" name="Rectangle 29"/>
            <p:cNvSpPr>
              <a:spLocks noChangeArrowheads="1"/>
            </p:cNvSpPr>
            <p:nvPr/>
          </p:nvSpPr>
          <p:spPr bwMode="auto">
            <a:xfrm>
              <a:off x="3135" y="1159"/>
              <a:ext cx="18" cy="19"/>
            </a:xfrm>
            <a:prstGeom prst="rect">
              <a:avLst/>
            </a:prstGeom>
            <a:solidFill>
              <a:srgbClr val="1A2F40"/>
            </a:solidFill>
            <a:ln w="9525">
              <a:noFill/>
              <a:miter lim="800000"/>
              <a:headEnd/>
              <a:tailEnd/>
            </a:ln>
          </p:spPr>
          <p:txBody>
            <a:bodyPr/>
            <a:lstStyle/>
            <a:p>
              <a:pPr defTabSz="609585"/>
              <a:endParaRPr lang="en-US" sz="2400"/>
            </a:p>
          </p:txBody>
        </p:sp>
        <p:sp>
          <p:nvSpPr>
            <p:cNvPr id="38167" name="Rectangle 30"/>
            <p:cNvSpPr>
              <a:spLocks noChangeArrowheads="1"/>
            </p:cNvSpPr>
            <p:nvPr/>
          </p:nvSpPr>
          <p:spPr bwMode="auto">
            <a:xfrm>
              <a:off x="3168"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8168" name="Rectangle 31"/>
            <p:cNvSpPr>
              <a:spLocks noChangeArrowheads="1"/>
            </p:cNvSpPr>
            <p:nvPr/>
          </p:nvSpPr>
          <p:spPr bwMode="auto">
            <a:xfrm>
              <a:off x="3201"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8169" name="Rectangle 32"/>
            <p:cNvSpPr>
              <a:spLocks noChangeArrowheads="1"/>
            </p:cNvSpPr>
            <p:nvPr/>
          </p:nvSpPr>
          <p:spPr bwMode="auto">
            <a:xfrm>
              <a:off x="3235" y="1159"/>
              <a:ext cx="197" cy="19"/>
            </a:xfrm>
            <a:prstGeom prst="rect">
              <a:avLst/>
            </a:prstGeom>
            <a:solidFill>
              <a:srgbClr val="1A2F40"/>
            </a:solidFill>
            <a:ln w="9525">
              <a:noFill/>
              <a:miter lim="800000"/>
              <a:headEnd/>
              <a:tailEnd/>
            </a:ln>
          </p:spPr>
          <p:txBody>
            <a:bodyPr/>
            <a:lstStyle/>
            <a:p>
              <a:pPr defTabSz="609585"/>
              <a:endParaRPr lang="en-US" sz="2400"/>
            </a:p>
          </p:txBody>
        </p:sp>
        <p:sp>
          <p:nvSpPr>
            <p:cNvPr id="38170" name="Rectangle 33"/>
            <p:cNvSpPr>
              <a:spLocks noChangeArrowheads="1"/>
            </p:cNvSpPr>
            <p:nvPr/>
          </p:nvSpPr>
          <p:spPr bwMode="auto">
            <a:xfrm>
              <a:off x="3387" y="1159"/>
              <a:ext cx="50" cy="19"/>
            </a:xfrm>
            <a:prstGeom prst="rect">
              <a:avLst/>
            </a:prstGeom>
            <a:solidFill>
              <a:srgbClr val="F5D328"/>
            </a:solidFill>
            <a:ln w="9525">
              <a:noFill/>
              <a:miter lim="800000"/>
              <a:headEnd/>
              <a:tailEnd/>
            </a:ln>
          </p:spPr>
          <p:txBody>
            <a:bodyPr/>
            <a:lstStyle/>
            <a:p>
              <a:pPr defTabSz="609585"/>
              <a:endParaRPr lang="en-US" sz="2400"/>
            </a:p>
          </p:txBody>
        </p:sp>
        <p:grpSp>
          <p:nvGrpSpPr>
            <p:cNvPr id="38171" name="Group 34"/>
            <p:cNvGrpSpPr>
              <a:grpSpLocks/>
            </p:cNvGrpSpPr>
            <p:nvPr/>
          </p:nvGrpSpPr>
          <p:grpSpPr bwMode="auto">
            <a:xfrm>
              <a:off x="3056" y="1263"/>
              <a:ext cx="99" cy="15"/>
              <a:chOff x="2086" y="985"/>
              <a:chExt cx="241" cy="38"/>
            </a:xfrm>
          </p:grpSpPr>
          <p:sp>
            <p:nvSpPr>
              <p:cNvPr id="38209" name="Rectangle 35"/>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210" name="Rectangle 36"/>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211" name="Rectangle 37"/>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212" name="Rectangle 38"/>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172" name="Group 39"/>
            <p:cNvGrpSpPr>
              <a:grpSpLocks/>
            </p:cNvGrpSpPr>
            <p:nvPr/>
          </p:nvGrpSpPr>
          <p:grpSpPr bwMode="auto">
            <a:xfrm>
              <a:off x="3418" y="1359"/>
              <a:ext cx="99" cy="16"/>
              <a:chOff x="2086" y="985"/>
              <a:chExt cx="241" cy="38"/>
            </a:xfrm>
          </p:grpSpPr>
          <p:sp>
            <p:nvSpPr>
              <p:cNvPr id="38205" name="Rectangle 40"/>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206" name="Rectangle 41"/>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207" name="Rectangle 42"/>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208" name="Rectangle 43"/>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173" name="Group 44"/>
            <p:cNvGrpSpPr>
              <a:grpSpLocks/>
            </p:cNvGrpSpPr>
            <p:nvPr/>
          </p:nvGrpSpPr>
          <p:grpSpPr bwMode="auto">
            <a:xfrm>
              <a:off x="3395" y="1255"/>
              <a:ext cx="99" cy="16"/>
              <a:chOff x="2086" y="985"/>
              <a:chExt cx="241" cy="38"/>
            </a:xfrm>
          </p:grpSpPr>
          <p:sp>
            <p:nvSpPr>
              <p:cNvPr id="38201" name="Rectangle 45"/>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202" name="Rectangle 46"/>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203" name="Rectangle 47"/>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204" name="Rectangle 48"/>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174" name="Group 49"/>
            <p:cNvGrpSpPr>
              <a:grpSpLocks/>
            </p:cNvGrpSpPr>
            <p:nvPr/>
          </p:nvGrpSpPr>
          <p:grpSpPr bwMode="auto">
            <a:xfrm>
              <a:off x="3132" y="1220"/>
              <a:ext cx="70" cy="15"/>
              <a:chOff x="3583" y="859"/>
              <a:chExt cx="226" cy="49"/>
            </a:xfrm>
          </p:grpSpPr>
          <p:sp>
            <p:nvSpPr>
              <p:cNvPr id="38197" name="Rectangle 50"/>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198" name="Group 51"/>
              <p:cNvGrpSpPr>
                <a:grpSpLocks/>
              </p:cNvGrpSpPr>
              <p:nvPr/>
            </p:nvGrpSpPr>
            <p:grpSpPr bwMode="auto">
              <a:xfrm>
                <a:off x="3671" y="859"/>
                <a:ext cx="138" cy="49"/>
                <a:chOff x="3671" y="859"/>
                <a:chExt cx="138" cy="49"/>
              </a:xfrm>
            </p:grpSpPr>
            <p:sp>
              <p:nvSpPr>
                <p:cNvPr id="38199" name="Rectangle 52"/>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200" name="Rectangle 53"/>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175" name="Group 54"/>
            <p:cNvGrpSpPr>
              <a:grpSpLocks/>
            </p:cNvGrpSpPr>
            <p:nvPr/>
          </p:nvGrpSpPr>
          <p:grpSpPr bwMode="auto">
            <a:xfrm>
              <a:off x="3430" y="1210"/>
              <a:ext cx="43" cy="15"/>
              <a:chOff x="3671" y="859"/>
              <a:chExt cx="138" cy="49"/>
            </a:xfrm>
          </p:grpSpPr>
          <p:sp>
            <p:nvSpPr>
              <p:cNvPr id="38195" name="Rectangle 55"/>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96" name="Rectangle 56"/>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176" name="Group 57"/>
            <p:cNvGrpSpPr>
              <a:grpSpLocks/>
            </p:cNvGrpSpPr>
            <p:nvPr/>
          </p:nvGrpSpPr>
          <p:grpSpPr bwMode="auto">
            <a:xfrm>
              <a:off x="3057" y="1387"/>
              <a:ext cx="43" cy="15"/>
              <a:chOff x="3671" y="859"/>
              <a:chExt cx="138" cy="49"/>
            </a:xfrm>
          </p:grpSpPr>
          <p:sp>
            <p:nvSpPr>
              <p:cNvPr id="38193" name="Rectangle 58"/>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94" name="Rectangle 59"/>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177" name="Group 60"/>
            <p:cNvGrpSpPr>
              <a:grpSpLocks/>
            </p:cNvGrpSpPr>
            <p:nvPr/>
          </p:nvGrpSpPr>
          <p:grpSpPr bwMode="auto">
            <a:xfrm>
              <a:off x="3104" y="1317"/>
              <a:ext cx="43" cy="15"/>
              <a:chOff x="3671" y="859"/>
              <a:chExt cx="138" cy="49"/>
            </a:xfrm>
          </p:grpSpPr>
          <p:sp>
            <p:nvSpPr>
              <p:cNvPr id="38191" name="Rectangle 61"/>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92" name="Rectangle 62"/>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178" name="Group 63"/>
            <p:cNvGrpSpPr>
              <a:grpSpLocks/>
            </p:cNvGrpSpPr>
            <p:nvPr/>
          </p:nvGrpSpPr>
          <p:grpSpPr bwMode="auto">
            <a:xfrm>
              <a:off x="3405" y="1413"/>
              <a:ext cx="70" cy="16"/>
              <a:chOff x="3583" y="859"/>
              <a:chExt cx="226" cy="49"/>
            </a:xfrm>
          </p:grpSpPr>
          <p:sp>
            <p:nvSpPr>
              <p:cNvPr id="38187" name="Rectangle 64"/>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188" name="Group 65"/>
              <p:cNvGrpSpPr>
                <a:grpSpLocks/>
              </p:cNvGrpSpPr>
              <p:nvPr/>
            </p:nvGrpSpPr>
            <p:grpSpPr bwMode="auto">
              <a:xfrm>
                <a:off x="3671" y="859"/>
                <a:ext cx="138" cy="49"/>
                <a:chOff x="3671" y="859"/>
                <a:chExt cx="138" cy="49"/>
              </a:xfrm>
            </p:grpSpPr>
            <p:sp>
              <p:nvSpPr>
                <p:cNvPr id="38189" name="Rectangle 66"/>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90" name="Rectangle 67"/>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179" name="Group 68"/>
            <p:cNvGrpSpPr>
              <a:grpSpLocks/>
            </p:cNvGrpSpPr>
            <p:nvPr/>
          </p:nvGrpSpPr>
          <p:grpSpPr bwMode="auto">
            <a:xfrm>
              <a:off x="3104" y="1445"/>
              <a:ext cx="70" cy="15"/>
              <a:chOff x="3583" y="859"/>
              <a:chExt cx="226" cy="49"/>
            </a:xfrm>
          </p:grpSpPr>
          <p:sp>
            <p:nvSpPr>
              <p:cNvPr id="38183" name="Rectangle 69"/>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184" name="Group 70"/>
              <p:cNvGrpSpPr>
                <a:grpSpLocks/>
              </p:cNvGrpSpPr>
              <p:nvPr/>
            </p:nvGrpSpPr>
            <p:grpSpPr bwMode="auto">
              <a:xfrm>
                <a:off x="3671" y="859"/>
                <a:ext cx="138" cy="49"/>
                <a:chOff x="3671" y="859"/>
                <a:chExt cx="138" cy="49"/>
              </a:xfrm>
            </p:grpSpPr>
            <p:sp>
              <p:nvSpPr>
                <p:cNvPr id="38185" name="Rectangle 71"/>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86" name="Rectangle 72"/>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180" name="Group 73"/>
            <p:cNvGrpSpPr>
              <a:grpSpLocks/>
            </p:cNvGrpSpPr>
            <p:nvPr/>
          </p:nvGrpSpPr>
          <p:grpSpPr bwMode="auto">
            <a:xfrm>
              <a:off x="3389" y="1464"/>
              <a:ext cx="43" cy="16"/>
              <a:chOff x="3671" y="859"/>
              <a:chExt cx="138" cy="49"/>
            </a:xfrm>
          </p:grpSpPr>
          <p:sp>
            <p:nvSpPr>
              <p:cNvPr id="38181" name="Rectangle 74"/>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82" name="Rectangle 75"/>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14" name="Group 76"/>
          <p:cNvGrpSpPr>
            <a:grpSpLocks/>
          </p:cNvGrpSpPr>
          <p:nvPr/>
        </p:nvGrpSpPr>
        <p:grpSpPr bwMode="auto">
          <a:xfrm>
            <a:off x="2870200" y="2673351"/>
            <a:ext cx="975784" cy="745067"/>
            <a:chOff x="3056" y="1142"/>
            <a:chExt cx="461" cy="352"/>
          </a:xfrm>
        </p:grpSpPr>
        <p:sp>
          <p:nvSpPr>
            <p:cNvPr id="38115" name="Rectangle 77"/>
            <p:cNvSpPr>
              <a:spLocks noChangeArrowheads="1"/>
            </p:cNvSpPr>
            <p:nvPr/>
          </p:nvSpPr>
          <p:spPr bwMode="auto">
            <a:xfrm>
              <a:off x="3111" y="1142"/>
              <a:ext cx="346" cy="52"/>
            </a:xfrm>
            <a:prstGeom prst="rect">
              <a:avLst/>
            </a:prstGeom>
            <a:solidFill>
              <a:srgbClr val="FFFFFF"/>
            </a:solidFill>
            <a:ln w="6350">
              <a:solidFill>
                <a:srgbClr val="1A2F40"/>
              </a:solidFill>
              <a:miter lim="800000"/>
              <a:headEnd/>
              <a:tailEnd/>
            </a:ln>
          </p:spPr>
          <p:txBody>
            <a:bodyPr/>
            <a:lstStyle/>
            <a:p>
              <a:pPr defTabSz="609585"/>
              <a:endParaRPr lang="en-US" sz="2400"/>
            </a:p>
          </p:txBody>
        </p:sp>
        <p:sp>
          <p:nvSpPr>
            <p:cNvPr id="38116" name="Rectangle 78"/>
            <p:cNvSpPr>
              <a:spLocks noChangeArrowheads="1"/>
            </p:cNvSpPr>
            <p:nvPr/>
          </p:nvSpPr>
          <p:spPr bwMode="auto">
            <a:xfrm>
              <a:off x="3111" y="1194"/>
              <a:ext cx="346" cy="300"/>
            </a:xfrm>
            <a:prstGeom prst="rect">
              <a:avLst/>
            </a:prstGeom>
            <a:solidFill>
              <a:srgbClr val="1A2F40">
                <a:alpha val="89803"/>
              </a:srgbClr>
            </a:solidFill>
            <a:ln w="9525">
              <a:noFill/>
              <a:miter lim="800000"/>
              <a:headEnd/>
              <a:tailEnd/>
            </a:ln>
          </p:spPr>
          <p:txBody>
            <a:bodyPr/>
            <a:lstStyle/>
            <a:p>
              <a:pPr defTabSz="609585"/>
              <a:endParaRPr lang="en-US" sz="2400"/>
            </a:p>
          </p:txBody>
        </p:sp>
        <p:sp>
          <p:nvSpPr>
            <p:cNvPr id="38117" name="Rectangle 79"/>
            <p:cNvSpPr>
              <a:spLocks noChangeArrowheads="1"/>
            </p:cNvSpPr>
            <p:nvPr/>
          </p:nvSpPr>
          <p:spPr bwMode="auto">
            <a:xfrm>
              <a:off x="3135" y="1159"/>
              <a:ext cx="18" cy="19"/>
            </a:xfrm>
            <a:prstGeom prst="rect">
              <a:avLst/>
            </a:prstGeom>
            <a:solidFill>
              <a:srgbClr val="1A2F40"/>
            </a:solidFill>
            <a:ln w="9525">
              <a:noFill/>
              <a:miter lim="800000"/>
              <a:headEnd/>
              <a:tailEnd/>
            </a:ln>
          </p:spPr>
          <p:txBody>
            <a:bodyPr/>
            <a:lstStyle/>
            <a:p>
              <a:pPr defTabSz="609585"/>
              <a:endParaRPr lang="en-US" sz="2400"/>
            </a:p>
          </p:txBody>
        </p:sp>
        <p:sp>
          <p:nvSpPr>
            <p:cNvPr id="38118" name="Rectangle 80"/>
            <p:cNvSpPr>
              <a:spLocks noChangeArrowheads="1"/>
            </p:cNvSpPr>
            <p:nvPr/>
          </p:nvSpPr>
          <p:spPr bwMode="auto">
            <a:xfrm>
              <a:off x="3168"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8119" name="Rectangle 81"/>
            <p:cNvSpPr>
              <a:spLocks noChangeArrowheads="1"/>
            </p:cNvSpPr>
            <p:nvPr/>
          </p:nvSpPr>
          <p:spPr bwMode="auto">
            <a:xfrm>
              <a:off x="3201"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8120" name="Rectangle 82"/>
            <p:cNvSpPr>
              <a:spLocks noChangeArrowheads="1"/>
            </p:cNvSpPr>
            <p:nvPr/>
          </p:nvSpPr>
          <p:spPr bwMode="auto">
            <a:xfrm>
              <a:off x="3235" y="1159"/>
              <a:ext cx="197" cy="19"/>
            </a:xfrm>
            <a:prstGeom prst="rect">
              <a:avLst/>
            </a:prstGeom>
            <a:solidFill>
              <a:srgbClr val="1A2F40"/>
            </a:solidFill>
            <a:ln w="9525">
              <a:noFill/>
              <a:miter lim="800000"/>
              <a:headEnd/>
              <a:tailEnd/>
            </a:ln>
          </p:spPr>
          <p:txBody>
            <a:bodyPr/>
            <a:lstStyle/>
            <a:p>
              <a:pPr defTabSz="609585"/>
              <a:endParaRPr lang="en-US" sz="2400"/>
            </a:p>
          </p:txBody>
        </p:sp>
        <p:sp>
          <p:nvSpPr>
            <p:cNvPr id="38121" name="Rectangle 83"/>
            <p:cNvSpPr>
              <a:spLocks noChangeArrowheads="1"/>
            </p:cNvSpPr>
            <p:nvPr/>
          </p:nvSpPr>
          <p:spPr bwMode="auto">
            <a:xfrm>
              <a:off x="3387" y="1159"/>
              <a:ext cx="50" cy="19"/>
            </a:xfrm>
            <a:prstGeom prst="rect">
              <a:avLst/>
            </a:prstGeom>
            <a:solidFill>
              <a:srgbClr val="F5D328"/>
            </a:solidFill>
            <a:ln w="9525">
              <a:noFill/>
              <a:miter lim="800000"/>
              <a:headEnd/>
              <a:tailEnd/>
            </a:ln>
          </p:spPr>
          <p:txBody>
            <a:bodyPr/>
            <a:lstStyle/>
            <a:p>
              <a:pPr defTabSz="609585"/>
              <a:endParaRPr lang="en-US" sz="2400"/>
            </a:p>
          </p:txBody>
        </p:sp>
        <p:grpSp>
          <p:nvGrpSpPr>
            <p:cNvPr id="38122" name="Group 84"/>
            <p:cNvGrpSpPr>
              <a:grpSpLocks/>
            </p:cNvGrpSpPr>
            <p:nvPr/>
          </p:nvGrpSpPr>
          <p:grpSpPr bwMode="auto">
            <a:xfrm>
              <a:off x="3056" y="1263"/>
              <a:ext cx="99" cy="15"/>
              <a:chOff x="2086" y="985"/>
              <a:chExt cx="241" cy="38"/>
            </a:xfrm>
          </p:grpSpPr>
          <p:sp>
            <p:nvSpPr>
              <p:cNvPr id="38160" name="Rectangle 85"/>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161" name="Rectangle 86"/>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162" name="Rectangle 87"/>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163" name="Rectangle 88"/>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123" name="Group 89"/>
            <p:cNvGrpSpPr>
              <a:grpSpLocks/>
            </p:cNvGrpSpPr>
            <p:nvPr/>
          </p:nvGrpSpPr>
          <p:grpSpPr bwMode="auto">
            <a:xfrm>
              <a:off x="3418" y="1359"/>
              <a:ext cx="99" cy="16"/>
              <a:chOff x="2086" y="985"/>
              <a:chExt cx="241" cy="38"/>
            </a:xfrm>
          </p:grpSpPr>
          <p:sp>
            <p:nvSpPr>
              <p:cNvPr id="38156" name="Rectangle 90"/>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157" name="Rectangle 91"/>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158" name="Rectangle 92"/>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159" name="Rectangle 93"/>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124" name="Group 94"/>
            <p:cNvGrpSpPr>
              <a:grpSpLocks/>
            </p:cNvGrpSpPr>
            <p:nvPr/>
          </p:nvGrpSpPr>
          <p:grpSpPr bwMode="auto">
            <a:xfrm>
              <a:off x="3395" y="1255"/>
              <a:ext cx="99" cy="16"/>
              <a:chOff x="2086" y="985"/>
              <a:chExt cx="241" cy="38"/>
            </a:xfrm>
          </p:grpSpPr>
          <p:sp>
            <p:nvSpPr>
              <p:cNvPr id="38152" name="Rectangle 95"/>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153" name="Rectangle 96"/>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154" name="Rectangle 97"/>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155" name="Rectangle 98"/>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125" name="Group 99"/>
            <p:cNvGrpSpPr>
              <a:grpSpLocks/>
            </p:cNvGrpSpPr>
            <p:nvPr/>
          </p:nvGrpSpPr>
          <p:grpSpPr bwMode="auto">
            <a:xfrm>
              <a:off x="3132" y="1220"/>
              <a:ext cx="70" cy="15"/>
              <a:chOff x="3583" y="859"/>
              <a:chExt cx="226" cy="49"/>
            </a:xfrm>
          </p:grpSpPr>
          <p:sp>
            <p:nvSpPr>
              <p:cNvPr id="38148" name="Rectangle 100"/>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149" name="Group 101"/>
              <p:cNvGrpSpPr>
                <a:grpSpLocks/>
              </p:cNvGrpSpPr>
              <p:nvPr/>
            </p:nvGrpSpPr>
            <p:grpSpPr bwMode="auto">
              <a:xfrm>
                <a:off x="3671" y="859"/>
                <a:ext cx="138" cy="49"/>
                <a:chOff x="3671" y="859"/>
                <a:chExt cx="138" cy="49"/>
              </a:xfrm>
            </p:grpSpPr>
            <p:sp>
              <p:nvSpPr>
                <p:cNvPr id="38150" name="Rectangle 102"/>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51" name="Rectangle 103"/>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126" name="Group 104"/>
            <p:cNvGrpSpPr>
              <a:grpSpLocks/>
            </p:cNvGrpSpPr>
            <p:nvPr/>
          </p:nvGrpSpPr>
          <p:grpSpPr bwMode="auto">
            <a:xfrm>
              <a:off x="3430" y="1210"/>
              <a:ext cx="43" cy="15"/>
              <a:chOff x="3671" y="859"/>
              <a:chExt cx="138" cy="49"/>
            </a:xfrm>
          </p:grpSpPr>
          <p:sp>
            <p:nvSpPr>
              <p:cNvPr id="38146" name="Rectangle 105"/>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47" name="Rectangle 106"/>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127" name="Group 107"/>
            <p:cNvGrpSpPr>
              <a:grpSpLocks/>
            </p:cNvGrpSpPr>
            <p:nvPr/>
          </p:nvGrpSpPr>
          <p:grpSpPr bwMode="auto">
            <a:xfrm>
              <a:off x="3057" y="1387"/>
              <a:ext cx="43" cy="15"/>
              <a:chOff x="3671" y="859"/>
              <a:chExt cx="138" cy="49"/>
            </a:xfrm>
          </p:grpSpPr>
          <p:sp>
            <p:nvSpPr>
              <p:cNvPr id="38144" name="Rectangle 108"/>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45" name="Rectangle 109"/>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128" name="Group 110"/>
            <p:cNvGrpSpPr>
              <a:grpSpLocks/>
            </p:cNvGrpSpPr>
            <p:nvPr/>
          </p:nvGrpSpPr>
          <p:grpSpPr bwMode="auto">
            <a:xfrm>
              <a:off x="3104" y="1317"/>
              <a:ext cx="43" cy="15"/>
              <a:chOff x="3671" y="859"/>
              <a:chExt cx="138" cy="49"/>
            </a:xfrm>
          </p:grpSpPr>
          <p:sp>
            <p:nvSpPr>
              <p:cNvPr id="38142" name="Rectangle 111"/>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43" name="Rectangle 112"/>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129" name="Group 113"/>
            <p:cNvGrpSpPr>
              <a:grpSpLocks/>
            </p:cNvGrpSpPr>
            <p:nvPr/>
          </p:nvGrpSpPr>
          <p:grpSpPr bwMode="auto">
            <a:xfrm>
              <a:off x="3405" y="1413"/>
              <a:ext cx="70" cy="16"/>
              <a:chOff x="3583" y="859"/>
              <a:chExt cx="226" cy="49"/>
            </a:xfrm>
          </p:grpSpPr>
          <p:sp>
            <p:nvSpPr>
              <p:cNvPr id="38138" name="Rectangle 114"/>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139" name="Group 115"/>
              <p:cNvGrpSpPr>
                <a:grpSpLocks/>
              </p:cNvGrpSpPr>
              <p:nvPr/>
            </p:nvGrpSpPr>
            <p:grpSpPr bwMode="auto">
              <a:xfrm>
                <a:off x="3671" y="859"/>
                <a:ext cx="138" cy="49"/>
                <a:chOff x="3671" y="859"/>
                <a:chExt cx="138" cy="49"/>
              </a:xfrm>
            </p:grpSpPr>
            <p:sp>
              <p:nvSpPr>
                <p:cNvPr id="38140" name="Rectangle 116"/>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41" name="Rectangle 117"/>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130" name="Group 118"/>
            <p:cNvGrpSpPr>
              <a:grpSpLocks/>
            </p:cNvGrpSpPr>
            <p:nvPr/>
          </p:nvGrpSpPr>
          <p:grpSpPr bwMode="auto">
            <a:xfrm>
              <a:off x="3104" y="1445"/>
              <a:ext cx="70" cy="15"/>
              <a:chOff x="3583" y="859"/>
              <a:chExt cx="226" cy="49"/>
            </a:xfrm>
          </p:grpSpPr>
          <p:sp>
            <p:nvSpPr>
              <p:cNvPr id="38134" name="Rectangle 119"/>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135" name="Group 120"/>
              <p:cNvGrpSpPr>
                <a:grpSpLocks/>
              </p:cNvGrpSpPr>
              <p:nvPr/>
            </p:nvGrpSpPr>
            <p:grpSpPr bwMode="auto">
              <a:xfrm>
                <a:off x="3671" y="859"/>
                <a:ext cx="138" cy="49"/>
                <a:chOff x="3671" y="859"/>
                <a:chExt cx="138" cy="49"/>
              </a:xfrm>
            </p:grpSpPr>
            <p:sp>
              <p:nvSpPr>
                <p:cNvPr id="38136" name="Rectangle 121"/>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37" name="Rectangle 122"/>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131" name="Group 123"/>
            <p:cNvGrpSpPr>
              <a:grpSpLocks/>
            </p:cNvGrpSpPr>
            <p:nvPr/>
          </p:nvGrpSpPr>
          <p:grpSpPr bwMode="auto">
            <a:xfrm>
              <a:off x="3389" y="1464"/>
              <a:ext cx="43" cy="16"/>
              <a:chOff x="3671" y="859"/>
              <a:chExt cx="138" cy="49"/>
            </a:xfrm>
          </p:grpSpPr>
          <p:sp>
            <p:nvSpPr>
              <p:cNvPr id="38132" name="Rectangle 124"/>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33" name="Rectangle 125"/>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15" name="Group 126"/>
          <p:cNvGrpSpPr>
            <a:grpSpLocks/>
          </p:cNvGrpSpPr>
          <p:nvPr/>
        </p:nvGrpSpPr>
        <p:grpSpPr bwMode="auto">
          <a:xfrm>
            <a:off x="2863851" y="3920067"/>
            <a:ext cx="975783" cy="745067"/>
            <a:chOff x="3056" y="1142"/>
            <a:chExt cx="461" cy="352"/>
          </a:xfrm>
        </p:grpSpPr>
        <p:sp>
          <p:nvSpPr>
            <p:cNvPr id="38066" name="Rectangle 127"/>
            <p:cNvSpPr>
              <a:spLocks noChangeArrowheads="1"/>
            </p:cNvSpPr>
            <p:nvPr/>
          </p:nvSpPr>
          <p:spPr bwMode="auto">
            <a:xfrm>
              <a:off x="3111" y="1142"/>
              <a:ext cx="346" cy="52"/>
            </a:xfrm>
            <a:prstGeom prst="rect">
              <a:avLst/>
            </a:prstGeom>
            <a:solidFill>
              <a:srgbClr val="FFFFFF"/>
            </a:solidFill>
            <a:ln w="3175">
              <a:solidFill>
                <a:srgbClr val="1A2F40"/>
              </a:solidFill>
              <a:miter lim="800000"/>
              <a:headEnd/>
              <a:tailEnd/>
            </a:ln>
          </p:spPr>
          <p:txBody>
            <a:bodyPr/>
            <a:lstStyle/>
            <a:p>
              <a:pPr defTabSz="609585"/>
              <a:endParaRPr lang="en-US" sz="2400"/>
            </a:p>
          </p:txBody>
        </p:sp>
        <p:sp>
          <p:nvSpPr>
            <p:cNvPr id="38067" name="Rectangle 128"/>
            <p:cNvSpPr>
              <a:spLocks noChangeArrowheads="1"/>
            </p:cNvSpPr>
            <p:nvPr/>
          </p:nvSpPr>
          <p:spPr bwMode="auto">
            <a:xfrm>
              <a:off x="3111" y="1194"/>
              <a:ext cx="346" cy="300"/>
            </a:xfrm>
            <a:prstGeom prst="rect">
              <a:avLst/>
            </a:prstGeom>
            <a:solidFill>
              <a:srgbClr val="1A2F40">
                <a:alpha val="89803"/>
              </a:srgbClr>
            </a:solidFill>
            <a:ln w="9525">
              <a:noFill/>
              <a:miter lim="800000"/>
              <a:headEnd/>
              <a:tailEnd/>
            </a:ln>
          </p:spPr>
          <p:txBody>
            <a:bodyPr/>
            <a:lstStyle/>
            <a:p>
              <a:pPr defTabSz="609585"/>
              <a:endParaRPr lang="en-US" sz="2400"/>
            </a:p>
          </p:txBody>
        </p:sp>
        <p:sp>
          <p:nvSpPr>
            <p:cNvPr id="38068" name="Rectangle 129"/>
            <p:cNvSpPr>
              <a:spLocks noChangeArrowheads="1"/>
            </p:cNvSpPr>
            <p:nvPr/>
          </p:nvSpPr>
          <p:spPr bwMode="auto">
            <a:xfrm>
              <a:off x="3135" y="1159"/>
              <a:ext cx="18" cy="19"/>
            </a:xfrm>
            <a:prstGeom prst="rect">
              <a:avLst/>
            </a:prstGeom>
            <a:solidFill>
              <a:srgbClr val="1A2F40"/>
            </a:solidFill>
            <a:ln w="9525">
              <a:noFill/>
              <a:miter lim="800000"/>
              <a:headEnd/>
              <a:tailEnd/>
            </a:ln>
          </p:spPr>
          <p:txBody>
            <a:bodyPr/>
            <a:lstStyle/>
            <a:p>
              <a:pPr defTabSz="609585"/>
              <a:endParaRPr lang="en-US" sz="2400"/>
            </a:p>
          </p:txBody>
        </p:sp>
        <p:sp>
          <p:nvSpPr>
            <p:cNvPr id="38069" name="Rectangle 130"/>
            <p:cNvSpPr>
              <a:spLocks noChangeArrowheads="1"/>
            </p:cNvSpPr>
            <p:nvPr/>
          </p:nvSpPr>
          <p:spPr bwMode="auto">
            <a:xfrm>
              <a:off x="3168"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8070" name="Rectangle 131"/>
            <p:cNvSpPr>
              <a:spLocks noChangeArrowheads="1"/>
            </p:cNvSpPr>
            <p:nvPr/>
          </p:nvSpPr>
          <p:spPr bwMode="auto">
            <a:xfrm>
              <a:off x="3201"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8071" name="Rectangle 132"/>
            <p:cNvSpPr>
              <a:spLocks noChangeArrowheads="1"/>
            </p:cNvSpPr>
            <p:nvPr/>
          </p:nvSpPr>
          <p:spPr bwMode="auto">
            <a:xfrm>
              <a:off x="3235" y="1159"/>
              <a:ext cx="197" cy="19"/>
            </a:xfrm>
            <a:prstGeom prst="rect">
              <a:avLst/>
            </a:prstGeom>
            <a:solidFill>
              <a:srgbClr val="1A2F40"/>
            </a:solidFill>
            <a:ln w="9525">
              <a:noFill/>
              <a:miter lim="800000"/>
              <a:headEnd/>
              <a:tailEnd/>
            </a:ln>
          </p:spPr>
          <p:txBody>
            <a:bodyPr/>
            <a:lstStyle/>
            <a:p>
              <a:pPr defTabSz="609585"/>
              <a:endParaRPr lang="en-US" sz="2400"/>
            </a:p>
          </p:txBody>
        </p:sp>
        <p:sp>
          <p:nvSpPr>
            <p:cNvPr id="38072" name="Rectangle 133"/>
            <p:cNvSpPr>
              <a:spLocks noChangeArrowheads="1"/>
            </p:cNvSpPr>
            <p:nvPr/>
          </p:nvSpPr>
          <p:spPr bwMode="auto">
            <a:xfrm>
              <a:off x="3387" y="1159"/>
              <a:ext cx="50" cy="19"/>
            </a:xfrm>
            <a:prstGeom prst="rect">
              <a:avLst/>
            </a:prstGeom>
            <a:solidFill>
              <a:srgbClr val="F5D328"/>
            </a:solidFill>
            <a:ln w="9525">
              <a:noFill/>
              <a:miter lim="800000"/>
              <a:headEnd/>
              <a:tailEnd/>
            </a:ln>
          </p:spPr>
          <p:txBody>
            <a:bodyPr/>
            <a:lstStyle/>
            <a:p>
              <a:pPr defTabSz="609585"/>
              <a:endParaRPr lang="en-US" sz="2400"/>
            </a:p>
          </p:txBody>
        </p:sp>
        <p:grpSp>
          <p:nvGrpSpPr>
            <p:cNvPr id="38073" name="Group 134"/>
            <p:cNvGrpSpPr>
              <a:grpSpLocks/>
            </p:cNvGrpSpPr>
            <p:nvPr/>
          </p:nvGrpSpPr>
          <p:grpSpPr bwMode="auto">
            <a:xfrm>
              <a:off x="3056" y="1263"/>
              <a:ext cx="99" cy="15"/>
              <a:chOff x="2086" y="985"/>
              <a:chExt cx="241" cy="38"/>
            </a:xfrm>
          </p:grpSpPr>
          <p:sp>
            <p:nvSpPr>
              <p:cNvPr id="38111" name="Rectangle 135"/>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112" name="Rectangle 136"/>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113" name="Rectangle 137"/>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114" name="Rectangle 138"/>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074" name="Group 139"/>
            <p:cNvGrpSpPr>
              <a:grpSpLocks/>
            </p:cNvGrpSpPr>
            <p:nvPr/>
          </p:nvGrpSpPr>
          <p:grpSpPr bwMode="auto">
            <a:xfrm>
              <a:off x="3418" y="1359"/>
              <a:ext cx="99" cy="16"/>
              <a:chOff x="2086" y="985"/>
              <a:chExt cx="241" cy="38"/>
            </a:xfrm>
          </p:grpSpPr>
          <p:sp>
            <p:nvSpPr>
              <p:cNvPr id="38107" name="Rectangle 140"/>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108" name="Rectangle 141"/>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109" name="Rectangle 142"/>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110" name="Rectangle 143"/>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075" name="Group 144"/>
            <p:cNvGrpSpPr>
              <a:grpSpLocks/>
            </p:cNvGrpSpPr>
            <p:nvPr/>
          </p:nvGrpSpPr>
          <p:grpSpPr bwMode="auto">
            <a:xfrm>
              <a:off x="3395" y="1255"/>
              <a:ext cx="99" cy="16"/>
              <a:chOff x="2086" y="985"/>
              <a:chExt cx="241" cy="38"/>
            </a:xfrm>
          </p:grpSpPr>
          <p:sp>
            <p:nvSpPr>
              <p:cNvPr id="38103" name="Rectangle 145"/>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104" name="Rectangle 146"/>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105" name="Rectangle 147"/>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106" name="Rectangle 148"/>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076" name="Group 149"/>
            <p:cNvGrpSpPr>
              <a:grpSpLocks/>
            </p:cNvGrpSpPr>
            <p:nvPr/>
          </p:nvGrpSpPr>
          <p:grpSpPr bwMode="auto">
            <a:xfrm>
              <a:off x="3132" y="1220"/>
              <a:ext cx="70" cy="15"/>
              <a:chOff x="3583" y="859"/>
              <a:chExt cx="226" cy="49"/>
            </a:xfrm>
          </p:grpSpPr>
          <p:sp>
            <p:nvSpPr>
              <p:cNvPr id="38099" name="Rectangle 150"/>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100" name="Group 151"/>
              <p:cNvGrpSpPr>
                <a:grpSpLocks/>
              </p:cNvGrpSpPr>
              <p:nvPr/>
            </p:nvGrpSpPr>
            <p:grpSpPr bwMode="auto">
              <a:xfrm>
                <a:off x="3671" y="859"/>
                <a:ext cx="138" cy="49"/>
                <a:chOff x="3671" y="859"/>
                <a:chExt cx="138" cy="49"/>
              </a:xfrm>
            </p:grpSpPr>
            <p:sp>
              <p:nvSpPr>
                <p:cNvPr id="38101" name="Rectangle 152"/>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102" name="Rectangle 153"/>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077" name="Group 154"/>
            <p:cNvGrpSpPr>
              <a:grpSpLocks/>
            </p:cNvGrpSpPr>
            <p:nvPr/>
          </p:nvGrpSpPr>
          <p:grpSpPr bwMode="auto">
            <a:xfrm>
              <a:off x="3430" y="1210"/>
              <a:ext cx="43" cy="15"/>
              <a:chOff x="3671" y="859"/>
              <a:chExt cx="138" cy="49"/>
            </a:xfrm>
          </p:grpSpPr>
          <p:sp>
            <p:nvSpPr>
              <p:cNvPr id="38097" name="Rectangle 155"/>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98" name="Rectangle 156"/>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078" name="Group 157"/>
            <p:cNvGrpSpPr>
              <a:grpSpLocks/>
            </p:cNvGrpSpPr>
            <p:nvPr/>
          </p:nvGrpSpPr>
          <p:grpSpPr bwMode="auto">
            <a:xfrm>
              <a:off x="3057" y="1387"/>
              <a:ext cx="43" cy="15"/>
              <a:chOff x="3671" y="859"/>
              <a:chExt cx="138" cy="49"/>
            </a:xfrm>
          </p:grpSpPr>
          <p:sp>
            <p:nvSpPr>
              <p:cNvPr id="38095" name="Rectangle 158"/>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96" name="Rectangle 159"/>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079" name="Group 160"/>
            <p:cNvGrpSpPr>
              <a:grpSpLocks/>
            </p:cNvGrpSpPr>
            <p:nvPr/>
          </p:nvGrpSpPr>
          <p:grpSpPr bwMode="auto">
            <a:xfrm>
              <a:off x="3104" y="1317"/>
              <a:ext cx="43" cy="15"/>
              <a:chOff x="3671" y="859"/>
              <a:chExt cx="138" cy="49"/>
            </a:xfrm>
          </p:grpSpPr>
          <p:sp>
            <p:nvSpPr>
              <p:cNvPr id="38093" name="Rectangle 161"/>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94" name="Rectangle 162"/>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080" name="Group 163"/>
            <p:cNvGrpSpPr>
              <a:grpSpLocks/>
            </p:cNvGrpSpPr>
            <p:nvPr/>
          </p:nvGrpSpPr>
          <p:grpSpPr bwMode="auto">
            <a:xfrm>
              <a:off x="3405" y="1413"/>
              <a:ext cx="70" cy="16"/>
              <a:chOff x="3583" y="859"/>
              <a:chExt cx="226" cy="49"/>
            </a:xfrm>
          </p:grpSpPr>
          <p:sp>
            <p:nvSpPr>
              <p:cNvPr id="38089" name="Rectangle 164"/>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090" name="Group 165"/>
              <p:cNvGrpSpPr>
                <a:grpSpLocks/>
              </p:cNvGrpSpPr>
              <p:nvPr/>
            </p:nvGrpSpPr>
            <p:grpSpPr bwMode="auto">
              <a:xfrm>
                <a:off x="3671" y="859"/>
                <a:ext cx="138" cy="49"/>
                <a:chOff x="3671" y="859"/>
                <a:chExt cx="138" cy="49"/>
              </a:xfrm>
            </p:grpSpPr>
            <p:sp>
              <p:nvSpPr>
                <p:cNvPr id="38091" name="Rectangle 166"/>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92" name="Rectangle 167"/>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081" name="Group 168"/>
            <p:cNvGrpSpPr>
              <a:grpSpLocks/>
            </p:cNvGrpSpPr>
            <p:nvPr/>
          </p:nvGrpSpPr>
          <p:grpSpPr bwMode="auto">
            <a:xfrm>
              <a:off x="3104" y="1445"/>
              <a:ext cx="70" cy="15"/>
              <a:chOff x="3583" y="859"/>
              <a:chExt cx="226" cy="49"/>
            </a:xfrm>
          </p:grpSpPr>
          <p:sp>
            <p:nvSpPr>
              <p:cNvPr id="38085" name="Rectangle 169"/>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086" name="Group 170"/>
              <p:cNvGrpSpPr>
                <a:grpSpLocks/>
              </p:cNvGrpSpPr>
              <p:nvPr/>
            </p:nvGrpSpPr>
            <p:grpSpPr bwMode="auto">
              <a:xfrm>
                <a:off x="3671" y="859"/>
                <a:ext cx="138" cy="49"/>
                <a:chOff x="3671" y="859"/>
                <a:chExt cx="138" cy="49"/>
              </a:xfrm>
            </p:grpSpPr>
            <p:sp>
              <p:nvSpPr>
                <p:cNvPr id="38087" name="Rectangle 171"/>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88" name="Rectangle 172"/>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082" name="Group 173"/>
            <p:cNvGrpSpPr>
              <a:grpSpLocks/>
            </p:cNvGrpSpPr>
            <p:nvPr/>
          </p:nvGrpSpPr>
          <p:grpSpPr bwMode="auto">
            <a:xfrm>
              <a:off x="3389" y="1464"/>
              <a:ext cx="43" cy="16"/>
              <a:chOff x="3671" y="859"/>
              <a:chExt cx="138" cy="49"/>
            </a:xfrm>
          </p:grpSpPr>
          <p:sp>
            <p:nvSpPr>
              <p:cNvPr id="38083" name="Rectangle 174"/>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84" name="Rectangle 175"/>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16" name="Group 176"/>
          <p:cNvGrpSpPr>
            <a:grpSpLocks/>
          </p:cNvGrpSpPr>
          <p:nvPr/>
        </p:nvGrpSpPr>
        <p:grpSpPr bwMode="auto">
          <a:xfrm>
            <a:off x="8396818" y="3896784"/>
            <a:ext cx="975783" cy="745067"/>
            <a:chOff x="3056" y="1142"/>
            <a:chExt cx="461" cy="352"/>
          </a:xfrm>
        </p:grpSpPr>
        <p:sp>
          <p:nvSpPr>
            <p:cNvPr id="38017" name="Rectangle 177"/>
            <p:cNvSpPr>
              <a:spLocks noChangeArrowheads="1"/>
            </p:cNvSpPr>
            <p:nvPr/>
          </p:nvSpPr>
          <p:spPr bwMode="auto">
            <a:xfrm>
              <a:off x="3111" y="1142"/>
              <a:ext cx="346" cy="52"/>
            </a:xfrm>
            <a:prstGeom prst="rect">
              <a:avLst/>
            </a:prstGeom>
            <a:solidFill>
              <a:srgbClr val="FFFFFF"/>
            </a:solidFill>
            <a:ln w="3175">
              <a:solidFill>
                <a:srgbClr val="1A2F40"/>
              </a:solidFill>
              <a:miter lim="800000"/>
              <a:headEnd/>
              <a:tailEnd/>
            </a:ln>
          </p:spPr>
          <p:txBody>
            <a:bodyPr/>
            <a:lstStyle/>
            <a:p>
              <a:pPr defTabSz="609585"/>
              <a:endParaRPr lang="en-US" sz="2400"/>
            </a:p>
          </p:txBody>
        </p:sp>
        <p:sp>
          <p:nvSpPr>
            <p:cNvPr id="38018" name="Rectangle 178"/>
            <p:cNvSpPr>
              <a:spLocks noChangeArrowheads="1"/>
            </p:cNvSpPr>
            <p:nvPr/>
          </p:nvSpPr>
          <p:spPr bwMode="auto">
            <a:xfrm>
              <a:off x="3111" y="1194"/>
              <a:ext cx="346" cy="300"/>
            </a:xfrm>
            <a:prstGeom prst="rect">
              <a:avLst/>
            </a:prstGeom>
            <a:solidFill>
              <a:srgbClr val="1A2F40">
                <a:alpha val="89803"/>
              </a:srgbClr>
            </a:solidFill>
            <a:ln w="9525">
              <a:noFill/>
              <a:miter lim="800000"/>
              <a:headEnd/>
              <a:tailEnd/>
            </a:ln>
          </p:spPr>
          <p:txBody>
            <a:bodyPr/>
            <a:lstStyle/>
            <a:p>
              <a:pPr defTabSz="609585"/>
              <a:endParaRPr lang="en-US" sz="2400"/>
            </a:p>
          </p:txBody>
        </p:sp>
        <p:sp>
          <p:nvSpPr>
            <p:cNvPr id="38019" name="Rectangle 179"/>
            <p:cNvSpPr>
              <a:spLocks noChangeArrowheads="1"/>
            </p:cNvSpPr>
            <p:nvPr/>
          </p:nvSpPr>
          <p:spPr bwMode="auto">
            <a:xfrm>
              <a:off x="3135" y="1159"/>
              <a:ext cx="18" cy="19"/>
            </a:xfrm>
            <a:prstGeom prst="rect">
              <a:avLst/>
            </a:prstGeom>
            <a:solidFill>
              <a:srgbClr val="1A2F40"/>
            </a:solidFill>
            <a:ln w="9525">
              <a:noFill/>
              <a:miter lim="800000"/>
              <a:headEnd/>
              <a:tailEnd/>
            </a:ln>
          </p:spPr>
          <p:txBody>
            <a:bodyPr/>
            <a:lstStyle/>
            <a:p>
              <a:pPr defTabSz="609585"/>
              <a:endParaRPr lang="en-US" sz="2400"/>
            </a:p>
          </p:txBody>
        </p:sp>
        <p:sp>
          <p:nvSpPr>
            <p:cNvPr id="38020" name="Rectangle 180"/>
            <p:cNvSpPr>
              <a:spLocks noChangeArrowheads="1"/>
            </p:cNvSpPr>
            <p:nvPr/>
          </p:nvSpPr>
          <p:spPr bwMode="auto">
            <a:xfrm>
              <a:off x="3168"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8021" name="Rectangle 181"/>
            <p:cNvSpPr>
              <a:spLocks noChangeArrowheads="1"/>
            </p:cNvSpPr>
            <p:nvPr/>
          </p:nvSpPr>
          <p:spPr bwMode="auto">
            <a:xfrm>
              <a:off x="3201"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8022" name="Rectangle 182"/>
            <p:cNvSpPr>
              <a:spLocks noChangeArrowheads="1"/>
            </p:cNvSpPr>
            <p:nvPr/>
          </p:nvSpPr>
          <p:spPr bwMode="auto">
            <a:xfrm>
              <a:off x="3235" y="1159"/>
              <a:ext cx="197" cy="19"/>
            </a:xfrm>
            <a:prstGeom prst="rect">
              <a:avLst/>
            </a:prstGeom>
            <a:solidFill>
              <a:srgbClr val="1A2F40"/>
            </a:solidFill>
            <a:ln w="9525">
              <a:noFill/>
              <a:miter lim="800000"/>
              <a:headEnd/>
              <a:tailEnd/>
            </a:ln>
          </p:spPr>
          <p:txBody>
            <a:bodyPr/>
            <a:lstStyle/>
            <a:p>
              <a:pPr defTabSz="609585"/>
              <a:endParaRPr lang="en-US" sz="2400"/>
            </a:p>
          </p:txBody>
        </p:sp>
        <p:sp>
          <p:nvSpPr>
            <p:cNvPr id="38023" name="Rectangle 183"/>
            <p:cNvSpPr>
              <a:spLocks noChangeArrowheads="1"/>
            </p:cNvSpPr>
            <p:nvPr/>
          </p:nvSpPr>
          <p:spPr bwMode="auto">
            <a:xfrm>
              <a:off x="3387" y="1159"/>
              <a:ext cx="50" cy="19"/>
            </a:xfrm>
            <a:prstGeom prst="rect">
              <a:avLst/>
            </a:prstGeom>
            <a:solidFill>
              <a:srgbClr val="F5D328"/>
            </a:solidFill>
            <a:ln w="9525">
              <a:noFill/>
              <a:miter lim="800000"/>
              <a:headEnd/>
              <a:tailEnd/>
            </a:ln>
          </p:spPr>
          <p:txBody>
            <a:bodyPr/>
            <a:lstStyle/>
            <a:p>
              <a:pPr defTabSz="609585"/>
              <a:endParaRPr lang="en-US" sz="2400"/>
            </a:p>
          </p:txBody>
        </p:sp>
        <p:grpSp>
          <p:nvGrpSpPr>
            <p:cNvPr id="38024" name="Group 184"/>
            <p:cNvGrpSpPr>
              <a:grpSpLocks/>
            </p:cNvGrpSpPr>
            <p:nvPr/>
          </p:nvGrpSpPr>
          <p:grpSpPr bwMode="auto">
            <a:xfrm>
              <a:off x="3056" y="1263"/>
              <a:ext cx="99" cy="15"/>
              <a:chOff x="2086" y="985"/>
              <a:chExt cx="241" cy="38"/>
            </a:xfrm>
          </p:grpSpPr>
          <p:sp>
            <p:nvSpPr>
              <p:cNvPr id="38062" name="Rectangle 185"/>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063" name="Rectangle 186"/>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064" name="Rectangle 187"/>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065" name="Rectangle 188"/>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025" name="Group 189"/>
            <p:cNvGrpSpPr>
              <a:grpSpLocks/>
            </p:cNvGrpSpPr>
            <p:nvPr/>
          </p:nvGrpSpPr>
          <p:grpSpPr bwMode="auto">
            <a:xfrm>
              <a:off x="3418" y="1359"/>
              <a:ext cx="99" cy="16"/>
              <a:chOff x="2086" y="985"/>
              <a:chExt cx="241" cy="38"/>
            </a:xfrm>
          </p:grpSpPr>
          <p:sp>
            <p:nvSpPr>
              <p:cNvPr id="38058" name="Rectangle 190"/>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059" name="Rectangle 191"/>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060" name="Rectangle 192"/>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061" name="Rectangle 193"/>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026" name="Group 194"/>
            <p:cNvGrpSpPr>
              <a:grpSpLocks/>
            </p:cNvGrpSpPr>
            <p:nvPr/>
          </p:nvGrpSpPr>
          <p:grpSpPr bwMode="auto">
            <a:xfrm>
              <a:off x="3395" y="1255"/>
              <a:ext cx="99" cy="16"/>
              <a:chOff x="2086" y="985"/>
              <a:chExt cx="241" cy="38"/>
            </a:xfrm>
          </p:grpSpPr>
          <p:sp>
            <p:nvSpPr>
              <p:cNvPr id="38054" name="Rectangle 195"/>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055" name="Rectangle 196"/>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056" name="Rectangle 197"/>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057" name="Rectangle 198"/>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8027" name="Group 199"/>
            <p:cNvGrpSpPr>
              <a:grpSpLocks/>
            </p:cNvGrpSpPr>
            <p:nvPr/>
          </p:nvGrpSpPr>
          <p:grpSpPr bwMode="auto">
            <a:xfrm>
              <a:off x="3132" y="1220"/>
              <a:ext cx="70" cy="15"/>
              <a:chOff x="3583" y="859"/>
              <a:chExt cx="226" cy="49"/>
            </a:xfrm>
          </p:grpSpPr>
          <p:sp>
            <p:nvSpPr>
              <p:cNvPr id="38050" name="Rectangle 200"/>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051" name="Group 201"/>
              <p:cNvGrpSpPr>
                <a:grpSpLocks/>
              </p:cNvGrpSpPr>
              <p:nvPr/>
            </p:nvGrpSpPr>
            <p:grpSpPr bwMode="auto">
              <a:xfrm>
                <a:off x="3671" y="859"/>
                <a:ext cx="138" cy="49"/>
                <a:chOff x="3671" y="859"/>
                <a:chExt cx="138" cy="49"/>
              </a:xfrm>
            </p:grpSpPr>
            <p:sp>
              <p:nvSpPr>
                <p:cNvPr id="38052" name="Rectangle 202"/>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53" name="Rectangle 203"/>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028" name="Group 204"/>
            <p:cNvGrpSpPr>
              <a:grpSpLocks/>
            </p:cNvGrpSpPr>
            <p:nvPr/>
          </p:nvGrpSpPr>
          <p:grpSpPr bwMode="auto">
            <a:xfrm>
              <a:off x="3430" y="1210"/>
              <a:ext cx="43" cy="15"/>
              <a:chOff x="3671" y="859"/>
              <a:chExt cx="138" cy="49"/>
            </a:xfrm>
          </p:grpSpPr>
          <p:sp>
            <p:nvSpPr>
              <p:cNvPr id="38048" name="Rectangle 205"/>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49" name="Rectangle 206"/>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029" name="Group 207"/>
            <p:cNvGrpSpPr>
              <a:grpSpLocks/>
            </p:cNvGrpSpPr>
            <p:nvPr/>
          </p:nvGrpSpPr>
          <p:grpSpPr bwMode="auto">
            <a:xfrm>
              <a:off x="3057" y="1387"/>
              <a:ext cx="43" cy="15"/>
              <a:chOff x="3671" y="859"/>
              <a:chExt cx="138" cy="49"/>
            </a:xfrm>
          </p:grpSpPr>
          <p:sp>
            <p:nvSpPr>
              <p:cNvPr id="38046" name="Rectangle 208"/>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47" name="Rectangle 209"/>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030" name="Group 210"/>
            <p:cNvGrpSpPr>
              <a:grpSpLocks/>
            </p:cNvGrpSpPr>
            <p:nvPr/>
          </p:nvGrpSpPr>
          <p:grpSpPr bwMode="auto">
            <a:xfrm>
              <a:off x="3104" y="1317"/>
              <a:ext cx="43" cy="15"/>
              <a:chOff x="3671" y="859"/>
              <a:chExt cx="138" cy="49"/>
            </a:xfrm>
          </p:grpSpPr>
          <p:sp>
            <p:nvSpPr>
              <p:cNvPr id="38044" name="Rectangle 211"/>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45" name="Rectangle 212"/>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8031" name="Group 213"/>
            <p:cNvGrpSpPr>
              <a:grpSpLocks/>
            </p:cNvGrpSpPr>
            <p:nvPr/>
          </p:nvGrpSpPr>
          <p:grpSpPr bwMode="auto">
            <a:xfrm>
              <a:off x="3405" y="1413"/>
              <a:ext cx="70" cy="16"/>
              <a:chOff x="3583" y="859"/>
              <a:chExt cx="226" cy="49"/>
            </a:xfrm>
          </p:grpSpPr>
          <p:sp>
            <p:nvSpPr>
              <p:cNvPr id="38040" name="Rectangle 214"/>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041" name="Group 215"/>
              <p:cNvGrpSpPr>
                <a:grpSpLocks/>
              </p:cNvGrpSpPr>
              <p:nvPr/>
            </p:nvGrpSpPr>
            <p:grpSpPr bwMode="auto">
              <a:xfrm>
                <a:off x="3671" y="859"/>
                <a:ext cx="138" cy="49"/>
                <a:chOff x="3671" y="859"/>
                <a:chExt cx="138" cy="49"/>
              </a:xfrm>
            </p:grpSpPr>
            <p:sp>
              <p:nvSpPr>
                <p:cNvPr id="38042" name="Rectangle 216"/>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43" name="Rectangle 217"/>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032" name="Group 218"/>
            <p:cNvGrpSpPr>
              <a:grpSpLocks/>
            </p:cNvGrpSpPr>
            <p:nvPr/>
          </p:nvGrpSpPr>
          <p:grpSpPr bwMode="auto">
            <a:xfrm>
              <a:off x="3104" y="1445"/>
              <a:ext cx="70" cy="15"/>
              <a:chOff x="3583" y="859"/>
              <a:chExt cx="226" cy="49"/>
            </a:xfrm>
          </p:grpSpPr>
          <p:sp>
            <p:nvSpPr>
              <p:cNvPr id="38036" name="Rectangle 219"/>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037" name="Group 220"/>
              <p:cNvGrpSpPr>
                <a:grpSpLocks/>
              </p:cNvGrpSpPr>
              <p:nvPr/>
            </p:nvGrpSpPr>
            <p:grpSpPr bwMode="auto">
              <a:xfrm>
                <a:off x="3671" y="859"/>
                <a:ext cx="138" cy="49"/>
                <a:chOff x="3671" y="859"/>
                <a:chExt cx="138" cy="49"/>
              </a:xfrm>
            </p:grpSpPr>
            <p:sp>
              <p:nvSpPr>
                <p:cNvPr id="38038" name="Rectangle 221"/>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39" name="Rectangle 222"/>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8033" name="Group 223"/>
            <p:cNvGrpSpPr>
              <a:grpSpLocks/>
            </p:cNvGrpSpPr>
            <p:nvPr/>
          </p:nvGrpSpPr>
          <p:grpSpPr bwMode="auto">
            <a:xfrm>
              <a:off x="3389" y="1464"/>
              <a:ext cx="43" cy="16"/>
              <a:chOff x="3671" y="859"/>
              <a:chExt cx="138" cy="49"/>
            </a:xfrm>
          </p:grpSpPr>
          <p:sp>
            <p:nvSpPr>
              <p:cNvPr id="38034" name="Rectangle 224"/>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35" name="Rectangle 225"/>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17" name="Group 244"/>
          <p:cNvGrpSpPr>
            <a:grpSpLocks/>
          </p:cNvGrpSpPr>
          <p:nvPr/>
        </p:nvGrpSpPr>
        <p:grpSpPr bwMode="auto">
          <a:xfrm>
            <a:off x="5670551" y="3896784"/>
            <a:ext cx="975783" cy="745067"/>
            <a:chOff x="3056" y="1142"/>
            <a:chExt cx="461" cy="352"/>
          </a:xfrm>
        </p:grpSpPr>
        <p:sp>
          <p:nvSpPr>
            <p:cNvPr id="37968" name="Rectangle 245"/>
            <p:cNvSpPr>
              <a:spLocks noChangeArrowheads="1"/>
            </p:cNvSpPr>
            <p:nvPr/>
          </p:nvSpPr>
          <p:spPr bwMode="auto">
            <a:xfrm>
              <a:off x="3111" y="1142"/>
              <a:ext cx="346" cy="52"/>
            </a:xfrm>
            <a:prstGeom prst="rect">
              <a:avLst/>
            </a:prstGeom>
            <a:solidFill>
              <a:srgbClr val="FFFFFF"/>
            </a:solidFill>
            <a:ln w="3175">
              <a:solidFill>
                <a:srgbClr val="1A2F40"/>
              </a:solidFill>
              <a:miter lim="800000"/>
              <a:headEnd/>
              <a:tailEnd/>
            </a:ln>
          </p:spPr>
          <p:txBody>
            <a:bodyPr/>
            <a:lstStyle/>
            <a:p>
              <a:pPr defTabSz="609585"/>
              <a:endParaRPr lang="en-US" sz="2400"/>
            </a:p>
          </p:txBody>
        </p:sp>
        <p:sp>
          <p:nvSpPr>
            <p:cNvPr id="37969" name="Rectangle 246"/>
            <p:cNvSpPr>
              <a:spLocks noChangeArrowheads="1"/>
            </p:cNvSpPr>
            <p:nvPr/>
          </p:nvSpPr>
          <p:spPr bwMode="auto">
            <a:xfrm>
              <a:off x="3111" y="1194"/>
              <a:ext cx="346" cy="300"/>
            </a:xfrm>
            <a:prstGeom prst="rect">
              <a:avLst/>
            </a:prstGeom>
            <a:solidFill>
              <a:srgbClr val="1A2F40">
                <a:alpha val="89803"/>
              </a:srgbClr>
            </a:solidFill>
            <a:ln w="9525">
              <a:noFill/>
              <a:miter lim="800000"/>
              <a:headEnd/>
              <a:tailEnd/>
            </a:ln>
          </p:spPr>
          <p:txBody>
            <a:bodyPr/>
            <a:lstStyle/>
            <a:p>
              <a:pPr defTabSz="609585"/>
              <a:endParaRPr lang="en-US" sz="2400"/>
            </a:p>
          </p:txBody>
        </p:sp>
        <p:sp>
          <p:nvSpPr>
            <p:cNvPr id="37970" name="Rectangle 247"/>
            <p:cNvSpPr>
              <a:spLocks noChangeArrowheads="1"/>
            </p:cNvSpPr>
            <p:nvPr/>
          </p:nvSpPr>
          <p:spPr bwMode="auto">
            <a:xfrm>
              <a:off x="3135" y="1159"/>
              <a:ext cx="18" cy="19"/>
            </a:xfrm>
            <a:prstGeom prst="rect">
              <a:avLst/>
            </a:prstGeom>
            <a:solidFill>
              <a:srgbClr val="1A2F40"/>
            </a:solidFill>
            <a:ln w="9525">
              <a:noFill/>
              <a:miter lim="800000"/>
              <a:headEnd/>
              <a:tailEnd/>
            </a:ln>
          </p:spPr>
          <p:txBody>
            <a:bodyPr/>
            <a:lstStyle/>
            <a:p>
              <a:pPr defTabSz="609585"/>
              <a:endParaRPr lang="en-US" sz="2400"/>
            </a:p>
          </p:txBody>
        </p:sp>
        <p:sp>
          <p:nvSpPr>
            <p:cNvPr id="37971" name="Rectangle 248"/>
            <p:cNvSpPr>
              <a:spLocks noChangeArrowheads="1"/>
            </p:cNvSpPr>
            <p:nvPr/>
          </p:nvSpPr>
          <p:spPr bwMode="auto">
            <a:xfrm>
              <a:off x="3168"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7972" name="Rectangle 249"/>
            <p:cNvSpPr>
              <a:spLocks noChangeArrowheads="1"/>
            </p:cNvSpPr>
            <p:nvPr/>
          </p:nvSpPr>
          <p:spPr bwMode="auto">
            <a:xfrm>
              <a:off x="3201"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7973" name="Rectangle 250"/>
            <p:cNvSpPr>
              <a:spLocks noChangeArrowheads="1"/>
            </p:cNvSpPr>
            <p:nvPr/>
          </p:nvSpPr>
          <p:spPr bwMode="auto">
            <a:xfrm>
              <a:off x="3235" y="1159"/>
              <a:ext cx="197" cy="19"/>
            </a:xfrm>
            <a:prstGeom prst="rect">
              <a:avLst/>
            </a:prstGeom>
            <a:solidFill>
              <a:srgbClr val="1A2F40"/>
            </a:solidFill>
            <a:ln w="9525">
              <a:noFill/>
              <a:miter lim="800000"/>
              <a:headEnd/>
              <a:tailEnd/>
            </a:ln>
          </p:spPr>
          <p:txBody>
            <a:bodyPr/>
            <a:lstStyle/>
            <a:p>
              <a:pPr defTabSz="609585"/>
              <a:endParaRPr lang="en-US" sz="2400"/>
            </a:p>
          </p:txBody>
        </p:sp>
        <p:sp>
          <p:nvSpPr>
            <p:cNvPr id="37974" name="Rectangle 251"/>
            <p:cNvSpPr>
              <a:spLocks noChangeArrowheads="1"/>
            </p:cNvSpPr>
            <p:nvPr/>
          </p:nvSpPr>
          <p:spPr bwMode="auto">
            <a:xfrm>
              <a:off x="3387" y="1159"/>
              <a:ext cx="50" cy="19"/>
            </a:xfrm>
            <a:prstGeom prst="rect">
              <a:avLst/>
            </a:prstGeom>
            <a:solidFill>
              <a:srgbClr val="F5D328"/>
            </a:solidFill>
            <a:ln w="9525">
              <a:noFill/>
              <a:miter lim="800000"/>
              <a:headEnd/>
              <a:tailEnd/>
            </a:ln>
          </p:spPr>
          <p:txBody>
            <a:bodyPr/>
            <a:lstStyle/>
            <a:p>
              <a:pPr defTabSz="609585"/>
              <a:endParaRPr lang="en-US" sz="2400"/>
            </a:p>
          </p:txBody>
        </p:sp>
        <p:grpSp>
          <p:nvGrpSpPr>
            <p:cNvPr id="37975" name="Group 252"/>
            <p:cNvGrpSpPr>
              <a:grpSpLocks/>
            </p:cNvGrpSpPr>
            <p:nvPr/>
          </p:nvGrpSpPr>
          <p:grpSpPr bwMode="auto">
            <a:xfrm>
              <a:off x="3056" y="1263"/>
              <a:ext cx="99" cy="15"/>
              <a:chOff x="2086" y="985"/>
              <a:chExt cx="241" cy="38"/>
            </a:xfrm>
          </p:grpSpPr>
          <p:sp>
            <p:nvSpPr>
              <p:cNvPr id="38013" name="Rectangle 253"/>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014" name="Rectangle 254"/>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015" name="Rectangle 255"/>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016" name="Rectangle 256"/>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7976" name="Group 257"/>
            <p:cNvGrpSpPr>
              <a:grpSpLocks/>
            </p:cNvGrpSpPr>
            <p:nvPr/>
          </p:nvGrpSpPr>
          <p:grpSpPr bwMode="auto">
            <a:xfrm>
              <a:off x="3418" y="1359"/>
              <a:ext cx="99" cy="16"/>
              <a:chOff x="2086" y="985"/>
              <a:chExt cx="241" cy="38"/>
            </a:xfrm>
          </p:grpSpPr>
          <p:sp>
            <p:nvSpPr>
              <p:cNvPr id="38009" name="Rectangle 258"/>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010" name="Rectangle 259"/>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011" name="Rectangle 260"/>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012" name="Rectangle 261"/>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7977" name="Group 262"/>
            <p:cNvGrpSpPr>
              <a:grpSpLocks/>
            </p:cNvGrpSpPr>
            <p:nvPr/>
          </p:nvGrpSpPr>
          <p:grpSpPr bwMode="auto">
            <a:xfrm>
              <a:off x="3395" y="1255"/>
              <a:ext cx="99" cy="16"/>
              <a:chOff x="2086" y="985"/>
              <a:chExt cx="241" cy="38"/>
            </a:xfrm>
          </p:grpSpPr>
          <p:sp>
            <p:nvSpPr>
              <p:cNvPr id="38005" name="Rectangle 263"/>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8006" name="Rectangle 264"/>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8007" name="Rectangle 265"/>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8008" name="Rectangle 266"/>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7978" name="Group 267"/>
            <p:cNvGrpSpPr>
              <a:grpSpLocks/>
            </p:cNvGrpSpPr>
            <p:nvPr/>
          </p:nvGrpSpPr>
          <p:grpSpPr bwMode="auto">
            <a:xfrm>
              <a:off x="3132" y="1220"/>
              <a:ext cx="70" cy="15"/>
              <a:chOff x="3583" y="859"/>
              <a:chExt cx="226" cy="49"/>
            </a:xfrm>
          </p:grpSpPr>
          <p:sp>
            <p:nvSpPr>
              <p:cNvPr id="38001" name="Rectangle 268"/>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8002" name="Group 269"/>
              <p:cNvGrpSpPr>
                <a:grpSpLocks/>
              </p:cNvGrpSpPr>
              <p:nvPr/>
            </p:nvGrpSpPr>
            <p:grpSpPr bwMode="auto">
              <a:xfrm>
                <a:off x="3671" y="859"/>
                <a:ext cx="138" cy="49"/>
                <a:chOff x="3671" y="859"/>
                <a:chExt cx="138" cy="49"/>
              </a:xfrm>
            </p:grpSpPr>
            <p:sp>
              <p:nvSpPr>
                <p:cNvPr id="38003" name="Rectangle 270"/>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04" name="Rectangle 271"/>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79" name="Group 272"/>
            <p:cNvGrpSpPr>
              <a:grpSpLocks/>
            </p:cNvGrpSpPr>
            <p:nvPr/>
          </p:nvGrpSpPr>
          <p:grpSpPr bwMode="auto">
            <a:xfrm>
              <a:off x="3430" y="1210"/>
              <a:ext cx="43" cy="15"/>
              <a:chOff x="3671" y="859"/>
              <a:chExt cx="138" cy="49"/>
            </a:xfrm>
          </p:grpSpPr>
          <p:sp>
            <p:nvSpPr>
              <p:cNvPr id="37999" name="Rectangle 273"/>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8000" name="Rectangle 274"/>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7980" name="Group 275"/>
            <p:cNvGrpSpPr>
              <a:grpSpLocks/>
            </p:cNvGrpSpPr>
            <p:nvPr/>
          </p:nvGrpSpPr>
          <p:grpSpPr bwMode="auto">
            <a:xfrm>
              <a:off x="3057" y="1387"/>
              <a:ext cx="43" cy="15"/>
              <a:chOff x="3671" y="859"/>
              <a:chExt cx="138" cy="49"/>
            </a:xfrm>
          </p:grpSpPr>
          <p:sp>
            <p:nvSpPr>
              <p:cNvPr id="37997" name="Rectangle 276"/>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98" name="Rectangle 277"/>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7981" name="Group 278"/>
            <p:cNvGrpSpPr>
              <a:grpSpLocks/>
            </p:cNvGrpSpPr>
            <p:nvPr/>
          </p:nvGrpSpPr>
          <p:grpSpPr bwMode="auto">
            <a:xfrm>
              <a:off x="3104" y="1317"/>
              <a:ext cx="43" cy="15"/>
              <a:chOff x="3671" y="859"/>
              <a:chExt cx="138" cy="49"/>
            </a:xfrm>
          </p:grpSpPr>
          <p:sp>
            <p:nvSpPr>
              <p:cNvPr id="37995" name="Rectangle 279"/>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96" name="Rectangle 280"/>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7982" name="Group 281"/>
            <p:cNvGrpSpPr>
              <a:grpSpLocks/>
            </p:cNvGrpSpPr>
            <p:nvPr/>
          </p:nvGrpSpPr>
          <p:grpSpPr bwMode="auto">
            <a:xfrm>
              <a:off x="3405" y="1413"/>
              <a:ext cx="70" cy="16"/>
              <a:chOff x="3583" y="859"/>
              <a:chExt cx="226" cy="49"/>
            </a:xfrm>
          </p:grpSpPr>
          <p:sp>
            <p:nvSpPr>
              <p:cNvPr id="37991" name="Rectangle 282"/>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7992" name="Group 283"/>
              <p:cNvGrpSpPr>
                <a:grpSpLocks/>
              </p:cNvGrpSpPr>
              <p:nvPr/>
            </p:nvGrpSpPr>
            <p:grpSpPr bwMode="auto">
              <a:xfrm>
                <a:off x="3671" y="859"/>
                <a:ext cx="138" cy="49"/>
                <a:chOff x="3671" y="859"/>
                <a:chExt cx="138" cy="49"/>
              </a:xfrm>
            </p:grpSpPr>
            <p:sp>
              <p:nvSpPr>
                <p:cNvPr id="37993" name="Rectangle 284"/>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94" name="Rectangle 285"/>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83" name="Group 286"/>
            <p:cNvGrpSpPr>
              <a:grpSpLocks/>
            </p:cNvGrpSpPr>
            <p:nvPr/>
          </p:nvGrpSpPr>
          <p:grpSpPr bwMode="auto">
            <a:xfrm>
              <a:off x="3104" y="1445"/>
              <a:ext cx="70" cy="15"/>
              <a:chOff x="3583" y="859"/>
              <a:chExt cx="226" cy="49"/>
            </a:xfrm>
          </p:grpSpPr>
          <p:sp>
            <p:nvSpPr>
              <p:cNvPr id="37987" name="Rectangle 287"/>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7988" name="Group 288"/>
              <p:cNvGrpSpPr>
                <a:grpSpLocks/>
              </p:cNvGrpSpPr>
              <p:nvPr/>
            </p:nvGrpSpPr>
            <p:grpSpPr bwMode="auto">
              <a:xfrm>
                <a:off x="3671" y="859"/>
                <a:ext cx="138" cy="49"/>
                <a:chOff x="3671" y="859"/>
                <a:chExt cx="138" cy="49"/>
              </a:xfrm>
            </p:grpSpPr>
            <p:sp>
              <p:nvSpPr>
                <p:cNvPr id="37989" name="Rectangle 289"/>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90" name="Rectangle 290"/>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84" name="Group 291"/>
            <p:cNvGrpSpPr>
              <a:grpSpLocks/>
            </p:cNvGrpSpPr>
            <p:nvPr/>
          </p:nvGrpSpPr>
          <p:grpSpPr bwMode="auto">
            <a:xfrm>
              <a:off x="3389" y="1464"/>
              <a:ext cx="43" cy="16"/>
              <a:chOff x="3671" y="859"/>
              <a:chExt cx="138" cy="49"/>
            </a:xfrm>
          </p:grpSpPr>
          <p:sp>
            <p:nvSpPr>
              <p:cNvPr id="37985" name="Rectangle 292"/>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86" name="Rectangle 293"/>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18" name="Group 297"/>
          <p:cNvGrpSpPr>
            <a:grpSpLocks/>
          </p:cNvGrpSpPr>
          <p:nvPr/>
        </p:nvGrpSpPr>
        <p:grpSpPr bwMode="auto">
          <a:xfrm>
            <a:off x="5643033" y="2677584"/>
            <a:ext cx="975784" cy="745067"/>
            <a:chOff x="3056" y="1142"/>
            <a:chExt cx="461" cy="352"/>
          </a:xfrm>
        </p:grpSpPr>
        <p:sp>
          <p:nvSpPr>
            <p:cNvPr id="37919" name="Rectangle 298"/>
            <p:cNvSpPr>
              <a:spLocks noChangeArrowheads="1"/>
            </p:cNvSpPr>
            <p:nvPr/>
          </p:nvSpPr>
          <p:spPr bwMode="auto">
            <a:xfrm>
              <a:off x="3111" y="1142"/>
              <a:ext cx="346" cy="52"/>
            </a:xfrm>
            <a:prstGeom prst="rect">
              <a:avLst/>
            </a:prstGeom>
            <a:solidFill>
              <a:srgbClr val="FFFFFF"/>
            </a:solidFill>
            <a:ln w="3175">
              <a:solidFill>
                <a:srgbClr val="1A2F40"/>
              </a:solidFill>
              <a:miter lim="800000"/>
              <a:headEnd/>
              <a:tailEnd/>
            </a:ln>
          </p:spPr>
          <p:txBody>
            <a:bodyPr/>
            <a:lstStyle/>
            <a:p>
              <a:pPr defTabSz="609585"/>
              <a:endParaRPr lang="en-US" sz="2400"/>
            </a:p>
          </p:txBody>
        </p:sp>
        <p:sp>
          <p:nvSpPr>
            <p:cNvPr id="37920" name="Rectangle 299"/>
            <p:cNvSpPr>
              <a:spLocks noChangeArrowheads="1"/>
            </p:cNvSpPr>
            <p:nvPr/>
          </p:nvSpPr>
          <p:spPr bwMode="auto">
            <a:xfrm>
              <a:off x="3111" y="1194"/>
              <a:ext cx="346" cy="300"/>
            </a:xfrm>
            <a:prstGeom prst="rect">
              <a:avLst/>
            </a:prstGeom>
            <a:solidFill>
              <a:srgbClr val="1A2F40">
                <a:alpha val="89803"/>
              </a:srgbClr>
            </a:solidFill>
            <a:ln w="9525">
              <a:noFill/>
              <a:miter lim="800000"/>
              <a:headEnd/>
              <a:tailEnd/>
            </a:ln>
          </p:spPr>
          <p:txBody>
            <a:bodyPr/>
            <a:lstStyle/>
            <a:p>
              <a:pPr defTabSz="609585"/>
              <a:endParaRPr lang="en-US" sz="2400"/>
            </a:p>
          </p:txBody>
        </p:sp>
        <p:sp>
          <p:nvSpPr>
            <p:cNvPr id="37921" name="Rectangle 300"/>
            <p:cNvSpPr>
              <a:spLocks noChangeArrowheads="1"/>
            </p:cNvSpPr>
            <p:nvPr/>
          </p:nvSpPr>
          <p:spPr bwMode="auto">
            <a:xfrm>
              <a:off x="3135" y="1159"/>
              <a:ext cx="18" cy="19"/>
            </a:xfrm>
            <a:prstGeom prst="rect">
              <a:avLst/>
            </a:prstGeom>
            <a:solidFill>
              <a:srgbClr val="1A2F40"/>
            </a:solidFill>
            <a:ln w="9525">
              <a:noFill/>
              <a:miter lim="800000"/>
              <a:headEnd/>
              <a:tailEnd/>
            </a:ln>
          </p:spPr>
          <p:txBody>
            <a:bodyPr/>
            <a:lstStyle/>
            <a:p>
              <a:pPr defTabSz="609585"/>
              <a:endParaRPr lang="en-US" sz="2400"/>
            </a:p>
          </p:txBody>
        </p:sp>
        <p:sp>
          <p:nvSpPr>
            <p:cNvPr id="37922" name="Rectangle 301"/>
            <p:cNvSpPr>
              <a:spLocks noChangeArrowheads="1"/>
            </p:cNvSpPr>
            <p:nvPr/>
          </p:nvSpPr>
          <p:spPr bwMode="auto">
            <a:xfrm>
              <a:off x="3168"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7923" name="Rectangle 302"/>
            <p:cNvSpPr>
              <a:spLocks noChangeArrowheads="1"/>
            </p:cNvSpPr>
            <p:nvPr/>
          </p:nvSpPr>
          <p:spPr bwMode="auto">
            <a:xfrm>
              <a:off x="3201" y="1159"/>
              <a:ext cx="19" cy="19"/>
            </a:xfrm>
            <a:prstGeom prst="rect">
              <a:avLst/>
            </a:prstGeom>
            <a:solidFill>
              <a:srgbClr val="1A2F40"/>
            </a:solidFill>
            <a:ln w="9525">
              <a:noFill/>
              <a:miter lim="800000"/>
              <a:headEnd/>
              <a:tailEnd/>
            </a:ln>
          </p:spPr>
          <p:txBody>
            <a:bodyPr/>
            <a:lstStyle/>
            <a:p>
              <a:pPr defTabSz="609585"/>
              <a:endParaRPr lang="en-US" sz="2400"/>
            </a:p>
          </p:txBody>
        </p:sp>
        <p:sp>
          <p:nvSpPr>
            <p:cNvPr id="37924" name="Rectangle 303"/>
            <p:cNvSpPr>
              <a:spLocks noChangeArrowheads="1"/>
            </p:cNvSpPr>
            <p:nvPr/>
          </p:nvSpPr>
          <p:spPr bwMode="auto">
            <a:xfrm>
              <a:off x="3235" y="1159"/>
              <a:ext cx="197" cy="19"/>
            </a:xfrm>
            <a:prstGeom prst="rect">
              <a:avLst/>
            </a:prstGeom>
            <a:solidFill>
              <a:srgbClr val="1A2F40"/>
            </a:solidFill>
            <a:ln w="9525">
              <a:noFill/>
              <a:miter lim="800000"/>
              <a:headEnd/>
              <a:tailEnd/>
            </a:ln>
          </p:spPr>
          <p:txBody>
            <a:bodyPr/>
            <a:lstStyle/>
            <a:p>
              <a:pPr defTabSz="609585"/>
              <a:endParaRPr lang="en-US" sz="2400"/>
            </a:p>
          </p:txBody>
        </p:sp>
        <p:sp>
          <p:nvSpPr>
            <p:cNvPr id="37925" name="Rectangle 304"/>
            <p:cNvSpPr>
              <a:spLocks noChangeArrowheads="1"/>
            </p:cNvSpPr>
            <p:nvPr/>
          </p:nvSpPr>
          <p:spPr bwMode="auto">
            <a:xfrm>
              <a:off x="3387" y="1159"/>
              <a:ext cx="50" cy="19"/>
            </a:xfrm>
            <a:prstGeom prst="rect">
              <a:avLst/>
            </a:prstGeom>
            <a:solidFill>
              <a:srgbClr val="F5D328"/>
            </a:solidFill>
            <a:ln w="9525">
              <a:noFill/>
              <a:miter lim="800000"/>
              <a:headEnd/>
              <a:tailEnd/>
            </a:ln>
          </p:spPr>
          <p:txBody>
            <a:bodyPr/>
            <a:lstStyle/>
            <a:p>
              <a:pPr defTabSz="609585"/>
              <a:endParaRPr lang="en-US" sz="2400"/>
            </a:p>
          </p:txBody>
        </p:sp>
        <p:grpSp>
          <p:nvGrpSpPr>
            <p:cNvPr id="37926" name="Group 305"/>
            <p:cNvGrpSpPr>
              <a:grpSpLocks/>
            </p:cNvGrpSpPr>
            <p:nvPr/>
          </p:nvGrpSpPr>
          <p:grpSpPr bwMode="auto">
            <a:xfrm>
              <a:off x="3056" y="1263"/>
              <a:ext cx="99" cy="15"/>
              <a:chOff x="2086" y="985"/>
              <a:chExt cx="241" cy="38"/>
            </a:xfrm>
          </p:grpSpPr>
          <p:sp>
            <p:nvSpPr>
              <p:cNvPr id="37964" name="Rectangle 306"/>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7965" name="Rectangle 307"/>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7966" name="Rectangle 308"/>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7967" name="Rectangle 309"/>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7927" name="Group 310"/>
            <p:cNvGrpSpPr>
              <a:grpSpLocks/>
            </p:cNvGrpSpPr>
            <p:nvPr/>
          </p:nvGrpSpPr>
          <p:grpSpPr bwMode="auto">
            <a:xfrm>
              <a:off x="3418" y="1359"/>
              <a:ext cx="99" cy="16"/>
              <a:chOff x="2086" y="985"/>
              <a:chExt cx="241" cy="38"/>
            </a:xfrm>
          </p:grpSpPr>
          <p:sp>
            <p:nvSpPr>
              <p:cNvPr id="37960" name="Rectangle 311"/>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7961" name="Rectangle 312"/>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7962" name="Rectangle 313"/>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7963" name="Rectangle 314"/>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7928" name="Group 315"/>
            <p:cNvGrpSpPr>
              <a:grpSpLocks/>
            </p:cNvGrpSpPr>
            <p:nvPr/>
          </p:nvGrpSpPr>
          <p:grpSpPr bwMode="auto">
            <a:xfrm>
              <a:off x="3395" y="1255"/>
              <a:ext cx="99" cy="16"/>
              <a:chOff x="2086" y="985"/>
              <a:chExt cx="241" cy="38"/>
            </a:xfrm>
          </p:grpSpPr>
          <p:sp>
            <p:nvSpPr>
              <p:cNvPr id="37956" name="Rectangle 316"/>
              <p:cNvSpPr>
                <a:spLocks noChangeArrowheads="1"/>
              </p:cNvSpPr>
              <p:nvPr/>
            </p:nvSpPr>
            <p:spPr bwMode="auto">
              <a:xfrm>
                <a:off x="2155" y="986"/>
                <a:ext cx="36" cy="36"/>
              </a:xfrm>
              <a:prstGeom prst="rect">
                <a:avLst/>
              </a:prstGeom>
              <a:solidFill>
                <a:srgbClr val="F5D328"/>
              </a:solidFill>
              <a:ln w="9525">
                <a:noFill/>
                <a:miter lim="800000"/>
                <a:headEnd/>
                <a:tailEnd/>
              </a:ln>
            </p:spPr>
            <p:txBody>
              <a:bodyPr/>
              <a:lstStyle/>
              <a:p>
                <a:pPr defTabSz="609585"/>
                <a:endParaRPr lang="en-US" sz="2400"/>
              </a:p>
            </p:txBody>
          </p:sp>
          <p:sp>
            <p:nvSpPr>
              <p:cNvPr id="37957" name="Rectangle 317"/>
              <p:cNvSpPr>
                <a:spLocks noChangeArrowheads="1"/>
              </p:cNvSpPr>
              <p:nvPr/>
            </p:nvSpPr>
            <p:spPr bwMode="auto">
              <a:xfrm>
                <a:off x="2222" y="985"/>
                <a:ext cx="36" cy="37"/>
              </a:xfrm>
              <a:prstGeom prst="rect">
                <a:avLst/>
              </a:prstGeom>
              <a:solidFill>
                <a:srgbClr val="F5D328"/>
              </a:solidFill>
              <a:ln w="9525">
                <a:noFill/>
                <a:miter lim="800000"/>
                <a:headEnd/>
                <a:tailEnd/>
              </a:ln>
            </p:spPr>
            <p:txBody>
              <a:bodyPr/>
              <a:lstStyle/>
              <a:p>
                <a:pPr defTabSz="609585"/>
                <a:endParaRPr lang="en-US" sz="2400"/>
              </a:p>
            </p:txBody>
          </p:sp>
          <p:sp>
            <p:nvSpPr>
              <p:cNvPr id="37958" name="Rectangle 318"/>
              <p:cNvSpPr>
                <a:spLocks noChangeArrowheads="1"/>
              </p:cNvSpPr>
              <p:nvPr/>
            </p:nvSpPr>
            <p:spPr bwMode="auto">
              <a:xfrm>
                <a:off x="2290" y="985"/>
                <a:ext cx="37" cy="37"/>
              </a:xfrm>
              <a:prstGeom prst="rect">
                <a:avLst/>
              </a:prstGeom>
              <a:solidFill>
                <a:srgbClr val="F5D328"/>
              </a:solidFill>
              <a:ln w="9525">
                <a:noFill/>
                <a:miter lim="800000"/>
                <a:headEnd/>
                <a:tailEnd/>
              </a:ln>
            </p:spPr>
            <p:txBody>
              <a:bodyPr/>
              <a:lstStyle/>
              <a:p>
                <a:pPr defTabSz="609585"/>
                <a:endParaRPr lang="en-US" sz="2400"/>
              </a:p>
            </p:txBody>
          </p:sp>
          <p:sp>
            <p:nvSpPr>
              <p:cNvPr id="37959" name="Rectangle 319"/>
              <p:cNvSpPr>
                <a:spLocks noChangeArrowheads="1"/>
              </p:cNvSpPr>
              <p:nvPr/>
            </p:nvSpPr>
            <p:spPr bwMode="auto">
              <a:xfrm>
                <a:off x="2086" y="986"/>
                <a:ext cx="37" cy="37"/>
              </a:xfrm>
              <a:prstGeom prst="rect">
                <a:avLst/>
              </a:prstGeom>
              <a:solidFill>
                <a:srgbClr val="F5D328"/>
              </a:solidFill>
              <a:ln w="9525">
                <a:noFill/>
                <a:miter lim="800000"/>
                <a:headEnd/>
                <a:tailEnd/>
              </a:ln>
            </p:spPr>
            <p:txBody>
              <a:bodyPr/>
              <a:lstStyle/>
              <a:p>
                <a:pPr defTabSz="609585"/>
                <a:endParaRPr lang="en-US" sz="2400"/>
              </a:p>
            </p:txBody>
          </p:sp>
        </p:grpSp>
        <p:grpSp>
          <p:nvGrpSpPr>
            <p:cNvPr id="37929" name="Group 320"/>
            <p:cNvGrpSpPr>
              <a:grpSpLocks/>
            </p:cNvGrpSpPr>
            <p:nvPr/>
          </p:nvGrpSpPr>
          <p:grpSpPr bwMode="auto">
            <a:xfrm>
              <a:off x="3132" y="1220"/>
              <a:ext cx="70" cy="15"/>
              <a:chOff x="3583" y="859"/>
              <a:chExt cx="226" cy="49"/>
            </a:xfrm>
          </p:grpSpPr>
          <p:sp>
            <p:nvSpPr>
              <p:cNvPr id="37952" name="Rectangle 321"/>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7953" name="Group 322"/>
              <p:cNvGrpSpPr>
                <a:grpSpLocks/>
              </p:cNvGrpSpPr>
              <p:nvPr/>
            </p:nvGrpSpPr>
            <p:grpSpPr bwMode="auto">
              <a:xfrm>
                <a:off x="3671" y="859"/>
                <a:ext cx="138" cy="49"/>
                <a:chOff x="3671" y="859"/>
                <a:chExt cx="138" cy="49"/>
              </a:xfrm>
            </p:grpSpPr>
            <p:sp>
              <p:nvSpPr>
                <p:cNvPr id="37954" name="Rectangle 323"/>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55" name="Rectangle 324"/>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30" name="Group 325"/>
            <p:cNvGrpSpPr>
              <a:grpSpLocks/>
            </p:cNvGrpSpPr>
            <p:nvPr/>
          </p:nvGrpSpPr>
          <p:grpSpPr bwMode="auto">
            <a:xfrm>
              <a:off x="3430" y="1210"/>
              <a:ext cx="43" cy="15"/>
              <a:chOff x="3671" y="859"/>
              <a:chExt cx="138" cy="49"/>
            </a:xfrm>
          </p:grpSpPr>
          <p:sp>
            <p:nvSpPr>
              <p:cNvPr id="37950" name="Rectangle 326"/>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51" name="Rectangle 327"/>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7931" name="Group 328"/>
            <p:cNvGrpSpPr>
              <a:grpSpLocks/>
            </p:cNvGrpSpPr>
            <p:nvPr/>
          </p:nvGrpSpPr>
          <p:grpSpPr bwMode="auto">
            <a:xfrm>
              <a:off x="3057" y="1387"/>
              <a:ext cx="43" cy="15"/>
              <a:chOff x="3671" y="859"/>
              <a:chExt cx="138" cy="49"/>
            </a:xfrm>
          </p:grpSpPr>
          <p:sp>
            <p:nvSpPr>
              <p:cNvPr id="37948" name="Rectangle 329"/>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49" name="Rectangle 330"/>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7932" name="Group 331"/>
            <p:cNvGrpSpPr>
              <a:grpSpLocks/>
            </p:cNvGrpSpPr>
            <p:nvPr/>
          </p:nvGrpSpPr>
          <p:grpSpPr bwMode="auto">
            <a:xfrm>
              <a:off x="3104" y="1317"/>
              <a:ext cx="43" cy="15"/>
              <a:chOff x="3671" y="859"/>
              <a:chExt cx="138" cy="49"/>
            </a:xfrm>
          </p:grpSpPr>
          <p:sp>
            <p:nvSpPr>
              <p:cNvPr id="37946" name="Rectangle 332"/>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47" name="Rectangle 333"/>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nvGrpSpPr>
            <p:cNvPr id="37933" name="Group 334"/>
            <p:cNvGrpSpPr>
              <a:grpSpLocks/>
            </p:cNvGrpSpPr>
            <p:nvPr/>
          </p:nvGrpSpPr>
          <p:grpSpPr bwMode="auto">
            <a:xfrm>
              <a:off x="3405" y="1413"/>
              <a:ext cx="70" cy="16"/>
              <a:chOff x="3583" y="859"/>
              <a:chExt cx="226" cy="49"/>
            </a:xfrm>
          </p:grpSpPr>
          <p:sp>
            <p:nvSpPr>
              <p:cNvPr id="37942" name="Rectangle 335"/>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7943" name="Group 336"/>
              <p:cNvGrpSpPr>
                <a:grpSpLocks/>
              </p:cNvGrpSpPr>
              <p:nvPr/>
            </p:nvGrpSpPr>
            <p:grpSpPr bwMode="auto">
              <a:xfrm>
                <a:off x="3671" y="859"/>
                <a:ext cx="138" cy="49"/>
                <a:chOff x="3671" y="859"/>
                <a:chExt cx="138" cy="49"/>
              </a:xfrm>
            </p:grpSpPr>
            <p:sp>
              <p:nvSpPr>
                <p:cNvPr id="37944" name="Rectangle 337"/>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45" name="Rectangle 338"/>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34" name="Group 339"/>
            <p:cNvGrpSpPr>
              <a:grpSpLocks/>
            </p:cNvGrpSpPr>
            <p:nvPr/>
          </p:nvGrpSpPr>
          <p:grpSpPr bwMode="auto">
            <a:xfrm>
              <a:off x="3104" y="1445"/>
              <a:ext cx="70" cy="15"/>
              <a:chOff x="3583" y="859"/>
              <a:chExt cx="226" cy="49"/>
            </a:xfrm>
          </p:grpSpPr>
          <p:sp>
            <p:nvSpPr>
              <p:cNvPr id="37938" name="Rectangle 340"/>
              <p:cNvSpPr>
                <a:spLocks noChangeArrowheads="1"/>
              </p:cNvSpPr>
              <p:nvPr/>
            </p:nvSpPr>
            <p:spPr bwMode="auto">
              <a:xfrm>
                <a:off x="3583" y="860"/>
                <a:ext cx="47" cy="48"/>
              </a:xfrm>
              <a:prstGeom prst="rect">
                <a:avLst/>
              </a:prstGeom>
              <a:solidFill>
                <a:srgbClr val="F5D328"/>
              </a:solidFill>
              <a:ln w="9525">
                <a:noFill/>
                <a:miter lim="800000"/>
                <a:headEnd/>
                <a:tailEnd/>
              </a:ln>
            </p:spPr>
            <p:txBody>
              <a:bodyPr/>
              <a:lstStyle/>
              <a:p>
                <a:pPr defTabSz="609585"/>
                <a:endParaRPr lang="en-US" sz="2400"/>
              </a:p>
            </p:txBody>
          </p:sp>
          <p:grpSp>
            <p:nvGrpSpPr>
              <p:cNvPr id="37939" name="Group 341"/>
              <p:cNvGrpSpPr>
                <a:grpSpLocks/>
              </p:cNvGrpSpPr>
              <p:nvPr/>
            </p:nvGrpSpPr>
            <p:grpSpPr bwMode="auto">
              <a:xfrm>
                <a:off x="3671" y="859"/>
                <a:ext cx="138" cy="49"/>
                <a:chOff x="3671" y="859"/>
                <a:chExt cx="138" cy="49"/>
              </a:xfrm>
            </p:grpSpPr>
            <p:sp>
              <p:nvSpPr>
                <p:cNvPr id="37940" name="Rectangle 342"/>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41" name="Rectangle 343"/>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grpSp>
          <p:nvGrpSpPr>
            <p:cNvPr id="37935" name="Group 344"/>
            <p:cNvGrpSpPr>
              <a:grpSpLocks/>
            </p:cNvGrpSpPr>
            <p:nvPr/>
          </p:nvGrpSpPr>
          <p:grpSpPr bwMode="auto">
            <a:xfrm>
              <a:off x="3389" y="1464"/>
              <a:ext cx="43" cy="16"/>
              <a:chOff x="3671" y="859"/>
              <a:chExt cx="138" cy="49"/>
            </a:xfrm>
          </p:grpSpPr>
          <p:sp>
            <p:nvSpPr>
              <p:cNvPr id="37936" name="Rectangle 345"/>
              <p:cNvSpPr>
                <a:spLocks noChangeArrowheads="1"/>
              </p:cNvSpPr>
              <p:nvPr/>
            </p:nvSpPr>
            <p:spPr bwMode="auto">
              <a:xfrm>
                <a:off x="3671" y="859"/>
                <a:ext cx="47" cy="49"/>
              </a:xfrm>
              <a:prstGeom prst="rect">
                <a:avLst/>
              </a:prstGeom>
              <a:solidFill>
                <a:srgbClr val="F5D328"/>
              </a:solidFill>
              <a:ln w="9525">
                <a:noFill/>
                <a:miter lim="800000"/>
                <a:headEnd/>
                <a:tailEnd/>
              </a:ln>
            </p:spPr>
            <p:txBody>
              <a:bodyPr/>
              <a:lstStyle/>
              <a:p>
                <a:pPr defTabSz="609585"/>
                <a:endParaRPr lang="en-US" sz="2400"/>
              </a:p>
            </p:txBody>
          </p:sp>
          <p:sp>
            <p:nvSpPr>
              <p:cNvPr id="37937" name="Rectangle 346"/>
              <p:cNvSpPr>
                <a:spLocks noChangeArrowheads="1"/>
              </p:cNvSpPr>
              <p:nvPr/>
            </p:nvSpPr>
            <p:spPr bwMode="auto">
              <a:xfrm>
                <a:off x="3760" y="859"/>
                <a:ext cx="49" cy="49"/>
              </a:xfrm>
              <a:prstGeom prst="rect">
                <a:avLst/>
              </a:prstGeom>
              <a:solidFill>
                <a:srgbClr val="F5D328"/>
              </a:solidFill>
              <a:ln w="9525">
                <a:noFill/>
                <a:miter lim="800000"/>
                <a:headEnd/>
                <a:tailEnd/>
              </a:ln>
            </p:spPr>
            <p:txBody>
              <a:bodyPr/>
              <a:lstStyle/>
              <a:p>
                <a:pPr defTabSz="609585"/>
                <a:endParaRPr lang="en-US" sz="2400"/>
              </a:p>
            </p:txBody>
          </p:sp>
        </p:grpSp>
      </p:grpSp>
    </p:spTree>
    <p:extLst>
      <p:ext uri="{BB962C8B-B14F-4D97-AF65-F5344CB8AC3E}">
        <p14:creationId xmlns:p14="http://schemas.microsoft.com/office/powerpoint/2010/main" val="18462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5596E6"/>
                </a:solidFill>
              </a:rPr>
              <a:t>Blockchain for business …</a:t>
            </a:r>
          </a:p>
        </p:txBody>
      </p:sp>
      <p:grpSp>
        <p:nvGrpSpPr>
          <p:cNvPr id="41986" name="Group 3"/>
          <p:cNvGrpSpPr>
            <a:grpSpLocks/>
          </p:cNvGrpSpPr>
          <p:nvPr/>
        </p:nvGrpSpPr>
        <p:grpSpPr bwMode="auto">
          <a:xfrm>
            <a:off x="10162118" y="105834"/>
            <a:ext cx="1860549" cy="793751"/>
            <a:chOff x="4599" y="55"/>
            <a:chExt cx="1004" cy="428"/>
          </a:xfrm>
        </p:grpSpPr>
        <p:grpSp>
          <p:nvGrpSpPr>
            <p:cNvPr id="42017" name="Group 4"/>
            <p:cNvGrpSpPr>
              <a:grpSpLocks/>
            </p:cNvGrpSpPr>
            <p:nvPr/>
          </p:nvGrpSpPr>
          <p:grpSpPr bwMode="auto">
            <a:xfrm>
              <a:off x="4599" y="55"/>
              <a:ext cx="417" cy="428"/>
              <a:chOff x="3581" y="609"/>
              <a:chExt cx="417" cy="428"/>
            </a:xfrm>
          </p:grpSpPr>
          <p:sp>
            <p:nvSpPr>
              <p:cNvPr id="42019" name="Freeform 5"/>
              <p:cNvSpPr>
                <a:spLocks/>
              </p:cNvSpPr>
              <p:nvPr/>
            </p:nvSpPr>
            <p:spPr bwMode="auto">
              <a:xfrm>
                <a:off x="3879" y="609"/>
                <a:ext cx="119" cy="428"/>
              </a:xfrm>
              <a:custGeom>
                <a:avLst/>
                <a:gdLst>
                  <a:gd name="T0" fmla="*/ 290 w 290"/>
                  <a:gd name="T1" fmla="*/ 0 h 1037"/>
                  <a:gd name="T2" fmla="*/ 290 w 290"/>
                  <a:gd name="T3" fmla="*/ 1037 h 1037"/>
                  <a:gd name="T4" fmla="*/ 20 w 290"/>
                  <a:gd name="T5" fmla="*/ 1037 h 1037"/>
                  <a:gd name="T6" fmla="*/ 15 w 290"/>
                  <a:gd name="T7" fmla="*/ 1036 h 1037"/>
                  <a:gd name="T8" fmla="*/ 12 w 290"/>
                  <a:gd name="T9" fmla="*/ 1035 h 1037"/>
                  <a:gd name="T10" fmla="*/ 8 w 290"/>
                  <a:gd name="T11" fmla="*/ 1033 h 1037"/>
                  <a:gd name="T12" fmla="*/ 5 w 290"/>
                  <a:gd name="T13" fmla="*/ 1031 h 1037"/>
                  <a:gd name="T14" fmla="*/ 3 w 290"/>
                  <a:gd name="T15" fmla="*/ 1027 h 1037"/>
                  <a:gd name="T16" fmla="*/ 1 w 290"/>
                  <a:gd name="T17" fmla="*/ 1024 h 1037"/>
                  <a:gd name="T18" fmla="*/ 0 w 290"/>
                  <a:gd name="T19" fmla="*/ 1020 h 1037"/>
                  <a:gd name="T20" fmla="*/ 0 w 290"/>
                  <a:gd name="T21" fmla="*/ 1016 h 1037"/>
                  <a:gd name="T22" fmla="*/ 0 w 290"/>
                  <a:gd name="T23" fmla="*/ 1012 h 1037"/>
                  <a:gd name="T24" fmla="*/ 1 w 290"/>
                  <a:gd name="T25" fmla="*/ 1009 h 1037"/>
                  <a:gd name="T26" fmla="*/ 3 w 290"/>
                  <a:gd name="T27" fmla="*/ 1004 h 1037"/>
                  <a:gd name="T28" fmla="*/ 5 w 290"/>
                  <a:gd name="T29" fmla="*/ 1002 h 1037"/>
                  <a:gd name="T30" fmla="*/ 8 w 290"/>
                  <a:gd name="T31" fmla="*/ 999 h 1037"/>
                  <a:gd name="T32" fmla="*/ 12 w 290"/>
                  <a:gd name="T33" fmla="*/ 997 h 1037"/>
                  <a:gd name="T34" fmla="*/ 15 w 290"/>
                  <a:gd name="T35" fmla="*/ 996 h 1037"/>
                  <a:gd name="T36" fmla="*/ 20 w 290"/>
                  <a:gd name="T37" fmla="*/ 996 h 1037"/>
                  <a:gd name="T38" fmla="*/ 250 w 290"/>
                  <a:gd name="T39" fmla="*/ 996 h 1037"/>
                  <a:gd name="T40" fmla="*/ 250 w 290"/>
                  <a:gd name="T41" fmla="*/ 41 h 1037"/>
                  <a:gd name="T42" fmla="*/ 23 w 290"/>
                  <a:gd name="T43" fmla="*/ 41 h 1037"/>
                  <a:gd name="T44" fmla="*/ 19 w 290"/>
                  <a:gd name="T45" fmla="*/ 41 h 1037"/>
                  <a:gd name="T46" fmla="*/ 14 w 290"/>
                  <a:gd name="T47" fmla="*/ 40 h 1037"/>
                  <a:gd name="T48" fmla="*/ 11 w 290"/>
                  <a:gd name="T49" fmla="*/ 38 h 1037"/>
                  <a:gd name="T50" fmla="*/ 8 w 290"/>
                  <a:gd name="T51" fmla="*/ 35 h 1037"/>
                  <a:gd name="T52" fmla="*/ 5 w 290"/>
                  <a:gd name="T53" fmla="*/ 32 h 1037"/>
                  <a:gd name="T54" fmla="*/ 4 w 290"/>
                  <a:gd name="T55" fmla="*/ 29 h 1037"/>
                  <a:gd name="T56" fmla="*/ 3 w 290"/>
                  <a:gd name="T57" fmla="*/ 25 h 1037"/>
                  <a:gd name="T58" fmla="*/ 2 w 290"/>
                  <a:gd name="T59" fmla="*/ 21 h 1037"/>
                  <a:gd name="T60" fmla="*/ 2 w 290"/>
                  <a:gd name="T61" fmla="*/ 21 h 1037"/>
                  <a:gd name="T62" fmla="*/ 3 w 290"/>
                  <a:gd name="T63" fmla="*/ 17 h 1037"/>
                  <a:gd name="T64" fmla="*/ 4 w 290"/>
                  <a:gd name="T65" fmla="*/ 12 h 1037"/>
                  <a:gd name="T66" fmla="*/ 5 w 290"/>
                  <a:gd name="T67" fmla="*/ 9 h 1037"/>
                  <a:gd name="T68" fmla="*/ 8 w 290"/>
                  <a:gd name="T69" fmla="*/ 6 h 1037"/>
                  <a:gd name="T70" fmla="*/ 11 w 290"/>
                  <a:gd name="T71" fmla="*/ 4 h 1037"/>
                  <a:gd name="T72" fmla="*/ 14 w 290"/>
                  <a:gd name="T73" fmla="*/ 2 h 1037"/>
                  <a:gd name="T74" fmla="*/ 19 w 290"/>
                  <a:gd name="T75" fmla="*/ 1 h 1037"/>
                  <a:gd name="T76" fmla="*/ 23 w 290"/>
                  <a:gd name="T77" fmla="*/ 0 h 1037"/>
                  <a:gd name="T78" fmla="*/ 29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290" y="0"/>
                    </a:moveTo>
                    <a:lnTo>
                      <a:pt x="290" y="1037"/>
                    </a:lnTo>
                    <a:lnTo>
                      <a:pt x="20" y="1037"/>
                    </a:lnTo>
                    <a:lnTo>
                      <a:pt x="15" y="1036"/>
                    </a:lnTo>
                    <a:lnTo>
                      <a:pt x="12" y="1035"/>
                    </a:lnTo>
                    <a:lnTo>
                      <a:pt x="8" y="1033"/>
                    </a:lnTo>
                    <a:lnTo>
                      <a:pt x="5" y="1031"/>
                    </a:lnTo>
                    <a:lnTo>
                      <a:pt x="3" y="1027"/>
                    </a:lnTo>
                    <a:lnTo>
                      <a:pt x="1" y="1024"/>
                    </a:lnTo>
                    <a:lnTo>
                      <a:pt x="0" y="1020"/>
                    </a:lnTo>
                    <a:lnTo>
                      <a:pt x="0" y="1016"/>
                    </a:lnTo>
                    <a:lnTo>
                      <a:pt x="0" y="1012"/>
                    </a:lnTo>
                    <a:lnTo>
                      <a:pt x="1" y="1009"/>
                    </a:lnTo>
                    <a:lnTo>
                      <a:pt x="3" y="1004"/>
                    </a:lnTo>
                    <a:lnTo>
                      <a:pt x="5" y="1002"/>
                    </a:lnTo>
                    <a:lnTo>
                      <a:pt x="8" y="999"/>
                    </a:lnTo>
                    <a:lnTo>
                      <a:pt x="12" y="997"/>
                    </a:lnTo>
                    <a:lnTo>
                      <a:pt x="15" y="996"/>
                    </a:lnTo>
                    <a:lnTo>
                      <a:pt x="20" y="996"/>
                    </a:lnTo>
                    <a:lnTo>
                      <a:pt x="250" y="996"/>
                    </a:lnTo>
                    <a:lnTo>
                      <a:pt x="250" y="41"/>
                    </a:lnTo>
                    <a:lnTo>
                      <a:pt x="23" y="41"/>
                    </a:lnTo>
                    <a:lnTo>
                      <a:pt x="19" y="41"/>
                    </a:lnTo>
                    <a:lnTo>
                      <a:pt x="14" y="40"/>
                    </a:lnTo>
                    <a:lnTo>
                      <a:pt x="11" y="38"/>
                    </a:lnTo>
                    <a:lnTo>
                      <a:pt x="8" y="35"/>
                    </a:lnTo>
                    <a:lnTo>
                      <a:pt x="5" y="32"/>
                    </a:lnTo>
                    <a:lnTo>
                      <a:pt x="4" y="29"/>
                    </a:lnTo>
                    <a:lnTo>
                      <a:pt x="3" y="25"/>
                    </a:lnTo>
                    <a:lnTo>
                      <a:pt x="2" y="21"/>
                    </a:lnTo>
                    <a:lnTo>
                      <a:pt x="3" y="17"/>
                    </a:lnTo>
                    <a:lnTo>
                      <a:pt x="4" y="12"/>
                    </a:lnTo>
                    <a:lnTo>
                      <a:pt x="5" y="9"/>
                    </a:lnTo>
                    <a:lnTo>
                      <a:pt x="8" y="6"/>
                    </a:lnTo>
                    <a:lnTo>
                      <a:pt x="11" y="4"/>
                    </a:lnTo>
                    <a:lnTo>
                      <a:pt x="14" y="2"/>
                    </a:lnTo>
                    <a:lnTo>
                      <a:pt x="19" y="1"/>
                    </a:lnTo>
                    <a:lnTo>
                      <a:pt x="23" y="0"/>
                    </a:lnTo>
                    <a:lnTo>
                      <a:pt x="290" y="0"/>
                    </a:lnTo>
                    <a:close/>
                  </a:path>
                </a:pathLst>
              </a:custGeom>
              <a:solidFill>
                <a:srgbClr val="FF5050"/>
              </a:solidFill>
              <a:ln w="9525">
                <a:noFill/>
                <a:round/>
                <a:headEnd/>
                <a:tailEnd/>
              </a:ln>
            </p:spPr>
            <p:txBody>
              <a:bodyPr/>
              <a:lstStyle/>
              <a:p>
                <a:endParaRPr lang="en-US" sz="2400"/>
              </a:p>
            </p:txBody>
          </p:sp>
          <p:sp>
            <p:nvSpPr>
              <p:cNvPr id="42020" name="Freeform 6"/>
              <p:cNvSpPr>
                <a:spLocks/>
              </p:cNvSpPr>
              <p:nvPr/>
            </p:nvSpPr>
            <p:spPr bwMode="auto">
              <a:xfrm>
                <a:off x="3581" y="609"/>
                <a:ext cx="120" cy="428"/>
              </a:xfrm>
              <a:custGeom>
                <a:avLst/>
                <a:gdLst>
                  <a:gd name="T0" fmla="*/ 0 w 290"/>
                  <a:gd name="T1" fmla="*/ 0 h 1037"/>
                  <a:gd name="T2" fmla="*/ 0 w 290"/>
                  <a:gd name="T3" fmla="*/ 1037 h 1037"/>
                  <a:gd name="T4" fmla="*/ 270 w 290"/>
                  <a:gd name="T5" fmla="*/ 1037 h 1037"/>
                  <a:gd name="T6" fmla="*/ 274 w 290"/>
                  <a:gd name="T7" fmla="*/ 1036 h 1037"/>
                  <a:gd name="T8" fmla="*/ 279 w 290"/>
                  <a:gd name="T9" fmla="*/ 1035 h 1037"/>
                  <a:gd name="T10" fmla="*/ 282 w 290"/>
                  <a:gd name="T11" fmla="*/ 1033 h 1037"/>
                  <a:gd name="T12" fmla="*/ 285 w 290"/>
                  <a:gd name="T13" fmla="*/ 1031 h 1037"/>
                  <a:gd name="T14" fmla="*/ 287 w 290"/>
                  <a:gd name="T15" fmla="*/ 1027 h 1037"/>
                  <a:gd name="T16" fmla="*/ 289 w 290"/>
                  <a:gd name="T17" fmla="*/ 1024 h 1037"/>
                  <a:gd name="T18" fmla="*/ 290 w 290"/>
                  <a:gd name="T19" fmla="*/ 1020 h 1037"/>
                  <a:gd name="T20" fmla="*/ 290 w 290"/>
                  <a:gd name="T21" fmla="*/ 1016 h 1037"/>
                  <a:gd name="T22" fmla="*/ 290 w 290"/>
                  <a:gd name="T23" fmla="*/ 1012 h 1037"/>
                  <a:gd name="T24" fmla="*/ 289 w 290"/>
                  <a:gd name="T25" fmla="*/ 1009 h 1037"/>
                  <a:gd name="T26" fmla="*/ 287 w 290"/>
                  <a:gd name="T27" fmla="*/ 1004 h 1037"/>
                  <a:gd name="T28" fmla="*/ 285 w 290"/>
                  <a:gd name="T29" fmla="*/ 1002 h 1037"/>
                  <a:gd name="T30" fmla="*/ 282 w 290"/>
                  <a:gd name="T31" fmla="*/ 999 h 1037"/>
                  <a:gd name="T32" fmla="*/ 279 w 290"/>
                  <a:gd name="T33" fmla="*/ 997 h 1037"/>
                  <a:gd name="T34" fmla="*/ 274 w 290"/>
                  <a:gd name="T35" fmla="*/ 996 h 1037"/>
                  <a:gd name="T36" fmla="*/ 270 w 290"/>
                  <a:gd name="T37" fmla="*/ 996 h 1037"/>
                  <a:gd name="T38" fmla="*/ 41 w 290"/>
                  <a:gd name="T39" fmla="*/ 996 h 1037"/>
                  <a:gd name="T40" fmla="*/ 41 w 290"/>
                  <a:gd name="T41" fmla="*/ 41 h 1037"/>
                  <a:gd name="T42" fmla="*/ 268 w 290"/>
                  <a:gd name="T43" fmla="*/ 41 h 1037"/>
                  <a:gd name="T44" fmla="*/ 271 w 290"/>
                  <a:gd name="T45" fmla="*/ 41 h 1037"/>
                  <a:gd name="T46" fmla="*/ 275 w 290"/>
                  <a:gd name="T47" fmla="*/ 40 h 1037"/>
                  <a:gd name="T48" fmla="*/ 279 w 290"/>
                  <a:gd name="T49" fmla="*/ 38 h 1037"/>
                  <a:gd name="T50" fmla="*/ 282 w 290"/>
                  <a:gd name="T51" fmla="*/ 35 h 1037"/>
                  <a:gd name="T52" fmla="*/ 285 w 290"/>
                  <a:gd name="T53" fmla="*/ 32 h 1037"/>
                  <a:gd name="T54" fmla="*/ 286 w 290"/>
                  <a:gd name="T55" fmla="*/ 29 h 1037"/>
                  <a:gd name="T56" fmla="*/ 288 w 290"/>
                  <a:gd name="T57" fmla="*/ 25 h 1037"/>
                  <a:gd name="T58" fmla="*/ 288 w 290"/>
                  <a:gd name="T59" fmla="*/ 21 h 1037"/>
                  <a:gd name="T60" fmla="*/ 288 w 290"/>
                  <a:gd name="T61" fmla="*/ 21 h 1037"/>
                  <a:gd name="T62" fmla="*/ 288 w 290"/>
                  <a:gd name="T63" fmla="*/ 17 h 1037"/>
                  <a:gd name="T64" fmla="*/ 286 w 290"/>
                  <a:gd name="T65" fmla="*/ 12 h 1037"/>
                  <a:gd name="T66" fmla="*/ 285 w 290"/>
                  <a:gd name="T67" fmla="*/ 9 h 1037"/>
                  <a:gd name="T68" fmla="*/ 282 w 290"/>
                  <a:gd name="T69" fmla="*/ 6 h 1037"/>
                  <a:gd name="T70" fmla="*/ 279 w 290"/>
                  <a:gd name="T71" fmla="*/ 4 h 1037"/>
                  <a:gd name="T72" fmla="*/ 275 w 290"/>
                  <a:gd name="T73" fmla="*/ 2 h 1037"/>
                  <a:gd name="T74" fmla="*/ 271 w 290"/>
                  <a:gd name="T75" fmla="*/ 1 h 1037"/>
                  <a:gd name="T76" fmla="*/ 268 w 290"/>
                  <a:gd name="T77" fmla="*/ 0 h 1037"/>
                  <a:gd name="T78" fmla="*/ 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0" y="0"/>
                    </a:moveTo>
                    <a:lnTo>
                      <a:pt x="0" y="1037"/>
                    </a:lnTo>
                    <a:lnTo>
                      <a:pt x="270" y="1037"/>
                    </a:lnTo>
                    <a:lnTo>
                      <a:pt x="274" y="1036"/>
                    </a:lnTo>
                    <a:lnTo>
                      <a:pt x="279" y="1035"/>
                    </a:lnTo>
                    <a:lnTo>
                      <a:pt x="282" y="1033"/>
                    </a:lnTo>
                    <a:lnTo>
                      <a:pt x="285" y="1031"/>
                    </a:lnTo>
                    <a:lnTo>
                      <a:pt x="287" y="1027"/>
                    </a:lnTo>
                    <a:lnTo>
                      <a:pt x="289" y="1024"/>
                    </a:lnTo>
                    <a:lnTo>
                      <a:pt x="290" y="1020"/>
                    </a:lnTo>
                    <a:lnTo>
                      <a:pt x="290" y="1016"/>
                    </a:lnTo>
                    <a:lnTo>
                      <a:pt x="290" y="1012"/>
                    </a:lnTo>
                    <a:lnTo>
                      <a:pt x="289" y="1009"/>
                    </a:lnTo>
                    <a:lnTo>
                      <a:pt x="287" y="1004"/>
                    </a:lnTo>
                    <a:lnTo>
                      <a:pt x="285" y="1002"/>
                    </a:lnTo>
                    <a:lnTo>
                      <a:pt x="282" y="999"/>
                    </a:lnTo>
                    <a:lnTo>
                      <a:pt x="279" y="997"/>
                    </a:lnTo>
                    <a:lnTo>
                      <a:pt x="274" y="996"/>
                    </a:lnTo>
                    <a:lnTo>
                      <a:pt x="270" y="996"/>
                    </a:lnTo>
                    <a:lnTo>
                      <a:pt x="41" y="996"/>
                    </a:lnTo>
                    <a:lnTo>
                      <a:pt x="41" y="41"/>
                    </a:lnTo>
                    <a:lnTo>
                      <a:pt x="268" y="41"/>
                    </a:lnTo>
                    <a:lnTo>
                      <a:pt x="271" y="41"/>
                    </a:lnTo>
                    <a:lnTo>
                      <a:pt x="275" y="40"/>
                    </a:lnTo>
                    <a:lnTo>
                      <a:pt x="279" y="38"/>
                    </a:lnTo>
                    <a:lnTo>
                      <a:pt x="282" y="35"/>
                    </a:lnTo>
                    <a:lnTo>
                      <a:pt x="285" y="32"/>
                    </a:lnTo>
                    <a:lnTo>
                      <a:pt x="286" y="29"/>
                    </a:lnTo>
                    <a:lnTo>
                      <a:pt x="288" y="25"/>
                    </a:lnTo>
                    <a:lnTo>
                      <a:pt x="288" y="21"/>
                    </a:lnTo>
                    <a:lnTo>
                      <a:pt x="288" y="17"/>
                    </a:lnTo>
                    <a:lnTo>
                      <a:pt x="286" y="12"/>
                    </a:lnTo>
                    <a:lnTo>
                      <a:pt x="285" y="9"/>
                    </a:lnTo>
                    <a:lnTo>
                      <a:pt x="282" y="6"/>
                    </a:lnTo>
                    <a:lnTo>
                      <a:pt x="279" y="4"/>
                    </a:lnTo>
                    <a:lnTo>
                      <a:pt x="275" y="2"/>
                    </a:lnTo>
                    <a:lnTo>
                      <a:pt x="271" y="1"/>
                    </a:lnTo>
                    <a:lnTo>
                      <a:pt x="268" y="0"/>
                    </a:lnTo>
                    <a:lnTo>
                      <a:pt x="0" y="0"/>
                    </a:lnTo>
                    <a:close/>
                  </a:path>
                </a:pathLst>
              </a:custGeom>
              <a:solidFill>
                <a:srgbClr val="FF5050"/>
              </a:solidFill>
              <a:ln w="9525">
                <a:noFill/>
                <a:round/>
                <a:headEnd/>
                <a:tailEnd/>
              </a:ln>
            </p:spPr>
            <p:txBody>
              <a:bodyPr/>
              <a:lstStyle/>
              <a:p>
                <a:endParaRPr lang="en-US" sz="2400"/>
              </a:p>
            </p:txBody>
          </p:sp>
          <p:grpSp>
            <p:nvGrpSpPr>
              <p:cNvPr id="42021" name="Group 7"/>
              <p:cNvGrpSpPr>
                <a:grpSpLocks/>
              </p:cNvGrpSpPr>
              <p:nvPr/>
            </p:nvGrpSpPr>
            <p:grpSpPr bwMode="auto">
              <a:xfrm>
                <a:off x="3664" y="706"/>
                <a:ext cx="242" cy="238"/>
                <a:chOff x="3658" y="706"/>
                <a:chExt cx="242" cy="238"/>
              </a:xfrm>
            </p:grpSpPr>
            <p:sp>
              <p:nvSpPr>
                <p:cNvPr id="42022" name="Freeform 8"/>
                <p:cNvSpPr>
                  <a:spLocks noEditPoints="1"/>
                </p:cNvSpPr>
                <p:nvPr/>
              </p:nvSpPr>
              <p:spPr bwMode="auto">
                <a:xfrm>
                  <a:off x="3658" y="706"/>
                  <a:ext cx="242" cy="164"/>
                </a:xfrm>
                <a:custGeom>
                  <a:avLst/>
                  <a:gdLst>
                    <a:gd name="T0" fmla="*/ 23 w 587"/>
                    <a:gd name="T1" fmla="*/ 372 h 395"/>
                    <a:gd name="T2" fmla="*/ 564 w 587"/>
                    <a:gd name="T3" fmla="*/ 372 h 395"/>
                    <a:gd name="T4" fmla="*/ 564 w 587"/>
                    <a:gd name="T5" fmla="*/ 36 h 395"/>
                    <a:gd name="T6" fmla="*/ 563 w 587"/>
                    <a:gd name="T7" fmla="*/ 31 h 395"/>
                    <a:gd name="T8" fmla="*/ 560 w 587"/>
                    <a:gd name="T9" fmla="*/ 26 h 395"/>
                    <a:gd name="T10" fmla="*/ 556 w 587"/>
                    <a:gd name="T11" fmla="*/ 24 h 395"/>
                    <a:gd name="T12" fmla="*/ 550 w 587"/>
                    <a:gd name="T13" fmla="*/ 23 h 395"/>
                    <a:gd name="T14" fmla="*/ 37 w 587"/>
                    <a:gd name="T15" fmla="*/ 23 h 395"/>
                    <a:gd name="T16" fmla="*/ 32 w 587"/>
                    <a:gd name="T17" fmla="*/ 24 h 395"/>
                    <a:gd name="T18" fmla="*/ 28 w 587"/>
                    <a:gd name="T19" fmla="*/ 26 h 395"/>
                    <a:gd name="T20" fmla="*/ 24 w 587"/>
                    <a:gd name="T21" fmla="*/ 31 h 395"/>
                    <a:gd name="T22" fmla="*/ 23 w 587"/>
                    <a:gd name="T23" fmla="*/ 36 h 395"/>
                    <a:gd name="T24" fmla="*/ 23 w 587"/>
                    <a:gd name="T25" fmla="*/ 372 h 395"/>
                    <a:gd name="T26" fmla="*/ 576 w 587"/>
                    <a:gd name="T27" fmla="*/ 395 h 395"/>
                    <a:gd name="T28" fmla="*/ 12 w 587"/>
                    <a:gd name="T29" fmla="*/ 395 h 395"/>
                    <a:gd name="T30" fmla="*/ 8 w 587"/>
                    <a:gd name="T31" fmla="*/ 394 h 395"/>
                    <a:gd name="T32" fmla="*/ 5 w 587"/>
                    <a:gd name="T33" fmla="*/ 392 h 395"/>
                    <a:gd name="T34" fmla="*/ 1 w 587"/>
                    <a:gd name="T35" fmla="*/ 389 h 395"/>
                    <a:gd name="T36" fmla="*/ 0 w 587"/>
                    <a:gd name="T37" fmla="*/ 384 h 395"/>
                    <a:gd name="T38" fmla="*/ 0 w 587"/>
                    <a:gd name="T39" fmla="*/ 36 h 395"/>
                    <a:gd name="T40" fmla="*/ 1 w 587"/>
                    <a:gd name="T41" fmla="*/ 29 h 395"/>
                    <a:gd name="T42" fmla="*/ 4 w 587"/>
                    <a:gd name="T43" fmla="*/ 22 h 395"/>
                    <a:gd name="T44" fmla="*/ 7 w 587"/>
                    <a:gd name="T45" fmla="*/ 15 h 395"/>
                    <a:gd name="T46" fmla="*/ 12 w 587"/>
                    <a:gd name="T47" fmla="*/ 10 h 395"/>
                    <a:gd name="T48" fmla="*/ 17 w 587"/>
                    <a:gd name="T49" fmla="*/ 6 h 395"/>
                    <a:gd name="T50" fmla="*/ 23 w 587"/>
                    <a:gd name="T51" fmla="*/ 2 h 395"/>
                    <a:gd name="T52" fmla="*/ 30 w 587"/>
                    <a:gd name="T53" fmla="*/ 0 h 395"/>
                    <a:gd name="T54" fmla="*/ 37 w 587"/>
                    <a:gd name="T55" fmla="*/ 0 h 395"/>
                    <a:gd name="T56" fmla="*/ 550 w 587"/>
                    <a:gd name="T57" fmla="*/ 0 h 395"/>
                    <a:gd name="T58" fmla="*/ 558 w 587"/>
                    <a:gd name="T59" fmla="*/ 0 h 395"/>
                    <a:gd name="T60" fmla="*/ 565 w 587"/>
                    <a:gd name="T61" fmla="*/ 2 h 395"/>
                    <a:gd name="T62" fmla="*/ 571 w 587"/>
                    <a:gd name="T63" fmla="*/ 6 h 395"/>
                    <a:gd name="T64" fmla="*/ 577 w 587"/>
                    <a:gd name="T65" fmla="*/ 10 h 395"/>
                    <a:gd name="T66" fmla="*/ 581 w 587"/>
                    <a:gd name="T67" fmla="*/ 15 h 395"/>
                    <a:gd name="T68" fmla="*/ 584 w 587"/>
                    <a:gd name="T69" fmla="*/ 22 h 395"/>
                    <a:gd name="T70" fmla="*/ 586 w 587"/>
                    <a:gd name="T71" fmla="*/ 29 h 395"/>
                    <a:gd name="T72" fmla="*/ 587 w 587"/>
                    <a:gd name="T73" fmla="*/ 36 h 395"/>
                    <a:gd name="T74" fmla="*/ 587 w 587"/>
                    <a:gd name="T75" fmla="*/ 384 h 395"/>
                    <a:gd name="T76" fmla="*/ 586 w 587"/>
                    <a:gd name="T77" fmla="*/ 389 h 395"/>
                    <a:gd name="T78" fmla="*/ 584 w 587"/>
                    <a:gd name="T79" fmla="*/ 392 h 395"/>
                    <a:gd name="T80" fmla="*/ 580 w 587"/>
                    <a:gd name="T81" fmla="*/ 394 h 395"/>
                    <a:gd name="T82" fmla="*/ 576 w 587"/>
                    <a:gd name="T83" fmla="*/ 395 h 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7"/>
                    <a:gd name="T127" fmla="*/ 0 h 395"/>
                    <a:gd name="T128" fmla="*/ 587 w 587"/>
                    <a:gd name="T129" fmla="*/ 395 h 3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7" h="395">
                      <a:moveTo>
                        <a:pt x="23" y="372"/>
                      </a:moveTo>
                      <a:lnTo>
                        <a:pt x="564" y="372"/>
                      </a:lnTo>
                      <a:lnTo>
                        <a:pt x="564" y="36"/>
                      </a:lnTo>
                      <a:lnTo>
                        <a:pt x="563" y="31"/>
                      </a:lnTo>
                      <a:lnTo>
                        <a:pt x="560" y="26"/>
                      </a:lnTo>
                      <a:lnTo>
                        <a:pt x="556" y="24"/>
                      </a:lnTo>
                      <a:lnTo>
                        <a:pt x="550" y="23"/>
                      </a:lnTo>
                      <a:lnTo>
                        <a:pt x="37" y="23"/>
                      </a:lnTo>
                      <a:lnTo>
                        <a:pt x="32" y="24"/>
                      </a:lnTo>
                      <a:lnTo>
                        <a:pt x="28" y="26"/>
                      </a:lnTo>
                      <a:lnTo>
                        <a:pt x="24" y="31"/>
                      </a:lnTo>
                      <a:lnTo>
                        <a:pt x="23" y="36"/>
                      </a:lnTo>
                      <a:lnTo>
                        <a:pt x="23" y="372"/>
                      </a:lnTo>
                      <a:close/>
                      <a:moveTo>
                        <a:pt x="576" y="395"/>
                      </a:moveTo>
                      <a:lnTo>
                        <a:pt x="12" y="395"/>
                      </a:lnTo>
                      <a:lnTo>
                        <a:pt x="8" y="394"/>
                      </a:lnTo>
                      <a:lnTo>
                        <a:pt x="5" y="392"/>
                      </a:lnTo>
                      <a:lnTo>
                        <a:pt x="1" y="389"/>
                      </a:lnTo>
                      <a:lnTo>
                        <a:pt x="0" y="384"/>
                      </a:lnTo>
                      <a:lnTo>
                        <a:pt x="0" y="36"/>
                      </a:lnTo>
                      <a:lnTo>
                        <a:pt x="1" y="29"/>
                      </a:lnTo>
                      <a:lnTo>
                        <a:pt x="4" y="22"/>
                      </a:lnTo>
                      <a:lnTo>
                        <a:pt x="7" y="15"/>
                      </a:lnTo>
                      <a:lnTo>
                        <a:pt x="12" y="10"/>
                      </a:lnTo>
                      <a:lnTo>
                        <a:pt x="17" y="6"/>
                      </a:lnTo>
                      <a:lnTo>
                        <a:pt x="23" y="2"/>
                      </a:lnTo>
                      <a:lnTo>
                        <a:pt x="30" y="0"/>
                      </a:lnTo>
                      <a:lnTo>
                        <a:pt x="37" y="0"/>
                      </a:lnTo>
                      <a:lnTo>
                        <a:pt x="550" y="0"/>
                      </a:lnTo>
                      <a:lnTo>
                        <a:pt x="558" y="0"/>
                      </a:lnTo>
                      <a:lnTo>
                        <a:pt x="565" y="2"/>
                      </a:lnTo>
                      <a:lnTo>
                        <a:pt x="571" y="6"/>
                      </a:lnTo>
                      <a:lnTo>
                        <a:pt x="577" y="10"/>
                      </a:lnTo>
                      <a:lnTo>
                        <a:pt x="581" y="15"/>
                      </a:lnTo>
                      <a:lnTo>
                        <a:pt x="584" y="22"/>
                      </a:lnTo>
                      <a:lnTo>
                        <a:pt x="586" y="29"/>
                      </a:lnTo>
                      <a:lnTo>
                        <a:pt x="587" y="36"/>
                      </a:lnTo>
                      <a:lnTo>
                        <a:pt x="587" y="384"/>
                      </a:lnTo>
                      <a:lnTo>
                        <a:pt x="586" y="389"/>
                      </a:lnTo>
                      <a:lnTo>
                        <a:pt x="584" y="392"/>
                      </a:lnTo>
                      <a:lnTo>
                        <a:pt x="580" y="394"/>
                      </a:lnTo>
                      <a:lnTo>
                        <a:pt x="576" y="395"/>
                      </a:lnTo>
                      <a:close/>
                    </a:path>
                  </a:pathLst>
                </a:custGeom>
                <a:solidFill>
                  <a:srgbClr val="FF5050"/>
                </a:solidFill>
                <a:ln w="9525">
                  <a:noFill/>
                  <a:round/>
                  <a:headEnd/>
                  <a:tailEnd/>
                </a:ln>
              </p:spPr>
              <p:txBody>
                <a:bodyPr/>
                <a:lstStyle/>
                <a:p>
                  <a:endParaRPr lang="en-US" sz="2400"/>
                </a:p>
              </p:txBody>
            </p:sp>
            <p:sp>
              <p:nvSpPr>
                <p:cNvPr id="42023" name="Rectangle 9"/>
                <p:cNvSpPr>
                  <a:spLocks noChangeArrowheads="1"/>
                </p:cNvSpPr>
                <p:nvPr/>
              </p:nvSpPr>
              <p:spPr bwMode="auto">
                <a:xfrm>
                  <a:off x="3663" y="740"/>
                  <a:ext cx="232" cy="9"/>
                </a:xfrm>
                <a:prstGeom prst="rect">
                  <a:avLst/>
                </a:prstGeom>
                <a:solidFill>
                  <a:srgbClr val="FF5050"/>
                </a:solidFill>
                <a:ln w="9525">
                  <a:noFill/>
                  <a:miter lim="800000"/>
                  <a:headEnd/>
                  <a:tailEnd/>
                </a:ln>
              </p:spPr>
              <p:txBody>
                <a:bodyPr/>
                <a:lstStyle/>
                <a:p>
                  <a:endParaRPr lang="en-US" sz="2400"/>
                </a:p>
              </p:txBody>
            </p:sp>
            <p:sp>
              <p:nvSpPr>
                <p:cNvPr id="42024" name="Freeform 10"/>
                <p:cNvSpPr>
                  <a:spLocks/>
                </p:cNvSpPr>
                <p:nvPr/>
              </p:nvSpPr>
              <p:spPr bwMode="auto">
                <a:xfrm>
                  <a:off x="3873" y="724"/>
                  <a:ext cx="10" cy="10"/>
                </a:xfrm>
                <a:custGeom>
                  <a:avLst/>
                  <a:gdLst>
                    <a:gd name="T0" fmla="*/ 25 w 25"/>
                    <a:gd name="T1" fmla="*/ 12 h 24"/>
                    <a:gd name="T2" fmla="*/ 24 w 25"/>
                    <a:gd name="T3" fmla="*/ 8 h 24"/>
                    <a:gd name="T4" fmla="*/ 22 w 25"/>
                    <a:gd name="T5" fmla="*/ 4 h 24"/>
                    <a:gd name="T6" fmla="*/ 18 w 25"/>
                    <a:gd name="T7" fmla="*/ 0 h 24"/>
                    <a:gd name="T8" fmla="*/ 13 w 25"/>
                    <a:gd name="T9" fmla="*/ 0 h 24"/>
                    <a:gd name="T10" fmla="*/ 8 w 25"/>
                    <a:gd name="T11" fmla="*/ 0 h 24"/>
                    <a:gd name="T12" fmla="*/ 4 w 25"/>
                    <a:gd name="T13" fmla="*/ 4 h 24"/>
                    <a:gd name="T14" fmla="*/ 1 w 25"/>
                    <a:gd name="T15" fmla="*/ 8 h 24"/>
                    <a:gd name="T16" fmla="*/ 0 w 25"/>
                    <a:gd name="T17" fmla="*/ 12 h 24"/>
                    <a:gd name="T18" fmla="*/ 1 w 25"/>
                    <a:gd name="T19" fmla="*/ 17 h 24"/>
                    <a:gd name="T20" fmla="*/ 4 w 25"/>
                    <a:gd name="T21" fmla="*/ 21 h 24"/>
                    <a:gd name="T22" fmla="*/ 8 w 25"/>
                    <a:gd name="T23" fmla="*/ 23 h 24"/>
                    <a:gd name="T24" fmla="*/ 13 w 25"/>
                    <a:gd name="T25" fmla="*/ 24 h 24"/>
                    <a:gd name="T26" fmla="*/ 18 w 25"/>
                    <a:gd name="T27" fmla="*/ 23 h 24"/>
                    <a:gd name="T28" fmla="*/ 22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2" y="4"/>
                      </a:lnTo>
                      <a:lnTo>
                        <a:pt x="18" y="0"/>
                      </a:lnTo>
                      <a:lnTo>
                        <a:pt x="13" y="0"/>
                      </a:lnTo>
                      <a:lnTo>
                        <a:pt x="8" y="0"/>
                      </a:lnTo>
                      <a:lnTo>
                        <a:pt x="4" y="4"/>
                      </a:lnTo>
                      <a:lnTo>
                        <a:pt x="1" y="8"/>
                      </a:lnTo>
                      <a:lnTo>
                        <a:pt x="0" y="12"/>
                      </a:lnTo>
                      <a:lnTo>
                        <a:pt x="1" y="17"/>
                      </a:lnTo>
                      <a:lnTo>
                        <a:pt x="4" y="21"/>
                      </a:lnTo>
                      <a:lnTo>
                        <a:pt x="8" y="23"/>
                      </a:lnTo>
                      <a:lnTo>
                        <a:pt x="13" y="24"/>
                      </a:lnTo>
                      <a:lnTo>
                        <a:pt x="18" y="23"/>
                      </a:lnTo>
                      <a:lnTo>
                        <a:pt x="22" y="21"/>
                      </a:lnTo>
                      <a:lnTo>
                        <a:pt x="24" y="17"/>
                      </a:lnTo>
                      <a:lnTo>
                        <a:pt x="25" y="12"/>
                      </a:lnTo>
                      <a:close/>
                    </a:path>
                  </a:pathLst>
                </a:custGeom>
                <a:solidFill>
                  <a:srgbClr val="FF5050"/>
                </a:solidFill>
                <a:ln w="9525">
                  <a:noFill/>
                  <a:round/>
                  <a:headEnd/>
                  <a:tailEnd/>
                </a:ln>
              </p:spPr>
              <p:txBody>
                <a:bodyPr/>
                <a:lstStyle/>
                <a:p>
                  <a:endParaRPr lang="en-US" sz="2400"/>
                </a:p>
              </p:txBody>
            </p:sp>
            <p:sp>
              <p:nvSpPr>
                <p:cNvPr id="42025" name="Freeform 11"/>
                <p:cNvSpPr>
                  <a:spLocks/>
                </p:cNvSpPr>
                <p:nvPr/>
              </p:nvSpPr>
              <p:spPr bwMode="auto">
                <a:xfrm>
                  <a:off x="3850" y="724"/>
                  <a:ext cx="10" cy="10"/>
                </a:xfrm>
                <a:custGeom>
                  <a:avLst/>
                  <a:gdLst>
                    <a:gd name="T0" fmla="*/ 24 w 24"/>
                    <a:gd name="T1" fmla="*/ 12 h 24"/>
                    <a:gd name="T2" fmla="*/ 23 w 24"/>
                    <a:gd name="T3" fmla="*/ 8 h 24"/>
                    <a:gd name="T4" fmla="*/ 21 w 24"/>
                    <a:gd name="T5" fmla="*/ 4 h 24"/>
                    <a:gd name="T6" fmla="*/ 16 w 24"/>
                    <a:gd name="T7" fmla="*/ 0 h 24"/>
                    <a:gd name="T8" fmla="*/ 12 w 24"/>
                    <a:gd name="T9" fmla="*/ 0 h 24"/>
                    <a:gd name="T10" fmla="*/ 7 w 24"/>
                    <a:gd name="T11" fmla="*/ 0 h 24"/>
                    <a:gd name="T12" fmla="*/ 3 w 24"/>
                    <a:gd name="T13" fmla="*/ 4 h 24"/>
                    <a:gd name="T14" fmla="*/ 1 w 24"/>
                    <a:gd name="T15" fmla="*/ 8 h 24"/>
                    <a:gd name="T16" fmla="*/ 0 w 24"/>
                    <a:gd name="T17" fmla="*/ 12 h 24"/>
                    <a:gd name="T18" fmla="*/ 1 w 24"/>
                    <a:gd name="T19" fmla="*/ 17 h 24"/>
                    <a:gd name="T20" fmla="*/ 3 w 24"/>
                    <a:gd name="T21" fmla="*/ 21 h 24"/>
                    <a:gd name="T22" fmla="*/ 7 w 24"/>
                    <a:gd name="T23" fmla="*/ 23 h 24"/>
                    <a:gd name="T24" fmla="*/ 12 w 24"/>
                    <a:gd name="T25" fmla="*/ 24 h 24"/>
                    <a:gd name="T26" fmla="*/ 16 w 24"/>
                    <a:gd name="T27" fmla="*/ 23 h 24"/>
                    <a:gd name="T28" fmla="*/ 21 w 24"/>
                    <a:gd name="T29" fmla="*/ 21 h 24"/>
                    <a:gd name="T30" fmla="*/ 23 w 24"/>
                    <a:gd name="T31" fmla="*/ 17 h 24"/>
                    <a:gd name="T32" fmla="*/ 24 w 24"/>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24" y="12"/>
                      </a:moveTo>
                      <a:lnTo>
                        <a:pt x="23" y="8"/>
                      </a:lnTo>
                      <a:lnTo>
                        <a:pt x="21" y="4"/>
                      </a:lnTo>
                      <a:lnTo>
                        <a:pt x="16" y="0"/>
                      </a:lnTo>
                      <a:lnTo>
                        <a:pt x="12" y="0"/>
                      </a:lnTo>
                      <a:lnTo>
                        <a:pt x="7" y="0"/>
                      </a:lnTo>
                      <a:lnTo>
                        <a:pt x="3" y="4"/>
                      </a:lnTo>
                      <a:lnTo>
                        <a:pt x="1" y="8"/>
                      </a:lnTo>
                      <a:lnTo>
                        <a:pt x="0" y="12"/>
                      </a:lnTo>
                      <a:lnTo>
                        <a:pt x="1" y="17"/>
                      </a:lnTo>
                      <a:lnTo>
                        <a:pt x="3" y="21"/>
                      </a:lnTo>
                      <a:lnTo>
                        <a:pt x="7" y="23"/>
                      </a:lnTo>
                      <a:lnTo>
                        <a:pt x="12" y="24"/>
                      </a:lnTo>
                      <a:lnTo>
                        <a:pt x="16" y="23"/>
                      </a:lnTo>
                      <a:lnTo>
                        <a:pt x="21" y="21"/>
                      </a:lnTo>
                      <a:lnTo>
                        <a:pt x="23" y="17"/>
                      </a:lnTo>
                      <a:lnTo>
                        <a:pt x="24" y="12"/>
                      </a:lnTo>
                      <a:close/>
                    </a:path>
                  </a:pathLst>
                </a:custGeom>
                <a:solidFill>
                  <a:srgbClr val="FF5050"/>
                </a:solidFill>
                <a:ln w="9525">
                  <a:noFill/>
                  <a:round/>
                  <a:headEnd/>
                  <a:tailEnd/>
                </a:ln>
              </p:spPr>
              <p:txBody>
                <a:bodyPr/>
                <a:lstStyle/>
                <a:p>
                  <a:endParaRPr lang="en-US" sz="2400"/>
                </a:p>
              </p:txBody>
            </p:sp>
            <p:sp>
              <p:nvSpPr>
                <p:cNvPr id="42026" name="Freeform 12"/>
                <p:cNvSpPr>
                  <a:spLocks/>
                </p:cNvSpPr>
                <p:nvPr/>
              </p:nvSpPr>
              <p:spPr bwMode="auto">
                <a:xfrm>
                  <a:off x="3828" y="724"/>
                  <a:ext cx="11" cy="10"/>
                </a:xfrm>
                <a:custGeom>
                  <a:avLst/>
                  <a:gdLst>
                    <a:gd name="T0" fmla="*/ 25 w 25"/>
                    <a:gd name="T1" fmla="*/ 12 h 24"/>
                    <a:gd name="T2" fmla="*/ 24 w 25"/>
                    <a:gd name="T3" fmla="*/ 8 h 24"/>
                    <a:gd name="T4" fmla="*/ 21 w 25"/>
                    <a:gd name="T5" fmla="*/ 4 h 24"/>
                    <a:gd name="T6" fmla="*/ 17 w 25"/>
                    <a:gd name="T7" fmla="*/ 0 h 24"/>
                    <a:gd name="T8" fmla="*/ 13 w 25"/>
                    <a:gd name="T9" fmla="*/ 0 h 24"/>
                    <a:gd name="T10" fmla="*/ 7 w 25"/>
                    <a:gd name="T11" fmla="*/ 0 h 24"/>
                    <a:gd name="T12" fmla="*/ 3 w 25"/>
                    <a:gd name="T13" fmla="*/ 4 h 24"/>
                    <a:gd name="T14" fmla="*/ 1 w 25"/>
                    <a:gd name="T15" fmla="*/ 8 h 24"/>
                    <a:gd name="T16" fmla="*/ 0 w 25"/>
                    <a:gd name="T17" fmla="*/ 12 h 24"/>
                    <a:gd name="T18" fmla="*/ 1 w 25"/>
                    <a:gd name="T19" fmla="*/ 17 h 24"/>
                    <a:gd name="T20" fmla="*/ 3 w 25"/>
                    <a:gd name="T21" fmla="*/ 21 h 24"/>
                    <a:gd name="T22" fmla="*/ 7 w 25"/>
                    <a:gd name="T23" fmla="*/ 23 h 24"/>
                    <a:gd name="T24" fmla="*/ 13 w 25"/>
                    <a:gd name="T25" fmla="*/ 24 h 24"/>
                    <a:gd name="T26" fmla="*/ 17 w 25"/>
                    <a:gd name="T27" fmla="*/ 23 h 24"/>
                    <a:gd name="T28" fmla="*/ 21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1" y="4"/>
                      </a:lnTo>
                      <a:lnTo>
                        <a:pt x="17" y="0"/>
                      </a:lnTo>
                      <a:lnTo>
                        <a:pt x="13" y="0"/>
                      </a:lnTo>
                      <a:lnTo>
                        <a:pt x="7" y="0"/>
                      </a:lnTo>
                      <a:lnTo>
                        <a:pt x="3" y="4"/>
                      </a:lnTo>
                      <a:lnTo>
                        <a:pt x="1" y="8"/>
                      </a:lnTo>
                      <a:lnTo>
                        <a:pt x="0" y="12"/>
                      </a:lnTo>
                      <a:lnTo>
                        <a:pt x="1" y="17"/>
                      </a:lnTo>
                      <a:lnTo>
                        <a:pt x="3" y="21"/>
                      </a:lnTo>
                      <a:lnTo>
                        <a:pt x="7" y="23"/>
                      </a:lnTo>
                      <a:lnTo>
                        <a:pt x="13" y="24"/>
                      </a:lnTo>
                      <a:lnTo>
                        <a:pt x="17" y="23"/>
                      </a:lnTo>
                      <a:lnTo>
                        <a:pt x="21" y="21"/>
                      </a:lnTo>
                      <a:lnTo>
                        <a:pt x="24" y="17"/>
                      </a:lnTo>
                      <a:lnTo>
                        <a:pt x="25" y="12"/>
                      </a:lnTo>
                      <a:close/>
                    </a:path>
                  </a:pathLst>
                </a:custGeom>
                <a:solidFill>
                  <a:srgbClr val="FF5050"/>
                </a:solidFill>
                <a:ln w="9525">
                  <a:noFill/>
                  <a:round/>
                  <a:headEnd/>
                  <a:tailEnd/>
                </a:ln>
              </p:spPr>
              <p:txBody>
                <a:bodyPr/>
                <a:lstStyle/>
                <a:p>
                  <a:endParaRPr lang="en-US" sz="2400"/>
                </a:p>
              </p:txBody>
            </p:sp>
            <p:sp>
              <p:nvSpPr>
                <p:cNvPr id="42027" name="Freeform 13"/>
                <p:cNvSpPr>
                  <a:spLocks/>
                </p:cNvSpPr>
                <p:nvPr/>
              </p:nvSpPr>
              <p:spPr bwMode="auto">
                <a:xfrm>
                  <a:off x="3684" y="788"/>
                  <a:ext cx="54" cy="9"/>
                </a:xfrm>
                <a:custGeom>
                  <a:avLst/>
                  <a:gdLst>
                    <a:gd name="T0" fmla="*/ 120 w 131"/>
                    <a:gd name="T1" fmla="*/ 24 h 24"/>
                    <a:gd name="T2" fmla="*/ 12 w 131"/>
                    <a:gd name="T3" fmla="*/ 24 h 24"/>
                    <a:gd name="T4" fmla="*/ 7 w 131"/>
                    <a:gd name="T5" fmla="*/ 22 h 24"/>
                    <a:gd name="T6" fmla="*/ 3 w 131"/>
                    <a:gd name="T7" fmla="*/ 19 h 24"/>
                    <a:gd name="T8" fmla="*/ 1 w 131"/>
                    <a:gd name="T9" fmla="*/ 16 h 24"/>
                    <a:gd name="T10" fmla="*/ 0 w 131"/>
                    <a:gd name="T11" fmla="*/ 12 h 24"/>
                    <a:gd name="T12" fmla="*/ 1 w 131"/>
                    <a:gd name="T13" fmla="*/ 7 h 24"/>
                    <a:gd name="T14" fmla="*/ 3 w 131"/>
                    <a:gd name="T15" fmla="*/ 4 h 24"/>
                    <a:gd name="T16" fmla="*/ 7 w 131"/>
                    <a:gd name="T17" fmla="*/ 0 h 24"/>
                    <a:gd name="T18" fmla="*/ 12 w 131"/>
                    <a:gd name="T19" fmla="*/ 0 h 24"/>
                    <a:gd name="T20" fmla="*/ 120 w 131"/>
                    <a:gd name="T21" fmla="*/ 0 h 24"/>
                    <a:gd name="T22" fmla="*/ 124 w 131"/>
                    <a:gd name="T23" fmla="*/ 0 h 24"/>
                    <a:gd name="T24" fmla="*/ 128 w 131"/>
                    <a:gd name="T25" fmla="*/ 4 h 24"/>
                    <a:gd name="T26" fmla="*/ 130 w 131"/>
                    <a:gd name="T27" fmla="*/ 7 h 24"/>
                    <a:gd name="T28" fmla="*/ 131 w 131"/>
                    <a:gd name="T29" fmla="*/ 12 h 24"/>
                    <a:gd name="T30" fmla="*/ 130 w 131"/>
                    <a:gd name="T31" fmla="*/ 16 h 24"/>
                    <a:gd name="T32" fmla="*/ 128 w 131"/>
                    <a:gd name="T33" fmla="*/ 19 h 24"/>
                    <a:gd name="T34" fmla="*/ 124 w 131"/>
                    <a:gd name="T35" fmla="*/ 22 h 24"/>
                    <a:gd name="T36" fmla="*/ 120 w 131"/>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4"/>
                    <a:gd name="T59" fmla="*/ 131 w 131"/>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4">
                      <a:moveTo>
                        <a:pt x="120" y="24"/>
                      </a:moveTo>
                      <a:lnTo>
                        <a:pt x="12" y="24"/>
                      </a:lnTo>
                      <a:lnTo>
                        <a:pt x="7" y="22"/>
                      </a:lnTo>
                      <a:lnTo>
                        <a:pt x="3" y="19"/>
                      </a:lnTo>
                      <a:lnTo>
                        <a:pt x="1" y="16"/>
                      </a:lnTo>
                      <a:lnTo>
                        <a:pt x="0" y="12"/>
                      </a:lnTo>
                      <a:lnTo>
                        <a:pt x="1" y="7"/>
                      </a:lnTo>
                      <a:lnTo>
                        <a:pt x="3" y="4"/>
                      </a:lnTo>
                      <a:lnTo>
                        <a:pt x="7" y="0"/>
                      </a:lnTo>
                      <a:lnTo>
                        <a:pt x="12" y="0"/>
                      </a:lnTo>
                      <a:lnTo>
                        <a:pt x="120" y="0"/>
                      </a:lnTo>
                      <a:lnTo>
                        <a:pt x="124" y="0"/>
                      </a:lnTo>
                      <a:lnTo>
                        <a:pt x="128" y="4"/>
                      </a:lnTo>
                      <a:lnTo>
                        <a:pt x="130" y="7"/>
                      </a:lnTo>
                      <a:lnTo>
                        <a:pt x="131" y="12"/>
                      </a:lnTo>
                      <a:lnTo>
                        <a:pt x="130" y="16"/>
                      </a:lnTo>
                      <a:lnTo>
                        <a:pt x="128" y="19"/>
                      </a:lnTo>
                      <a:lnTo>
                        <a:pt x="124" y="22"/>
                      </a:lnTo>
                      <a:lnTo>
                        <a:pt x="120" y="24"/>
                      </a:lnTo>
                      <a:close/>
                    </a:path>
                  </a:pathLst>
                </a:custGeom>
                <a:solidFill>
                  <a:srgbClr val="FF5050"/>
                </a:solidFill>
                <a:ln w="9525">
                  <a:noFill/>
                  <a:round/>
                  <a:headEnd/>
                  <a:tailEnd/>
                </a:ln>
              </p:spPr>
              <p:txBody>
                <a:bodyPr/>
                <a:lstStyle/>
                <a:p>
                  <a:endParaRPr lang="en-US" sz="2400"/>
                </a:p>
              </p:txBody>
            </p:sp>
            <p:sp>
              <p:nvSpPr>
                <p:cNvPr id="42028" name="Freeform 14"/>
                <p:cNvSpPr>
                  <a:spLocks/>
                </p:cNvSpPr>
                <p:nvPr/>
              </p:nvSpPr>
              <p:spPr bwMode="auto">
                <a:xfrm>
                  <a:off x="3684" y="764"/>
                  <a:ext cx="54" cy="9"/>
                </a:xfrm>
                <a:custGeom>
                  <a:avLst/>
                  <a:gdLst>
                    <a:gd name="T0" fmla="*/ 120 w 131"/>
                    <a:gd name="T1" fmla="*/ 23 h 23"/>
                    <a:gd name="T2" fmla="*/ 12 w 131"/>
                    <a:gd name="T3" fmla="*/ 23 h 23"/>
                    <a:gd name="T4" fmla="*/ 7 w 131"/>
                    <a:gd name="T5" fmla="*/ 22 h 23"/>
                    <a:gd name="T6" fmla="*/ 3 w 131"/>
                    <a:gd name="T7" fmla="*/ 20 h 23"/>
                    <a:gd name="T8" fmla="*/ 1 w 131"/>
                    <a:gd name="T9" fmla="*/ 17 h 23"/>
                    <a:gd name="T10" fmla="*/ 0 w 131"/>
                    <a:gd name="T11" fmla="*/ 11 h 23"/>
                    <a:gd name="T12" fmla="*/ 1 w 131"/>
                    <a:gd name="T13" fmla="*/ 7 h 23"/>
                    <a:gd name="T14" fmla="*/ 3 w 131"/>
                    <a:gd name="T15" fmla="*/ 4 h 23"/>
                    <a:gd name="T16" fmla="*/ 7 w 131"/>
                    <a:gd name="T17" fmla="*/ 1 h 23"/>
                    <a:gd name="T18" fmla="*/ 12 w 131"/>
                    <a:gd name="T19" fmla="*/ 0 h 23"/>
                    <a:gd name="T20" fmla="*/ 120 w 131"/>
                    <a:gd name="T21" fmla="*/ 0 h 23"/>
                    <a:gd name="T22" fmla="*/ 124 w 131"/>
                    <a:gd name="T23" fmla="*/ 1 h 23"/>
                    <a:gd name="T24" fmla="*/ 128 w 131"/>
                    <a:gd name="T25" fmla="*/ 4 h 23"/>
                    <a:gd name="T26" fmla="*/ 130 w 131"/>
                    <a:gd name="T27" fmla="*/ 7 h 23"/>
                    <a:gd name="T28" fmla="*/ 131 w 131"/>
                    <a:gd name="T29" fmla="*/ 11 h 23"/>
                    <a:gd name="T30" fmla="*/ 130 w 131"/>
                    <a:gd name="T31" fmla="*/ 17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7"/>
                      </a:lnTo>
                      <a:lnTo>
                        <a:pt x="0" y="11"/>
                      </a:lnTo>
                      <a:lnTo>
                        <a:pt x="1" y="7"/>
                      </a:lnTo>
                      <a:lnTo>
                        <a:pt x="3" y="4"/>
                      </a:lnTo>
                      <a:lnTo>
                        <a:pt x="7" y="1"/>
                      </a:lnTo>
                      <a:lnTo>
                        <a:pt x="12" y="0"/>
                      </a:lnTo>
                      <a:lnTo>
                        <a:pt x="120" y="0"/>
                      </a:lnTo>
                      <a:lnTo>
                        <a:pt x="124" y="1"/>
                      </a:lnTo>
                      <a:lnTo>
                        <a:pt x="128" y="4"/>
                      </a:lnTo>
                      <a:lnTo>
                        <a:pt x="130" y="7"/>
                      </a:lnTo>
                      <a:lnTo>
                        <a:pt x="131" y="11"/>
                      </a:lnTo>
                      <a:lnTo>
                        <a:pt x="130" y="17"/>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42029" name="Freeform 15"/>
                <p:cNvSpPr>
                  <a:spLocks/>
                </p:cNvSpPr>
                <p:nvPr/>
              </p:nvSpPr>
              <p:spPr bwMode="auto">
                <a:xfrm>
                  <a:off x="3684" y="812"/>
                  <a:ext cx="54" cy="10"/>
                </a:xfrm>
                <a:custGeom>
                  <a:avLst/>
                  <a:gdLst>
                    <a:gd name="T0" fmla="*/ 120 w 131"/>
                    <a:gd name="T1" fmla="*/ 23 h 23"/>
                    <a:gd name="T2" fmla="*/ 12 w 131"/>
                    <a:gd name="T3" fmla="*/ 23 h 23"/>
                    <a:gd name="T4" fmla="*/ 7 w 131"/>
                    <a:gd name="T5" fmla="*/ 22 h 23"/>
                    <a:gd name="T6" fmla="*/ 3 w 131"/>
                    <a:gd name="T7" fmla="*/ 20 h 23"/>
                    <a:gd name="T8" fmla="*/ 1 w 131"/>
                    <a:gd name="T9" fmla="*/ 16 h 23"/>
                    <a:gd name="T10" fmla="*/ 0 w 131"/>
                    <a:gd name="T11" fmla="*/ 12 h 23"/>
                    <a:gd name="T12" fmla="*/ 1 w 131"/>
                    <a:gd name="T13" fmla="*/ 7 h 23"/>
                    <a:gd name="T14" fmla="*/ 3 w 131"/>
                    <a:gd name="T15" fmla="*/ 3 h 23"/>
                    <a:gd name="T16" fmla="*/ 7 w 131"/>
                    <a:gd name="T17" fmla="*/ 1 h 23"/>
                    <a:gd name="T18" fmla="*/ 12 w 131"/>
                    <a:gd name="T19" fmla="*/ 0 h 23"/>
                    <a:gd name="T20" fmla="*/ 120 w 131"/>
                    <a:gd name="T21" fmla="*/ 0 h 23"/>
                    <a:gd name="T22" fmla="*/ 124 w 131"/>
                    <a:gd name="T23" fmla="*/ 1 h 23"/>
                    <a:gd name="T24" fmla="*/ 128 w 131"/>
                    <a:gd name="T25" fmla="*/ 3 h 23"/>
                    <a:gd name="T26" fmla="*/ 130 w 131"/>
                    <a:gd name="T27" fmla="*/ 7 h 23"/>
                    <a:gd name="T28" fmla="*/ 131 w 131"/>
                    <a:gd name="T29" fmla="*/ 12 h 23"/>
                    <a:gd name="T30" fmla="*/ 130 w 131"/>
                    <a:gd name="T31" fmla="*/ 16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6"/>
                      </a:lnTo>
                      <a:lnTo>
                        <a:pt x="0" y="12"/>
                      </a:lnTo>
                      <a:lnTo>
                        <a:pt x="1" y="7"/>
                      </a:lnTo>
                      <a:lnTo>
                        <a:pt x="3" y="3"/>
                      </a:lnTo>
                      <a:lnTo>
                        <a:pt x="7" y="1"/>
                      </a:lnTo>
                      <a:lnTo>
                        <a:pt x="12" y="0"/>
                      </a:lnTo>
                      <a:lnTo>
                        <a:pt x="120" y="0"/>
                      </a:lnTo>
                      <a:lnTo>
                        <a:pt x="124" y="1"/>
                      </a:lnTo>
                      <a:lnTo>
                        <a:pt x="128" y="3"/>
                      </a:lnTo>
                      <a:lnTo>
                        <a:pt x="130" y="7"/>
                      </a:lnTo>
                      <a:lnTo>
                        <a:pt x="131" y="12"/>
                      </a:lnTo>
                      <a:lnTo>
                        <a:pt x="130" y="16"/>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42030" name="Freeform 16"/>
                <p:cNvSpPr>
                  <a:spLocks/>
                </p:cNvSpPr>
                <p:nvPr/>
              </p:nvSpPr>
              <p:spPr bwMode="auto">
                <a:xfrm>
                  <a:off x="3658" y="886"/>
                  <a:ext cx="242" cy="9"/>
                </a:xfrm>
                <a:custGeom>
                  <a:avLst/>
                  <a:gdLst>
                    <a:gd name="T0" fmla="*/ 576 w 587"/>
                    <a:gd name="T1" fmla="*/ 23 h 23"/>
                    <a:gd name="T2" fmla="*/ 12 w 587"/>
                    <a:gd name="T3" fmla="*/ 23 h 23"/>
                    <a:gd name="T4" fmla="*/ 8 w 587"/>
                    <a:gd name="T5" fmla="*/ 22 h 23"/>
                    <a:gd name="T6" fmla="*/ 5 w 587"/>
                    <a:gd name="T7" fmla="*/ 19 h 23"/>
                    <a:gd name="T8" fmla="*/ 1 w 587"/>
                    <a:gd name="T9" fmla="*/ 16 h 23"/>
                    <a:gd name="T10" fmla="*/ 0 w 587"/>
                    <a:gd name="T11" fmla="*/ 12 h 23"/>
                    <a:gd name="T12" fmla="*/ 1 w 587"/>
                    <a:gd name="T13" fmla="*/ 6 h 23"/>
                    <a:gd name="T14" fmla="*/ 5 w 587"/>
                    <a:gd name="T15" fmla="*/ 3 h 23"/>
                    <a:gd name="T16" fmla="*/ 8 w 587"/>
                    <a:gd name="T17" fmla="*/ 0 h 23"/>
                    <a:gd name="T18" fmla="*/ 12 w 587"/>
                    <a:gd name="T19" fmla="*/ 0 h 23"/>
                    <a:gd name="T20" fmla="*/ 576 w 587"/>
                    <a:gd name="T21" fmla="*/ 0 h 23"/>
                    <a:gd name="T22" fmla="*/ 580 w 587"/>
                    <a:gd name="T23" fmla="*/ 0 h 23"/>
                    <a:gd name="T24" fmla="*/ 584 w 587"/>
                    <a:gd name="T25" fmla="*/ 3 h 23"/>
                    <a:gd name="T26" fmla="*/ 586 w 587"/>
                    <a:gd name="T27" fmla="*/ 6 h 23"/>
                    <a:gd name="T28" fmla="*/ 587 w 587"/>
                    <a:gd name="T29" fmla="*/ 12 h 23"/>
                    <a:gd name="T30" fmla="*/ 586 w 587"/>
                    <a:gd name="T31" fmla="*/ 16 h 23"/>
                    <a:gd name="T32" fmla="*/ 584 w 587"/>
                    <a:gd name="T33" fmla="*/ 19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19"/>
                      </a:lnTo>
                      <a:lnTo>
                        <a:pt x="1" y="16"/>
                      </a:lnTo>
                      <a:lnTo>
                        <a:pt x="0" y="12"/>
                      </a:lnTo>
                      <a:lnTo>
                        <a:pt x="1" y="6"/>
                      </a:lnTo>
                      <a:lnTo>
                        <a:pt x="5" y="3"/>
                      </a:lnTo>
                      <a:lnTo>
                        <a:pt x="8" y="0"/>
                      </a:lnTo>
                      <a:lnTo>
                        <a:pt x="12" y="0"/>
                      </a:lnTo>
                      <a:lnTo>
                        <a:pt x="576" y="0"/>
                      </a:lnTo>
                      <a:lnTo>
                        <a:pt x="580" y="0"/>
                      </a:lnTo>
                      <a:lnTo>
                        <a:pt x="584" y="3"/>
                      </a:lnTo>
                      <a:lnTo>
                        <a:pt x="586" y="6"/>
                      </a:lnTo>
                      <a:lnTo>
                        <a:pt x="587" y="12"/>
                      </a:lnTo>
                      <a:lnTo>
                        <a:pt x="586" y="16"/>
                      </a:lnTo>
                      <a:lnTo>
                        <a:pt x="584" y="19"/>
                      </a:lnTo>
                      <a:lnTo>
                        <a:pt x="580" y="22"/>
                      </a:lnTo>
                      <a:lnTo>
                        <a:pt x="576" y="23"/>
                      </a:lnTo>
                      <a:close/>
                    </a:path>
                  </a:pathLst>
                </a:custGeom>
                <a:solidFill>
                  <a:srgbClr val="FF5050"/>
                </a:solidFill>
                <a:ln w="9525">
                  <a:noFill/>
                  <a:round/>
                  <a:headEnd/>
                  <a:tailEnd/>
                </a:ln>
              </p:spPr>
              <p:txBody>
                <a:bodyPr/>
                <a:lstStyle/>
                <a:p>
                  <a:endParaRPr lang="en-US" sz="2400"/>
                </a:p>
              </p:txBody>
            </p:sp>
            <p:sp>
              <p:nvSpPr>
                <p:cNvPr id="42031" name="Freeform 17"/>
                <p:cNvSpPr>
                  <a:spLocks/>
                </p:cNvSpPr>
                <p:nvPr/>
              </p:nvSpPr>
              <p:spPr bwMode="auto">
                <a:xfrm>
                  <a:off x="3658" y="934"/>
                  <a:ext cx="242" cy="10"/>
                </a:xfrm>
                <a:custGeom>
                  <a:avLst/>
                  <a:gdLst>
                    <a:gd name="T0" fmla="*/ 576 w 587"/>
                    <a:gd name="T1" fmla="*/ 24 h 24"/>
                    <a:gd name="T2" fmla="*/ 12 w 587"/>
                    <a:gd name="T3" fmla="*/ 24 h 24"/>
                    <a:gd name="T4" fmla="*/ 8 w 587"/>
                    <a:gd name="T5" fmla="*/ 22 h 24"/>
                    <a:gd name="T6" fmla="*/ 5 w 587"/>
                    <a:gd name="T7" fmla="*/ 20 h 24"/>
                    <a:gd name="T8" fmla="*/ 1 w 587"/>
                    <a:gd name="T9" fmla="*/ 16 h 24"/>
                    <a:gd name="T10" fmla="*/ 0 w 587"/>
                    <a:gd name="T11" fmla="*/ 12 h 24"/>
                    <a:gd name="T12" fmla="*/ 1 w 587"/>
                    <a:gd name="T13" fmla="*/ 8 h 24"/>
                    <a:gd name="T14" fmla="*/ 5 w 587"/>
                    <a:gd name="T15" fmla="*/ 4 h 24"/>
                    <a:gd name="T16" fmla="*/ 8 w 587"/>
                    <a:gd name="T17" fmla="*/ 2 h 24"/>
                    <a:gd name="T18" fmla="*/ 12 w 587"/>
                    <a:gd name="T19" fmla="*/ 0 h 24"/>
                    <a:gd name="T20" fmla="*/ 576 w 587"/>
                    <a:gd name="T21" fmla="*/ 0 h 24"/>
                    <a:gd name="T22" fmla="*/ 580 w 587"/>
                    <a:gd name="T23" fmla="*/ 2 h 24"/>
                    <a:gd name="T24" fmla="*/ 584 w 587"/>
                    <a:gd name="T25" fmla="*/ 4 h 24"/>
                    <a:gd name="T26" fmla="*/ 586 w 587"/>
                    <a:gd name="T27" fmla="*/ 8 h 24"/>
                    <a:gd name="T28" fmla="*/ 587 w 587"/>
                    <a:gd name="T29" fmla="*/ 12 h 24"/>
                    <a:gd name="T30" fmla="*/ 586 w 587"/>
                    <a:gd name="T31" fmla="*/ 16 h 24"/>
                    <a:gd name="T32" fmla="*/ 584 w 587"/>
                    <a:gd name="T33" fmla="*/ 20 h 24"/>
                    <a:gd name="T34" fmla="*/ 580 w 587"/>
                    <a:gd name="T35" fmla="*/ 22 h 24"/>
                    <a:gd name="T36" fmla="*/ 576 w 587"/>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4"/>
                    <a:gd name="T59" fmla="*/ 587 w 587"/>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4">
                      <a:moveTo>
                        <a:pt x="576" y="24"/>
                      </a:moveTo>
                      <a:lnTo>
                        <a:pt x="12" y="24"/>
                      </a:lnTo>
                      <a:lnTo>
                        <a:pt x="8" y="22"/>
                      </a:lnTo>
                      <a:lnTo>
                        <a:pt x="5" y="20"/>
                      </a:lnTo>
                      <a:lnTo>
                        <a:pt x="1" y="16"/>
                      </a:lnTo>
                      <a:lnTo>
                        <a:pt x="0" y="12"/>
                      </a:lnTo>
                      <a:lnTo>
                        <a:pt x="1" y="8"/>
                      </a:lnTo>
                      <a:lnTo>
                        <a:pt x="5" y="4"/>
                      </a:lnTo>
                      <a:lnTo>
                        <a:pt x="8" y="2"/>
                      </a:lnTo>
                      <a:lnTo>
                        <a:pt x="12" y="0"/>
                      </a:lnTo>
                      <a:lnTo>
                        <a:pt x="576" y="0"/>
                      </a:lnTo>
                      <a:lnTo>
                        <a:pt x="580" y="2"/>
                      </a:lnTo>
                      <a:lnTo>
                        <a:pt x="584" y="4"/>
                      </a:lnTo>
                      <a:lnTo>
                        <a:pt x="586" y="8"/>
                      </a:lnTo>
                      <a:lnTo>
                        <a:pt x="587" y="12"/>
                      </a:lnTo>
                      <a:lnTo>
                        <a:pt x="586" y="16"/>
                      </a:lnTo>
                      <a:lnTo>
                        <a:pt x="584" y="20"/>
                      </a:lnTo>
                      <a:lnTo>
                        <a:pt x="580" y="22"/>
                      </a:lnTo>
                      <a:lnTo>
                        <a:pt x="576" y="24"/>
                      </a:lnTo>
                      <a:close/>
                    </a:path>
                  </a:pathLst>
                </a:custGeom>
                <a:solidFill>
                  <a:srgbClr val="FF5050"/>
                </a:solidFill>
                <a:ln w="9525">
                  <a:noFill/>
                  <a:round/>
                  <a:headEnd/>
                  <a:tailEnd/>
                </a:ln>
              </p:spPr>
              <p:txBody>
                <a:bodyPr/>
                <a:lstStyle/>
                <a:p>
                  <a:endParaRPr lang="en-US" sz="2400"/>
                </a:p>
              </p:txBody>
            </p:sp>
            <p:sp>
              <p:nvSpPr>
                <p:cNvPr id="42032" name="Freeform 18"/>
                <p:cNvSpPr>
                  <a:spLocks/>
                </p:cNvSpPr>
                <p:nvPr/>
              </p:nvSpPr>
              <p:spPr bwMode="auto">
                <a:xfrm>
                  <a:off x="3658" y="910"/>
                  <a:ext cx="242" cy="9"/>
                </a:xfrm>
                <a:custGeom>
                  <a:avLst/>
                  <a:gdLst>
                    <a:gd name="T0" fmla="*/ 576 w 587"/>
                    <a:gd name="T1" fmla="*/ 23 h 23"/>
                    <a:gd name="T2" fmla="*/ 12 w 587"/>
                    <a:gd name="T3" fmla="*/ 23 h 23"/>
                    <a:gd name="T4" fmla="*/ 8 w 587"/>
                    <a:gd name="T5" fmla="*/ 22 h 23"/>
                    <a:gd name="T6" fmla="*/ 5 w 587"/>
                    <a:gd name="T7" fmla="*/ 20 h 23"/>
                    <a:gd name="T8" fmla="*/ 1 w 587"/>
                    <a:gd name="T9" fmla="*/ 16 h 23"/>
                    <a:gd name="T10" fmla="*/ 0 w 587"/>
                    <a:gd name="T11" fmla="*/ 11 h 23"/>
                    <a:gd name="T12" fmla="*/ 1 w 587"/>
                    <a:gd name="T13" fmla="*/ 7 h 23"/>
                    <a:gd name="T14" fmla="*/ 5 w 587"/>
                    <a:gd name="T15" fmla="*/ 3 h 23"/>
                    <a:gd name="T16" fmla="*/ 8 w 587"/>
                    <a:gd name="T17" fmla="*/ 1 h 23"/>
                    <a:gd name="T18" fmla="*/ 12 w 587"/>
                    <a:gd name="T19" fmla="*/ 0 h 23"/>
                    <a:gd name="T20" fmla="*/ 576 w 587"/>
                    <a:gd name="T21" fmla="*/ 0 h 23"/>
                    <a:gd name="T22" fmla="*/ 580 w 587"/>
                    <a:gd name="T23" fmla="*/ 1 h 23"/>
                    <a:gd name="T24" fmla="*/ 584 w 587"/>
                    <a:gd name="T25" fmla="*/ 3 h 23"/>
                    <a:gd name="T26" fmla="*/ 586 w 587"/>
                    <a:gd name="T27" fmla="*/ 7 h 23"/>
                    <a:gd name="T28" fmla="*/ 587 w 587"/>
                    <a:gd name="T29" fmla="*/ 11 h 23"/>
                    <a:gd name="T30" fmla="*/ 586 w 587"/>
                    <a:gd name="T31" fmla="*/ 16 h 23"/>
                    <a:gd name="T32" fmla="*/ 584 w 587"/>
                    <a:gd name="T33" fmla="*/ 20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20"/>
                      </a:lnTo>
                      <a:lnTo>
                        <a:pt x="1" y="16"/>
                      </a:lnTo>
                      <a:lnTo>
                        <a:pt x="0" y="11"/>
                      </a:lnTo>
                      <a:lnTo>
                        <a:pt x="1" y="7"/>
                      </a:lnTo>
                      <a:lnTo>
                        <a:pt x="5" y="3"/>
                      </a:lnTo>
                      <a:lnTo>
                        <a:pt x="8" y="1"/>
                      </a:lnTo>
                      <a:lnTo>
                        <a:pt x="12" y="0"/>
                      </a:lnTo>
                      <a:lnTo>
                        <a:pt x="576" y="0"/>
                      </a:lnTo>
                      <a:lnTo>
                        <a:pt x="580" y="1"/>
                      </a:lnTo>
                      <a:lnTo>
                        <a:pt x="584" y="3"/>
                      </a:lnTo>
                      <a:lnTo>
                        <a:pt x="586" y="7"/>
                      </a:lnTo>
                      <a:lnTo>
                        <a:pt x="587" y="11"/>
                      </a:lnTo>
                      <a:lnTo>
                        <a:pt x="586" y="16"/>
                      </a:lnTo>
                      <a:lnTo>
                        <a:pt x="584" y="20"/>
                      </a:lnTo>
                      <a:lnTo>
                        <a:pt x="580" y="22"/>
                      </a:lnTo>
                      <a:lnTo>
                        <a:pt x="576" y="23"/>
                      </a:lnTo>
                      <a:close/>
                    </a:path>
                  </a:pathLst>
                </a:custGeom>
                <a:solidFill>
                  <a:srgbClr val="FF5050"/>
                </a:solidFill>
                <a:ln w="9525">
                  <a:noFill/>
                  <a:round/>
                  <a:headEnd/>
                  <a:tailEnd/>
                </a:ln>
              </p:spPr>
              <p:txBody>
                <a:bodyPr/>
                <a:lstStyle/>
                <a:p>
                  <a:endParaRPr lang="en-US" sz="2400"/>
                </a:p>
              </p:txBody>
            </p:sp>
          </p:grpSp>
        </p:grpSp>
        <p:pic>
          <p:nvPicPr>
            <p:cNvPr id="42018" name="Picture 19" descr="buttons2_CLOUD_01"/>
            <p:cNvPicPr>
              <a:picLocks noChangeAspect="1" noChangeArrowheads="1"/>
            </p:cNvPicPr>
            <p:nvPr/>
          </p:nvPicPr>
          <p:blipFill>
            <a:blip r:embed="rId3"/>
            <a:srcRect/>
            <a:stretch>
              <a:fillRect/>
            </a:stretch>
          </p:blipFill>
          <p:spPr bwMode="auto">
            <a:xfrm>
              <a:off x="5070" y="113"/>
              <a:ext cx="533" cy="272"/>
            </a:xfrm>
            <a:prstGeom prst="rect">
              <a:avLst/>
            </a:prstGeom>
            <a:noFill/>
            <a:ln w="9525">
              <a:noFill/>
              <a:miter lim="800000"/>
              <a:headEnd/>
              <a:tailEnd/>
            </a:ln>
          </p:spPr>
        </p:pic>
      </p:grpSp>
      <p:sp>
        <p:nvSpPr>
          <p:cNvPr id="41987" name="Rectangle 16"/>
          <p:cNvSpPr>
            <a:spLocks noChangeArrowheads="1"/>
          </p:cNvSpPr>
          <p:nvPr/>
        </p:nvSpPr>
        <p:spPr bwMode="auto">
          <a:xfrm>
            <a:off x="338667" y="1934634"/>
            <a:ext cx="2660651" cy="910167"/>
          </a:xfrm>
          <a:prstGeom prst="rect">
            <a:avLst/>
          </a:prstGeom>
          <a:noFill/>
          <a:ln w="25400" algn="ctr">
            <a:noFill/>
            <a:miter lim="800000"/>
            <a:headEnd/>
            <a:tailEnd/>
          </a:ln>
        </p:spPr>
        <p:txBody>
          <a:bodyPr anchor="ctr"/>
          <a:lstStyle/>
          <a:p>
            <a:pPr algn="r" defTabSz="609585"/>
            <a:r>
              <a:rPr lang="en-GB" sz="1867">
                <a:solidFill>
                  <a:srgbClr val="4178BE"/>
                </a:solidFill>
              </a:rPr>
              <a:t>Append-only distributed system of record shared across business network</a:t>
            </a:r>
          </a:p>
        </p:txBody>
      </p:sp>
      <p:sp>
        <p:nvSpPr>
          <p:cNvPr id="41988" name="Rectangle 14"/>
          <p:cNvSpPr>
            <a:spLocks noChangeArrowheads="1"/>
          </p:cNvSpPr>
          <p:nvPr/>
        </p:nvSpPr>
        <p:spPr bwMode="auto">
          <a:xfrm>
            <a:off x="9351433" y="1847851"/>
            <a:ext cx="2540000" cy="1341967"/>
          </a:xfrm>
          <a:prstGeom prst="rect">
            <a:avLst/>
          </a:prstGeom>
          <a:noFill/>
          <a:ln w="25400" algn="ctr">
            <a:noFill/>
            <a:miter lim="800000"/>
            <a:headEnd/>
            <a:tailEnd/>
          </a:ln>
        </p:spPr>
        <p:txBody>
          <a:bodyPr anchor="ctr"/>
          <a:lstStyle/>
          <a:p>
            <a:pPr defTabSz="609585"/>
            <a:r>
              <a:rPr lang="en-GB" sz="1867">
                <a:solidFill>
                  <a:srgbClr val="AD1625"/>
                </a:solidFill>
              </a:rPr>
              <a:t>Business terms embedded in transaction database &amp; executed with transactions</a:t>
            </a:r>
          </a:p>
        </p:txBody>
      </p:sp>
      <p:sp>
        <p:nvSpPr>
          <p:cNvPr id="41989" name="Rectangle 15"/>
          <p:cNvSpPr>
            <a:spLocks noChangeArrowheads="1"/>
          </p:cNvSpPr>
          <p:nvPr/>
        </p:nvSpPr>
        <p:spPr bwMode="auto">
          <a:xfrm>
            <a:off x="9425518" y="4203701"/>
            <a:ext cx="2211916" cy="910167"/>
          </a:xfrm>
          <a:prstGeom prst="rect">
            <a:avLst/>
          </a:prstGeom>
          <a:noFill/>
          <a:ln w="25400" algn="ctr">
            <a:noFill/>
            <a:miter lim="800000"/>
            <a:headEnd/>
            <a:tailEnd/>
          </a:ln>
        </p:spPr>
        <p:txBody>
          <a:bodyPr anchor="ctr"/>
          <a:lstStyle/>
          <a:p>
            <a:pPr defTabSz="609585"/>
            <a:r>
              <a:rPr lang="en-GB" sz="1867">
                <a:solidFill>
                  <a:srgbClr val="4B8400"/>
                </a:solidFill>
              </a:rPr>
              <a:t>All parties agree to network verified transaction  </a:t>
            </a:r>
          </a:p>
        </p:txBody>
      </p:sp>
      <p:sp>
        <p:nvSpPr>
          <p:cNvPr id="41990" name="Rectangle 19"/>
          <p:cNvSpPr>
            <a:spLocks noChangeArrowheads="1"/>
          </p:cNvSpPr>
          <p:nvPr/>
        </p:nvSpPr>
        <p:spPr bwMode="auto">
          <a:xfrm>
            <a:off x="480484" y="4072468"/>
            <a:ext cx="2546349" cy="1284817"/>
          </a:xfrm>
          <a:prstGeom prst="rect">
            <a:avLst/>
          </a:prstGeom>
          <a:solidFill>
            <a:srgbClr val="FFFFFF">
              <a:alpha val="70195"/>
            </a:srgbClr>
          </a:solidFill>
          <a:ln w="28575">
            <a:noFill/>
            <a:miter lim="800000"/>
            <a:headEnd/>
            <a:tailEnd/>
          </a:ln>
        </p:spPr>
        <p:txBody>
          <a:bodyPr wrap="none" anchor="ctr"/>
          <a:lstStyle/>
          <a:p>
            <a:pPr defTabSz="609585"/>
            <a:endParaRPr lang="en-US" sz="2400"/>
          </a:p>
        </p:txBody>
      </p:sp>
      <p:sp>
        <p:nvSpPr>
          <p:cNvPr id="41991" name="Rectangle 13"/>
          <p:cNvSpPr>
            <a:spLocks noChangeArrowheads="1"/>
          </p:cNvSpPr>
          <p:nvPr/>
        </p:nvSpPr>
        <p:spPr bwMode="auto">
          <a:xfrm>
            <a:off x="1" y="4112685"/>
            <a:ext cx="3009900" cy="1195916"/>
          </a:xfrm>
          <a:prstGeom prst="rect">
            <a:avLst/>
          </a:prstGeom>
          <a:noFill/>
          <a:ln w="25400" algn="ctr">
            <a:noFill/>
            <a:miter lim="800000"/>
            <a:headEnd/>
            <a:tailEnd/>
          </a:ln>
        </p:spPr>
        <p:txBody>
          <a:bodyPr anchor="ctr"/>
          <a:lstStyle/>
          <a:p>
            <a:pPr algn="r" defTabSz="609585"/>
            <a:r>
              <a:rPr lang="en-GB" sz="1867">
                <a:solidFill>
                  <a:srgbClr val="562F72"/>
                </a:solidFill>
              </a:rPr>
              <a:t>Ensuring appropriate visibility; transactions are secure, authenticated </a:t>
            </a:r>
            <a:br>
              <a:rPr lang="en-GB" sz="1867">
                <a:solidFill>
                  <a:srgbClr val="562F72"/>
                </a:solidFill>
              </a:rPr>
            </a:br>
            <a:r>
              <a:rPr lang="en-GB" sz="1867">
                <a:solidFill>
                  <a:srgbClr val="562F72"/>
                </a:solidFill>
              </a:rPr>
              <a:t>&amp; verifiable</a:t>
            </a:r>
          </a:p>
        </p:txBody>
      </p:sp>
      <p:pic>
        <p:nvPicPr>
          <p:cNvPr id="41992" name="Picture 75" descr="bc_for_biz_02"/>
          <p:cNvPicPr>
            <a:picLocks noChangeAspect="1" noChangeArrowheads="1"/>
          </p:cNvPicPr>
          <p:nvPr/>
        </p:nvPicPr>
        <p:blipFill>
          <a:blip r:embed="rId4"/>
          <a:srcRect/>
          <a:stretch>
            <a:fillRect/>
          </a:stretch>
        </p:blipFill>
        <p:spPr bwMode="auto">
          <a:xfrm>
            <a:off x="6553201" y="1625601"/>
            <a:ext cx="2504017" cy="1750484"/>
          </a:xfrm>
          <a:prstGeom prst="rect">
            <a:avLst/>
          </a:prstGeom>
          <a:noFill/>
          <a:ln w="9525">
            <a:noFill/>
            <a:miter lim="800000"/>
            <a:headEnd/>
            <a:tailEnd/>
          </a:ln>
        </p:spPr>
      </p:pic>
      <p:sp>
        <p:nvSpPr>
          <p:cNvPr id="41993" name="Rectangle 6"/>
          <p:cNvSpPr>
            <a:spLocks noChangeArrowheads="1"/>
          </p:cNvSpPr>
          <p:nvPr/>
        </p:nvSpPr>
        <p:spPr bwMode="auto">
          <a:xfrm>
            <a:off x="6551085" y="1623484"/>
            <a:ext cx="2501900" cy="1750483"/>
          </a:xfrm>
          <a:prstGeom prst="rect">
            <a:avLst/>
          </a:prstGeom>
          <a:solidFill>
            <a:srgbClr val="AD1625">
              <a:alpha val="65097"/>
            </a:srgbClr>
          </a:solidFill>
          <a:ln w="19050">
            <a:noFill/>
            <a:miter lim="800000"/>
            <a:headEnd/>
            <a:tailEnd/>
          </a:ln>
        </p:spPr>
        <p:txBody>
          <a:bodyPr wrap="none" anchor="ctr"/>
          <a:lstStyle/>
          <a:p>
            <a:pPr defTabSz="609585"/>
            <a:endParaRPr lang="en-US" sz="2400"/>
          </a:p>
        </p:txBody>
      </p:sp>
      <p:sp>
        <p:nvSpPr>
          <p:cNvPr id="41994" name="Text Box 76"/>
          <p:cNvSpPr txBox="1">
            <a:spLocks noChangeArrowheads="1"/>
          </p:cNvSpPr>
          <p:nvPr/>
        </p:nvSpPr>
        <p:spPr bwMode="auto">
          <a:xfrm>
            <a:off x="7571528" y="1670051"/>
            <a:ext cx="1216872" cy="830997"/>
          </a:xfrm>
          <a:prstGeom prst="rect">
            <a:avLst/>
          </a:prstGeom>
          <a:noFill/>
          <a:ln w="9525">
            <a:noFill/>
            <a:miter lim="800000"/>
            <a:headEnd/>
            <a:tailEnd/>
          </a:ln>
        </p:spPr>
        <p:txBody>
          <a:bodyPr wrap="none">
            <a:spAutoFit/>
          </a:bodyPr>
          <a:lstStyle/>
          <a:p>
            <a:pPr algn="r"/>
            <a:r>
              <a:rPr lang="en-GB" sz="2400">
                <a:solidFill>
                  <a:srgbClr val="FFFFFF"/>
                </a:solidFill>
              </a:rPr>
              <a:t>Smart </a:t>
            </a:r>
          </a:p>
          <a:p>
            <a:pPr algn="r"/>
            <a:r>
              <a:rPr lang="en-GB" sz="2400">
                <a:solidFill>
                  <a:srgbClr val="FFFFFF"/>
                </a:solidFill>
              </a:rPr>
              <a:t>contract</a:t>
            </a:r>
            <a:endParaRPr lang="en-US" sz="2400">
              <a:solidFill>
                <a:srgbClr val="FFFFFF"/>
              </a:solidFill>
            </a:endParaRPr>
          </a:p>
        </p:txBody>
      </p:sp>
      <p:pic>
        <p:nvPicPr>
          <p:cNvPr id="41995" name="Picture 77" descr="bc_for_biz_03"/>
          <p:cNvPicPr>
            <a:picLocks noChangeAspect="1" noChangeArrowheads="1"/>
          </p:cNvPicPr>
          <p:nvPr/>
        </p:nvPicPr>
        <p:blipFill>
          <a:blip r:embed="rId5"/>
          <a:srcRect/>
          <a:stretch>
            <a:fillRect/>
          </a:stretch>
        </p:blipFill>
        <p:spPr bwMode="auto">
          <a:xfrm>
            <a:off x="3359151" y="3812117"/>
            <a:ext cx="2504016" cy="1750483"/>
          </a:xfrm>
          <a:prstGeom prst="rect">
            <a:avLst/>
          </a:prstGeom>
          <a:noFill/>
          <a:ln w="9525">
            <a:noFill/>
            <a:miter lim="800000"/>
            <a:headEnd/>
            <a:tailEnd/>
          </a:ln>
        </p:spPr>
      </p:pic>
      <p:sp>
        <p:nvSpPr>
          <p:cNvPr id="41996" name="Rectangle 5"/>
          <p:cNvSpPr>
            <a:spLocks noChangeArrowheads="1"/>
          </p:cNvSpPr>
          <p:nvPr/>
        </p:nvSpPr>
        <p:spPr bwMode="auto">
          <a:xfrm>
            <a:off x="3359151" y="3814234"/>
            <a:ext cx="2501900" cy="1750484"/>
          </a:xfrm>
          <a:prstGeom prst="rect">
            <a:avLst/>
          </a:prstGeom>
          <a:solidFill>
            <a:srgbClr val="562F72">
              <a:alpha val="65097"/>
            </a:srgbClr>
          </a:solidFill>
          <a:ln w="19050">
            <a:noFill/>
            <a:miter lim="800000"/>
            <a:headEnd/>
            <a:tailEnd/>
          </a:ln>
        </p:spPr>
        <p:txBody>
          <a:bodyPr wrap="none" anchor="ctr"/>
          <a:lstStyle/>
          <a:p>
            <a:pPr defTabSz="609585"/>
            <a:endParaRPr lang="en-US" sz="2400"/>
          </a:p>
        </p:txBody>
      </p:sp>
      <p:sp>
        <p:nvSpPr>
          <p:cNvPr id="41997" name="Text Box 78"/>
          <p:cNvSpPr txBox="1">
            <a:spLocks noChangeArrowheads="1"/>
          </p:cNvSpPr>
          <p:nvPr/>
        </p:nvSpPr>
        <p:spPr bwMode="auto">
          <a:xfrm>
            <a:off x="3539067" y="4817534"/>
            <a:ext cx="1073243" cy="461665"/>
          </a:xfrm>
          <a:prstGeom prst="rect">
            <a:avLst/>
          </a:prstGeom>
          <a:noFill/>
          <a:ln w="9525">
            <a:noFill/>
            <a:miter lim="800000"/>
            <a:headEnd/>
            <a:tailEnd/>
          </a:ln>
        </p:spPr>
        <p:txBody>
          <a:bodyPr wrap="none">
            <a:spAutoFit/>
          </a:bodyPr>
          <a:lstStyle/>
          <a:p>
            <a:r>
              <a:rPr lang="en-GB" sz="2400">
                <a:solidFill>
                  <a:srgbClr val="FFFFFF"/>
                </a:solidFill>
              </a:rPr>
              <a:t>Privacy</a:t>
            </a:r>
            <a:endParaRPr lang="en-US" sz="2400">
              <a:solidFill>
                <a:srgbClr val="FFFFFF"/>
              </a:solidFill>
            </a:endParaRPr>
          </a:p>
        </p:txBody>
      </p:sp>
      <p:pic>
        <p:nvPicPr>
          <p:cNvPr id="41998" name="Picture 79" descr="bc_for_biz_04"/>
          <p:cNvPicPr>
            <a:picLocks noChangeAspect="1" noChangeArrowheads="1"/>
          </p:cNvPicPr>
          <p:nvPr/>
        </p:nvPicPr>
        <p:blipFill>
          <a:blip r:embed="rId6"/>
          <a:srcRect/>
          <a:stretch>
            <a:fillRect/>
          </a:stretch>
        </p:blipFill>
        <p:spPr bwMode="auto">
          <a:xfrm>
            <a:off x="6553201" y="3797301"/>
            <a:ext cx="2504017" cy="1750484"/>
          </a:xfrm>
          <a:prstGeom prst="rect">
            <a:avLst/>
          </a:prstGeom>
          <a:noFill/>
          <a:ln w="9525">
            <a:noFill/>
            <a:miter lim="800000"/>
            <a:headEnd/>
            <a:tailEnd/>
          </a:ln>
        </p:spPr>
      </p:pic>
      <p:sp>
        <p:nvSpPr>
          <p:cNvPr id="41999" name="Rectangle 4"/>
          <p:cNvSpPr>
            <a:spLocks noChangeArrowheads="1"/>
          </p:cNvSpPr>
          <p:nvPr/>
        </p:nvSpPr>
        <p:spPr bwMode="auto">
          <a:xfrm>
            <a:off x="6548967" y="3795184"/>
            <a:ext cx="2501900" cy="1750483"/>
          </a:xfrm>
          <a:prstGeom prst="rect">
            <a:avLst/>
          </a:prstGeom>
          <a:solidFill>
            <a:srgbClr val="4B8400">
              <a:alpha val="65097"/>
            </a:srgbClr>
          </a:solidFill>
          <a:ln w="19050">
            <a:noFill/>
            <a:miter lim="800000"/>
            <a:headEnd/>
            <a:tailEnd/>
          </a:ln>
        </p:spPr>
        <p:txBody>
          <a:bodyPr wrap="none" anchor="ctr"/>
          <a:lstStyle/>
          <a:p>
            <a:pPr defTabSz="609585"/>
            <a:endParaRPr lang="en-US" sz="2400"/>
          </a:p>
        </p:txBody>
      </p:sp>
      <p:sp>
        <p:nvSpPr>
          <p:cNvPr id="42000" name="Text Box 80"/>
          <p:cNvSpPr txBox="1">
            <a:spLocks noChangeArrowheads="1"/>
          </p:cNvSpPr>
          <p:nvPr/>
        </p:nvSpPr>
        <p:spPr bwMode="auto">
          <a:xfrm>
            <a:off x="7071784" y="4840818"/>
            <a:ext cx="1510350" cy="461665"/>
          </a:xfrm>
          <a:prstGeom prst="rect">
            <a:avLst/>
          </a:prstGeom>
          <a:noFill/>
          <a:ln w="9525">
            <a:noFill/>
            <a:miter lim="800000"/>
            <a:headEnd/>
            <a:tailEnd/>
          </a:ln>
        </p:spPr>
        <p:txBody>
          <a:bodyPr wrap="none">
            <a:spAutoFit/>
          </a:bodyPr>
          <a:lstStyle/>
          <a:p>
            <a:r>
              <a:rPr lang="en-GB" sz="2400">
                <a:solidFill>
                  <a:srgbClr val="FFFFFF"/>
                </a:solidFill>
              </a:rPr>
              <a:t>Consensus</a:t>
            </a:r>
            <a:endParaRPr lang="en-US" sz="2400">
              <a:solidFill>
                <a:srgbClr val="FFFFFF"/>
              </a:solidFill>
            </a:endParaRPr>
          </a:p>
        </p:txBody>
      </p:sp>
      <p:pic>
        <p:nvPicPr>
          <p:cNvPr id="42001" name="Picture 34" descr="bc_for_biz_01"/>
          <p:cNvPicPr>
            <a:picLocks noChangeAspect="1" noChangeArrowheads="1"/>
          </p:cNvPicPr>
          <p:nvPr/>
        </p:nvPicPr>
        <p:blipFill>
          <a:blip r:embed="rId7"/>
          <a:srcRect/>
          <a:stretch>
            <a:fillRect/>
          </a:stretch>
        </p:blipFill>
        <p:spPr bwMode="auto">
          <a:xfrm>
            <a:off x="3357034" y="1627717"/>
            <a:ext cx="2504017" cy="1750483"/>
          </a:xfrm>
          <a:prstGeom prst="rect">
            <a:avLst/>
          </a:prstGeom>
          <a:noFill/>
          <a:ln w="9525">
            <a:noFill/>
            <a:miter lim="800000"/>
            <a:headEnd/>
            <a:tailEnd/>
          </a:ln>
        </p:spPr>
      </p:pic>
      <p:sp>
        <p:nvSpPr>
          <p:cNvPr id="42002" name="Rectangle 7"/>
          <p:cNvSpPr>
            <a:spLocks noChangeArrowheads="1"/>
          </p:cNvSpPr>
          <p:nvPr/>
        </p:nvSpPr>
        <p:spPr bwMode="auto">
          <a:xfrm>
            <a:off x="3357033" y="1629833"/>
            <a:ext cx="2508251" cy="1752600"/>
          </a:xfrm>
          <a:prstGeom prst="rect">
            <a:avLst/>
          </a:prstGeom>
          <a:solidFill>
            <a:srgbClr val="325C80">
              <a:alpha val="70195"/>
            </a:srgbClr>
          </a:solidFill>
          <a:ln w="19050">
            <a:noFill/>
            <a:miter lim="800000"/>
            <a:headEnd/>
            <a:tailEnd/>
          </a:ln>
        </p:spPr>
        <p:txBody>
          <a:bodyPr wrap="none" anchor="ctr"/>
          <a:lstStyle/>
          <a:p>
            <a:pPr defTabSz="609585"/>
            <a:endParaRPr lang="en-US" sz="2400"/>
          </a:p>
        </p:txBody>
      </p:sp>
      <p:sp>
        <p:nvSpPr>
          <p:cNvPr id="42003" name="Text Box 74"/>
          <p:cNvSpPr txBox="1">
            <a:spLocks noChangeArrowheads="1"/>
          </p:cNvSpPr>
          <p:nvPr/>
        </p:nvSpPr>
        <p:spPr bwMode="auto">
          <a:xfrm>
            <a:off x="3437467" y="1691218"/>
            <a:ext cx="1799167" cy="830997"/>
          </a:xfrm>
          <a:prstGeom prst="rect">
            <a:avLst/>
          </a:prstGeom>
          <a:noFill/>
          <a:ln w="9525">
            <a:noFill/>
            <a:miter lim="800000"/>
            <a:headEnd/>
            <a:tailEnd/>
          </a:ln>
        </p:spPr>
        <p:txBody>
          <a:bodyPr>
            <a:spAutoFit/>
          </a:bodyPr>
          <a:lstStyle/>
          <a:p>
            <a:r>
              <a:rPr lang="en-GB" sz="2400">
                <a:solidFill>
                  <a:srgbClr val="FFFFFF"/>
                </a:solidFill>
              </a:rPr>
              <a:t>Shared ledger</a:t>
            </a:r>
            <a:endParaRPr lang="en-US" sz="2400">
              <a:solidFill>
                <a:srgbClr val="FFFFFF"/>
              </a:solidFill>
            </a:endParaRPr>
          </a:p>
        </p:txBody>
      </p:sp>
      <p:grpSp>
        <p:nvGrpSpPr>
          <p:cNvPr id="42004" name="Group 37"/>
          <p:cNvGrpSpPr>
            <a:grpSpLocks/>
          </p:cNvGrpSpPr>
          <p:nvPr/>
        </p:nvGrpSpPr>
        <p:grpSpPr bwMode="auto">
          <a:xfrm>
            <a:off x="3198285" y="1511301"/>
            <a:ext cx="2821516" cy="1985433"/>
            <a:chOff x="1541" y="774"/>
            <a:chExt cx="1333" cy="938"/>
          </a:xfrm>
        </p:grpSpPr>
        <p:sp>
          <p:nvSpPr>
            <p:cNvPr id="42015" name="Freeform 38"/>
            <p:cNvSpPr>
              <a:spLocks/>
            </p:cNvSpPr>
            <p:nvPr/>
          </p:nvSpPr>
          <p:spPr bwMode="auto">
            <a:xfrm flipH="1">
              <a:off x="1541" y="774"/>
              <a:ext cx="137" cy="931"/>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1D3649"/>
              </a:solidFill>
              <a:round/>
              <a:headEnd/>
              <a:tailEnd/>
            </a:ln>
          </p:spPr>
          <p:txBody>
            <a:bodyPr/>
            <a:lstStyle/>
            <a:p>
              <a:endParaRPr lang="en-US" sz="2400"/>
            </a:p>
          </p:txBody>
        </p:sp>
        <p:sp>
          <p:nvSpPr>
            <p:cNvPr id="42016" name="Freeform 39"/>
            <p:cNvSpPr>
              <a:spLocks/>
            </p:cNvSpPr>
            <p:nvPr/>
          </p:nvSpPr>
          <p:spPr bwMode="auto">
            <a:xfrm>
              <a:off x="2737" y="781"/>
              <a:ext cx="137" cy="931"/>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1D3649"/>
              </a:solidFill>
              <a:round/>
              <a:headEnd/>
              <a:tailEnd/>
            </a:ln>
          </p:spPr>
          <p:txBody>
            <a:bodyPr/>
            <a:lstStyle/>
            <a:p>
              <a:endParaRPr lang="en-US" sz="2400"/>
            </a:p>
          </p:txBody>
        </p:sp>
      </p:grpSp>
      <p:grpSp>
        <p:nvGrpSpPr>
          <p:cNvPr id="42005" name="Group 40"/>
          <p:cNvGrpSpPr>
            <a:grpSpLocks/>
          </p:cNvGrpSpPr>
          <p:nvPr/>
        </p:nvGrpSpPr>
        <p:grpSpPr bwMode="auto">
          <a:xfrm>
            <a:off x="6385985" y="1502834"/>
            <a:ext cx="2821516" cy="1985433"/>
            <a:chOff x="1541" y="774"/>
            <a:chExt cx="1333" cy="938"/>
          </a:xfrm>
        </p:grpSpPr>
        <p:sp>
          <p:nvSpPr>
            <p:cNvPr id="42013" name="Freeform 41"/>
            <p:cNvSpPr>
              <a:spLocks/>
            </p:cNvSpPr>
            <p:nvPr/>
          </p:nvSpPr>
          <p:spPr bwMode="auto">
            <a:xfrm flipH="1">
              <a:off x="1541" y="774"/>
              <a:ext cx="137" cy="931"/>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AD1625"/>
              </a:solidFill>
              <a:round/>
              <a:headEnd/>
              <a:tailEnd/>
            </a:ln>
          </p:spPr>
          <p:txBody>
            <a:bodyPr/>
            <a:lstStyle/>
            <a:p>
              <a:endParaRPr lang="en-US" sz="2400"/>
            </a:p>
          </p:txBody>
        </p:sp>
        <p:sp>
          <p:nvSpPr>
            <p:cNvPr id="42014" name="Freeform 42"/>
            <p:cNvSpPr>
              <a:spLocks/>
            </p:cNvSpPr>
            <p:nvPr/>
          </p:nvSpPr>
          <p:spPr bwMode="auto">
            <a:xfrm>
              <a:off x="2737" y="781"/>
              <a:ext cx="137" cy="931"/>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AD1625"/>
              </a:solidFill>
              <a:round/>
              <a:headEnd/>
              <a:tailEnd/>
            </a:ln>
          </p:spPr>
          <p:txBody>
            <a:bodyPr/>
            <a:lstStyle/>
            <a:p>
              <a:endParaRPr lang="en-US" sz="2400"/>
            </a:p>
          </p:txBody>
        </p:sp>
      </p:grpSp>
      <p:grpSp>
        <p:nvGrpSpPr>
          <p:cNvPr id="42006" name="Group 43"/>
          <p:cNvGrpSpPr>
            <a:grpSpLocks/>
          </p:cNvGrpSpPr>
          <p:nvPr/>
        </p:nvGrpSpPr>
        <p:grpSpPr bwMode="auto">
          <a:xfrm>
            <a:off x="3189818" y="3725334"/>
            <a:ext cx="2821516" cy="1985433"/>
            <a:chOff x="1541" y="774"/>
            <a:chExt cx="1333" cy="938"/>
          </a:xfrm>
        </p:grpSpPr>
        <p:sp>
          <p:nvSpPr>
            <p:cNvPr id="42011" name="Freeform 44"/>
            <p:cNvSpPr>
              <a:spLocks/>
            </p:cNvSpPr>
            <p:nvPr/>
          </p:nvSpPr>
          <p:spPr bwMode="auto">
            <a:xfrm flipH="1">
              <a:off x="1541" y="774"/>
              <a:ext cx="137" cy="931"/>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562F72"/>
              </a:solidFill>
              <a:round/>
              <a:headEnd/>
              <a:tailEnd/>
            </a:ln>
          </p:spPr>
          <p:txBody>
            <a:bodyPr/>
            <a:lstStyle/>
            <a:p>
              <a:endParaRPr lang="en-US" sz="2400"/>
            </a:p>
          </p:txBody>
        </p:sp>
        <p:sp>
          <p:nvSpPr>
            <p:cNvPr id="42012" name="Freeform 45"/>
            <p:cNvSpPr>
              <a:spLocks/>
            </p:cNvSpPr>
            <p:nvPr/>
          </p:nvSpPr>
          <p:spPr bwMode="auto">
            <a:xfrm>
              <a:off x="2737" y="781"/>
              <a:ext cx="137" cy="931"/>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562F72"/>
              </a:solidFill>
              <a:round/>
              <a:headEnd/>
              <a:tailEnd/>
            </a:ln>
          </p:spPr>
          <p:txBody>
            <a:bodyPr/>
            <a:lstStyle/>
            <a:p>
              <a:endParaRPr lang="en-US" sz="2400"/>
            </a:p>
          </p:txBody>
        </p:sp>
      </p:grpSp>
      <p:grpSp>
        <p:nvGrpSpPr>
          <p:cNvPr id="42007" name="Group 46"/>
          <p:cNvGrpSpPr>
            <a:grpSpLocks/>
          </p:cNvGrpSpPr>
          <p:nvPr/>
        </p:nvGrpSpPr>
        <p:grpSpPr bwMode="auto">
          <a:xfrm>
            <a:off x="6377518" y="3716868"/>
            <a:ext cx="2821516" cy="1985433"/>
            <a:chOff x="1541" y="774"/>
            <a:chExt cx="1333" cy="938"/>
          </a:xfrm>
        </p:grpSpPr>
        <p:sp>
          <p:nvSpPr>
            <p:cNvPr id="42009" name="Freeform 47"/>
            <p:cNvSpPr>
              <a:spLocks/>
            </p:cNvSpPr>
            <p:nvPr/>
          </p:nvSpPr>
          <p:spPr bwMode="auto">
            <a:xfrm flipH="1">
              <a:off x="1541" y="774"/>
              <a:ext cx="137" cy="931"/>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4B8400"/>
              </a:solidFill>
              <a:round/>
              <a:headEnd/>
              <a:tailEnd/>
            </a:ln>
          </p:spPr>
          <p:txBody>
            <a:bodyPr/>
            <a:lstStyle/>
            <a:p>
              <a:endParaRPr lang="en-US" sz="2400"/>
            </a:p>
          </p:txBody>
        </p:sp>
        <p:sp>
          <p:nvSpPr>
            <p:cNvPr id="42010" name="Freeform 48"/>
            <p:cNvSpPr>
              <a:spLocks/>
            </p:cNvSpPr>
            <p:nvPr/>
          </p:nvSpPr>
          <p:spPr bwMode="auto">
            <a:xfrm>
              <a:off x="2737" y="781"/>
              <a:ext cx="137" cy="931"/>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4B8400"/>
              </a:solidFill>
              <a:round/>
              <a:headEnd/>
              <a:tailEnd/>
            </a:ln>
          </p:spPr>
          <p:txBody>
            <a:bodyPr/>
            <a:lstStyle/>
            <a:p>
              <a:endParaRPr lang="en-US" sz="2400"/>
            </a:p>
          </p:txBody>
        </p:sp>
      </p:grpSp>
      <p:sp>
        <p:nvSpPr>
          <p:cNvPr id="42008" name="TextBox 1"/>
          <p:cNvSpPr txBox="1">
            <a:spLocks noChangeArrowheads="1"/>
          </p:cNvSpPr>
          <p:nvPr/>
        </p:nvSpPr>
        <p:spPr bwMode="auto">
          <a:xfrm>
            <a:off x="872067" y="5816600"/>
            <a:ext cx="10991851" cy="584775"/>
          </a:xfrm>
          <a:prstGeom prst="rect">
            <a:avLst/>
          </a:prstGeom>
          <a:noFill/>
          <a:ln w="9525">
            <a:noFill/>
            <a:miter lim="800000"/>
            <a:headEnd/>
            <a:tailEnd/>
          </a:ln>
        </p:spPr>
        <p:txBody>
          <a:bodyPr>
            <a:spAutoFit/>
          </a:bodyPr>
          <a:lstStyle/>
          <a:p>
            <a:pPr algn="r" defTabSz="609585"/>
            <a:r>
              <a:rPr lang="en-US" sz="3200">
                <a:solidFill>
                  <a:srgbClr val="5596E6"/>
                </a:solidFill>
              </a:rPr>
              <a:t>… Broader participation, lower cost, increased efficiency</a:t>
            </a:r>
          </a:p>
        </p:txBody>
      </p:sp>
    </p:spTree>
    <p:extLst>
      <p:ext uri="{BB962C8B-B14F-4D97-AF65-F5344CB8AC3E}">
        <p14:creationId xmlns:p14="http://schemas.microsoft.com/office/powerpoint/2010/main" val="1118783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54" descr="contents_new copy"/>
          <p:cNvPicPr>
            <a:picLocks noChangeAspect="1" noChangeArrowheads="1"/>
          </p:cNvPicPr>
          <p:nvPr/>
        </p:nvPicPr>
        <p:blipFill>
          <a:blip r:embed="rId3" cstate="print"/>
          <a:srcRect/>
          <a:stretch>
            <a:fillRect/>
          </a:stretch>
        </p:blipFill>
        <p:spPr bwMode="auto">
          <a:xfrm>
            <a:off x="0" y="1"/>
            <a:ext cx="6326717" cy="6864351"/>
          </a:xfrm>
          <a:prstGeom prst="rect">
            <a:avLst/>
          </a:prstGeom>
          <a:noFill/>
          <a:ln w="9525">
            <a:noFill/>
            <a:miter lim="800000"/>
            <a:headEnd/>
            <a:tailEnd/>
          </a:ln>
        </p:spPr>
      </p:pic>
      <p:sp>
        <p:nvSpPr>
          <p:cNvPr id="50178" name="Freeform 3"/>
          <p:cNvSpPr>
            <a:spLocks/>
          </p:cNvSpPr>
          <p:nvPr/>
        </p:nvSpPr>
        <p:spPr bwMode="auto">
          <a:xfrm>
            <a:off x="5465234" y="-21166"/>
            <a:ext cx="6788151" cy="6929967"/>
          </a:xfrm>
          <a:custGeom>
            <a:avLst/>
            <a:gdLst>
              <a:gd name="T0" fmla="*/ 0 w 3207"/>
              <a:gd name="T1" fmla="*/ 3255 h 3274"/>
              <a:gd name="T2" fmla="*/ 29 w 3207"/>
              <a:gd name="T3" fmla="*/ 0 h 3274"/>
              <a:gd name="T4" fmla="*/ 3178 w 3207"/>
              <a:gd name="T5" fmla="*/ 0 h 3274"/>
              <a:gd name="T6" fmla="*/ 3207 w 3207"/>
              <a:gd name="T7" fmla="*/ 3274 h 3274"/>
              <a:gd name="T8" fmla="*/ 0 60000 65536"/>
              <a:gd name="T9" fmla="*/ 0 60000 65536"/>
              <a:gd name="T10" fmla="*/ 0 60000 65536"/>
              <a:gd name="T11" fmla="*/ 0 60000 65536"/>
              <a:gd name="T12" fmla="*/ 0 w 3207"/>
              <a:gd name="T13" fmla="*/ 0 h 3274"/>
              <a:gd name="T14" fmla="*/ 3207 w 3207"/>
              <a:gd name="T15" fmla="*/ 3274 h 3274"/>
            </a:gdLst>
            <a:ahLst/>
            <a:cxnLst>
              <a:cxn ang="T8">
                <a:pos x="T0" y="T1"/>
              </a:cxn>
              <a:cxn ang="T9">
                <a:pos x="T2" y="T3"/>
              </a:cxn>
              <a:cxn ang="T10">
                <a:pos x="T4" y="T5"/>
              </a:cxn>
              <a:cxn ang="T11">
                <a:pos x="T6" y="T7"/>
              </a:cxn>
            </a:cxnLst>
            <a:rect l="T12" t="T13" r="T14" b="T15"/>
            <a:pathLst>
              <a:path w="3207" h="3274">
                <a:moveTo>
                  <a:pt x="0" y="3255"/>
                </a:moveTo>
                <a:lnTo>
                  <a:pt x="29" y="0"/>
                </a:lnTo>
                <a:lnTo>
                  <a:pt x="3178" y="0"/>
                </a:lnTo>
                <a:lnTo>
                  <a:pt x="3207" y="3274"/>
                </a:lnTo>
              </a:path>
            </a:pathLst>
          </a:custGeom>
          <a:solidFill>
            <a:srgbClr val="1D3649"/>
          </a:solidFill>
          <a:ln w="9525">
            <a:noFill/>
            <a:round/>
            <a:headEnd/>
            <a:tailEnd/>
          </a:ln>
        </p:spPr>
        <p:txBody>
          <a:bodyPr/>
          <a:lstStyle/>
          <a:p>
            <a:endParaRPr lang="en-US" sz="2400"/>
          </a:p>
        </p:txBody>
      </p:sp>
      <p:graphicFrame>
        <p:nvGraphicFramePr>
          <p:cNvPr id="296089" name="Group 153"/>
          <p:cNvGraphicFramePr>
            <a:graphicFrameLocks noGrp="1"/>
          </p:cNvGraphicFramePr>
          <p:nvPr>
            <p:extLst>
              <p:ext uri="{D42A27DB-BD31-4B8C-83A1-F6EECF244321}">
                <p14:modId xmlns:p14="http://schemas.microsoft.com/office/powerpoint/2010/main" val="2041548824"/>
              </p:ext>
            </p:extLst>
          </p:nvPr>
        </p:nvGraphicFramePr>
        <p:xfrm>
          <a:off x="8212281" y="829267"/>
          <a:ext cx="3572933" cy="5380568"/>
        </p:xfrm>
        <a:graphic>
          <a:graphicData uri="http://schemas.openxmlformats.org/drawingml/2006/table">
            <a:tbl>
              <a:tblPr/>
              <a:tblGrid>
                <a:gridCol w="3572933">
                  <a:extLst>
                    <a:ext uri="{9D8B030D-6E8A-4147-A177-3AD203B41FA5}">
                      <a16:colId xmlns:a16="http://schemas.microsoft.com/office/drawing/2014/main" val="20000"/>
                    </a:ext>
                  </a:extLst>
                </a:gridCol>
              </a:tblGrid>
              <a:tr h="1932517">
                <a:tc>
                  <a:txBody>
                    <a:body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tab pos="800100" algn="l"/>
                        </a:tabLst>
                      </a:pPr>
                      <a:r>
                        <a:rPr kumimoji="0" lang="en-US" sz="2400" b="0" i="0" u="none" strike="noStrike" cap="none" normalizeH="0" baseline="0" dirty="0">
                          <a:ln>
                            <a:noFill/>
                          </a:ln>
                          <a:solidFill>
                            <a:srgbClr val="FF5050"/>
                          </a:solidFill>
                          <a:effectLst/>
                          <a:latin typeface="Helvetica" pitchFamily="34" charset="0"/>
                          <a:ea typeface="MS PGothic" pitchFamily="34" charset="-128"/>
                        </a:rPr>
                        <a:t>	 </a:t>
                      </a:r>
                      <a:r>
                        <a:rPr kumimoji="0" lang="en-US" sz="2400" b="0" i="0" u="none" strike="noStrike" cap="none" normalizeH="0" baseline="0" dirty="0">
                          <a:ln>
                            <a:noFill/>
                          </a:ln>
                          <a:solidFill>
                            <a:srgbClr val="AFB8B8"/>
                          </a:solidFill>
                          <a:effectLst/>
                          <a:latin typeface="Helvetica" pitchFamily="34" charset="0"/>
                          <a:ea typeface="MS PGothic" pitchFamily="34" charset="-128"/>
                        </a:rPr>
                        <a:t>are </a:t>
                      </a:r>
                      <a:r>
                        <a:rPr kumimoji="0" lang="en-US" sz="2400" b="0" i="0" u="none" strike="noStrike" cap="none" normalizeH="0" baseline="0" dirty="0" err="1">
                          <a:ln>
                            <a:noFill/>
                          </a:ln>
                          <a:solidFill>
                            <a:srgbClr val="AFB8B8"/>
                          </a:solidFill>
                          <a:effectLst/>
                          <a:latin typeface="Helvetica" pitchFamily="34" charset="0"/>
                          <a:ea typeface="MS PGothic" pitchFamily="34" charset="-128"/>
                        </a:rPr>
                        <a:t>Blockchain</a:t>
                      </a:r>
                      <a:r>
                        <a:rPr kumimoji="0" lang="en-US" sz="2400" b="0" i="0" u="none" strike="noStrike" cap="none" normalizeH="0" baseline="0" dirty="0">
                          <a:ln>
                            <a:noFill/>
                          </a:ln>
                          <a:solidFill>
                            <a:srgbClr val="AFB8B8"/>
                          </a:solidFill>
                          <a:effectLst/>
                          <a:latin typeface="Helvetica" pitchFamily="34" charset="0"/>
                          <a:ea typeface="MS PGothic" pitchFamily="34" charset="-128"/>
                        </a:rPr>
                        <a:t> technologies?</a:t>
                      </a: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1722967">
                <a:tc>
                  <a:txBody>
                    <a:bodyPr/>
                    <a:lstStyle/>
                    <a:p>
                      <a:pPr marL="0" marR="0" lvl="0" indent="0" algn="l" defTabSz="114300" rtl="0" eaLnBrk="1" fontAlgn="base" latinLnBrk="0" hangingPunct="1">
                        <a:lnSpc>
                          <a:spcPct val="100000"/>
                        </a:lnSpc>
                        <a:spcBef>
                          <a:spcPct val="0"/>
                        </a:spcBef>
                        <a:spcAft>
                          <a:spcPct val="0"/>
                        </a:spcAft>
                        <a:buClrTx/>
                        <a:buSzTx/>
                        <a:buFont typeface="Arial" pitchFamily="34" charset="0"/>
                        <a:buNone/>
                        <a:tabLst>
                          <a:tab pos="628650" algn="l"/>
                        </a:tabLst>
                      </a:pPr>
                      <a:r>
                        <a:rPr kumimoji="0" lang="en-US" sz="2400" b="0" i="0" u="none" strike="noStrike" cap="none" normalizeH="0" baseline="0">
                          <a:ln>
                            <a:noFill/>
                          </a:ln>
                          <a:solidFill>
                            <a:srgbClr val="8CD211"/>
                          </a:solidFill>
                          <a:effectLst/>
                          <a:latin typeface="Helvetica" pitchFamily="34" charset="0"/>
                          <a:ea typeface="MS PGothic" pitchFamily="34" charset="-128"/>
                        </a:rPr>
                        <a:t>		 is it relevant </a:t>
                      </a:r>
                      <a:br>
                        <a:rPr kumimoji="0" lang="en-US" sz="2400" b="0" i="0" u="none" strike="noStrike" cap="none" normalizeH="0" baseline="0">
                          <a:ln>
                            <a:noFill/>
                          </a:ln>
                          <a:solidFill>
                            <a:srgbClr val="8CD211"/>
                          </a:solidFill>
                          <a:effectLst/>
                          <a:latin typeface="Helvetica" pitchFamily="34" charset="0"/>
                          <a:ea typeface="MS PGothic" pitchFamily="34" charset="-128"/>
                        </a:rPr>
                      </a:br>
                      <a:r>
                        <a:rPr kumimoji="0" lang="en-US" sz="2400" b="0" i="0" u="none" strike="noStrike" cap="none" normalizeH="0" baseline="0">
                          <a:ln>
                            <a:noFill/>
                          </a:ln>
                          <a:solidFill>
                            <a:srgbClr val="8CD211"/>
                          </a:solidFill>
                          <a:effectLst/>
                          <a:latin typeface="Helvetica" pitchFamily="34" charset="0"/>
                          <a:ea typeface="MS PGothic" pitchFamily="34" charset="-128"/>
                        </a:rPr>
                        <a:t>for our business?</a:t>
                      </a: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725084">
                <a:tc>
                  <a:txBody>
                    <a:body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tab pos="628650" algn="l"/>
                        </a:tabLst>
                      </a:pPr>
                      <a:r>
                        <a:rPr kumimoji="0" lang="en-US" sz="2400" b="0" i="0" u="none" strike="noStrike" cap="none" normalizeH="0" baseline="0" dirty="0">
                          <a:ln>
                            <a:noFill/>
                          </a:ln>
                          <a:solidFill>
                            <a:srgbClr val="AF6EE8"/>
                          </a:solidFill>
                          <a:effectLst/>
                          <a:latin typeface="Helvetica" pitchFamily="34" charset="0"/>
                          <a:ea typeface="MS PGothic" pitchFamily="34" charset="-128"/>
                        </a:rPr>
                        <a:t>		 </a:t>
                      </a:r>
                      <a:r>
                        <a:rPr kumimoji="0" lang="en-US" sz="2400" b="0" i="0" u="none" strike="noStrike" cap="none" normalizeH="0" baseline="0" dirty="0">
                          <a:ln>
                            <a:noFill/>
                          </a:ln>
                          <a:solidFill>
                            <a:srgbClr val="AFB8B8"/>
                          </a:solidFill>
                          <a:effectLst/>
                          <a:latin typeface="Helvetica" pitchFamily="34" charset="0"/>
                          <a:ea typeface="MS PGothic" pitchFamily="34" charset="-128"/>
                        </a:rPr>
                        <a:t>can IBM help </a:t>
                      </a:r>
                      <a:br>
                        <a:rPr kumimoji="0" lang="en-US" sz="2400" b="0" i="0" u="none" strike="noStrike" cap="none" normalizeH="0" baseline="0" dirty="0">
                          <a:ln>
                            <a:noFill/>
                          </a:ln>
                          <a:solidFill>
                            <a:srgbClr val="AFB8B8"/>
                          </a:solidFill>
                          <a:effectLst/>
                          <a:latin typeface="Helvetica" pitchFamily="34" charset="0"/>
                          <a:ea typeface="MS PGothic" pitchFamily="34" charset="-128"/>
                        </a:rPr>
                      </a:br>
                      <a:r>
                        <a:rPr kumimoji="0" lang="en-US" sz="2400" b="0" i="0" u="none" strike="noStrike" cap="none" normalizeH="0" baseline="0" dirty="0">
                          <a:ln>
                            <a:noFill/>
                          </a:ln>
                          <a:solidFill>
                            <a:srgbClr val="AFB8B8"/>
                          </a:solidFill>
                          <a:effectLst/>
                          <a:latin typeface="Helvetica" pitchFamily="34" charset="0"/>
                          <a:ea typeface="MS PGothic" pitchFamily="34" charset="-128"/>
                        </a:rPr>
                        <a:t>us apply </a:t>
                      </a:r>
                      <a:r>
                        <a:rPr kumimoji="0" lang="en-US" sz="2400" b="0" i="0" u="none" strike="noStrike" cap="none" normalizeH="0" baseline="0" dirty="0" err="1">
                          <a:ln>
                            <a:noFill/>
                          </a:ln>
                          <a:solidFill>
                            <a:srgbClr val="AFB8B8"/>
                          </a:solidFill>
                          <a:effectLst/>
                          <a:latin typeface="Helvetica" pitchFamily="34" charset="0"/>
                          <a:ea typeface="MS PGothic" pitchFamily="34" charset="-128"/>
                        </a:rPr>
                        <a:t>Blockchain</a:t>
                      </a:r>
                      <a:r>
                        <a:rPr kumimoji="0" lang="en-US" sz="2400" b="0" i="0" u="none" strike="noStrike" cap="none" normalizeH="0" baseline="0" dirty="0">
                          <a:ln>
                            <a:noFill/>
                          </a:ln>
                          <a:solidFill>
                            <a:srgbClr val="AFB8B8"/>
                          </a:solidFill>
                          <a:effectLst/>
                          <a:latin typeface="Helvetica" pitchFamily="34" charset="0"/>
                          <a:ea typeface="MS PGothic" pitchFamily="34" charset="-128"/>
                        </a:rPr>
                        <a:t>?</a:t>
                      </a: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0184" name="pasted-image.tiff"/>
          <p:cNvPicPr>
            <a:picLocks noChangeAspect="1"/>
          </p:cNvPicPr>
          <p:nvPr/>
        </p:nvPicPr>
        <p:blipFill>
          <a:blip r:embed="rId4"/>
          <a:srcRect/>
          <a:stretch>
            <a:fillRect/>
          </a:stretch>
        </p:blipFill>
        <p:spPr bwMode="auto">
          <a:xfrm>
            <a:off x="6246285" y="3126317"/>
            <a:ext cx="222249" cy="736600"/>
          </a:xfrm>
          <a:prstGeom prst="rect">
            <a:avLst/>
          </a:prstGeom>
          <a:noFill/>
          <a:ln w="12700">
            <a:noFill/>
            <a:miter lim="400000"/>
            <a:headEnd/>
            <a:tailEnd/>
          </a:ln>
        </p:spPr>
      </p:pic>
      <p:grpSp>
        <p:nvGrpSpPr>
          <p:cNvPr id="50185" name="Group 10"/>
          <p:cNvGrpSpPr>
            <a:grpSpLocks/>
          </p:cNvGrpSpPr>
          <p:nvPr/>
        </p:nvGrpSpPr>
        <p:grpSpPr bwMode="auto">
          <a:xfrm>
            <a:off x="6860118" y="1289051"/>
            <a:ext cx="882649" cy="905933"/>
            <a:chOff x="3581" y="609"/>
            <a:chExt cx="417" cy="428"/>
          </a:xfrm>
        </p:grpSpPr>
        <p:sp>
          <p:nvSpPr>
            <p:cNvPr id="50205" name="Freeform 11"/>
            <p:cNvSpPr>
              <a:spLocks/>
            </p:cNvSpPr>
            <p:nvPr/>
          </p:nvSpPr>
          <p:spPr bwMode="auto">
            <a:xfrm>
              <a:off x="3879" y="609"/>
              <a:ext cx="119" cy="428"/>
            </a:xfrm>
            <a:custGeom>
              <a:avLst/>
              <a:gdLst>
                <a:gd name="T0" fmla="*/ 290 w 290"/>
                <a:gd name="T1" fmla="*/ 0 h 1037"/>
                <a:gd name="T2" fmla="*/ 290 w 290"/>
                <a:gd name="T3" fmla="*/ 1037 h 1037"/>
                <a:gd name="T4" fmla="*/ 20 w 290"/>
                <a:gd name="T5" fmla="*/ 1037 h 1037"/>
                <a:gd name="T6" fmla="*/ 15 w 290"/>
                <a:gd name="T7" fmla="*/ 1036 h 1037"/>
                <a:gd name="T8" fmla="*/ 12 w 290"/>
                <a:gd name="T9" fmla="*/ 1035 h 1037"/>
                <a:gd name="T10" fmla="*/ 8 w 290"/>
                <a:gd name="T11" fmla="*/ 1033 h 1037"/>
                <a:gd name="T12" fmla="*/ 5 w 290"/>
                <a:gd name="T13" fmla="*/ 1031 h 1037"/>
                <a:gd name="T14" fmla="*/ 3 w 290"/>
                <a:gd name="T15" fmla="*/ 1027 h 1037"/>
                <a:gd name="T16" fmla="*/ 1 w 290"/>
                <a:gd name="T17" fmla="*/ 1024 h 1037"/>
                <a:gd name="T18" fmla="*/ 0 w 290"/>
                <a:gd name="T19" fmla="*/ 1020 h 1037"/>
                <a:gd name="T20" fmla="*/ 0 w 290"/>
                <a:gd name="T21" fmla="*/ 1016 h 1037"/>
                <a:gd name="T22" fmla="*/ 0 w 290"/>
                <a:gd name="T23" fmla="*/ 1012 h 1037"/>
                <a:gd name="T24" fmla="*/ 1 w 290"/>
                <a:gd name="T25" fmla="*/ 1009 h 1037"/>
                <a:gd name="T26" fmla="*/ 3 w 290"/>
                <a:gd name="T27" fmla="*/ 1004 h 1037"/>
                <a:gd name="T28" fmla="*/ 5 w 290"/>
                <a:gd name="T29" fmla="*/ 1002 h 1037"/>
                <a:gd name="T30" fmla="*/ 8 w 290"/>
                <a:gd name="T31" fmla="*/ 999 h 1037"/>
                <a:gd name="T32" fmla="*/ 12 w 290"/>
                <a:gd name="T33" fmla="*/ 997 h 1037"/>
                <a:gd name="T34" fmla="*/ 15 w 290"/>
                <a:gd name="T35" fmla="*/ 996 h 1037"/>
                <a:gd name="T36" fmla="*/ 20 w 290"/>
                <a:gd name="T37" fmla="*/ 996 h 1037"/>
                <a:gd name="T38" fmla="*/ 250 w 290"/>
                <a:gd name="T39" fmla="*/ 996 h 1037"/>
                <a:gd name="T40" fmla="*/ 250 w 290"/>
                <a:gd name="T41" fmla="*/ 41 h 1037"/>
                <a:gd name="T42" fmla="*/ 23 w 290"/>
                <a:gd name="T43" fmla="*/ 41 h 1037"/>
                <a:gd name="T44" fmla="*/ 19 w 290"/>
                <a:gd name="T45" fmla="*/ 41 h 1037"/>
                <a:gd name="T46" fmla="*/ 14 w 290"/>
                <a:gd name="T47" fmla="*/ 40 h 1037"/>
                <a:gd name="T48" fmla="*/ 11 w 290"/>
                <a:gd name="T49" fmla="*/ 38 h 1037"/>
                <a:gd name="T50" fmla="*/ 8 w 290"/>
                <a:gd name="T51" fmla="*/ 35 h 1037"/>
                <a:gd name="T52" fmla="*/ 5 w 290"/>
                <a:gd name="T53" fmla="*/ 32 h 1037"/>
                <a:gd name="T54" fmla="*/ 4 w 290"/>
                <a:gd name="T55" fmla="*/ 29 h 1037"/>
                <a:gd name="T56" fmla="*/ 3 w 290"/>
                <a:gd name="T57" fmla="*/ 25 h 1037"/>
                <a:gd name="T58" fmla="*/ 2 w 290"/>
                <a:gd name="T59" fmla="*/ 21 h 1037"/>
                <a:gd name="T60" fmla="*/ 2 w 290"/>
                <a:gd name="T61" fmla="*/ 21 h 1037"/>
                <a:gd name="T62" fmla="*/ 3 w 290"/>
                <a:gd name="T63" fmla="*/ 17 h 1037"/>
                <a:gd name="T64" fmla="*/ 4 w 290"/>
                <a:gd name="T65" fmla="*/ 12 h 1037"/>
                <a:gd name="T66" fmla="*/ 5 w 290"/>
                <a:gd name="T67" fmla="*/ 9 h 1037"/>
                <a:gd name="T68" fmla="*/ 8 w 290"/>
                <a:gd name="T69" fmla="*/ 6 h 1037"/>
                <a:gd name="T70" fmla="*/ 11 w 290"/>
                <a:gd name="T71" fmla="*/ 4 h 1037"/>
                <a:gd name="T72" fmla="*/ 14 w 290"/>
                <a:gd name="T73" fmla="*/ 2 h 1037"/>
                <a:gd name="T74" fmla="*/ 19 w 290"/>
                <a:gd name="T75" fmla="*/ 1 h 1037"/>
                <a:gd name="T76" fmla="*/ 23 w 290"/>
                <a:gd name="T77" fmla="*/ 0 h 1037"/>
                <a:gd name="T78" fmla="*/ 29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290" y="0"/>
                  </a:moveTo>
                  <a:lnTo>
                    <a:pt x="290" y="1037"/>
                  </a:lnTo>
                  <a:lnTo>
                    <a:pt x="20" y="1037"/>
                  </a:lnTo>
                  <a:lnTo>
                    <a:pt x="15" y="1036"/>
                  </a:lnTo>
                  <a:lnTo>
                    <a:pt x="12" y="1035"/>
                  </a:lnTo>
                  <a:lnTo>
                    <a:pt x="8" y="1033"/>
                  </a:lnTo>
                  <a:lnTo>
                    <a:pt x="5" y="1031"/>
                  </a:lnTo>
                  <a:lnTo>
                    <a:pt x="3" y="1027"/>
                  </a:lnTo>
                  <a:lnTo>
                    <a:pt x="1" y="1024"/>
                  </a:lnTo>
                  <a:lnTo>
                    <a:pt x="0" y="1020"/>
                  </a:lnTo>
                  <a:lnTo>
                    <a:pt x="0" y="1016"/>
                  </a:lnTo>
                  <a:lnTo>
                    <a:pt x="0" y="1012"/>
                  </a:lnTo>
                  <a:lnTo>
                    <a:pt x="1" y="1009"/>
                  </a:lnTo>
                  <a:lnTo>
                    <a:pt x="3" y="1004"/>
                  </a:lnTo>
                  <a:lnTo>
                    <a:pt x="5" y="1002"/>
                  </a:lnTo>
                  <a:lnTo>
                    <a:pt x="8" y="999"/>
                  </a:lnTo>
                  <a:lnTo>
                    <a:pt x="12" y="997"/>
                  </a:lnTo>
                  <a:lnTo>
                    <a:pt x="15" y="996"/>
                  </a:lnTo>
                  <a:lnTo>
                    <a:pt x="20" y="996"/>
                  </a:lnTo>
                  <a:lnTo>
                    <a:pt x="250" y="996"/>
                  </a:lnTo>
                  <a:lnTo>
                    <a:pt x="250" y="41"/>
                  </a:lnTo>
                  <a:lnTo>
                    <a:pt x="23" y="41"/>
                  </a:lnTo>
                  <a:lnTo>
                    <a:pt x="19" y="41"/>
                  </a:lnTo>
                  <a:lnTo>
                    <a:pt x="14" y="40"/>
                  </a:lnTo>
                  <a:lnTo>
                    <a:pt x="11" y="38"/>
                  </a:lnTo>
                  <a:lnTo>
                    <a:pt x="8" y="35"/>
                  </a:lnTo>
                  <a:lnTo>
                    <a:pt x="5" y="32"/>
                  </a:lnTo>
                  <a:lnTo>
                    <a:pt x="4" y="29"/>
                  </a:lnTo>
                  <a:lnTo>
                    <a:pt x="3" y="25"/>
                  </a:lnTo>
                  <a:lnTo>
                    <a:pt x="2" y="21"/>
                  </a:lnTo>
                  <a:lnTo>
                    <a:pt x="3" y="17"/>
                  </a:lnTo>
                  <a:lnTo>
                    <a:pt x="4" y="12"/>
                  </a:lnTo>
                  <a:lnTo>
                    <a:pt x="5" y="9"/>
                  </a:lnTo>
                  <a:lnTo>
                    <a:pt x="8" y="6"/>
                  </a:lnTo>
                  <a:lnTo>
                    <a:pt x="11" y="4"/>
                  </a:lnTo>
                  <a:lnTo>
                    <a:pt x="14" y="2"/>
                  </a:lnTo>
                  <a:lnTo>
                    <a:pt x="19" y="1"/>
                  </a:lnTo>
                  <a:lnTo>
                    <a:pt x="23" y="0"/>
                  </a:lnTo>
                  <a:lnTo>
                    <a:pt x="290" y="0"/>
                  </a:lnTo>
                  <a:close/>
                </a:path>
              </a:pathLst>
            </a:custGeom>
            <a:solidFill>
              <a:srgbClr val="AFB8B8"/>
            </a:solidFill>
            <a:ln w="9525">
              <a:noFill/>
              <a:round/>
              <a:headEnd/>
              <a:tailEnd/>
            </a:ln>
          </p:spPr>
          <p:txBody>
            <a:bodyPr/>
            <a:lstStyle/>
            <a:p>
              <a:endParaRPr lang="en-US" sz="2400"/>
            </a:p>
          </p:txBody>
        </p:sp>
        <p:sp>
          <p:nvSpPr>
            <p:cNvPr id="50206" name="Freeform 12"/>
            <p:cNvSpPr>
              <a:spLocks/>
            </p:cNvSpPr>
            <p:nvPr/>
          </p:nvSpPr>
          <p:spPr bwMode="auto">
            <a:xfrm>
              <a:off x="3581" y="609"/>
              <a:ext cx="120" cy="428"/>
            </a:xfrm>
            <a:custGeom>
              <a:avLst/>
              <a:gdLst>
                <a:gd name="T0" fmla="*/ 0 w 290"/>
                <a:gd name="T1" fmla="*/ 0 h 1037"/>
                <a:gd name="T2" fmla="*/ 0 w 290"/>
                <a:gd name="T3" fmla="*/ 1037 h 1037"/>
                <a:gd name="T4" fmla="*/ 270 w 290"/>
                <a:gd name="T5" fmla="*/ 1037 h 1037"/>
                <a:gd name="T6" fmla="*/ 274 w 290"/>
                <a:gd name="T7" fmla="*/ 1036 h 1037"/>
                <a:gd name="T8" fmla="*/ 279 w 290"/>
                <a:gd name="T9" fmla="*/ 1035 h 1037"/>
                <a:gd name="T10" fmla="*/ 282 w 290"/>
                <a:gd name="T11" fmla="*/ 1033 h 1037"/>
                <a:gd name="T12" fmla="*/ 285 w 290"/>
                <a:gd name="T13" fmla="*/ 1031 h 1037"/>
                <a:gd name="T14" fmla="*/ 287 w 290"/>
                <a:gd name="T15" fmla="*/ 1027 h 1037"/>
                <a:gd name="T16" fmla="*/ 289 w 290"/>
                <a:gd name="T17" fmla="*/ 1024 h 1037"/>
                <a:gd name="T18" fmla="*/ 290 w 290"/>
                <a:gd name="T19" fmla="*/ 1020 h 1037"/>
                <a:gd name="T20" fmla="*/ 290 w 290"/>
                <a:gd name="T21" fmla="*/ 1016 h 1037"/>
                <a:gd name="T22" fmla="*/ 290 w 290"/>
                <a:gd name="T23" fmla="*/ 1012 h 1037"/>
                <a:gd name="T24" fmla="*/ 289 w 290"/>
                <a:gd name="T25" fmla="*/ 1009 h 1037"/>
                <a:gd name="T26" fmla="*/ 287 w 290"/>
                <a:gd name="T27" fmla="*/ 1004 h 1037"/>
                <a:gd name="T28" fmla="*/ 285 w 290"/>
                <a:gd name="T29" fmla="*/ 1002 h 1037"/>
                <a:gd name="T30" fmla="*/ 282 w 290"/>
                <a:gd name="T31" fmla="*/ 999 h 1037"/>
                <a:gd name="T32" fmla="*/ 279 w 290"/>
                <a:gd name="T33" fmla="*/ 997 h 1037"/>
                <a:gd name="T34" fmla="*/ 274 w 290"/>
                <a:gd name="T35" fmla="*/ 996 h 1037"/>
                <a:gd name="T36" fmla="*/ 270 w 290"/>
                <a:gd name="T37" fmla="*/ 996 h 1037"/>
                <a:gd name="T38" fmla="*/ 41 w 290"/>
                <a:gd name="T39" fmla="*/ 996 h 1037"/>
                <a:gd name="T40" fmla="*/ 41 w 290"/>
                <a:gd name="T41" fmla="*/ 41 h 1037"/>
                <a:gd name="T42" fmla="*/ 268 w 290"/>
                <a:gd name="T43" fmla="*/ 41 h 1037"/>
                <a:gd name="T44" fmla="*/ 271 w 290"/>
                <a:gd name="T45" fmla="*/ 41 h 1037"/>
                <a:gd name="T46" fmla="*/ 275 w 290"/>
                <a:gd name="T47" fmla="*/ 40 h 1037"/>
                <a:gd name="T48" fmla="*/ 279 w 290"/>
                <a:gd name="T49" fmla="*/ 38 h 1037"/>
                <a:gd name="T50" fmla="*/ 282 w 290"/>
                <a:gd name="T51" fmla="*/ 35 h 1037"/>
                <a:gd name="T52" fmla="*/ 285 w 290"/>
                <a:gd name="T53" fmla="*/ 32 h 1037"/>
                <a:gd name="T54" fmla="*/ 286 w 290"/>
                <a:gd name="T55" fmla="*/ 29 h 1037"/>
                <a:gd name="T56" fmla="*/ 288 w 290"/>
                <a:gd name="T57" fmla="*/ 25 h 1037"/>
                <a:gd name="T58" fmla="*/ 288 w 290"/>
                <a:gd name="T59" fmla="*/ 21 h 1037"/>
                <a:gd name="T60" fmla="*/ 288 w 290"/>
                <a:gd name="T61" fmla="*/ 21 h 1037"/>
                <a:gd name="T62" fmla="*/ 288 w 290"/>
                <a:gd name="T63" fmla="*/ 17 h 1037"/>
                <a:gd name="T64" fmla="*/ 286 w 290"/>
                <a:gd name="T65" fmla="*/ 12 h 1037"/>
                <a:gd name="T66" fmla="*/ 285 w 290"/>
                <a:gd name="T67" fmla="*/ 9 h 1037"/>
                <a:gd name="T68" fmla="*/ 282 w 290"/>
                <a:gd name="T69" fmla="*/ 6 h 1037"/>
                <a:gd name="T70" fmla="*/ 279 w 290"/>
                <a:gd name="T71" fmla="*/ 4 h 1037"/>
                <a:gd name="T72" fmla="*/ 275 w 290"/>
                <a:gd name="T73" fmla="*/ 2 h 1037"/>
                <a:gd name="T74" fmla="*/ 271 w 290"/>
                <a:gd name="T75" fmla="*/ 1 h 1037"/>
                <a:gd name="T76" fmla="*/ 268 w 290"/>
                <a:gd name="T77" fmla="*/ 0 h 1037"/>
                <a:gd name="T78" fmla="*/ 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0" y="0"/>
                  </a:moveTo>
                  <a:lnTo>
                    <a:pt x="0" y="1037"/>
                  </a:lnTo>
                  <a:lnTo>
                    <a:pt x="270" y="1037"/>
                  </a:lnTo>
                  <a:lnTo>
                    <a:pt x="274" y="1036"/>
                  </a:lnTo>
                  <a:lnTo>
                    <a:pt x="279" y="1035"/>
                  </a:lnTo>
                  <a:lnTo>
                    <a:pt x="282" y="1033"/>
                  </a:lnTo>
                  <a:lnTo>
                    <a:pt x="285" y="1031"/>
                  </a:lnTo>
                  <a:lnTo>
                    <a:pt x="287" y="1027"/>
                  </a:lnTo>
                  <a:lnTo>
                    <a:pt x="289" y="1024"/>
                  </a:lnTo>
                  <a:lnTo>
                    <a:pt x="290" y="1020"/>
                  </a:lnTo>
                  <a:lnTo>
                    <a:pt x="290" y="1016"/>
                  </a:lnTo>
                  <a:lnTo>
                    <a:pt x="290" y="1012"/>
                  </a:lnTo>
                  <a:lnTo>
                    <a:pt x="289" y="1009"/>
                  </a:lnTo>
                  <a:lnTo>
                    <a:pt x="287" y="1004"/>
                  </a:lnTo>
                  <a:lnTo>
                    <a:pt x="285" y="1002"/>
                  </a:lnTo>
                  <a:lnTo>
                    <a:pt x="282" y="999"/>
                  </a:lnTo>
                  <a:lnTo>
                    <a:pt x="279" y="997"/>
                  </a:lnTo>
                  <a:lnTo>
                    <a:pt x="274" y="996"/>
                  </a:lnTo>
                  <a:lnTo>
                    <a:pt x="270" y="996"/>
                  </a:lnTo>
                  <a:lnTo>
                    <a:pt x="41" y="996"/>
                  </a:lnTo>
                  <a:lnTo>
                    <a:pt x="41" y="41"/>
                  </a:lnTo>
                  <a:lnTo>
                    <a:pt x="268" y="41"/>
                  </a:lnTo>
                  <a:lnTo>
                    <a:pt x="271" y="41"/>
                  </a:lnTo>
                  <a:lnTo>
                    <a:pt x="275" y="40"/>
                  </a:lnTo>
                  <a:lnTo>
                    <a:pt x="279" y="38"/>
                  </a:lnTo>
                  <a:lnTo>
                    <a:pt x="282" y="35"/>
                  </a:lnTo>
                  <a:lnTo>
                    <a:pt x="285" y="32"/>
                  </a:lnTo>
                  <a:lnTo>
                    <a:pt x="286" y="29"/>
                  </a:lnTo>
                  <a:lnTo>
                    <a:pt x="288" y="25"/>
                  </a:lnTo>
                  <a:lnTo>
                    <a:pt x="288" y="21"/>
                  </a:lnTo>
                  <a:lnTo>
                    <a:pt x="288" y="17"/>
                  </a:lnTo>
                  <a:lnTo>
                    <a:pt x="286" y="12"/>
                  </a:lnTo>
                  <a:lnTo>
                    <a:pt x="285" y="9"/>
                  </a:lnTo>
                  <a:lnTo>
                    <a:pt x="282" y="6"/>
                  </a:lnTo>
                  <a:lnTo>
                    <a:pt x="279" y="4"/>
                  </a:lnTo>
                  <a:lnTo>
                    <a:pt x="275" y="2"/>
                  </a:lnTo>
                  <a:lnTo>
                    <a:pt x="271" y="1"/>
                  </a:lnTo>
                  <a:lnTo>
                    <a:pt x="268" y="0"/>
                  </a:lnTo>
                  <a:lnTo>
                    <a:pt x="0" y="0"/>
                  </a:lnTo>
                  <a:close/>
                </a:path>
              </a:pathLst>
            </a:custGeom>
            <a:solidFill>
              <a:srgbClr val="AFB8B8"/>
            </a:solidFill>
            <a:ln w="9525">
              <a:noFill/>
              <a:round/>
              <a:headEnd/>
              <a:tailEnd/>
            </a:ln>
          </p:spPr>
          <p:txBody>
            <a:bodyPr/>
            <a:lstStyle/>
            <a:p>
              <a:endParaRPr lang="en-US" sz="2400"/>
            </a:p>
          </p:txBody>
        </p:sp>
        <p:grpSp>
          <p:nvGrpSpPr>
            <p:cNvPr id="50207" name="Group 13"/>
            <p:cNvGrpSpPr>
              <a:grpSpLocks/>
            </p:cNvGrpSpPr>
            <p:nvPr/>
          </p:nvGrpSpPr>
          <p:grpSpPr bwMode="auto">
            <a:xfrm>
              <a:off x="3664" y="706"/>
              <a:ext cx="242" cy="238"/>
              <a:chOff x="3658" y="706"/>
              <a:chExt cx="242" cy="238"/>
            </a:xfrm>
          </p:grpSpPr>
          <p:sp>
            <p:nvSpPr>
              <p:cNvPr id="50208" name="Freeform 14"/>
              <p:cNvSpPr>
                <a:spLocks noEditPoints="1"/>
              </p:cNvSpPr>
              <p:nvPr/>
            </p:nvSpPr>
            <p:spPr bwMode="auto">
              <a:xfrm>
                <a:off x="3658" y="706"/>
                <a:ext cx="242" cy="164"/>
              </a:xfrm>
              <a:custGeom>
                <a:avLst/>
                <a:gdLst>
                  <a:gd name="T0" fmla="*/ 23 w 587"/>
                  <a:gd name="T1" fmla="*/ 372 h 395"/>
                  <a:gd name="T2" fmla="*/ 564 w 587"/>
                  <a:gd name="T3" fmla="*/ 372 h 395"/>
                  <a:gd name="T4" fmla="*/ 564 w 587"/>
                  <a:gd name="T5" fmla="*/ 36 h 395"/>
                  <a:gd name="T6" fmla="*/ 563 w 587"/>
                  <a:gd name="T7" fmla="*/ 31 h 395"/>
                  <a:gd name="T8" fmla="*/ 560 w 587"/>
                  <a:gd name="T9" fmla="*/ 26 h 395"/>
                  <a:gd name="T10" fmla="*/ 556 w 587"/>
                  <a:gd name="T11" fmla="*/ 24 h 395"/>
                  <a:gd name="T12" fmla="*/ 550 w 587"/>
                  <a:gd name="T13" fmla="*/ 23 h 395"/>
                  <a:gd name="T14" fmla="*/ 37 w 587"/>
                  <a:gd name="T15" fmla="*/ 23 h 395"/>
                  <a:gd name="T16" fmla="*/ 32 w 587"/>
                  <a:gd name="T17" fmla="*/ 24 h 395"/>
                  <a:gd name="T18" fmla="*/ 28 w 587"/>
                  <a:gd name="T19" fmla="*/ 26 h 395"/>
                  <a:gd name="T20" fmla="*/ 24 w 587"/>
                  <a:gd name="T21" fmla="*/ 31 h 395"/>
                  <a:gd name="T22" fmla="*/ 23 w 587"/>
                  <a:gd name="T23" fmla="*/ 36 h 395"/>
                  <a:gd name="T24" fmla="*/ 23 w 587"/>
                  <a:gd name="T25" fmla="*/ 372 h 395"/>
                  <a:gd name="T26" fmla="*/ 576 w 587"/>
                  <a:gd name="T27" fmla="*/ 395 h 395"/>
                  <a:gd name="T28" fmla="*/ 12 w 587"/>
                  <a:gd name="T29" fmla="*/ 395 h 395"/>
                  <a:gd name="T30" fmla="*/ 8 w 587"/>
                  <a:gd name="T31" fmla="*/ 394 h 395"/>
                  <a:gd name="T32" fmla="*/ 5 w 587"/>
                  <a:gd name="T33" fmla="*/ 392 h 395"/>
                  <a:gd name="T34" fmla="*/ 1 w 587"/>
                  <a:gd name="T35" fmla="*/ 389 h 395"/>
                  <a:gd name="T36" fmla="*/ 0 w 587"/>
                  <a:gd name="T37" fmla="*/ 384 h 395"/>
                  <a:gd name="T38" fmla="*/ 0 w 587"/>
                  <a:gd name="T39" fmla="*/ 36 h 395"/>
                  <a:gd name="T40" fmla="*/ 1 w 587"/>
                  <a:gd name="T41" fmla="*/ 29 h 395"/>
                  <a:gd name="T42" fmla="*/ 4 w 587"/>
                  <a:gd name="T43" fmla="*/ 22 h 395"/>
                  <a:gd name="T44" fmla="*/ 7 w 587"/>
                  <a:gd name="T45" fmla="*/ 15 h 395"/>
                  <a:gd name="T46" fmla="*/ 12 w 587"/>
                  <a:gd name="T47" fmla="*/ 10 h 395"/>
                  <a:gd name="T48" fmla="*/ 17 w 587"/>
                  <a:gd name="T49" fmla="*/ 6 h 395"/>
                  <a:gd name="T50" fmla="*/ 23 w 587"/>
                  <a:gd name="T51" fmla="*/ 2 h 395"/>
                  <a:gd name="T52" fmla="*/ 30 w 587"/>
                  <a:gd name="T53" fmla="*/ 0 h 395"/>
                  <a:gd name="T54" fmla="*/ 37 w 587"/>
                  <a:gd name="T55" fmla="*/ 0 h 395"/>
                  <a:gd name="T56" fmla="*/ 550 w 587"/>
                  <a:gd name="T57" fmla="*/ 0 h 395"/>
                  <a:gd name="T58" fmla="*/ 558 w 587"/>
                  <a:gd name="T59" fmla="*/ 0 h 395"/>
                  <a:gd name="T60" fmla="*/ 565 w 587"/>
                  <a:gd name="T61" fmla="*/ 2 h 395"/>
                  <a:gd name="T62" fmla="*/ 571 w 587"/>
                  <a:gd name="T63" fmla="*/ 6 h 395"/>
                  <a:gd name="T64" fmla="*/ 577 w 587"/>
                  <a:gd name="T65" fmla="*/ 10 h 395"/>
                  <a:gd name="T66" fmla="*/ 581 w 587"/>
                  <a:gd name="T67" fmla="*/ 15 h 395"/>
                  <a:gd name="T68" fmla="*/ 584 w 587"/>
                  <a:gd name="T69" fmla="*/ 22 h 395"/>
                  <a:gd name="T70" fmla="*/ 586 w 587"/>
                  <a:gd name="T71" fmla="*/ 29 h 395"/>
                  <a:gd name="T72" fmla="*/ 587 w 587"/>
                  <a:gd name="T73" fmla="*/ 36 h 395"/>
                  <a:gd name="T74" fmla="*/ 587 w 587"/>
                  <a:gd name="T75" fmla="*/ 384 h 395"/>
                  <a:gd name="T76" fmla="*/ 586 w 587"/>
                  <a:gd name="T77" fmla="*/ 389 h 395"/>
                  <a:gd name="T78" fmla="*/ 584 w 587"/>
                  <a:gd name="T79" fmla="*/ 392 h 395"/>
                  <a:gd name="T80" fmla="*/ 580 w 587"/>
                  <a:gd name="T81" fmla="*/ 394 h 395"/>
                  <a:gd name="T82" fmla="*/ 576 w 587"/>
                  <a:gd name="T83" fmla="*/ 395 h 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7"/>
                  <a:gd name="T127" fmla="*/ 0 h 395"/>
                  <a:gd name="T128" fmla="*/ 587 w 587"/>
                  <a:gd name="T129" fmla="*/ 395 h 3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7" h="395">
                    <a:moveTo>
                      <a:pt x="23" y="372"/>
                    </a:moveTo>
                    <a:lnTo>
                      <a:pt x="564" y="372"/>
                    </a:lnTo>
                    <a:lnTo>
                      <a:pt x="564" y="36"/>
                    </a:lnTo>
                    <a:lnTo>
                      <a:pt x="563" y="31"/>
                    </a:lnTo>
                    <a:lnTo>
                      <a:pt x="560" y="26"/>
                    </a:lnTo>
                    <a:lnTo>
                      <a:pt x="556" y="24"/>
                    </a:lnTo>
                    <a:lnTo>
                      <a:pt x="550" y="23"/>
                    </a:lnTo>
                    <a:lnTo>
                      <a:pt x="37" y="23"/>
                    </a:lnTo>
                    <a:lnTo>
                      <a:pt x="32" y="24"/>
                    </a:lnTo>
                    <a:lnTo>
                      <a:pt x="28" y="26"/>
                    </a:lnTo>
                    <a:lnTo>
                      <a:pt x="24" y="31"/>
                    </a:lnTo>
                    <a:lnTo>
                      <a:pt x="23" y="36"/>
                    </a:lnTo>
                    <a:lnTo>
                      <a:pt x="23" y="372"/>
                    </a:lnTo>
                    <a:close/>
                    <a:moveTo>
                      <a:pt x="576" y="395"/>
                    </a:moveTo>
                    <a:lnTo>
                      <a:pt x="12" y="395"/>
                    </a:lnTo>
                    <a:lnTo>
                      <a:pt x="8" y="394"/>
                    </a:lnTo>
                    <a:lnTo>
                      <a:pt x="5" y="392"/>
                    </a:lnTo>
                    <a:lnTo>
                      <a:pt x="1" y="389"/>
                    </a:lnTo>
                    <a:lnTo>
                      <a:pt x="0" y="384"/>
                    </a:lnTo>
                    <a:lnTo>
                      <a:pt x="0" y="36"/>
                    </a:lnTo>
                    <a:lnTo>
                      <a:pt x="1" y="29"/>
                    </a:lnTo>
                    <a:lnTo>
                      <a:pt x="4" y="22"/>
                    </a:lnTo>
                    <a:lnTo>
                      <a:pt x="7" y="15"/>
                    </a:lnTo>
                    <a:lnTo>
                      <a:pt x="12" y="10"/>
                    </a:lnTo>
                    <a:lnTo>
                      <a:pt x="17" y="6"/>
                    </a:lnTo>
                    <a:lnTo>
                      <a:pt x="23" y="2"/>
                    </a:lnTo>
                    <a:lnTo>
                      <a:pt x="30" y="0"/>
                    </a:lnTo>
                    <a:lnTo>
                      <a:pt x="37" y="0"/>
                    </a:lnTo>
                    <a:lnTo>
                      <a:pt x="550" y="0"/>
                    </a:lnTo>
                    <a:lnTo>
                      <a:pt x="558" y="0"/>
                    </a:lnTo>
                    <a:lnTo>
                      <a:pt x="565" y="2"/>
                    </a:lnTo>
                    <a:lnTo>
                      <a:pt x="571" y="6"/>
                    </a:lnTo>
                    <a:lnTo>
                      <a:pt x="577" y="10"/>
                    </a:lnTo>
                    <a:lnTo>
                      <a:pt x="581" y="15"/>
                    </a:lnTo>
                    <a:lnTo>
                      <a:pt x="584" y="22"/>
                    </a:lnTo>
                    <a:lnTo>
                      <a:pt x="586" y="29"/>
                    </a:lnTo>
                    <a:lnTo>
                      <a:pt x="587" y="36"/>
                    </a:lnTo>
                    <a:lnTo>
                      <a:pt x="587" y="384"/>
                    </a:lnTo>
                    <a:lnTo>
                      <a:pt x="586" y="389"/>
                    </a:lnTo>
                    <a:lnTo>
                      <a:pt x="584" y="392"/>
                    </a:lnTo>
                    <a:lnTo>
                      <a:pt x="580" y="394"/>
                    </a:lnTo>
                    <a:lnTo>
                      <a:pt x="576" y="395"/>
                    </a:lnTo>
                    <a:close/>
                  </a:path>
                </a:pathLst>
              </a:custGeom>
              <a:solidFill>
                <a:srgbClr val="AFB8B8"/>
              </a:solidFill>
              <a:ln w="9525">
                <a:noFill/>
                <a:round/>
                <a:headEnd/>
                <a:tailEnd/>
              </a:ln>
            </p:spPr>
            <p:txBody>
              <a:bodyPr/>
              <a:lstStyle/>
              <a:p>
                <a:endParaRPr lang="en-US" sz="2400"/>
              </a:p>
            </p:txBody>
          </p:sp>
          <p:sp>
            <p:nvSpPr>
              <p:cNvPr id="50209" name="Rectangle 15"/>
              <p:cNvSpPr>
                <a:spLocks noChangeArrowheads="1"/>
              </p:cNvSpPr>
              <p:nvPr/>
            </p:nvSpPr>
            <p:spPr bwMode="auto">
              <a:xfrm>
                <a:off x="3663" y="740"/>
                <a:ext cx="232" cy="9"/>
              </a:xfrm>
              <a:prstGeom prst="rect">
                <a:avLst/>
              </a:prstGeom>
              <a:solidFill>
                <a:srgbClr val="AFB8B8"/>
              </a:solidFill>
              <a:ln w="9525">
                <a:noFill/>
                <a:miter lim="800000"/>
                <a:headEnd/>
                <a:tailEnd/>
              </a:ln>
            </p:spPr>
            <p:txBody>
              <a:bodyPr/>
              <a:lstStyle/>
              <a:p>
                <a:endParaRPr lang="en-US" sz="2400"/>
              </a:p>
            </p:txBody>
          </p:sp>
          <p:sp>
            <p:nvSpPr>
              <p:cNvPr id="50210" name="Freeform 16"/>
              <p:cNvSpPr>
                <a:spLocks/>
              </p:cNvSpPr>
              <p:nvPr/>
            </p:nvSpPr>
            <p:spPr bwMode="auto">
              <a:xfrm>
                <a:off x="3873" y="724"/>
                <a:ext cx="10" cy="10"/>
              </a:xfrm>
              <a:custGeom>
                <a:avLst/>
                <a:gdLst>
                  <a:gd name="T0" fmla="*/ 25 w 25"/>
                  <a:gd name="T1" fmla="*/ 12 h 24"/>
                  <a:gd name="T2" fmla="*/ 24 w 25"/>
                  <a:gd name="T3" fmla="*/ 8 h 24"/>
                  <a:gd name="T4" fmla="*/ 22 w 25"/>
                  <a:gd name="T5" fmla="*/ 4 h 24"/>
                  <a:gd name="T6" fmla="*/ 18 w 25"/>
                  <a:gd name="T7" fmla="*/ 0 h 24"/>
                  <a:gd name="T8" fmla="*/ 13 w 25"/>
                  <a:gd name="T9" fmla="*/ 0 h 24"/>
                  <a:gd name="T10" fmla="*/ 8 w 25"/>
                  <a:gd name="T11" fmla="*/ 0 h 24"/>
                  <a:gd name="T12" fmla="*/ 4 w 25"/>
                  <a:gd name="T13" fmla="*/ 4 h 24"/>
                  <a:gd name="T14" fmla="*/ 1 w 25"/>
                  <a:gd name="T15" fmla="*/ 8 h 24"/>
                  <a:gd name="T16" fmla="*/ 0 w 25"/>
                  <a:gd name="T17" fmla="*/ 12 h 24"/>
                  <a:gd name="T18" fmla="*/ 1 w 25"/>
                  <a:gd name="T19" fmla="*/ 17 h 24"/>
                  <a:gd name="T20" fmla="*/ 4 w 25"/>
                  <a:gd name="T21" fmla="*/ 21 h 24"/>
                  <a:gd name="T22" fmla="*/ 8 w 25"/>
                  <a:gd name="T23" fmla="*/ 23 h 24"/>
                  <a:gd name="T24" fmla="*/ 13 w 25"/>
                  <a:gd name="T25" fmla="*/ 24 h 24"/>
                  <a:gd name="T26" fmla="*/ 18 w 25"/>
                  <a:gd name="T27" fmla="*/ 23 h 24"/>
                  <a:gd name="T28" fmla="*/ 22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2" y="4"/>
                    </a:lnTo>
                    <a:lnTo>
                      <a:pt x="18" y="0"/>
                    </a:lnTo>
                    <a:lnTo>
                      <a:pt x="13" y="0"/>
                    </a:lnTo>
                    <a:lnTo>
                      <a:pt x="8" y="0"/>
                    </a:lnTo>
                    <a:lnTo>
                      <a:pt x="4" y="4"/>
                    </a:lnTo>
                    <a:lnTo>
                      <a:pt x="1" y="8"/>
                    </a:lnTo>
                    <a:lnTo>
                      <a:pt x="0" y="12"/>
                    </a:lnTo>
                    <a:lnTo>
                      <a:pt x="1" y="17"/>
                    </a:lnTo>
                    <a:lnTo>
                      <a:pt x="4" y="21"/>
                    </a:lnTo>
                    <a:lnTo>
                      <a:pt x="8" y="23"/>
                    </a:lnTo>
                    <a:lnTo>
                      <a:pt x="13" y="24"/>
                    </a:lnTo>
                    <a:lnTo>
                      <a:pt x="18" y="23"/>
                    </a:lnTo>
                    <a:lnTo>
                      <a:pt x="22" y="21"/>
                    </a:lnTo>
                    <a:lnTo>
                      <a:pt x="24" y="17"/>
                    </a:lnTo>
                    <a:lnTo>
                      <a:pt x="25" y="12"/>
                    </a:lnTo>
                    <a:close/>
                  </a:path>
                </a:pathLst>
              </a:custGeom>
              <a:solidFill>
                <a:srgbClr val="AFB8B8"/>
              </a:solidFill>
              <a:ln w="9525">
                <a:noFill/>
                <a:round/>
                <a:headEnd/>
                <a:tailEnd/>
              </a:ln>
            </p:spPr>
            <p:txBody>
              <a:bodyPr/>
              <a:lstStyle/>
              <a:p>
                <a:endParaRPr lang="en-US" sz="2400"/>
              </a:p>
            </p:txBody>
          </p:sp>
          <p:sp>
            <p:nvSpPr>
              <p:cNvPr id="50211" name="Freeform 17"/>
              <p:cNvSpPr>
                <a:spLocks/>
              </p:cNvSpPr>
              <p:nvPr/>
            </p:nvSpPr>
            <p:spPr bwMode="auto">
              <a:xfrm>
                <a:off x="3850" y="724"/>
                <a:ext cx="10" cy="10"/>
              </a:xfrm>
              <a:custGeom>
                <a:avLst/>
                <a:gdLst>
                  <a:gd name="T0" fmla="*/ 24 w 24"/>
                  <a:gd name="T1" fmla="*/ 12 h 24"/>
                  <a:gd name="T2" fmla="*/ 23 w 24"/>
                  <a:gd name="T3" fmla="*/ 8 h 24"/>
                  <a:gd name="T4" fmla="*/ 21 w 24"/>
                  <a:gd name="T5" fmla="*/ 4 h 24"/>
                  <a:gd name="T6" fmla="*/ 16 w 24"/>
                  <a:gd name="T7" fmla="*/ 0 h 24"/>
                  <a:gd name="T8" fmla="*/ 12 w 24"/>
                  <a:gd name="T9" fmla="*/ 0 h 24"/>
                  <a:gd name="T10" fmla="*/ 7 w 24"/>
                  <a:gd name="T11" fmla="*/ 0 h 24"/>
                  <a:gd name="T12" fmla="*/ 3 w 24"/>
                  <a:gd name="T13" fmla="*/ 4 h 24"/>
                  <a:gd name="T14" fmla="*/ 1 w 24"/>
                  <a:gd name="T15" fmla="*/ 8 h 24"/>
                  <a:gd name="T16" fmla="*/ 0 w 24"/>
                  <a:gd name="T17" fmla="*/ 12 h 24"/>
                  <a:gd name="T18" fmla="*/ 1 w 24"/>
                  <a:gd name="T19" fmla="*/ 17 h 24"/>
                  <a:gd name="T20" fmla="*/ 3 w 24"/>
                  <a:gd name="T21" fmla="*/ 21 h 24"/>
                  <a:gd name="T22" fmla="*/ 7 w 24"/>
                  <a:gd name="T23" fmla="*/ 23 h 24"/>
                  <a:gd name="T24" fmla="*/ 12 w 24"/>
                  <a:gd name="T25" fmla="*/ 24 h 24"/>
                  <a:gd name="T26" fmla="*/ 16 w 24"/>
                  <a:gd name="T27" fmla="*/ 23 h 24"/>
                  <a:gd name="T28" fmla="*/ 21 w 24"/>
                  <a:gd name="T29" fmla="*/ 21 h 24"/>
                  <a:gd name="T30" fmla="*/ 23 w 24"/>
                  <a:gd name="T31" fmla="*/ 17 h 24"/>
                  <a:gd name="T32" fmla="*/ 24 w 24"/>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24" y="12"/>
                    </a:moveTo>
                    <a:lnTo>
                      <a:pt x="23" y="8"/>
                    </a:lnTo>
                    <a:lnTo>
                      <a:pt x="21" y="4"/>
                    </a:lnTo>
                    <a:lnTo>
                      <a:pt x="16" y="0"/>
                    </a:lnTo>
                    <a:lnTo>
                      <a:pt x="12" y="0"/>
                    </a:lnTo>
                    <a:lnTo>
                      <a:pt x="7" y="0"/>
                    </a:lnTo>
                    <a:lnTo>
                      <a:pt x="3" y="4"/>
                    </a:lnTo>
                    <a:lnTo>
                      <a:pt x="1" y="8"/>
                    </a:lnTo>
                    <a:lnTo>
                      <a:pt x="0" y="12"/>
                    </a:lnTo>
                    <a:lnTo>
                      <a:pt x="1" y="17"/>
                    </a:lnTo>
                    <a:lnTo>
                      <a:pt x="3" y="21"/>
                    </a:lnTo>
                    <a:lnTo>
                      <a:pt x="7" y="23"/>
                    </a:lnTo>
                    <a:lnTo>
                      <a:pt x="12" y="24"/>
                    </a:lnTo>
                    <a:lnTo>
                      <a:pt x="16" y="23"/>
                    </a:lnTo>
                    <a:lnTo>
                      <a:pt x="21" y="21"/>
                    </a:lnTo>
                    <a:lnTo>
                      <a:pt x="23" y="17"/>
                    </a:lnTo>
                    <a:lnTo>
                      <a:pt x="24" y="12"/>
                    </a:lnTo>
                    <a:close/>
                  </a:path>
                </a:pathLst>
              </a:custGeom>
              <a:solidFill>
                <a:srgbClr val="AFB8B8"/>
              </a:solidFill>
              <a:ln w="9525">
                <a:noFill/>
                <a:round/>
                <a:headEnd/>
                <a:tailEnd/>
              </a:ln>
            </p:spPr>
            <p:txBody>
              <a:bodyPr/>
              <a:lstStyle/>
              <a:p>
                <a:endParaRPr lang="en-US" sz="2400"/>
              </a:p>
            </p:txBody>
          </p:sp>
          <p:sp>
            <p:nvSpPr>
              <p:cNvPr id="50212" name="Freeform 18"/>
              <p:cNvSpPr>
                <a:spLocks/>
              </p:cNvSpPr>
              <p:nvPr/>
            </p:nvSpPr>
            <p:spPr bwMode="auto">
              <a:xfrm>
                <a:off x="3828" y="724"/>
                <a:ext cx="11" cy="10"/>
              </a:xfrm>
              <a:custGeom>
                <a:avLst/>
                <a:gdLst>
                  <a:gd name="T0" fmla="*/ 25 w 25"/>
                  <a:gd name="T1" fmla="*/ 12 h 24"/>
                  <a:gd name="T2" fmla="*/ 24 w 25"/>
                  <a:gd name="T3" fmla="*/ 8 h 24"/>
                  <a:gd name="T4" fmla="*/ 21 w 25"/>
                  <a:gd name="T5" fmla="*/ 4 h 24"/>
                  <a:gd name="T6" fmla="*/ 17 w 25"/>
                  <a:gd name="T7" fmla="*/ 0 h 24"/>
                  <a:gd name="T8" fmla="*/ 13 w 25"/>
                  <a:gd name="T9" fmla="*/ 0 h 24"/>
                  <a:gd name="T10" fmla="*/ 7 w 25"/>
                  <a:gd name="T11" fmla="*/ 0 h 24"/>
                  <a:gd name="T12" fmla="*/ 3 w 25"/>
                  <a:gd name="T13" fmla="*/ 4 h 24"/>
                  <a:gd name="T14" fmla="*/ 1 w 25"/>
                  <a:gd name="T15" fmla="*/ 8 h 24"/>
                  <a:gd name="T16" fmla="*/ 0 w 25"/>
                  <a:gd name="T17" fmla="*/ 12 h 24"/>
                  <a:gd name="T18" fmla="*/ 1 w 25"/>
                  <a:gd name="T19" fmla="*/ 17 h 24"/>
                  <a:gd name="T20" fmla="*/ 3 w 25"/>
                  <a:gd name="T21" fmla="*/ 21 h 24"/>
                  <a:gd name="T22" fmla="*/ 7 w 25"/>
                  <a:gd name="T23" fmla="*/ 23 h 24"/>
                  <a:gd name="T24" fmla="*/ 13 w 25"/>
                  <a:gd name="T25" fmla="*/ 24 h 24"/>
                  <a:gd name="T26" fmla="*/ 17 w 25"/>
                  <a:gd name="T27" fmla="*/ 23 h 24"/>
                  <a:gd name="T28" fmla="*/ 21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1" y="4"/>
                    </a:lnTo>
                    <a:lnTo>
                      <a:pt x="17" y="0"/>
                    </a:lnTo>
                    <a:lnTo>
                      <a:pt x="13" y="0"/>
                    </a:lnTo>
                    <a:lnTo>
                      <a:pt x="7" y="0"/>
                    </a:lnTo>
                    <a:lnTo>
                      <a:pt x="3" y="4"/>
                    </a:lnTo>
                    <a:lnTo>
                      <a:pt x="1" y="8"/>
                    </a:lnTo>
                    <a:lnTo>
                      <a:pt x="0" y="12"/>
                    </a:lnTo>
                    <a:lnTo>
                      <a:pt x="1" y="17"/>
                    </a:lnTo>
                    <a:lnTo>
                      <a:pt x="3" y="21"/>
                    </a:lnTo>
                    <a:lnTo>
                      <a:pt x="7" y="23"/>
                    </a:lnTo>
                    <a:lnTo>
                      <a:pt x="13" y="24"/>
                    </a:lnTo>
                    <a:lnTo>
                      <a:pt x="17" y="23"/>
                    </a:lnTo>
                    <a:lnTo>
                      <a:pt x="21" y="21"/>
                    </a:lnTo>
                    <a:lnTo>
                      <a:pt x="24" y="17"/>
                    </a:lnTo>
                    <a:lnTo>
                      <a:pt x="25" y="12"/>
                    </a:lnTo>
                    <a:close/>
                  </a:path>
                </a:pathLst>
              </a:custGeom>
              <a:solidFill>
                <a:srgbClr val="AFB8B8"/>
              </a:solidFill>
              <a:ln w="9525">
                <a:noFill/>
                <a:round/>
                <a:headEnd/>
                <a:tailEnd/>
              </a:ln>
            </p:spPr>
            <p:txBody>
              <a:bodyPr/>
              <a:lstStyle/>
              <a:p>
                <a:endParaRPr lang="en-US" sz="2400"/>
              </a:p>
            </p:txBody>
          </p:sp>
          <p:sp>
            <p:nvSpPr>
              <p:cNvPr id="50213" name="Freeform 19"/>
              <p:cNvSpPr>
                <a:spLocks/>
              </p:cNvSpPr>
              <p:nvPr/>
            </p:nvSpPr>
            <p:spPr bwMode="auto">
              <a:xfrm>
                <a:off x="3684" y="788"/>
                <a:ext cx="54" cy="9"/>
              </a:xfrm>
              <a:custGeom>
                <a:avLst/>
                <a:gdLst>
                  <a:gd name="T0" fmla="*/ 120 w 131"/>
                  <a:gd name="T1" fmla="*/ 24 h 24"/>
                  <a:gd name="T2" fmla="*/ 12 w 131"/>
                  <a:gd name="T3" fmla="*/ 24 h 24"/>
                  <a:gd name="T4" fmla="*/ 7 w 131"/>
                  <a:gd name="T5" fmla="*/ 22 h 24"/>
                  <a:gd name="T6" fmla="*/ 3 w 131"/>
                  <a:gd name="T7" fmla="*/ 19 h 24"/>
                  <a:gd name="T8" fmla="*/ 1 w 131"/>
                  <a:gd name="T9" fmla="*/ 16 h 24"/>
                  <a:gd name="T10" fmla="*/ 0 w 131"/>
                  <a:gd name="T11" fmla="*/ 12 h 24"/>
                  <a:gd name="T12" fmla="*/ 1 w 131"/>
                  <a:gd name="T13" fmla="*/ 7 h 24"/>
                  <a:gd name="T14" fmla="*/ 3 w 131"/>
                  <a:gd name="T15" fmla="*/ 4 h 24"/>
                  <a:gd name="T16" fmla="*/ 7 w 131"/>
                  <a:gd name="T17" fmla="*/ 0 h 24"/>
                  <a:gd name="T18" fmla="*/ 12 w 131"/>
                  <a:gd name="T19" fmla="*/ 0 h 24"/>
                  <a:gd name="T20" fmla="*/ 120 w 131"/>
                  <a:gd name="T21" fmla="*/ 0 h 24"/>
                  <a:gd name="T22" fmla="*/ 124 w 131"/>
                  <a:gd name="T23" fmla="*/ 0 h 24"/>
                  <a:gd name="T24" fmla="*/ 128 w 131"/>
                  <a:gd name="T25" fmla="*/ 4 h 24"/>
                  <a:gd name="T26" fmla="*/ 130 w 131"/>
                  <a:gd name="T27" fmla="*/ 7 h 24"/>
                  <a:gd name="T28" fmla="*/ 131 w 131"/>
                  <a:gd name="T29" fmla="*/ 12 h 24"/>
                  <a:gd name="T30" fmla="*/ 130 w 131"/>
                  <a:gd name="T31" fmla="*/ 16 h 24"/>
                  <a:gd name="T32" fmla="*/ 128 w 131"/>
                  <a:gd name="T33" fmla="*/ 19 h 24"/>
                  <a:gd name="T34" fmla="*/ 124 w 131"/>
                  <a:gd name="T35" fmla="*/ 22 h 24"/>
                  <a:gd name="T36" fmla="*/ 120 w 131"/>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4"/>
                  <a:gd name="T59" fmla="*/ 131 w 131"/>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4">
                    <a:moveTo>
                      <a:pt x="120" y="24"/>
                    </a:moveTo>
                    <a:lnTo>
                      <a:pt x="12" y="24"/>
                    </a:lnTo>
                    <a:lnTo>
                      <a:pt x="7" y="22"/>
                    </a:lnTo>
                    <a:lnTo>
                      <a:pt x="3" y="19"/>
                    </a:lnTo>
                    <a:lnTo>
                      <a:pt x="1" y="16"/>
                    </a:lnTo>
                    <a:lnTo>
                      <a:pt x="0" y="12"/>
                    </a:lnTo>
                    <a:lnTo>
                      <a:pt x="1" y="7"/>
                    </a:lnTo>
                    <a:lnTo>
                      <a:pt x="3" y="4"/>
                    </a:lnTo>
                    <a:lnTo>
                      <a:pt x="7" y="0"/>
                    </a:lnTo>
                    <a:lnTo>
                      <a:pt x="12" y="0"/>
                    </a:lnTo>
                    <a:lnTo>
                      <a:pt x="120" y="0"/>
                    </a:lnTo>
                    <a:lnTo>
                      <a:pt x="124" y="0"/>
                    </a:lnTo>
                    <a:lnTo>
                      <a:pt x="128" y="4"/>
                    </a:lnTo>
                    <a:lnTo>
                      <a:pt x="130" y="7"/>
                    </a:lnTo>
                    <a:lnTo>
                      <a:pt x="131" y="12"/>
                    </a:lnTo>
                    <a:lnTo>
                      <a:pt x="130" y="16"/>
                    </a:lnTo>
                    <a:lnTo>
                      <a:pt x="128" y="19"/>
                    </a:lnTo>
                    <a:lnTo>
                      <a:pt x="124" y="22"/>
                    </a:lnTo>
                    <a:lnTo>
                      <a:pt x="120" y="24"/>
                    </a:lnTo>
                    <a:close/>
                  </a:path>
                </a:pathLst>
              </a:custGeom>
              <a:solidFill>
                <a:srgbClr val="AFB8B8"/>
              </a:solidFill>
              <a:ln w="9525">
                <a:noFill/>
                <a:round/>
                <a:headEnd/>
                <a:tailEnd/>
              </a:ln>
            </p:spPr>
            <p:txBody>
              <a:bodyPr/>
              <a:lstStyle/>
              <a:p>
                <a:endParaRPr lang="en-US" sz="2400"/>
              </a:p>
            </p:txBody>
          </p:sp>
          <p:sp>
            <p:nvSpPr>
              <p:cNvPr id="50214" name="Freeform 20"/>
              <p:cNvSpPr>
                <a:spLocks/>
              </p:cNvSpPr>
              <p:nvPr/>
            </p:nvSpPr>
            <p:spPr bwMode="auto">
              <a:xfrm>
                <a:off x="3684" y="764"/>
                <a:ext cx="54" cy="9"/>
              </a:xfrm>
              <a:custGeom>
                <a:avLst/>
                <a:gdLst>
                  <a:gd name="T0" fmla="*/ 120 w 131"/>
                  <a:gd name="T1" fmla="*/ 23 h 23"/>
                  <a:gd name="T2" fmla="*/ 12 w 131"/>
                  <a:gd name="T3" fmla="*/ 23 h 23"/>
                  <a:gd name="T4" fmla="*/ 7 w 131"/>
                  <a:gd name="T5" fmla="*/ 22 h 23"/>
                  <a:gd name="T6" fmla="*/ 3 w 131"/>
                  <a:gd name="T7" fmla="*/ 20 h 23"/>
                  <a:gd name="T8" fmla="*/ 1 w 131"/>
                  <a:gd name="T9" fmla="*/ 17 h 23"/>
                  <a:gd name="T10" fmla="*/ 0 w 131"/>
                  <a:gd name="T11" fmla="*/ 11 h 23"/>
                  <a:gd name="T12" fmla="*/ 1 w 131"/>
                  <a:gd name="T13" fmla="*/ 7 h 23"/>
                  <a:gd name="T14" fmla="*/ 3 w 131"/>
                  <a:gd name="T15" fmla="*/ 4 h 23"/>
                  <a:gd name="T16" fmla="*/ 7 w 131"/>
                  <a:gd name="T17" fmla="*/ 1 h 23"/>
                  <a:gd name="T18" fmla="*/ 12 w 131"/>
                  <a:gd name="T19" fmla="*/ 0 h 23"/>
                  <a:gd name="T20" fmla="*/ 120 w 131"/>
                  <a:gd name="T21" fmla="*/ 0 h 23"/>
                  <a:gd name="T22" fmla="*/ 124 w 131"/>
                  <a:gd name="T23" fmla="*/ 1 h 23"/>
                  <a:gd name="T24" fmla="*/ 128 w 131"/>
                  <a:gd name="T25" fmla="*/ 4 h 23"/>
                  <a:gd name="T26" fmla="*/ 130 w 131"/>
                  <a:gd name="T27" fmla="*/ 7 h 23"/>
                  <a:gd name="T28" fmla="*/ 131 w 131"/>
                  <a:gd name="T29" fmla="*/ 11 h 23"/>
                  <a:gd name="T30" fmla="*/ 130 w 131"/>
                  <a:gd name="T31" fmla="*/ 17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7"/>
                    </a:lnTo>
                    <a:lnTo>
                      <a:pt x="0" y="11"/>
                    </a:lnTo>
                    <a:lnTo>
                      <a:pt x="1" y="7"/>
                    </a:lnTo>
                    <a:lnTo>
                      <a:pt x="3" y="4"/>
                    </a:lnTo>
                    <a:lnTo>
                      <a:pt x="7" y="1"/>
                    </a:lnTo>
                    <a:lnTo>
                      <a:pt x="12" y="0"/>
                    </a:lnTo>
                    <a:lnTo>
                      <a:pt x="120" y="0"/>
                    </a:lnTo>
                    <a:lnTo>
                      <a:pt x="124" y="1"/>
                    </a:lnTo>
                    <a:lnTo>
                      <a:pt x="128" y="4"/>
                    </a:lnTo>
                    <a:lnTo>
                      <a:pt x="130" y="7"/>
                    </a:lnTo>
                    <a:lnTo>
                      <a:pt x="131" y="11"/>
                    </a:lnTo>
                    <a:lnTo>
                      <a:pt x="130" y="17"/>
                    </a:lnTo>
                    <a:lnTo>
                      <a:pt x="128" y="20"/>
                    </a:lnTo>
                    <a:lnTo>
                      <a:pt x="124" y="22"/>
                    </a:lnTo>
                    <a:lnTo>
                      <a:pt x="120" y="23"/>
                    </a:lnTo>
                    <a:close/>
                  </a:path>
                </a:pathLst>
              </a:custGeom>
              <a:solidFill>
                <a:srgbClr val="AFB8B8"/>
              </a:solidFill>
              <a:ln w="9525">
                <a:noFill/>
                <a:round/>
                <a:headEnd/>
                <a:tailEnd/>
              </a:ln>
            </p:spPr>
            <p:txBody>
              <a:bodyPr/>
              <a:lstStyle/>
              <a:p>
                <a:endParaRPr lang="en-US" sz="2400"/>
              </a:p>
            </p:txBody>
          </p:sp>
          <p:sp>
            <p:nvSpPr>
              <p:cNvPr id="50215" name="Freeform 21"/>
              <p:cNvSpPr>
                <a:spLocks/>
              </p:cNvSpPr>
              <p:nvPr/>
            </p:nvSpPr>
            <p:spPr bwMode="auto">
              <a:xfrm>
                <a:off x="3684" y="812"/>
                <a:ext cx="54" cy="10"/>
              </a:xfrm>
              <a:custGeom>
                <a:avLst/>
                <a:gdLst>
                  <a:gd name="T0" fmla="*/ 120 w 131"/>
                  <a:gd name="T1" fmla="*/ 23 h 23"/>
                  <a:gd name="T2" fmla="*/ 12 w 131"/>
                  <a:gd name="T3" fmla="*/ 23 h 23"/>
                  <a:gd name="T4" fmla="*/ 7 w 131"/>
                  <a:gd name="T5" fmla="*/ 22 h 23"/>
                  <a:gd name="T6" fmla="*/ 3 w 131"/>
                  <a:gd name="T7" fmla="*/ 20 h 23"/>
                  <a:gd name="T8" fmla="*/ 1 w 131"/>
                  <a:gd name="T9" fmla="*/ 16 h 23"/>
                  <a:gd name="T10" fmla="*/ 0 w 131"/>
                  <a:gd name="T11" fmla="*/ 12 h 23"/>
                  <a:gd name="T12" fmla="*/ 1 w 131"/>
                  <a:gd name="T13" fmla="*/ 7 h 23"/>
                  <a:gd name="T14" fmla="*/ 3 w 131"/>
                  <a:gd name="T15" fmla="*/ 3 h 23"/>
                  <a:gd name="T16" fmla="*/ 7 w 131"/>
                  <a:gd name="T17" fmla="*/ 1 h 23"/>
                  <a:gd name="T18" fmla="*/ 12 w 131"/>
                  <a:gd name="T19" fmla="*/ 0 h 23"/>
                  <a:gd name="T20" fmla="*/ 120 w 131"/>
                  <a:gd name="T21" fmla="*/ 0 h 23"/>
                  <a:gd name="T22" fmla="*/ 124 w 131"/>
                  <a:gd name="T23" fmla="*/ 1 h 23"/>
                  <a:gd name="T24" fmla="*/ 128 w 131"/>
                  <a:gd name="T25" fmla="*/ 3 h 23"/>
                  <a:gd name="T26" fmla="*/ 130 w 131"/>
                  <a:gd name="T27" fmla="*/ 7 h 23"/>
                  <a:gd name="T28" fmla="*/ 131 w 131"/>
                  <a:gd name="T29" fmla="*/ 12 h 23"/>
                  <a:gd name="T30" fmla="*/ 130 w 131"/>
                  <a:gd name="T31" fmla="*/ 16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6"/>
                    </a:lnTo>
                    <a:lnTo>
                      <a:pt x="0" y="12"/>
                    </a:lnTo>
                    <a:lnTo>
                      <a:pt x="1" y="7"/>
                    </a:lnTo>
                    <a:lnTo>
                      <a:pt x="3" y="3"/>
                    </a:lnTo>
                    <a:lnTo>
                      <a:pt x="7" y="1"/>
                    </a:lnTo>
                    <a:lnTo>
                      <a:pt x="12" y="0"/>
                    </a:lnTo>
                    <a:lnTo>
                      <a:pt x="120" y="0"/>
                    </a:lnTo>
                    <a:lnTo>
                      <a:pt x="124" y="1"/>
                    </a:lnTo>
                    <a:lnTo>
                      <a:pt x="128" y="3"/>
                    </a:lnTo>
                    <a:lnTo>
                      <a:pt x="130" y="7"/>
                    </a:lnTo>
                    <a:lnTo>
                      <a:pt x="131" y="12"/>
                    </a:lnTo>
                    <a:lnTo>
                      <a:pt x="130" y="16"/>
                    </a:lnTo>
                    <a:lnTo>
                      <a:pt x="128" y="20"/>
                    </a:lnTo>
                    <a:lnTo>
                      <a:pt x="124" y="22"/>
                    </a:lnTo>
                    <a:lnTo>
                      <a:pt x="120" y="23"/>
                    </a:lnTo>
                    <a:close/>
                  </a:path>
                </a:pathLst>
              </a:custGeom>
              <a:solidFill>
                <a:srgbClr val="AFB8B8"/>
              </a:solidFill>
              <a:ln w="9525">
                <a:noFill/>
                <a:round/>
                <a:headEnd/>
                <a:tailEnd/>
              </a:ln>
            </p:spPr>
            <p:txBody>
              <a:bodyPr/>
              <a:lstStyle/>
              <a:p>
                <a:endParaRPr lang="en-US" sz="2400"/>
              </a:p>
            </p:txBody>
          </p:sp>
          <p:sp>
            <p:nvSpPr>
              <p:cNvPr id="50216" name="Freeform 22"/>
              <p:cNvSpPr>
                <a:spLocks/>
              </p:cNvSpPr>
              <p:nvPr/>
            </p:nvSpPr>
            <p:spPr bwMode="auto">
              <a:xfrm>
                <a:off x="3658" y="886"/>
                <a:ext cx="242" cy="9"/>
              </a:xfrm>
              <a:custGeom>
                <a:avLst/>
                <a:gdLst>
                  <a:gd name="T0" fmla="*/ 576 w 587"/>
                  <a:gd name="T1" fmla="*/ 23 h 23"/>
                  <a:gd name="T2" fmla="*/ 12 w 587"/>
                  <a:gd name="T3" fmla="*/ 23 h 23"/>
                  <a:gd name="T4" fmla="*/ 8 w 587"/>
                  <a:gd name="T5" fmla="*/ 22 h 23"/>
                  <a:gd name="T6" fmla="*/ 5 w 587"/>
                  <a:gd name="T7" fmla="*/ 19 h 23"/>
                  <a:gd name="T8" fmla="*/ 1 w 587"/>
                  <a:gd name="T9" fmla="*/ 16 h 23"/>
                  <a:gd name="T10" fmla="*/ 0 w 587"/>
                  <a:gd name="T11" fmla="*/ 12 h 23"/>
                  <a:gd name="T12" fmla="*/ 1 w 587"/>
                  <a:gd name="T13" fmla="*/ 6 h 23"/>
                  <a:gd name="T14" fmla="*/ 5 w 587"/>
                  <a:gd name="T15" fmla="*/ 3 h 23"/>
                  <a:gd name="T16" fmla="*/ 8 w 587"/>
                  <a:gd name="T17" fmla="*/ 0 h 23"/>
                  <a:gd name="T18" fmla="*/ 12 w 587"/>
                  <a:gd name="T19" fmla="*/ 0 h 23"/>
                  <a:gd name="T20" fmla="*/ 576 w 587"/>
                  <a:gd name="T21" fmla="*/ 0 h 23"/>
                  <a:gd name="T22" fmla="*/ 580 w 587"/>
                  <a:gd name="T23" fmla="*/ 0 h 23"/>
                  <a:gd name="T24" fmla="*/ 584 w 587"/>
                  <a:gd name="T25" fmla="*/ 3 h 23"/>
                  <a:gd name="T26" fmla="*/ 586 w 587"/>
                  <a:gd name="T27" fmla="*/ 6 h 23"/>
                  <a:gd name="T28" fmla="*/ 587 w 587"/>
                  <a:gd name="T29" fmla="*/ 12 h 23"/>
                  <a:gd name="T30" fmla="*/ 586 w 587"/>
                  <a:gd name="T31" fmla="*/ 16 h 23"/>
                  <a:gd name="T32" fmla="*/ 584 w 587"/>
                  <a:gd name="T33" fmla="*/ 19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19"/>
                    </a:lnTo>
                    <a:lnTo>
                      <a:pt x="1" y="16"/>
                    </a:lnTo>
                    <a:lnTo>
                      <a:pt x="0" y="12"/>
                    </a:lnTo>
                    <a:lnTo>
                      <a:pt x="1" y="6"/>
                    </a:lnTo>
                    <a:lnTo>
                      <a:pt x="5" y="3"/>
                    </a:lnTo>
                    <a:lnTo>
                      <a:pt x="8" y="0"/>
                    </a:lnTo>
                    <a:lnTo>
                      <a:pt x="12" y="0"/>
                    </a:lnTo>
                    <a:lnTo>
                      <a:pt x="576" y="0"/>
                    </a:lnTo>
                    <a:lnTo>
                      <a:pt x="580" y="0"/>
                    </a:lnTo>
                    <a:lnTo>
                      <a:pt x="584" y="3"/>
                    </a:lnTo>
                    <a:lnTo>
                      <a:pt x="586" y="6"/>
                    </a:lnTo>
                    <a:lnTo>
                      <a:pt x="587" y="12"/>
                    </a:lnTo>
                    <a:lnTo>
                      <a:pt x="586" y="16"/>
                    </a:lnTo>
                    <a:lnTo>
                      <a:pt x="584" y="19"/>
                    </a:lnTo>
                    <a:lnTo>
                      <a:pt x="580" y="22"/>
                    </a:lnTo>
                    <a:lnTo>
                      <a:pt x="576" y="23"/>
                    </a:lnTo>
                    <a:close/>
                  </a:path>
                </a:pathLst>
              </a:custGeom>
              <a:solidFill>
                <a:srgbClr val="AFB8B8"/>
              </a:solidFill>
              <a:ln w="9525">
                <a:noFill/>
                <a:round/>
                <a:headEnd/>
                <a:tailEnd/>
              </a:ln>
            </p:spPr>
            <p:txBody>
              <a:bodyPr/>
              <a:lstStyle/>
              <a:p>
                <a:endParaRPr lang="en-US" sz="2400"/>
              </a:p>
            </p:txBody>
          </p:sp>
          <p:sp>
            <p:nvSpPr>
              <p:cNvPr id="50217" name="Freeform 23"/>
              <p:cNvSpPr>
                <a:spLocks/>
              </p:cNvSpPr>
              <p:nvPr/>
            </p:nvSpPr>
            <p:spPr bwMode="auto">
              <a:xfrm>
                <a:off x="3658" y="934"/>
                <a:ext cx="242" cy="10"/>
              </a:xfrm>
              <a:custGeom>
                <a:avLst/>
                <a:gdLst>
                  <a:gd name="T0" fmla="*/ 576 w 587"/>
                  <a:gd name="T1" fmla="*/ 24 h 24"/>
                  <a:gd name="T2" fmla="*/ 12 w 587"/>
                  <a:gd name="T3" fmla="*/ 24 h 24"/>
                  <a:gd name="T4" fmla="*/ 8 w 587"/>
                  <a:gd name="T5" fmla="*/ 22 h 24"/>
                  <a:gd name="T6" fmla="*/ 5 w 587"/>
                  <a:gd name="T7" fmla="*/ 20 h 24"/>
                  <a:gd name="T8" fmla="*/ 1 w 587"/>
                  <a:gd name="T9" fmla="*/ 16 h 24"/>
                  <a:gd name="T10" fmla="*/ 0 w 587"/>
                  <a:gd name="T11" fmla="*/ 12 h 24"/>
                  <a:gd name="T12" fmla="*/ 1 w 587"/>
                  <a:gd name="T13" fmla="*/ 8 h 24"/>
                  <a:gd name="T14" fmla="*/ 5 w 587"/>
                  <a:gd name="T15" fmla="*/ 4 h 24"/>
                  <a:gd name="T16" fmla="*/ 8 w 587"/>
                  <a:gd name="T17" fmla="*/ 2 h 24"/>
                  <a:gd name="T18" fmla="*/ 12 w 587"/>
                  <a:gd name="T19" fmla="*/ 0 h 24"/>
                  <a:gd name="T20" fmla="*/ 576 w 587"/>
                  <a:gd name="T21" fmla="*/ 0 h 24"/>
                  <a:gd name="T22" fmla="*/ 580 w 587"/>
                  <a:gd name="T23" fmla="*/ 2 h 24"/>
                  <a:gd name="T24" fmla="*/ 584 w 587"/>
                  <a:gd name="T25" fmla="*/ 4 h 24"/>
                  <a:gd name="T26" fmla="*/ 586 w 587"/>
                  <a:gd name="T27" fmla="*/ 8 h 24"/>
                  <a:gd name="T28" fmla="*/ 587 w 587"/>
                  <a:gd name="T29" fmla="*/ 12 h 24"/>
                  <a:gd name="T30" fmla="*/ 586 w 587"/>
                  <a:gd name="T31" fmla="*/ 16 h 24"/>
                  <a:gd name="T32" fmla="*/ 584 w 587"/>
                  <a:gd name="T33" fmla="*/ 20 h 24"/>
                  <a:gd name="T34" fmla="*/ 580 w 587"/>
                  <a:gd name="T35" fmla="*/ 22 h 24"/>
                  <a:gd name="T36" fmla="*/ 576 w 587"/>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4"/>
                  <a:gd name="T59" fmla="*/ 587 w 587"/>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4">
                    <a:moveTo>
                      <a:pt x="576" y="24"/>
                    </a:moveTo>
                    <a:lnTo>
                      <a:pt x="12" y="24"/>
                    </a:lnTo>
                    <a:lnTo>
                      <a:pt x="8" y="22"/>
                    </a:lnTo>
                    <a:lnTo>
                      <a:pt x="5" y="20"/>
                    </a:lnTo>
                    <a:lnTo>
                      <a:pt x="1" y="16"/>
                    </a:lnTo>
                    <a:lnTo>
                      <a:pt x="0" y="12"/>
                    </a:lnTo>
                    <a:lnTo>
                      <a:pt x="1" y="8"/>
                    </a:lnTo>
                    <a:lnTo>
                      <a:pt x="5" y="4"/>
                    </a:lnTo>
                    <a:lnTo>
                      <a:pt x="8" y="2"/>
                    </a:lnTo>
                    <a:lnTo>
                      <a:pt x="12" y="0"/>
                    </a:lnTo>
                    <a:lnTo>
                      <a:pt x="576" y="0"/>
                    </a:lnTo>
                    <a:lnTo>
                      <a:pt x="580" y="2"/>
                    </a:lnTo>
                    <a:lnTo>
                      <a:pt x="584" y="4"/>
                    </a:lnTo>
                    <a:lnTo>
                      <a:pt x="586" y="8"/>
                    </a:lnTo>
                    <a:lnTo>
                      <a:pt x="587" y="12"/>
                    </a:lnTo>
                    <a:lnTo>
                      <a:pt x="586" y="16"/>
                    </a:lnTo>
                    <a:lnTo>
                      <a:pt x="584" y="20"/>
                    </a:lnTo>
                    <a:lnTo>
                      <a:pt x="580" y="22"/>
                    </a:lnTo>
                    <a:lnTo>
                      <a:pt x="576" y="24"/>
                    </a:lnTo>
                    <a:close/>
                  </a:path>
                </a:pathLst>
              </a:custGeom>
              <a:solidFill>
                <a:srgbClr val="AFB8B8"/>
              </a:solidFill>
              <a:ln w="9525">
                <a:noFill/>
                <a:round/>
                <a:headEnd/>
                <a:tailEnd/>
              </a:ln>
            </p:spPr>
            <p:txBody>
              <a:bodyPr/>
              <a:lstStyle/>
              <a:p>
                <a:endParaRPr lang="en-US" sz="2400"/>
              </a:p>
            </p:txBody>
          </p:sp>
          <p:sp>
            <p:nvSpPr>
              <p:cNvPr id="50218" name="Freeform 24"/>
              <p:cNvSpPr>
                <a:spLocks/>
              </p:cNvSpPr>
              <p:nvPr/>
            </p:nvSpPr>
            <p:spPr bwMode="auto">
              <a:xfrm>
                <a:off x="3658" y="910"/>
                <a:ext cx="242" cy="9"/>
              </a:xfrm>
              <a:custGeom>
                <a:avLst/>
                <a:gdLst>
                  <a:gd name="T0" fmla="*/ 576 w 587"/>
                  <a:gd name="T1" fmla="*/ 23 h 23"/>
                  <a:gd name="T2" fmla="*/ 12 w 587"/>
                  <a:gd name="T3" fmla="*/ 23 h 23"/>
                  <a:gd name="T4" fmla="*/ 8 w 587"/>
                  <a:gd name="T5" fmla="*/ 22 h 23"/>
                  <a:gd name="T6" fmla="*/ 5 w 587"/>
                  <a:gd name="T7" fmla="*/ 20 h 23"/>
                  <a:gd name="T8" fmla="*/ 1 w 587"/>
                  <a:gd name="T9" fmla="*/ 16 h 23"/>
                  <a:gd name="T10" fmla="*/ 0 w 587"/>
                  <a:gd name="T11" fmla="*/ 11 h 23"/>
                  <a:gd name="T12" fmla="*/ 1 w 587"/>
                  <a:gd name="T13" fmla="*/ 7 h 23"/>
                  <a:gd name="T14" fmla="*/ 5 w 587"/>
                  <a:gd name="T15" fmla="*/ 3 h 23"/>
                  <a:gd name="T16" fmla="*/ 8 w 587"/>
                  <a:gd name="T17" fmla="*/ 1 h 23"/>
                  <a:gd name="T18" fmla="*/ 12 w 587"/>
                  <a:gd name="T19" fmla="*/ 0 h 23"/>
                  <a:gd name="T20" fmla="*/ 576 w 587"/>
                  <a:gd name="T21" fmla="*/ 0 h 23"/>
                  <a:gd name="T22" fmla="*/ 580 w 587"/>
                  <a:gd name="T23" fmla="*/ 1 h 23"/>
                  <a:gd name="T24" fmla="*/ 584 w 587"/>
                  <a:gd name="T25" fmla="*/ 3 h 23"/>
                  <a:gd name="T26" fmla="*/ 586 w 587"/>
                  <a:gd name="T27" fmla="*/ 7 h 23"/>
                  <a:gd name="T28" fmla="*/ 587 w 587"/>
                  <a:gd name="T29" fmla="*/ 11 h 23"/>
                  <a:gd name="T30" fmla="*/ 586 w 587"/>
                  <a:gd name="T31" fmla="*/ 16 h 23"/>
                  <a:gd name="T32" fmla="*/ 584 w 587"/>
                  <a:gd name="T33" fmla="*/ 20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20"/>
                    </a:lnTo>
                    <a:lnTo>
                      <a:pt x="1" y="16"/>
                    </a:lnTo>
                    <a:lnTo>
                      <a:pt x="0" y="11"/>
                    </a:lnTo>
                    <a:lnTo>
                      <a:pt x="1" y="7"/>
                    </a:lnTo>
                    <a:lnTo>
                      <a:pt x="5" y="3"/>
                    </a:lnTo>
                    <a:lnTo>
                      <a:pt x="8" y="1"/>
                    </a:lnTo>
                    <a:lnTo>
                      <a:pt x="12" y="0"/>
                    </a:lnTo>
                    <a:lnTo>
                      <a:pt x="576" y="0"/>
                    </a:lnTo>
                    <a:lnTo>
                      <a:pt x="580" y="1"/>
                    </a:lnTo>
                    <a:lnTo>
                      <a:pt x="584" y="3"/>
                    </a:lnTo>
                    <a:lnTo>
                      <a:pt x="586" y="7"/>
                    </a:lnTo>
                    <a:lnTo>
                      <a:pt x="587" y="11"/>
                    </a:lnTo>
                    <a:lnTo>
                      <a:pt x="586" y="16"/>
                    </a:lnTo>
                    <a:lnTo>
                      <a:pt x="584" y="20"/>
                    </a:lnTo>
                    <a:lnTo>
                      <a:pt x="580" y="22"/>
                    </a:lnTo>
                    <a:lnTo>
                      <a:pt x="576" y="23"/>
                    </a:lnTo>
                    <a:close/>
                  </a:path>
                </a:pathLst>
              </a:custGeom>
              <a:solidFill>
                <a:srgbClr val="AFB8B8"/>
              </a:solidFill>
              <a:ln w="9525">
                <a:noFill/>
                <a:round/>
                <a:headEnd/>
                <a:tailEnd/>
              </a:ln>
            </p:spPr>
            <p:txBody>
              <a:bodyPr/>
              <a:lstStyle/>
              <a:p>
                <a:endParaRPr lang="en-US" sz="2400"/>
              </a:p>
            </p:txBody>
          </p:sp>
        </p:grpSp>
      </p:grpSp>
      <p:grpSp>
        <p:nvGrpSpPr>
          <p:cNvPr id="50186" name="Group 25"/>
          <p:cNvGrpSpPr>
            <a:grpSpLocks/>
          </p:cNvGrpSpPr>
          <p:nvPr/>
        </p:nvGrpSpPr>
        <p:grpSpPr bwMode="auto">
          <a:xfrm>
            <a:off x="6858000" y="3043767"/>
            <a:ext cx="882651" cy="905933"/>
            <a:chOff x="3451" y="1425"/>
            <a:chExt cx="506" cy="519"/>
          </a:xfrm>
        </p:grpSpPr>
        <p:sp>
          <p:nvSpPr>
            <p:cNvPr id="50201" name="Freeform 26"/>
            <p:cNvSpPr>
              <a:spLocks/>
            </p:cNvSpPr>
            <p:nvPr/>
          </p:nvSpPr>
          <p:spPr bwMode="auto">
            <a:xfrm>
              <a:off x="3812" y="1425"/>
              <a:ext cx="145" cy="519"/>
            </a:xfrm>
            <a:custGeom>
              <a:avLst/>
              <a:gdLst>
                <a:gd name="T0" fmla="*/ 292 w 292"/>
                <a:gd name="T1" fmla="*/ 0 h 1037"/>
                <a:gd name="T2" fmla="*/ 292 w 292"/>
                <a:gd name="T3" fmla="*/ 1037 h 1037"/>
                <a:gd name="T4" fmla="*/ 20 w 292"/>
                <a:gd name="T5" fmla="*/ 1037 h 1037"/>
                <a:gd name="T6" fmla="*/ 17 w 292"/>
                <a:gd name="T7" fmla="*/ 1036 h 1037"/>
                <a:gd name="T8" fmla="*/ 13 w 292"/>
                <a:gd name="T9" fmla="*/ 1035 h 1037"/>
                <a:gd name="T10" fmla="*/ 10 w 292"/>
                <a:gd name="T11" fmla="*/ 1033 h 1037"/>
                <a:gd name="T12" fmla="*/ 7 w 292"/>
                <a:gd name="T13" fmla="*/ 1031 h 1037"/>
                <a:gd name="T14" fmla="*/ 4 w 292"/>
                <a:gd name="T15" fmla="*/ 1028 h 1037"/>
                <a:gd name="T16" fmla="*/ 2 w 292"/>
                <a:gd name="T17" fmla="*/ 1025 h 1037"/>
                <a:gd name="T18" fmla="*/ 0 w 292"/>
                <a:gd name="T19" fmla="*/ 1021 h 1037"/>
                <a:gd name="T20" fmla="*/ 0 w 292"/>
                <a:gd name="T21" fmla="*/ 1016 h 1037"/>
                <a:gd name="T22" fmla="*/ 0 w 292"/>
                <a:gd name="T23" fmla="*/ 1012 h 1037"/>
                <a:gd name="T24" fmla="*/ 2 w 292"/>
                <a:gd name="T25" fmla="*/ 1009 h 1037"/>
                <a:gd name="T26" fmla="*/ 4 w 292"/>
                <a:gd name="T27" fmla="*/ 1005 h 1037"/>
                <a:gd name="T28" fmla="*/ 7 w 292"/>
                <a:gd name="T29" fmla="*/ 1002 h 1037"/>
                <a:gd name="T30" fmla="*/ 10 w 292"/>
                <a:gd name="T31" fmla="*/ 1000 h 1037"/>
                <a:gd name="T32" fmla="*/ 13 w 292"/>
                <a:gd name="T33" fmla="*/ 998 h 1037"/>
                <a:gd name="T34" fmla="*/ 17 w 292"/>
                <a:gd name="T35" fmla="*/ 997 h 1037"/>
                <a:gd name="T36" fmla="*/ 20 w 292"/>
                <a:gd name="T37" fmla="*/ 997 h 1037"/>
                <a:gd name="T38" fmla="*/ 251 w 292"/>
                <a:gd name="T39" fmla="*/ 997 h 1037"/>
                <a:gd name="T40" fmla="*/ 251 w 292"/>
                <a:gd name="T41" fmla="*/ 41 h 1037"/>
                <a:gd name="T42" fmla="*/ 23 w 292"/>
                <a:gd name="T43" fmla="*/ 41 h 1037"/>
                <a:gd name="T44" fmla="*/ 19 w 292"/>
                <a:gd name="T45" fmla="*/ 41 h 1037"/>
                <a:gd name="T46" fmla="*/ 15 w 292"/>
                <a:gd name="T47" fmla="*/ 40 h 1037"/>
                <a:gd name="T48" fmla="*/ 12 w 292"/>
                <a:gd name="T49" fmla="*/ 38 h 1037"/>
                <a:gd name="T50" fmla="*/ 9 w 292"/>
                <a:gd name="T51" fmla="*/ 36 h 1037"/>
                <a:gd name="T52" fmla="*/ 7 w 292"/>
                <a:gd name="T53" fmla="*/ 33 h 1037"/>
                <a:gd name="T54" fmla="*/ 5 w 292"/>
                <a:gd name="T55" fmla="*/ 29 h 1037"/>
                <a:gd name="T56" fmla="*/ 4 w 292"/>
                <a:gd name="T57" fmla="*/ 25 h 1037"/>
                <a:gd name="T58" fmla="*/ 2 w 292"/>
                <a:gd name="T59" fmla="*/ 21 h 1037"/>
                <a:gd name="T60" fmla="*/ 2 w 292"/>
                <a:gd name="T61" fmla="*/ 21 h 1037"/>
                <a:gd name="T62" fmla="*/ 4 w 292"/>
                <a:gd name="T63" fmla="*/ 17 h 1037"/>
                <a:gd name="T64" fmla="*/ 5 w 292"/>
                <a:gd name="T65" fmla="*/ 13 h 1037"/>
                <a:gd name="T66" fmla="*/ 7 w 292"/>
                <a:gd name="T67" fmla="*/ 10 h 1037"/>
                <a:gd name="T68" fmla="*/ 9 w 292"/>
                <a:gd name="T69" fmla="*/ 7 h 1037"/>
                <a:gd name="T70" fmla="*/ 12 w 292"/>
                <a:gd name="T71" fmla="*/ 5 h 1037"/>
                <a:gd name="T72" fmla="*/ 15 w 292"/>
                <a:gd name="T73" fmla="*/ 2 h 1037"/>
                <a:gd name="T74" fmla="*/ 19 w 292"/>
                <a:gd name="T75" fmla="*/ 1 h 1037"/>
                <a:gd name="T76" fmla="*/ 23 w 292"/>
                <a:gd name="T77" fmla="*/ 0 h 1037"/>
                <a:gd name="T78" fmla="*/ 292 w 292"/>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1037"/>
                <a:gd name="T122" fmla="*/ 292 w 292"/>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1037">
                  <a:moveTo>
                    <a:pt x="292" y="0"/>
                  </a:moveTo>
                  <a:lnTo>
                    <a:pt x="292" y="1037"/>
                  </a:lnTo>
                  <a:lnTo>
                    <a:pt x="20" y="1037"/>
                  </a:lnTo>
                  <a:lnTo>
                    <a:pt x="17" y="1036"/>
                  </a:lnTo>
                  <a:lnTo>
                    <a:pt x="13" y="1035"/>
                  </a:lnTo>
                  <a:lnTo>
                    <a:pt x="10" y="1033"/>
                  </a:lnTo>
                  <a:lnTo>
                    <a:pt x="7" y="1031"/>
                  </a:lnTo>
                  <a:lnTo>
                    <a:pt x="4" y="1028"/>
                  </a:lnTo>
                  <a:lnTo>
                    <a:pt x="2" y="1025"/>
                  </a:lnTo>
                  <a:lnTo>
                    <a:pt x="0" y="1021"/>
                  </a:lnTo>
                  <a:lnTo>
                    <a:pt x="0" y="1016"/>
                  </a:lnTo>
                  <a:lnTo>
                    <a:pt x="0" y="1012"/>
                  </a:lnTo>
                  <a:lnTo>
                    <a:pt x="2" y="1009"/>
                  </a:lnTo>
                  <a:lnTo>
                    <a:pt x="4" y="1005"/>
                  </a:lnTo>
                  <a:lnTo>
                    <a:pt x="7" y="1002"/>
                  </a:lnTo>
                  <a:lnTo>
                    <a:pt x="10" y="1000"/>
                  </a:lnTo>
                  <a:lnTo>
                    <a:pt x="13" y="998"/>
                  </a:lnTo>
                  <a:lnTo>
                    <a:pt x="17" y="997"/>
                  </a:lnTo>
                  <a:lnTo>
                    <a:pt x="20" y="997"/>
                  </a:lnTo>
                  <a:lnTo>
                    <a:pt x="251" y="997"/>
                  </a:lnTo>
                  <a:lnTo>
                    <a:pt x="251" y="41"/>
                  </a:lnTo>
                  <a:lnTo>
                    <a:pt x="23" y="41"/>
                  </a:lnTo>
                  <a:lnTo>
                    <a:pt x="19" y="41"/>
                  </a:lnTo>
                  <a:lnTo>
                    <a:pt x="15" y="40"/>
                  </a:lnTo>
                  <a:lnTo>
                    <a:pt x="12" y="38"/>
                  </a:lnTo>
                  <a:lnTo>
                    <a:pt x="9" y="36"/>
                  </a:lnTo>
                  <a:lnTo>
                    <a:pt x="7" y="33"/>
                  </a:lnTo>
                  <a:lnTo>
                    <a:pt x="5" y="29"/>
                  </a:lnTo>
                  <a:lnTo>
                    <a:pt x="4" y="25"/>
                  </a:lnTo>
                  <a:lnTo>
                    <a:pt x="2" y="21"/>
                  </a:lnTo>
                  <a:lnTo>
                    <a:pt x="4" y="17"/>
                  </a:lnTo>
                  <a:lnTo>
                    <a:pt x="5" y="13"/>
                  </a:lnTo>
                  <a:lnTo>
                    <a:pt x="7" y="10"/>
                  </a:lnTo>
                  <a:lnTo>
                    <a:pt x="9" y="7"/>
                  </a:lnTo>
                  <a:lnTo>
                    <a:pt x="12" y="5"/>
                  </a:lnTo>
                  <a:lnTo>
                    <a:pt x="15" y="2"/>
                  </a:lnTo>
                  <a:lnTo>
                    <a:pt x="19" y="1"/>
                  </a:lnTo>
                  <a:lnTo>
                    <a:pt x="23" y="0"/>
                  </a:lnTo>
                  <a:lnTo>
                    <a:pt x="292" y="0"/>
                  </a:lnTo>
                  <a:close/>
                </a:path>
              </a:pathLst>
            </a:custGeom>
            <a:solidFill>
              <a:srgbClr val="8CD211"/>
            </a:solidFill>
            <a:ln w="9525">
              <a:noFill/>
              <a:round/>
              <a:headEnd/>
              <a:tailEnd/>
            </a:ln>
          </p:spPr>
          <p:txBody>
            <a:bodyPr/>
            <a:lstStyle/>
            <a:p>
              <a:endParaRPr lang="en-US" sz="2400"/>
            </a:p>
          </p:txBody>
        </p:sp>
        <p:sp>
          <p:nvSpPr>
            <p:cNvPr id="50202" name="Freeform 27"/>
            <p:cNvSpPr>
              <a:spLocks/>
            </p:cNvSpPr>
            <p:nvPr/>
          </p:nvSpPr>
          <p:spPr bwMode="auto">
            <a:xfrm>
              <a:off x="3451" y="1425"/>
              <a:ext cx="146" cy="519"/>
            </a:xfrm>
            <a:custGeom>
              <a:avLst/>
              <a:gdLst>
                <a:gd name="T0" fmla="*/ 0 w 291"/>
                <a:gd name="T1" fmla="*/ 0 h 1037"/>
                <a:gd name="T2" fmla="*/ 0 w 291"/>
                <a:gd name="T3" fmla="*/ 1037 h 1037"/>
                <a:gd name="T4" fmla="*/ 270 w 291"/>
                <a:gd name="T5" fmla="*/ 1037 h 1037"/>
                <a:gd name="T6" fmla="*/ 274 w 291"/>
                <a:gd name="T7" fmla="*/ 1036 h 1037"/>
                <a:gd name="T8" fmla="*/ 278 w 291"/>
                <a:gd name="T9" fmla="*/ 1035 h 1037"/>
                <a:gd name="T10" fmla="*/ 281 w 291"/>
                <a:gd name="T11" fmla="*/ 1033 h 1037"/>
                <a:gd name="T12" fmla="*/ 285 w 291"/>
                <a:gd name="T13" fmla="*/ 1031 h 1037"/>
                <a:gd name="T14" fmla="*/ 287 w 291"/>
                <a:gd name="T15" fmla="*/ 1028 h 1037"/>
                <a:gd name="T16" fmla="*/ 289 w 291"/>
                <a:gd name="T17" fmla="*/ 1025 h 1037"/>
                <a:gd name="T18" fmla="*/ 290 w 291"/>
                <a:gd name="T19" fmla="*/ 1021 h 1037"/>
                <a:gd name="T20" fmla="*/ 291 w 291"/>
                <a:gd name="T21" fmla="*/ 1016 h 1037"/>
                <a:gd name="T22" fmla="*/ 290 w 291"/>
                <a:gd name="T23" fmla="*/ 1012 h 1037"/>
                <a:gd name="T24" fmla="*/ 289 w 291"/>
                <a:gd name="T25" fmla="*/ 1009 h 1037"/>
                <a:gd name="T26" fmla="*/ 287 w 291"/>
                <a:gd name="T27" fmla="*/ 1005 h 1037"/>
                <a:gd name="T28" fmla="*/ 285 w 291"/>
                <a:gd name="T29" fmla="*/ 1002 h 1037"/>
                <a:gd name="T30" fmla="*/ 281 w 291"/>
                <a:gd name="T31" fmla="*/ 1000 h 1037"/>
                <a:gd name="T32" fmla="*/ 278 w 291"/>
                <a:gd name="T33" fmla="*/ 998 h 1037"/>
                <a:gd name="T34" fmla="*/ 274 w 291"/>
                <a:gd name="T35" fmla="*/ 997 h 1037"/>
                <a:gd name="T36" fmla="*/ 270 w 291"/>
                <a:gd name="T37" fmla="*/ 997 h 1037"/>
                <a:gd name="T38" fmla="*/ 40 w 291"/>
                <a:gd name="T39" fmla="*/ 997 h 1037"/>
                <a:gd name="T40" fmla="*/ 40 w 291"/>
                <a:gd name="T41" fmla="*/ 41 h 1037"/>
                <a:gd name="T42" fmla="*/ 268 w 291"/>
                <a:gd name="T43" fmla="*/ 41 h 1037"/>
                <a:gd name="T44" fmla="*/ 272 w 291"/>
                <a:gd name="T45" fmla="*/ 41 h 1037"/>
                <a:gd name="T46" fmla="*/ 275 w 291"/>
                <a:gd name="T47" fmla="*/ 40 h 1037"/>
                <a:gd name="T48" fmla="*/ 279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3 h 1037"/>
                <a:gd name="T66" fmla="*/ 285 w 291"/>
                <a:gd name="T67" fmla="*/ 10 h 1037"/>
                <a:gd name="T68" fmla="*/ 282 w 291"/>
                <a:gd name="T69" fmla="*/ 7 h 1037"/>
                <a:gd name="T70" fmla="*/ 279 w 291"/>
                <a:gd name="T71" fmla="*/ 5 h 1037"/>
                <a:gd name="T72" fmla="*/ 275 w 291"/>
                <a:gd name="T73" fmla="*/ 2 h 1037"/>
                <a:gd name="T74" fmla="*/ 272 w 291"/>
                <a:gd name="T75" fmla="*/ 1 h 1037"/>
                <a:gd name="T76" fmla="*/ 268 w 291"/>
                <a:gd name="T77" fmla="*/ 0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6"/>
                  </a:lnTo>
                  <a:lnTo>
                    <a:pt x="278" y="1035"/>
                  </a:lnTo>
                  <a:lnTo>
                    <a:pt x="281" y="1033"/>
                  </a:lnTo>
                  <a:lnTo>
                    <a:pt x="285" y="1031"/>
                  </a:lnTo>
                  <a:lnTo>
                    <a:pt x="287" y="1028"/>
                  </a:lnTo>
                  <a:lnTo>
                    <a:pt x="289" y="1025"/>
                  </a:lnTo>
                  <a:lnTo>
                    <a:pt x="290" y="1021"/>
                  </a:lnTo>
                  <a:lnTo>
                    <a:pt x="291" y="1016"/>
                  </a:lnTo>
                  <a:lnTo>
                    <a:pt x="290" y="1012"/>
                  </a:lnTo>
                  <a:lnTo>
                    <a:pt x="289" y="1009"/>
                  </a:lnTo>
                  <a:lnTo>
                    <a:pt x="287" y="1005"/>
                  </a:lnTo>
                  <a:lnTo>
                    <a:pt x="285" y="1002"/>
                  </a:lnTo>
                  <a:lnTo>
                    <a:pt x="281" y="1000"/>
                  </a:lnTo>
                  <a:lnTo>
                    <a:pt x="278" y="998"/>
                  </a:lnTo>
                  <a:lnTo>
                    <a:pt x="274" y="997"/>
                  </a:lnTo>
                  <a:lnTo>
                    <a:pt x="270" y="997"/>
                  </a:lnTo>
                  <a:lnTo>
                    <a:pt x="40" y="997"/>
                  </a:lnTo>
                  <a:lnTo>
                    <a:pt x="40" y="41"/>
                  </a:lnTo>
                  <a:lnTo>
                    <a:pt x="268" y="41"/>
                  </a:lnTo>
                  <a:lnTo>
                    <a:pt x="272" y="41"/>
                  </a:lnTo>
                  <a:lnTo>
                    <a:pt x="275" y="40"/>
                  </a:lnTo>
                  <a:lnTo>
                    <a:pt x="279" y="38"/>
                  </a:lnTo>
                  <a:lnTo>
                    <a:pt x="282" y="36"/>
                  </a:lnTo>
                  <a:lnTo>
                    <a:pt x="285" y="33"/>
                  </a:lnTo>
                  <a:lnTo>
                    <a:pt x="287" y="29"/>
                  </a:lnTo>
                  <a:lnTo>
                    <a:pt x="288" y="25"/>
                  </a:lnTo>
                  <a:lnTo>
                    <a:pt x="288" y="21"/>
                  </a:lnTo>
                  <a:lnTo>
                    <a:pt x="288" y="17"/>
                  </a:lnTo>
                  <a:lnTo>
                    <a:pt x="287" y="13"/>
                  </a:lnTo>
                  <a:lnTo>
                    <a:pt x="285" y="10"/>
                  </a:lnTo>
                  <a:lnTo>
                    <a:pt x="282" y="7"/>
                  </a:lnTo>
                  <a:lnTo>
                    <a:pt x="279" y="5"/>
                  </a:lnTo>
                  <a:lnTo>
                    <a:pt x="275" y="2"/>
                  </a:lnTo>
                  <a:lnTo>
                    <a:pt x="272" y="1"/>
                  </a:lnTo>
                  <a:lnTo>
                    <a:pt x="268" y="0"/>
                  </a:lnTo>
                  <a:lnTo>
                    <a:pt x="0" y="0"/>
                  </a:lnTo>
                  <a:close/>
                </a:path>
              </a:pathLst>
            </a:custGeom>
            <a:solidFill>
              <a:srgbClr val="8CD211"/>
            </a:solidFill>
            <a:ln w="9525">
              <a:noFill/>
              <a:round/>
              <a:headEnd/>
              <a:tailEnd/>
            </a:ln>
          </p:spPr>
          <p:txBody>
            <a:bodyPr/>
            <a:lstStyle/>
            <a:p>
              <a:endParaRPr lang="en-US" sz="2400"/>
            </a:p>
          </p:txBody>
        </p:sp>
        <p:sp>
          <p:nvSpPr>
            <p:cNvPr id="50203" name="Freeform 28"/>
            <p:cNvSpPr>
              <a:spLocks/>
            </p:cNvSpPr>
            <p:nvPr/>
          </p:nvSpPr>
          <p:spPr bwMode="auto">
            <a:xfrm>
              <a:off x="3675" y="1849"/>
              <a:ext cx="56" cy="56"/>
            </a:xfrm>
            <a:custGeom>
              <a:avLst/>
              <a:gdLst>
                <a:gd name="T0" fmla="*/ 111 w 111"/>
                <a:gd name="T1" fmla="*/ 56 h 112"/>
                <a:gd name="T2" fmla="*/ 111 w 111"/>
                <a:gd name="T3" fmla="*/ 50 h 112"/>
                <a:gd name="T4" fmla="*/ 110 w 111"/>
                <a:gd name="T5" fmla="*/ 45 h 112"/>
                <a:gd name="T6" fmla="*/ 109 w 111"/>
                <a:gd name="T7" fmla="*/ 40 h 112"/>
                <a:gd name="T8" fmla="*/ 107 w 111"/>
                <a:gd name="T9" fmla="*/ 34 h 112"/>
                <a:gd name="T10" fmla="*/ 102 w 111"/>
                <a:gd name="T11" fmla="*/ 25 h 112"/>
                <a:gd name="T12" fmla="*/ 94 w 111"/>
                <a:gd name="T13" fmla="*/ 17 h 112"/>
                <a:gd name="T14" fmla="*/ 87 w 111"/>
                <a:gd name="T15" fmla="*/ 9 h 112"/>
                <a:gd name="T16" fmla="*/ 77 w 111"/>
                <a:gd name="T17" fmla="*/ 5 h 112"/>
                <a:gd name="T18" fmla="*/ 72 w 111"/>
                <a:gd name="T19" fmla="*/ 3 h 112"/>
                <a:gd name="T20" fmla="*/ 67 w 111"/>
                <a:gd name="T21" fmla="*/ 1 h 112"/>
                <a:gd name="T22" fmla="*/ 61 w 111"/>
                <a:gd name="T23" fmla="*/ 1 h 112"/>
                <a:gd name="T24" fmla="*/ 55 w 111"/>
                <a:gd name="T25" fmla="*/ 0 h 112"/>
                <a:gd name="T26" fmla="*/ 49 w 111"/>
                <a:gd name="T27" fmla="*/ 1 h 112"/>
                <a:gd name="T28" fmla="*/ 44 w 111"/>
                <a:gd name="T29" fmla="*/ 1 h 112"/>
                <a:gd name="T30" fmla="*/ 39 w 111"/>
                <a:gd name="T31" fmla="*/ 3 h 112"/>
                <a:gd name="T32" fmla="*/ 33 w 111"/>
                <a:gd name="T33" fmla="*/ 5 h 112"/>
                <a:gd name="T34" fmla="*/ 24 w 111"/>
                <a:gd name="T35" fmla="*/ 9 h 112"/>
                <a:gd name="T36" fmla="*/ 16 w 111"/>
                <a:gd name="T37" fmla="*/ 17 h 112"/>
                <a:gd name="T38" fmla="*/ 9 w 111"/>
                <a:gd name="T39" fmla="*/ 25 h 112"/>
                <a:gd name="T40" fmla="*/ 4 w 111"/>
                <a:gd name="T41" fmla="*/ 34 h 112"/>
                <a:gd name="T42" fmla="*/ 2 w 111"/>
                <a:gd name="T43" fmla="*/ 40 h 112"/>
                <a:gd name="T44" fmla="*/ 1 w 111"/>
                <a:gd name="T45" fmla="*/ 45 h 112"/>
                <a:gd name="T46" fmla="*/ 0 w 111"/>
                <a:gd name="T47" fmla="*/ 50 h 112"/>
                <a:gd name="T48" fmla="*/ 0 w 111"/>
                <a:gd name="T49" fmla="*/ 56 h 112"/>
                <a:gd name="T50" fmla="*/ 0 w 111"/>
                <a:gd name="T51" fmla="*/ 62 h 112"/>
                <a:gd name="T52" fmla="*/ 1 w 111"/>
                <a:gd name="T53" fmla="*/ 67 h 112"/>
                <a:gd name="T54" fmla="*/ 2 w 111"/>
                <a:gd name="T55" fmla="*/ 72 h 112"/>
                <a:gd name="T56" fmla="*/ 4 w 111"/>
                <a:gd name="T57" fmla="*/ 77 h 112"/>
                <a:gd name="T58" fmla="*/ 9 w 111"/>
                <a:gd name="T59" fmla="*/ 87 h 112"/>
                <a:gd name="T60" fmla="*/ 16 w 111"/>
                <a:gd name="T61" fmla="*/ 95 h 112"/>
                <a:gd name="T62" fmla="*/ 24 w 111"/>
                <a:gd name="T63" fmla="*/ 102 h 112"/>
                <a:gd name="T64" fmla="*/ 33 w 111"/>
                <a:gd name="T65" fmla="*/ 108 h 112"/>
                <a:gd name="T66" fmla="*/ 39 w 111"/>
                <a:gd name="T67" fmla="*/ 109 h 112"/>
                <a:gd name="T68" fmla="*/ 44 w 111"/>
                <a:gd name="T69" fmla="*/ 111 h 112"/>
                <a:gd name="T70" fmla="*/ 49 w 111"/>
                <a:gd name="T71" fmla="*/ 112 h 112"/>
                <a:gd name="T72" fmla="*/ 55 w 111"/>
                <a:gd name="T73" fmla="*/ 112 h 112"/>
                <a:gd name="T74" fmla="*/ 61 w 111"/>
                <a:gd name="T75" fmla="*/ 112 h 112"/>
                <a:gd name="T76" fmla="*/ 67 w 111"/>
                <a:gd name="T77" fmla="*/ 111 h 112"/>
                <a:gd name="T78" fmla="*/ 72 w 111"/>
                <a:gd name="T79" fmla="*/ 109 h 112"/>
                <a:gd name="T80" fmla="*/ 77 w 111"/>
                <a:gd name="T81" fmla="*/ 108 h 112"/>
                <a:gd name="T82" fmla="*/ 87 w 111"/>
                <a:gd name="T83" fmla="*/ 102 h 112"/>
                <a:gd name="T84" fmla="*/ 94 w 111"/>
                <a:gd name="T85" fmla="*/ 95 h 112"/>
                <a:gd name="T86" fmla="*/ 102 w 111"/>
                <a:gd name="T87" fmla="*/ 87 h 112"/>
                <a:gd name="T88" fmla="*/ 107 w 111"/>
                <a:gd name="T89" fmla="*/ 77 h 112"/>
                <a:gd name="T90" fmla="*/ 109 w 111"/>
                <a:gd name="T91" fmla="*/ 72 h 112"/>
                <a:gd name="T92" fmla="*/ 110 w 111"/>
                <a:gd name="T93" fmla="*/ 67 h 112"/>
                <a:gd name="T94" fmla="*/ 111 w 111"/>
                <a:gd name="T95" fmla="*/ 62 h 112"/>
                <a:gd name="T96" fmla="*/ 111 w 111"/>
                <a:gd name="T97" fmla="*/ 56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12"/>
                <a:gd name="T149" fmla="*/ 111 w 111"/>
                <a:gd name="T150" fmla="*/ 112 h 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12">
                  <a:moveTo>
                    <a:pt x="111" y="56"/>
                  </a:moveTo>
                  <a:lnTo>
                    <a:pt x="111" y="50"/>
                  </a:lnTo>
                  <a:lnTo>
                    <a:pt x="110" y="45"/>
                  </a:lnTo>
                  <a:lnTo>
                    <a:pt x="109" y="40"/>
                  </a:lnTo>
                  <a:lnTo>
                    <a:pt x="107" y="34"/>
                  </a:lnTo>
                  <a:lnTo>
                    <a:pt x="102" y="25"/>
                  </a:lnTo>
                  <a:lnTo>
                    <a:pt x="94" y="17"/>
                  </a:lnTo>
                  <a:lnTo>
                    <a:pt x="87" y="9"/>
                  </a:lnTo>
                  <a:lnTo>
                    <a:pt x="77" y="5"/>
                  </a:lnTo>
                  <a:lnTo>
                    <a:pt x="72" y="3"/>
                  </a:lnTo>
                  <a:lnTo>
                    <a:pt x="67" y="1"/>
                  </a:lnTo>
                  <a:lnTo>
                    <a:pt x="61" y="1"/>
                  </a:lnTo>
                  <a:lnTo>
                    <a:pt x="55" y="0"/>
                  </a:lnTo>
                  <a:lnTo>
                    <a:pt x="49" y="1"/>
                  </a:lnTo>
                  <a:lnTo>
                    <a:pt x="44" y="1"/>
                  </a:lnTo>
                  <a:lnTo>
                    <a:pt x="39" y="3"/>
                  </a:lnTo>
                  <a:lnTo>
                    <a:pt x="33" y="5"/>
                  </a:lnTo>
                  <a:lnTo>
                    <a:pt x="24" y="9"/>
                  </a:lnTo>
                  <a:lnTo>
                    <a:pt x="16" y="17"/>
                  </a:lnTo>
                  <a:lnTo>
                    <a:pt x="9" y="25"/>
                  </a:lnTo>
                  <a:lnTo>
                    <a:pt x="4" y="34"/>
                  </a:lnTo>
                  <a:lnTo>
                    <a:pt x="2" y="40"/>
                  </a:lnTo>
                  <a:lnTo>
                    <a:pt x="1" y="45"/>
                  </a:lnTo>
                  <a:lnTo>
                    <a:pt x="0" y="50"/>
                  </a:lnTo>
                  <a:lnTo>
                    <a:pt x="0" y="56"/>
                  </a:lnTo>
                  <a:lnTo>
                    <a:pt x="0" y="62"/>
                  </a:lnTo>
                  <a:lnTo>
                    <a:pt x="1" y="67"/>
                  </a:lnTo>
                  <a:lnTo>
                    <a:pt x="2" y="72"/>
                  </a:lnTo>
                  <a:lnTo>
                    <a:pt x="4" y="77"/>
                  </a:lnTo>
                  <a:lnTo>
                    <a:pt x="9" y="87"/>
                  </a:lnTo>
                  <a:lnTo>
                    <a:pt x="16" y="95"/>
                  </a:lnTo>
                  <a:lnTo>
                    <a:pt x="24" y="102"/>
                  </a:lnTo>
                  <a:lnTo>
                    <a:pt x="33" y="108"/>
                  </a:lnTo>
                  <a:lnTo>
                    <a:pt x="39" y="109"/>
                  </a:lnTo>
                  <a:lnTo>
                    <a:pt x="44" y="111"/>
                  </a:lnTo>
                  <a:lnTo>
                    <a:pt x="49" y="112"/>
                  </a:lnTo>
                  <a:lnTo>
                    <a:pt x="55" y="112"/>
                  </a:lnTo>
                  <a:lnTo>
                    <a:pt x="61" y="112"/>
                  </a:lnTo>
                  <a:lnTo>
                    <a:pt x="67" y="111"/>
                  </a:lnTo>
                  <a:lnTo>
                    <a:pt x="72" y="109"/>
                  </a:lnTo>
                  <a:lnTo>
                    <a:pt x="77" y="108"/>
                  </a:lnTo>
                  <a:lnTo>
                    <a:pt x="87" y="102"/>
                  </a:lnTo>
                  <a:lnTo>
                    <a:pt x="94" y="95"/>
                  </a:lnTo>
                  <a:lnTo>
                    <a:pt x="102" y="87"/>
                  </a:lnTo>
                  <a:lnTo>
                    <a:pt x="107" y="77"/>
                  </a:lnTo>
                  <a:lnTo>
                    <a:pt x="109" y="72"/>
                  </a:lnTo>
                  <a:lnTo>
                    <a:pt x="110" y="67"/>
                  </a:lnTo>
                  <a:lnTo>
                    <a:pt x="111" y="62"/>
                  </a:lnTo>
                  <a:lnTo>
                    <a:pt x="111" y="56"/>
                  </a:lnTo>
                  <a:close/>
                </a:path>
              </a:pathLst>
            </a:custGeom>
            <a:solidFill>
              <a:srgbClr val="8CD211"/>
            </a:solidFill>
            <a:ln w="9525">
              <a:noFill/>
              <a:round/>
              <a:headEnd/>
              <a:tailEnd/>
            </a:ln>
          </p:spPr>
          <p:txBody>
            <a:bodyPr/>
            <a:lstStyle/>
            <a:p>
              <a:endParaRPr lang="en-US" sz="2400"/>
            </a:p>
          </p:txBody>
        </p:sp>
        <p:sp>
          <p:nvSpPr>
            <p:cNvPr id="50204" name="Freeform 29"/>
            <p:cNvSpPr>
              <a:spLocks/>
            </p:cNvSpPr>
            <p:nvPr/>
          </p:nvSpPr>
          <p:spPr bwMode="auto">
            <a:xfrm>
              <a:off x="3589" y="1491"/>
              <a:ext cx="227" cy="298"/>
            </a:xfrm>
            <a:custGeom>
              <a:avLst/>
              <a:gdLst>
                <a:gd name="T0" fmla="*/ 219 w 455"/>
                <a:gd name="T1" fmla="*/ 594 h 596"/>
                <a:gd name="T2" fmla="*/ 211 w 455"/>
                <a:gd name="T3" fmla="*/ 587 h 596"/>
                <a:gd name="T4" fmla="*/ 207 w 455"/>
                <a:gd name="T5" fmla="*/ 575 h 596"/>
                <a:gd name="T6" fmla="*/ 213 w 455"/>
                <a:gd name="T7" fmla="*/ 515 h 596"/>
                <a:gd name="T8" fmla="*/ 229 w 455"/>
                <a:gd name="T9" fmla="*/ 466 h 596"/>
                <a:gd name="T10" fmla="*/ 253 w 455"/>
                <a:gd name="T11" fmla="*/ 429 h 596"/>
                <a:gd name="T12" fmla="*/ 281 w 455"/>
                <a:gd name="T13" fmla="*/ 399 h 596"/>
                <a:gd name="T14" fmla="*/ 340 w 455"/>
                <a:gd name="T15" fmla="*/ 353 h 596"/>
                <a:gd name="T16" fmla="*/ 373 w 455"/>
                <a:gd name="T17" fmla="*/ 325 h 596"/>
                <a:gd name="T18" fmla="*/ 392 w 455"/>
                <a:gd name="T19" fmla="*/ 299 h 596"/>
                <a:gd name="T20" fmla="*/ 407 w 455"/>
                <a:gd name="T21" fmla="*/ 266 h 596"/>
                <a:gd name="T22" fmla="*/ 414 w 455"/>
                <a:gd name="T23" fmla="*/ 224 h 596"/>
                <a:gd name="T24" fmla="*/ 411 w 455"/>
                <a:gd name="T25" fmla="*/ 172 h 596"/>
                <a:gd name="T26" fmla="*/ 393 w 455"/>
                <a:gd name="T27" fmla="*/ 126 h 596"/>
                <a:gd name="T28" fmla="*/ 362 w 455"/>
                <a:gd name="T29" fmla="*/ 87 h 596"/>
                <a:gd name="T30" fmla="*/ 320 w 455"/>
                <a:gd name="T31" fmla="*/ 60 h 596"/>
                <a:gd name="T32" fmla="*/ 267 w 455"/>
                <a:gd name="T33" fmla="*/ 44 h 596"/>
                <a:gd name="T34" fmla="*/ 209 w 455"/>
                <a:gd name="T35" fmla="*/ 42 h 596"/>
                <a:gd name="T36" fmla="*/ 154 w 455"/>
                <a:gd name="T37" fmla="*/ 56 h 596"/>
                <a:gd name="T38" fmla="*/ 108 w 455"/>
                <a:gd name="T39" fmla="*/ 83 h 596"/>
                <a:gd name="T40" fmla="*/ 72 w 455"/>
                <a:gd name="T41" fmla="*/ 123 h 596"/>
                <a:gd name="T42" fmla="*/ 49 w 455"/>
                <a:gd name="T43" fmla="*/ 172 h 596"/>
                <a:gd name="T44" fmla="*/ 41 w 455"/>
                <a:gd name="T45" fmla="*/ 228 h 596"/>
                <a:gd name="T46" fmla="*/ 37 w 455"/>
                <a:gd name="T47" fmla="*/ 239 h 596"/>
                <a:gd name="T48" fmla="*/ 28 w 455"/>
                <a:gd name="T49" fmla="*/ 246 h 596"/>
                <a:gd name="T50" fmla="*/ 16 w 455"/>
                <a:gd name="T51" fmla="*/ 247 h 596"/>
                <a:gd name="T52" fmla="*/ 5 w 455"/>
                <a:gd name="T53" fmla="*/ 242 h 596"/>
                <a:gd name="T54" fmla="*/ 0 w 455"/>
                <a:gd name="T55" fmla="*/ 232 h 596"/>
                <a:gd name="T56" fmla="*/ 1 w 455"/>
                <a:gd name="T57" fmla="*/ 205 h 596"/>
                <a:gd name="T58" fmla="*/ 6 w 455"/>
                <a:gd name="T59" fmla="*/ 171 h 596"/>
                <a:gd name="T60" fmla="*/ 18 w 455"/>
                <a:gd name="T61" fmla="*/ 139 h 596"/>
                <a:gd name="T62" fmla="*/ 33 w 455"/>
                <a:gd name="T63" fmla="*/ 109 h 596"/>
                <a:gd name="T64" fmla="*/ 66 w 455"/>
                <a:gd name="T65" fmla="*/ 66 h 596"/>
                <a:gd name="T66" fmla="*/ 109 w 455"/>
                <a:gd name="T67" fmla="*/ 33 h 596"/>
                <a:gd name="T68" fmla="*/ 138 w 455"/>
                <a:gd name="T69" fmla="*/ 18 h 596"/>
                <a:gd name="T70" fmla="*/ 171 w 455"/>
                <a:gd name="T71" fmla="*/ 8 h 596"/>
                <a:gd name="T72" fmla="*/ 204 w 455"/>
                <a:gd name="T73" fmla="*/ 1 h 596"/>
                <a:gd name="T74" fmla="*/ 252 w 455"/>
                <a:gd name="T75" fmla="*/ 1 h 596"/>
                <a:gd name="T76" fmla="*/ 319 w 455"/>
                <a:gd name="T77" fmla="*/ 16 h 596"/>
                <a:gd name="T78" fmla="*/ 374 w 455"/>
                <a:gd name="T79" fmla="*/ 45 h 596"/>
                <a:gd name="T80" fmla="*/ 417 w 455"/>
                <a:gd name="T81" fmla="*/ 89 h 596"/>
                <a:gd name="T82" fmla="*/ 434 w 455"/>
                <a:gd name="T83" fmla="*/ 115 h 596"/>
                <a:gd name="T84" fmla="*/ 445 w 455"/>
                <a:gd name="T85" fmla="*/ 144 h 596"/>
                <a:gd name="T86" fmla="*/ 453 w 455"/>
                <a:gd name="T87" fmla="*/ 175 h 596"/>
                <a:gd name="T88" fmla="*/ 455 w 455"/>
                <a:gd name="T89" fmla="*/ 208 h 596"/>
                <a:gd name="T90" fmla="*/ 450 w 455"/>
                <a:gd name="T91" fmla="*/ 263 h 596"/>
                <a:gd name="T92" fmla="*/ 434 w 455"/>
                <a:gd name="T93" fmla="*/ 307 h 596"/>
                <a:gd name="T94" fmla="*/ 412 w 455"/>
                <a:gd name="T95" fmla="*/ 342 h 596"/>
                <a:gd name="T96" fmla="*/ 385 w 455"/>
                <a:gd name="T97" fmla="*/ 370 h 596"/>
                <a:gd name="T98" fmla="*/ 327 w 455"/>
                <a:gd name="T99" fmla="*/ 415 h 596"/>
                <a:gd name="T100" fmla="*/ 291 w 455"/>
                <a:gd name="T101" fmla="*/ 445 h 596"/>
                <a:gd name="T102" fmla="*/ 270 w 455"/>
                <a:gd name="T103" fmla="*/ 475 h 596"/>
                <a:gd name="T104" fmla="*/ 256 w 455"/>
                <a:gd name="T105" fmla="*/ 510 h 596"/>
                <a:gd name="T106" fmla="*/ 248 w 455"/>
                <a:gd name="T107" fmla="*/ 558 h 596"/>
                <a:gd name="T108" fmla="*/ 246 w 455"/>
                <a:gd name="T109" fmla="*/ 584 h 596"/>
                <a:gd name="T110" fmla="*/ 239 w 455"/>
                <a:gd name="T111" fmla="*/ 593 h 596"/>
                <a:gd name="T112" fmla="*/ 227 w 455"/>
                <a:gd name="T113" fmla="*/ 596 h 5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5"/>
                <a:gd name="T172" fmla="*/ 0 h 596"/>
                <a:gd name="T173" fmla="*/ 455 w 455"/>
                <a:gd name="T174" fmla="*/ 596 h 5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5" h="596">
                  <a:moveTo>
                    <a:pt x="227" y="596"/>
                  </a:moveTo>
                  <a:lnTo>
                    <a:pt x="223" y="596"/>
                  </a:lnTo>
                  <a:lnTo>
                    <a:pt x="219" y="594"/>
                  </a:lnTo>
                  <a:lnTo>
                    <a:pt x="216" y="593"/>
                  </a:lnTo>
                  <a:lnTo>
                    <a:pt x="213" y="590"/>
                  </a:lnTo>
                  <a:lnTo>
                    <a:pt x="211" y="587"/>
                  </a:lnTo>
                  <a:lnTo>
                    <a:pt x="209" y="584"/>
                  </a:lnTo>
                  <a:lnTo>
                    <a:pt x="208" y="580"/>
                  </a:lnTo>
                  <a:lnTo>
                    <a:pt x="207" y="575"/>
                  </a:lnTo>
                  <a:lnTo>
                    <a:pt x="208" y="553"/>
                  </a:lnTo>
                  <a:lnTo>
                    <a:pt x="210" y="533"/>
                  </a:lnTo>
                  <a:lnTo>
                    <a:pt x="213" y="515"/>
                  </a:lnTo>
                  <a:lnTo>
                    <a:pt x="217" y="497"/>
                  </a:lnTo>
                  <a:lnTo>
                    <a:pt x="222" y="481"/>
                  </a:lnTo>
                  <a:lnTo>
                    <a:pt x="229" y="466"/>
                  </a:lnTo>
                  <a:lnTo>
                    <a:pt x="236" y="453"/>
                  </a:lnTo>
                  <a:lnTo>
                    <a:pt x="244" y="440"/>
                  </a:lnTo>
                  <a:lnTo>
                    <a:pt x="253" y="429"/>
                  </a:lnTo>
                  <a:lnTo>
                    <a:pt x="262" y="418"/>
                  </a:lnTo>
                  <a:lnTo>
                    <a:pt x="271" y="409"/>
                  </a:lnTo>
                  <a:lnTo>
                    <a:pt x="281" y="399"/>
                  </a:lnTo>
                  <a:lnTo>
                    <a:pt x="301" y="383"/>
                  </a:lnTo>
                  <a:lnTo>
                    <a:pt x="322" y="367"/>
                  </a:lnTo>
                  <a:lnTo>
                    <a:pt x="340" y="353"/>
                  </a:lnTo>
                  <a:lnTo>
                    <a:pt x="357" y="340"/>
                  </a:lnTo>
                  <a:lnTo>
                    <a:pt x="365" y="332"/>
                  </a:lnTo>
                  <a:lnTo>
                    <a:pt x="373" y="325"/>
                  </a:lnTo>
                  <a:lnTo>
                    <a:pt x="379" y="317"/>
                  </a:lnTo>
                  <a:lnTo>
                    <a:pt x="387" y="308"/>
                  </a:lnTo>
                  <a:lnTo>
                    <a:pt x="392" y="299"/>
                  </a:lnTo>
                  <a:lnTo>
                    <a:pt x="398" y="288"/>
                  </a:lnTo>
                  <a:lnTo>
                    <a:pt x="402" y="278"/>
                  </a:lnTo>
                  <a:lnTo>
                    <a:pt x="407" y="266"/>
                  </a:lnTo>
                  <a:lnTo>
                    <a:pt x="410" y="253"/>
                  </a:lnTo>
                  <a:lnTo>
                    <a:pt x="412" y="239"/>
                  </a:lnTo>
                  <a:lnTo>
                    <a:pt x="414" y="224"/>
                  </a:lnTo>
                  <a:lnTo>
                    <a:pt x="414" y="208"/>
                  </a:lnTo>
                  <a:lnTo>
                    <a:pt x="413" y="190"/>
                  </a:lnTo>
                  <a:lnTo>
                    <a:pt x="411" y="172"/>
                  </a:lnTo>
                  <a:lnTo>
                    <a:pt x="407" y="156"/>
                  </a:lnTo>
                  <a:lnTo>
                    <a:pt x="400" y="141"/>
                  </a:lnTo>
                  <a:lnTo>
                    <a:pt x="393" y="126"/>
                  </a:lnTo>
                  <a:lnTo>
                    <a:pt x="384" y="111"/>
                  </a:lnTo>
                  <a:lnTo>
                    <a:pt x="373" y="99"/>
                  </a:lnTo>
                  <a:lnTo>
                    <a:pt x="362" y="87"/>
                  </a:lnTo>
                  <a:lnTo>
                    <a:pt x="349" y="77"/>
                  </a:lnTo>
                  <a:lnTo>
                    <a:pt x="334" y="67"/>
                  </a:lnTo>
                  <a:lnTo>
                    <a:pt x="320" y="60"/>
                  </a:lnTo>
                  <a:lnTo>
                    <a:pt x="303" y="53"/>
                  </a:lnTo>
                  <a:lnTo>
                    <a:pt x="285" y="47"/>
                  </a:lnTo>
                  <a:lnTo>
                    <a:pt x="267" y="44"/>
                  </a:lnTo>
                  <a:lnTo>
                    <a:pt x="247" y="41"/>
                  </a:lnTo>
                  <a:lnTo>
                    <a:pt x="227" y="41"/>
                  </a:lnTo>
                  <a:lnTo>
                    <a:pt x="209" y="42"/>
                  </a:lnTo>
                  <a:lnTo>
                    <a:pt x="190" y="44"/>
                  </a:lnTo>
                  <a:lnTo>
                    <a:pt x="172" y="49"/>
                  </a:lnTo>
                  <a:lnTo>
                    <a:pt x="154" y="56"/>
                  </a:lnTo>
                  <a:lnTo>
                    <a:pt x="138" y="63"/>
                  </a:lnTo>
                  <a:lnTo>
                    <a:pt x="123" y="73"/>
                  </a:lnTo>
                  <a:lnTo>
                    <a:pt x="108" y="83"/>
                  </a:lnTo>
                  <a:lnTo>
                    <a:pt x="95" y="96"/>
                  </a:lnTo>
                  <a:lnTo>
                    <a:pt x="83" y="109"/>
                  </a:lnTo>
                  <a:lnTo>
                    <a:pt x="72" y="123"/>
                  </a:lnTo>
                  <a:lnTo>
                    <a:pt x="63" y="139"/>
                  </a:lnTo>
                  <a:lnTo>
                    <a:pt x="56" y="155"/>
                  </a:lnTo>
                  <a:lnTo>
                    <a:pt x="49" y="172"/>
                  </a:lnTo>
                  <a:lnTo>
                    <a:pt x="44" y="190"/>
                  </a:lnTo>
                  <a:lnTo>
                    <a:pt x="41" y="209"/>
                  </a:lnTo>
                  <a:lnTo>
                    <a:pt x="41" y="228"/>
                  </a:lnTo>
                  <a:lnTo>
                    <a:pt x="40" y="232"/>
                  </a:lnTo>
                  <a:lnTo>
                    <a:pt x="39" y="236"/>
                  </a:lnTo>
                  <a:lnTo>
                    <a:pt x="37" y="239"/>
                  </a:lnTo>
                  <a:lnTo>
                    <a:pt x="35" y="242"/>
                  </a:lnTo>
                  <a:lnTo>
                    <a:pt x="32" y="244"/>
                  </a:lnTo>
                  <a:lnTo>
                    <a:pt x="28" y="246"/>
                  </a:lnTo>
                  <a:lnTo>
                    <a:pt x="24" y="247"/>
                  </a:lnTo>
                  <a:lnTo>
                    <a:pt x="20" y="247"/>
                  </a:lnTo>
                  <a:lnTo>
                    <a:pt x="16" y="247"/>
                  </a:lnTo>
                  <a:lnTo>
                    <a:pt x="13" y="246"/>
                  </a:lnTo>
                  <a:lnTo>
                    <a:pt x="9" y="244"/>
                  </a:lnTo>
                  <a:lnTo>
                    <a:pt x="5" y="242"/>
                  </a:lnTo>
                  <a:lnTo>
                    <a:pt x="3" y="239"/>
                  </a:lnTo>
                  <a:lnTo>
                    <a:pt x="1" y="236"/>
                  </a:lnTo>
                  <a:lnTo>
                    <a:pt x="0" y="232"/>
                  </a:lnTo>
                  <a:lnTo>
                    <a:pt x="0" y="228"/>
                  </a:lnTo>
                  <a:lnTo>
                    <a:pt x="0" y="216"/>
                  </a:lnTo>
                  <a:lnTo>
                    <a:pt x="1" y="205"/>
                  </a:lnTo>
                  <a:lnTo>
                    <a:pt x="2" y="193"/>
                  </a:lnTo>
                  <a:lnTo>
                    <a:pt x="4" y="181"/>
                  </a:lnTo>
                  <a:lnTo>
                    <a:pt x="6" y="171"/>
                  </a:lnTo>
                  <a:lnTo>
                    <a:pt x="10" y="159"/>
                  </a:lnTo>
                  <a:lnTo>
                    <a:pt x="14" y="149"/>
                  </a:lnTo>
                  <a:lnTo>
                    <a:pt x="18" y="139"/>
                  </a:lnTo>
                  <a:lnTo>
                    <a:pt x="22" y="129"/>
                  </a:lnTo>
                  <a:lnTo>
                    <a:pt x="27" y="120"/>
                  </a:lnTo>
                  <a:lnTo>
                    <a:pt x="33" y="109"/>
                  </a:lnTo>
                  <a:lnTo>
                    <a:pt x="39" y="101"/>
                  </a:lnTo>
                  <a:lnTo>
                    <a:pt x="51" y="83"/>
                  </a:lnTo>
                  <a:lnTo>
                    <a:pt x="66" y="66"/>
                  </a:lnTo>
                  <a:lnTo>
                    <a:pt x="83" y="52"/>
                  </a:lnTo>
                  <a:lnTo>
                    <a:pt x="100" y="39"/>
                  </a:lnTo>
                  <a:lnTo>
                    <a:pt x="109" y="33"/>
                  </a:lnTo>
                  <a:lnTo>
                    <a:pt x="119" y="27"/>
                  </a:lnTo>
                  <a:lnTo>
                    <a:pt x="129" y="22"/>
                  </a:lnTo>
                  <a:lnTo>
                    <a:pt x="138" y="18"/>
                  </a:lnTo>
                  <a:lnTo>
                    <a:pt x="149" y="14"/>
                  </a:lnTo>
                  <a:lnTo>
                    <a:pt x="159" y="11"/>
                  </a:lnTo>
                  <a:lnTo>
                    <a:pt x="171" y="8"/>
                  </a:lnTo>
                  <a:lnTo>
                    <a:pt x="181" y="4"/>
                  </a:lnTo>
                  <a:lnTo>
                    <a:pt x="193" y="2"/>
                  </a:lnTo>
                  <a:lnTo>
                    <a:pt x="204" y="1"/>
                  </a:lnTo>
                  <a:lnTo>
                    <a:pt x="216" y="0"/>
                  </a:lnTo>
                  <a:lnTo>
                    <a:pt x="227" y="0"/>
                  </a:lnTo>
                  <a:lnTo>
                    <a:pt x="252" y="1"/>
                  </a:lnTo>
                  <a:lnTo>
                    <a:pt x="275" y="4"/>
                  </a:lnTo>
                  <a:lnTo>
                    <a:pt x="298" y="9"/>
                  </a:lnTo>
                  <a:lnTo>
                    <a:pt x="319" y="16"/>
                  </a:lnTo>
                  <a:lnTo>
                    <a:pt x="339" y="24"/>
                  </a:lnTo>
                  <a:lnTo>
                    <a:pt x="357" y="34"/>
                  </a:lnTo>
                  <a:lnTo>
                    <a:pt x="374" y="45"/>
                  </a:lnTo>
                  <a:lnTo>
                    <a:pt x="391" y="59"/>
                  </a:lnTo>
                  <a:lnTo>
                    <a:pt x="405" y="74"/>
                  </a:lnTo>
                  <a:lnTo>
                    <a:pt x="417" y="89"/>
                  </a:lnTo>
                  <a:lnTo>
                    <a:pt x="423" y="98"/>
                  </a:lnTo>
                  <a:lnTo>
                    <a:pt x="429" y="106"/>
                  </a:lnTo>
                  <a:lnTo>
                    <a:pt x="434" y="115"/>
                  </a:lnTo>
                  <a:lnTo>
                    <a:pt x="438" y="125"/>
                  </a:lnTo>
                  <a:lnTo>
                    <a:pt x="441" y="134"/>
                  </a:lnTo>
                  <a:lnTo>
                    <a:pt x="445" y="144"/>
                  </a:lnTo>
                  <a:lnTo>
                    <a:pt x="449" y="154"/>
                  </a:lnTo>
                  <a:lnTo>
                    <a:pt x="451" y="165"/>
                  </a:lnTo>
                  <a:lnTo>
                    <a:pt x="453" y="175"/>
                  </a:lnTo>
                  <a:lnTo>
                    <a:pt x="454" y="186"/>
                  </a:lnTo>
                  <a:lnTo>
                    <a:pt x="455" y="196"/>
                  </a:lnTo>
                  <a:lnTo>
                    <a:pt x="455" y="208"/>
                  </a:lnTo>
                  <a:lnTo>
                    <a:pt x="454" y="228"/>
                  </a:lnTo>
                  <a:lnTo>
                    <a:pt x="453" y="246"/>
                  </a:lnTo>
                  <a:lnTo>
                    <a:pt x="450" y="263"/>
                  </a:lnTo>
                  <a:lnTo>
                    <a:pt x="445" y="280"/>
                  </a:lnTo>
                  <a:lnTo>
                    <a:pt x="440" y="294"/>
                  </a:lnTo>
                  <a:lnTo>
                    <a:pt x="434" y="307"/>
                  </a:lnTo>
                  <a:lnTo>
                    <a:pt x="427" y="320"/>
                  </a:lnTo>
                  <a:lnTo>
                    <a:pt x="419" y="331"/>
                  </a:lnTo>
                  <a:lnTo>
                    <a:pt x="412" y="342"/>
                  </a:lnTo>
                  <a:lnTo>
                    <a:pt x="402" y="352"/>
                  </a:lnTo>
                  <a:lnTo>
                    <a:pt x="394" y="361"/>
                  </a:lnTo>
                  <a:lnTo>
                    <a:pt x="385" y="370"/>
                  </a:lnTo>
                  <a:lnTo>
                    <a:pt x="366" y="386"/>
                  </a:lnTo>
                  <a:lnTo>
                    <a:pt x="346" y="400"/>
                  </a:lnTo>
                  <a:lnTo>
                    <a:pt x="327" y="415"/>
                  </a:lnTo>
                  <a:lnTo>
                    <a:pt x="308" y="430"/>
                  </a:lnTo>
                  <a:lnTo>
                    <a:pt x="300" y="437"/>
                  </a:lnTo>
                  <a:lnTo>
                    <a:pt x="291" y="445"/>
                  </a:lnTo>
                  <a:lnTo>
                    <a:pt x="284" y="455"/>
                  </a:lnTo>
                  <a:lnTo>
                    <a:pt x="277" y="464"/>
                  </a:lnTo>
                  <a:lnTo>
                    <a:pt x="270" y="475"/>
                  </a:lnTo>
                  <a:lnTo>
                    <a:pt x="265" y="485"/>
                  </a:lnTo>
                  <a:lnTo>
                    <a:pt x="260" y="498"/>
                  </a:lnTo>
                  <a:lnTo>
                    <a:pt x="256" y="510"/>
                  </a:lnTo>
                  <a:lnTo>
                    <a:pt x="253" y="525"/>
                  </a:lnTo>
                  <a:lnTo>
                    <a:pt x="249" y="541"/>
                  </a:lnTo>
                  <a:lnTo>
                    <a:pt x="248" y="558"/>
                  </a:lnTo>
                  <a:lnTo>
                    <a:pt x="247" y="575"/>
                  </a:lnTo>
                  <a:lnTo>
                    <a:pt x="247" y="580"/>
                  </a:lnTo>
                  <a:lnTo>
                    <a:pt x="246" y="584"/>
                  </a:lnTo>
                  <a:lnTo>
                    <a:pt x="244" y="587"/>
                  </a:lnTo>
                  <a:lnTo>
                    <a:pt x="242" y="590"/>
                  </a:lnTo>
                  <a:lnTo>
                    <a:pt x="239" y="593"/>
                  </a:lnTo>
                  <a:lnTo>
                    <a:pt x="235" y="594"/>
                  </a:lnTo>
                  <a:lnTo>
                    <a:pt x="232" y="596"/>
                  </a:lnTo>
                  <a:lnTo>
                    <a:pt x="227" y="596"/>
                  </a:lnTo>
                  <a:close/>
                </a:path>
              </a:pathLst>
            </a:custGeom>
            <a:solidFill>
              <a:srgbClr val="8CD211"/>
            </a:solidFill>
            <a:ln w="9525">
              <a:noFill/>
              <a:round/>
              <a:headEnd/>
              <a:tailEnd/>
            </a:ln>
          </p:spPr>
          <p:txBody>
            <a:bodyPr/>
            <a:lstStyle/>
            <a:p>
              <a:endParaRPr lang="en-US" sz="2400"/>
            </a:p>
          </p:txBody>
        </p:sp>
      </p:grpSp>
      <p:grpSp>
        <p:nvGrpSpPr>
          <p:cNvPr id="50187" name="Group 30"/>
          <p:cNvGrpSpPr>
            <a:grpSpLocks/>
          </p:cNvGrpSpPr>
          <p:nvPr/>
        </p:nvGrpSpPr>
        <p:grpSpPr bwMode="auto">
          <a:xfrm>
            <a:off x="6866467" y="4762500"/>
            <a:ext cx="882651" cy="905933"/>
            <a:chOff x="1695" y="2184"/>
            <a:chExt cx="506" cy="518"/>
          </a:xfrm>
        </p:grpSpPr>
        <p:sp>
          <p:nvSpPr>
            <p:cNvPr id="50194" name="Freeform 31"/>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B8B8"/>
            </a:solidFill>
            <a:ln w="9525">
              <a:noFill/>
              <a:round/>
              <a:headEnd/>
              <a:tailEnd/>
            </a:ln>
          </p:spPr>
          <p:txBody>
            <a:bodyPr/>
            <a:lstStyle/>
            <a:p>
              <a:endParaRPr lang="en-US" sz="2400"/>
            </a:p>
          </p:txBody>
        </p:sp>
        <p:sp>
          <p:nvSpPr>
            <p:cNvPr id="50195" name="Freeform 32"/>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B8B8"/>
            </a:solidFill>
            <a:ln w="9525">
              <a:noFill/>
              <a:round/>
              <a:headEnd/>
              <a:tailEnd/>
            </a:ln>
          </p:spPr>
          <p:txBody>
            <a:bodyPr/>
            <a:lstStyle/>
            <a:p>
              <a:endParaRPr lang="en-US" sz="2400"/>
            </a:p>
          </p:txBody>
        </p:sp>
        <p:sp>
          <p:nvSpPr>
            <p:cNvPr id="50196" name="Freeform 33"/>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B8B8"/>
            </a:solidFill>
            <a:ln w="9525">
              <a:noFill/>
              <a:round/>
              <a:headEnd/>
              <a:tailEnd/>
            </a:ln>
          </p:spPr>
          <p:txBody>
            <a:bodyPr/>
            <a:lstStyle/>
            <a:p>
              <a:endParaRPr lang="en-US" sz="2400"/>
            </a:p>
          </p:txBody>
        </p:sp>
        <p:sp>
          <p:nvSpPr>
            <p:cNvPr id="50197" name="Freeform 34"/>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B8B8"/>
            </a:solidFill>
            <a:ln w="9525">
              <a:noFill/>
              <a:round/>
              <a:headEnd/>
              <a:tailEnd/>
            </a:ln>
          </p:spPr>
          <p:txBody>
            <a:bodyPr/>
            <a:lstStyle/>
            <a:p>
              <a:endParaRPr lang="en-US" sz="2400"/>
            </a:p>
          </p:txBody>
        </p:sp>
        <p:sp>
          <p:nvSpPr>
            <p:cNvPr id="50198" name="Freeform 35"/>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B8B8"/>
            </a:solidFill>
            <a:ln w="9525">
              <a:noFill/>
              <a:round/>
              <a:headEnd/>
              <a:tailEnd/>
            </a:ln>
          </p:spPr>
          <p:txBody>
            <a:bodyPr/>
            <a:lstStyle/>
            <a:p>
              <a:endParaRPr lang="en-US" sz="2400"/>
            </a:p>
          </p:txBody>
        </p:sp>
        <p:sp>
          <p:nvSpPr>
            <p:cNvPr id="50199" name="Freeform 36"/>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B8B8"/>
            </a:solidFill>
            <a:ln w="9525">
              <a:noFill/>
              <a:round/>
              <a:headEnd/>
              <a:tailEnd/>
            </a:ln>
          </p:spPr>
          <p:txBody>
            <a:bodyPr/>
            <a:lstStyle/>
            <a:p>
              <a:endParaRPr lang="en-US" sz="2400"/>
            </a:p>
          </p:txBody>
        </p:sp>
        <p:sp>
          <p:nvSpPr>
            <p:cNvPr id="50200" name="Freeform 37"/>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B8B8"/>
            </a:solidFill>
            <a:ln w="9525">
              <a:noFill/>
              <a:round/>
              <a:headEnd/>
              <a:tailEnd/>
            </a:ln>
          </p:spPr>
          <p:txBody>
            <a:bodyPr/>
            <a:lstStyle/>
            <a:p>
              <a:endParaRPr lang="en-US" sz="2400"/>
            </a:p>
          </p:txBody>
        </p:sp>
      </p:grpSp>
      <p:pic>
        <p:nvPicPr>
          <p:cNvPr id="50188" name="Picture 38" descr="buttons2_CLOUD-why"/>
          <p:cNvPicPr>
            <a:picLocks noChangeAspect="1" noChangeArrowheads="1"/>
          </p:cNvPicPr>
          <p:nvPr/>
        </p:nvPicPr>
        <p:blipFill>
          <a:blip r:embed="rId5"/>
          <a:srcRect/>
          <a:stretch>
            <a:fillRect/>
          </a:stretch>
        </p:blipFill>
        <p:spPr bwMode="auto">
          <a:xfrm>
            <a:off x="7948085" y="3179234"/>
            <a:ext cx="1060449" cy="565151"/>
          </a:xfrm>
          <a:prstGeom prst="rect">
            <a:avLst/>
          </a:prstGeom>
          <a:noFill/>
          <a:ln w="9525">
            <a:noFill/>
            <a:miter lim="800000"/>
            <a:headEnd/>
            <a:tailEnd/>
          </a:ln>
        </p:spPr>
      </p:pic>
      <p:pic>
        <p:nvPicPr>
          <p:cNvPr id="50189" name="Picture 39" descr="buttons2_CLOUD-how-g"/>
          <p:cNvPicPr>
            <a:picLocks noChangeAspect="1" noChangeArrowheads="1"/>
          </p:cNvPicPr>
          <p:nvPr/>
        </p:nvPicPr>
        <p:blipFill>
          <a:blip r:embed="rId6"/>
          <a:srcRect/>
          <a:stretch>
            <a:fillRect/>
          </a:stretch>
        </p:blipFill>
        <p:spPr bwMode="auto">
          <a:xfrm>
            <a:off x="7994651" y="4936068"/>
            <a:ext cx="975783" cy="486833"/>
          </a:xfrm>
          <a:prstGeom prst="rect">
            <a:avLst/>
          </a:prstGeom>
          <a:noFill/>
          <a:ln w="9525">
            <a:noFill/>
            <a:miter lim="800000"/>
            <a:headEnd/>
            <a:tailEnd/>
          </a:ln>
        </p:spPr>
      </p:pic>
      <p:pic>
        <p:nvPicPr>
          <p:cNvPr id="50190" name="Picture 40" descr="buttons2_CLOUD-what-g"/>
          <p:cNvPicPr>
            <a:picLocks noChangeAspect="1" noChangeArrowheads="1"/>
          </p:cNvPicPr>
          <p:nvPr/>
        </p:nvPicPr>
        <p:blipFill>
          <a:blip r:embed="rId7"/>
          <a:srcRect/>
          <a:stretch>
            <a:fillRect/>
          </a:stretch>
        </p:blipFill>
        <p:spPr bwMode="auto">
          <a:xfrm>
            <a:off x="7979833" y="1380067"/>
            <a:ext cx="1255184" cy="499533"/>
          </a:xfrm>
          <a:prstGeom prst="rect">
            <a:avLst/>
          </a:prstGeom>
          <a:noFill/>
          <a:ln w="9525">
            <a:noFill/>
            <a:miter lim="800000"/>
            <a:headEnd/>
            <a:tailEnd/>
          </a:ln>
        </p:spPr>
      </p:pic>
      <p:sp>
        <p:nvSpPr>
          <p:cNvPr id="50191" name="Rectangle 3"/>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fld id="{9085C4F4-0B58-4B15-A4AF-CAC0FC025E3A}" type="slidenum">
              <a:rPr lang="en-US" sz="800">
                <a:solidFill>
                  <a:srgbClr val="FFFFFF"/>
                </a:solidFill>
              </a:rPr>
              <a:pPr/>
              <a:t>12</a:t>
            </a:fld>
            <a:endParaRPr lang="en-US" sz="800">
              <a:solidFill>
                <a:srgbClr val="FFFFFF"/>
              </a:solidFill>
            </a:endParaRPr>
          </a:p>
        </p:txBody>
      </p:sp>
      <p:sp>
        <p:nvSpPr>
          <p:cNvPr id="50192" name="Rectangle 4"/>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r>
              <a:rPr lang="en-US" sz="800">
                <a:solidFill>
                  <a:srgbClr val="FFFFFF"/>
                </a:solidFill>
              </a:rPr>
              <a:t>Page</a:t>
            </a:r>
          </a:p>
        </p:txBody>
      </p:sp>
      <p:sp>
        <p:nvSpPr>
          <p:cNvPr id="50193"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rgbClr val="FFFFFF"/>
                </a:solidFill>
              </a:rPr>
              <a:t>© 2016 IBM Corporation</a:t>
            </a:r>
          </a:p>
        </p:txBody>
      </p:sp>
      <p:sp>
        <p:nvSpPr>
          <p:cNvPr id="41" name="Shape 304"/>
          <p:cNvSpPr>
            <a:spLocks noChangeArrowheads="1"/>
          </p:cNvSpPr>
          <p:nvPr/>
        </p:nvSpPr>
        <p:spPr bwMode="auto">
          <a:xfrm>
            <a:off x="363009" y="1081989"/>
            <a:ext cx="4593167" cy="793444"/>
          </a:xfrm>
          <a:prstGeom prst="rect">
            <a:avLst/>
          </a:prstGeom>
          <a:noFill/>
          <a:ln w="12700">
            <a:noFill/>
            <a:miter lim="400000"/>
            <a:headEnd/>
            <a:tailEnd/>
          </a:ln>
        </p:spPr>
        <p:txBody>
          <a:bodyPr lIns="67733" tIns="67733" rIns="67733" bIns="67733">
            <a:spAutoFit/>
          </a:bodyPr>
          <a:lstStyle/>
          <a:p>
            <a:pPr defTabSz="1098523" hangingPunct="0"/>
            <a:r>
              <a:rPr lang="en-US" sz="4267">
                <a:solidFill>
                  <a:srgbClr val="FFFFFF"/>
                </a:solidFill>
                <a:sym typeface="Helvetica" pitchFamily="34" charset="0"/>
              </a:rPr>
              <a:t>Contents</a:t>
            </a:r>
            <a:endParaRPr lang="en-US" sz="4267" dirty="0">
              <a:solidFill>
                <a:srgbClr val="FFFFFF"/>
              </a:solidFill>
              <a:sym typeface="Helvetica" pitchFamily="34" charset="0"/>
            </a:endParaRPr>
          </a:p>
        </p:txBody>
      </p:sp>
    </p:spTree>
    <p:extLst>
      <p:ext uri="{BB962C8B-B14F-4D97-AF65-F5344CB8AC3E}">
        <p14:creationId xmlns:p14="http://schemas.microsoft.com/office/powerpoint/2010/main" val="132324782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2"/>
          <p:cNvGrpSpPr>
            <a:grpSpLocks/>
          </p:cNvGrpSpPr>
          <p:nvPr/>
        </p:nvGrpSpPr>
        <p:grpSpPr bwMode="auto">
          <a:xfrm>
            <a:off x="10157884" y="105833"/>
            <a:ext cx="1742016" cy="797984"/>
            <a:chOff x="4799" y="50"/>
            <a:chExt cx="823" cy="377"/>
          </a:xfrm>
        </p:grpSpPr>
        <p:grpSp>
          <p:nvGrpSpPr>
            <p:cNvPr id="50199" name="Group 3"/>
            <p:cNvGrpSpPr>
              <a:grpSpLocks/>
            </p:cNvGrpSpPr>
            <p:nvPr/>
          </p:nvGrpSpPr>
          <p:grpSpPr bwMode="auto">
            <a:xfrm>
              <a:off x="4799" y="50"/>
              <a:ext cx="367" cy="377"/>
              <a:chOff x="3451" y="1425"/>
              <a:chExt cx="506" cy="519"/>
            </a:xfrm>
          </p:grpSpPr>
          <p:sp>
            <p:nvSpPr>
              <p:cNvPr id="50201" name="Freeform 4"/>
              <p:cNvSpPr>
                <a:spLocks/>
              </p:cNvSpPr>
              <p:nvPr/>
            </p:nvSpPr>
            <p:spPr bwMode="auto">
              <a:xfrm>
                <a:off x="3812" y="1425"/>
                <a:ext cx="145" cy="519"/>
              </a:xfrm>
              <a:custGeom>
                <a:avLst/>
                <a:gdLst>
                  <a:gd name="T0" fmla="*/ 36 w 292"/>
                  <a:gd name="T1" fmla="*/ 0 h 1037"/>
                  <a:gd name="T2" fmla="*/ 36 w 292"/>
                  <a:gd name="T3" fmla="*/ 130 h 1037"/>
                  <a:gd name="T4" fmla="*/ 2 w 292"/>
                  <a:gd name="T5" fmla="*/ 130 h 1037"/>
                  <a:gd name="T6" fmla="*/ 2 w 292"/>
                  <a:gd name="T7" fmla="*/ 130 h 1037"/>
                  <a:gd name="T8" fmla="*/ 1 w 292"/>
                  <a:gd name="T9" fmla="*/ 130 h 1037"/>
                  <a:gd name="T10" fmla="*/ 1 w 292"/>
                  <a:gd name="T11" fmla="*/ 130 h 1037"/>
                  <a:gd name="T12" fmla="*/ 0 w 292"/>
                  <a:gd name="T13" fmla="*/ 129 h 1037"/>
                  <a:gd name="T14" fmla="*/ 0 w 292"/>
                  <a:gd name="T15" fmla="*/ 129 h 1037"/>
                  <a:gd name="T16" fmla="*/ 0 w 292"/>
                  <a:gd name="T17" fmla="*/ 129 h 1037"/>
                  <a:gd name="T18" fmla="*/ 0 w 292"/>
                  <a:gd name="T19" fmla="*/ 128 h 1037"/>
                  <a:gd name="T20" fmla="*/ 0 w 292"/>
                  <a:gd name="T21" fmla="*/ 127 h 1037"/>
                  <a:gd name="T22" fmla="*/ 0 w 292"/>
                  <a:gd name="T23" fmla="*/ 127 h 1037"/>
                  <a:gd name="T24" fmla="*/ 0 w 292"/>
                  <a:gd name="T25" fmla="*/ 127 h 1037"/>
                  <a:gd name="T26" fmla="*/ 0 w 292"/>
                  <a:gd name="T27" fmla="*/ 126 h 1037"/>
                  <a:gd name="T28" fmla="*/ 0 w 292"/>
                  <a:gd name="T29" fmla="*/ 126 h 1037"/>
                  <a:gd name="T30" fmla="*/ 1 w 292"/>
                  <a:gd name="T31" fmla="*/ 125 h 1037"/>
                  <a:gd name="T32" fmla="*/ 1 w 292"/>
                  <a:gd name="T33" fmla="*/ 125 h 1037"/>
                  <a:gd name="T34" fmla="*/ 2 w 292"/>
                  <a:gd name="T35" fmla="*/ 125 h 1037"/>
                  <a:gd name="T36" fmla="*/ 2 w 292"/>
                  <a:gd name="T37" fmla="*/ 125 h 1037"/>
                  <a:gd name="T38" fmla="*/ 31 w 292"/>
                  <a:gd name="T39" fmla="*/ 125 h 1037"/>
                  <a:gd name="T40" fmla="*/ 31 w 292"/>
                  <a:gd name="T41" fmla="*/ 6 h 1037"/>
                  <a:gd name="T42" fmla="*/ 2 w 292"/>
                  <a:gd name="T43" fmla="*/ 6 h 1037"/>
                  <a:gd name="T44" fmla="*/ 2 w 292"/>
                  <a:gd name="T45" fmla="*/ 6 h 1037"/>
                  <a:gd name="T46" fmla="*/ 1 w 292"/>
                  <a:gd name="T47" fmla="*/ 5 h 1037"/>
                  <a:gd name="T48" fmla="*/ 1 w 292"/>
                  <a:gd name="T49" fmla="*/ 5 h 1037"/>
                  <a:gd name="T50" fmla="*/ 1 w 292"/>
                  <a:gd name="T51" fmla="*/ 5 h 1037"/>
                  <a:gd name="T52" fmla="*/ 0 w 292"/>
                  <a:gd name="T53" fmla="*/ 5 h 1037"/>
                  <a:gd name="T54" fmla="*/ 0 w 292"/>
                  <a:gd name="T55" fmla="*/ 4 h 1037"/>
                  <a:gd name="T56" fmla="*/ 0 w 292"/>
                  <a:gd name="T57" fmla="*/ 4 h 1037"/>
                  <a:gd name="T58" fmla="*/ 0 w 292"/>
                  <a:gd name="T59" fmla="*/ 3 h 1037"/>
                  <a:gd name="T60" fmla="*/ 0 w 292"/>
                  <a:gd name="T61" fmla="*/ 3 h 1037"/>
                  <a:gd name="T62" fmla="*/ 0 w 292"/>
                  <a:gd name="T63" fmla="*/ 3 h 1037"/>
                  <a:gd name="T64" fmla="*/ 0 w 292"/>
                  <a:gd name="T65" fmla="*/ 2 h 1037"/>
                  <a:gd name="T66" fmla="*/ 0 w 292"/>
                  <a:gd name="T67" fmla="*/ 2 h 1037"/>
                  <a:gd name="T68" fmla="*/ 1 w 292"/>
                  <a:gd name="T69" fmla="*/ 1 h 1037"/>
                  <a:gd name="T70" fmla="*/ 1 w 292"/>
                  <a:gd name="T71" fmla="*/ 1 h 1037"/>
                  <a:gd name="T72" fmla="*/ 1 w 292"/>
                  <a:gd name="T73" fmla="*/ 1 h 1037"/>
                  <a:gd name="T74" fmla="*/ 2 w 292"/>
                  <a:gd name="T75" fmla="*/ 1 h 1037"/>
                  <a:gd name="T76" fmla="*/ 2 w 292"/>
                  <a:gd name="T77" fmla="*/ 0 h 1037"/>
                  <a:gd name="T78" fmla="*/ 36 w 292"/>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1037"/>
                  <a:gd name="T122" fmla="*/ 292 w 292"/>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1037">
                    <a:moveTo>
                      <a:pt x="292" y="0"/>
                    </a:moveTo>
                    <a:lnTo>
                      <a:pt x="292" y="1037"/>
                    </a:lnTo>
                    <a:lnTo>
                      <a:pt x="20" y="1037"/>
                    </a:lnTo>
                    <a:lnTo>
                      <a:pt x="17" y="1036"/>
                    </a:lnTo>
                    <a:lnTo>
                      <a:pt x="13" y="1035"/>
                    </a:lnTo>
                    <a:lnTo>
                      <a:pt x="10" y="1033"/>
                    </a:lnTo>
                    <a:lnTo>
                      <a:pt x="7" y="1031"/>
                    </a:lnTo>
                    <a:lnTo>
                      <a:pt x="4" y="1028"/>
                    </a:lnTo>
                    <a:lnTo>
                      <a:pt x="2" y="1025"/>
                    </a:lnTo>
                    <a:lnTo>
                      <a:pt x="0" y="1021"/>
                    </a:lnTo>
                    <a:lnTo>
                      <a:pt x="0" y="1016"/>
                    </a:lnTo>
                    <a:lnTo>
                      <a:pt x="0" y="1012"/>
                    </a:lnTo>
                    <a:lnTo>
                      <a:pt x="2" y="1009"/>
                    </a:lnTo>
                    <a:lnTo>
                      <a:pt x="4" y="1005"/>
                    </a:lnTo>
                    <a:lnTo>
                      <a:pt x="7" y="1002"/>
                    </a:lnTo>
                    <a:lnTo>
                      <a:pt x="10" y="1000"/>
                    </a:lnTo>
                    <a:lnTo>
                      <a:pt x="13" y="998"/>
                    </a:lnTo>
                    <a:lnTo>
                      <a:pt x="17" y="997"/>
                    </a:lnTo>
                    <a:lnTo>
                      <a:pt x="20" y="997"/>
                    </a:lnTo>
                    <a:lnTo>
                      <a:pt x="251" y="997"/>
                    </a:lnTo>
                    <a:lnTo>
                      <a:pt x="251" y="41"/>
                    </a:lnTo>
                    <a:lnTo>
                      <a:pt x="23" y="41"/>
                    </a:lnTo>
                    <a:lnTo>
                      <a:pt x="19" y="41"/>
                    </a:lnTo>
                    <a:lnTo>
                      <a:pt x="15" y="40"/>
                    </a:lnTo>
                    <a:lnTo>
                      <a:pt x="12" y="38"/>
                    </a:lnTo>
                    <a:lnTo>
                      <a:pt x="9" y="36"/>
                    </a:lnTo>
                    <a:lnTo>
                      <a:pt x="7" y="33"/>
                    </a:lnTo>
                    <a:lnTo>
                      <a:pt x="5" y="29"/>
                    </a:lnTo>
                    <a:lnTo>
                      <a:pt x="4" y="25"/>
                    </a:lnTo>
                    <a:lnTo>
                      <a:pt x="2" y="21"/>
                    </a:lnTo>
                    <a:lnTo>
                      <a:pt x="4" y="17"/>
                    </a:lnTo>
                    <a:lnTo>
                      <a:pt x="5" y="13"/>
                    </a:lnTo>
                    <a:lnTo>
                      <a:pt x="7" y="10"/>
                    </a:lnTo>
                    <a:lnTo>
                      <a:pt x="9" y="7"/>
                    </a:lnTo>
                    <a:lnTo>
                      <a:pt x="12" y="5"/>
                    </a:lnTo>
                    <a:lnTo>
                      <a:pt x="15" y="2"/>
                    </a:lnTo>
                    <a:lnTo>
                      <a:pt x="19" y="1"/>
                    </a:lnTo>
                    <a:lnTo>
                      <a:pt x="23" y="0"/>
                    </a:lnTo>
                    <a:lnTo>
                      <a:pt x="292" y="0"/>
                    </a:lnTo>
                    <a:close/>
                  </a:path>
                </a:pathLst>
              </a:custGeom>
              <a:solidFill>
                <a:srgbClr val="8CD211"/>
              </a:solidFill>
              <a:ln w="9525">
                <a:noFill/>
                <a:round/>
                <a:headEnd/>
                <a:tailEnd/>
              </a:ln>
            </p:spPr>
            <p:txBody>
              <a:bodyPr/>
              <a:lstStyle/>
              <a:p>
                <a:endParaRPr lang="en-US" sz="2400"/>
              </a:p>
            </p:txBody>
          </p:sp>
          <p:sp>
            <p:nvSpPr>
              <p:cNvPr id="50202" name="Freeform 5"/>
              <p:cNvSpPr>
                <a:spLocks/>
              </p:cNvSpPr>
              <p:nvPr/>
            </p:nvSpPr>
            <p:spPr bwMode="auto">
              <a:xfrm>
                <a:off x="3451" y="1425"/>
                <a:ext cx="146" cy="519"/>
              </a:xfrm>
              <a:custGeom>
                <a:avLst/>
                <a:gdLst>
                  <a:gd name="T0" fmla="*/ 0 w 291"/>
                  <a:gd name="T1" fmla="*/ 0 h 1037"/>
                  <a:gd name="T2" fmla="*/ 0 w 291"/>
                  <a:gd name="T3" fmla="*/ 130 h 1037"/>
                  <a:gd name="T4" fmla="*/ 34 w 291"/>
                  <a:gd name="T5" fmla="*/ 130 h 1037"/>
                  <a:gd name="T6" fmla="*/ 35 w 291"/>
                  <a:gd name="T7" fmla="*/ 130 h 1037"/>
                  <a:gd name="T8" fmla="*/ 35 w 291"/>
                  <a:gd name="T9" fmla="*/ 130 h 1037"/>
                  <a:gd name="T10" fmla="*/ 36 w 291"/>
                  <a:gd name="T11" fmla="*/ 130 h 1037"/>
                  <a:gd name="T12" fmla="*/ 36 w 291"/>
                  <a:gd name="T13" fmla="*/ 129 h 1037"/>
                  <a:gd name="T14" fmla="*/ 36 w 291"/>
                  <a:gd name="T15" fmla="*/ 129 h 1037"/>
                  <a:gd name="T16" fmla="*/ 37 w 291"/>
                  <a:gd name="T17" fmla="*/ 129 h 1037"/>
                  <a:gd name="T18" fmla="*/ 37 w 291"/>
                  <a:gd name="T19" fmla="*/ 128 h 1037"/>
                  <a:gd name="T20" fmla="*/ 37 w 291"/>
                  <a:gd name="T21" fmla="*/ 127 h 1037"/>
                  <a:gd name="T22" fmla="*/ 37 w 291"/>
                  <a:gd name="T23" fmla="*/ 127 h 1037"/>
                  <a:gd name="T24" fmla="*/ 37 w 291"/>
                  <a:gd name="T25" fmla="*/ 127 h 1037"/>
                  <a:gd name="T26" fmla="*/ 36 w 291"/>
                  <a:gd name="T27" fmla="*/ 126 h 1037"/>
                  <a:gd name="T28" fmla="*/ 36 w 291"/>
                  <a:gd name="T29" fmla="*/ 126 h 1037"/>
                  <a:gd name="T30" fmla="*/ 36 w 291"/>
                  <a:gd name="T31" fmla="*/ 125 h 1037"/>
                  <a:gd name="T32" fmla="*/ 35 w 291"/>
                  <a:gd name="T33" fmla="*/ 125 h 1037"/>
                  <a:gd name="T34" fmla="*/ 35 w 291"/>
                  <a:gd name="T35" fmla="*/ 125 h 1037"/>
                  <a:gd name="T36" fmla="*/ 34 w 291"/>
                  <a:gd name="T37" fmla="*/ 125 h 1037"/>
                  <a:gd name="T38" fmla="*/ 5 w 291"/>
                  <a:gd name="T39" fmla="*/ 125 h 1037"/>
                  <a:gd name="T40" fmla="*/ 5 w 291"/>
                  <a:gd name="T41" fmla="*/ 6 h 1037"/>
                  <a:gd name="T42" fmla="*/ 34 w 291"/>
                  <a:gd name="T43" fmla="*/ 6 h 1037"/>
                  <a:gd name="T44" fmla="*/ 34 w 291"/>
                  <a:gd name="T45" fmla="*/ 6 h 1037"/>
                  <a:gd name="T46" fmla="*/ 35 w 291"/>
                  <a:gd name="T47" fmla="*/ 5 h 1037"/>
                  <a:gd name="T48" fmla="*/ 35 w 291"/>
                  <a:gd name="T49" fmla="*/ 5 h 1037"/>
                  <a:gd name="T50" fmla="*/ 36 w 291"/>
                  <a:gd name="T51" fmla="*/ 5 h 1037"/>
                  <a:gd name="T52" fmla="*/ 36 w 291"/>
                  <a:gd name="T53" fmla="*/ 5 h 1037"/>
                  <a:gd name="T54" fmla="*/ 36 w 291"/>
                  <a:gd name="T55" fmla="*/ 4 h 1037"/>
                  <a:gd name="T56" fmla="*/ 36 w 291"/>
                  <a:gd name="T57" fmla="*/ 4 h 1037"/>
                  <a:gd name="T58" fmla="*/ 36 w 291"/>
                  <a:gd name="T59" fmla="*/ 3 h 1037"/>
                  <a:gd name="T60" fmla="*/ 36 w 291"/>
                  <a:gd name="T61" fmla="*/ 3 h 1037"/>
                  <a:gd name="T62" fmla="*/ 36 w 291"/>
                  <a:gd name="T63" fmla="*/ 3 h 1037"/>
                  <a:gd name="T64" fmla="*/ 36 w 291"/>
                  <a:gd name="T65" fmla="*/ 2 h 1037"/>
                  <a:gd name="T66" fmla="*/ 36 w 291"/>
                  <a:gd name="T67" fmla="*/ 2 h 1037"/>
                  <a:gd name="T68" fmla="*/ 36 w 291"/>
                  <a:gd name="T69" fmla="*/ 1 h 1037"/>
                  <a:gd name="T70" fmla="*/ 35 w 291"/>
                  <a:gd name="T71" fmla="*/ 1 h 1037"/>
                  <a:gd name="T72" fmla="*/ 35 w 291"/>
                  <a:gd name="T73" fmla="*/ 1 h 1037"/>
                  <a:gd name="T74" fmla="*/ 34 w 291"/>
                  <a:gd name="T75" fmla="*/ 1 h 1037"/>
                  <a:gd name="T76" fmla="*/ 34 w 291"/>
                  <a:gd name="T77" fmla="*/ 0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6"/>
                    </a:lnTo>
                    <a:lnTo>
                      <a:pt x="278" y="1035"/>
                    </a:lnTo>
                    <a:lnTo>
                      <a:pt x="281" y="1033"/>
                    </a:lnTo>
                    <a:lnTo>
                      <a:pt x="285" y="1031"/>
                    </a:lnTo>
                    <a:lnTo>
                      <a:pt x="287" y="1028"/>
                    </a:lnTo>
                    <a:lnTo>
                      <a:pt x="289" y="1025"/>
                    </a:lnTo>
                    <a:lnTo>
                      <a:pt x="290" y="1021"/>
                    </a:lnTo>
                    <a:lnTo>
                      <a:pt x="291" y="1016"/>
                    </a:lnTo>
                    <a:lnTo>
                      <a:pt x="290" y="1012"/>
                    </a:lnTo>
                    <a:lnTo>
                      <a:pt x="289" y="1009"/>
                    </a:lnTo>
                    <a:lnTo>
                      <a:pt x="287" y="1005"/>
                    </a:lnTo>
                    <a:lnTo>
                      <a:pt x="285" y="1002"/>
                    </a:lnTo>
                    <a:lnTo>
                      <a:pt x="281" y="1000"/>
                    </a:lnTo>
                    <a:lnTo>
                      <a:pt x="278" y="998"/>
                    </a:lnTo>
                    <a:lnTo>
                      <a:pt x="274" y="997"/>
                    </a:lnTo>
                    <a:lnTo>
                      <a:pt x="270" y="997"/>
                    </a:lnTo>
                    <a:lnTo>
                      <a:pt x="40" y="997"/>
                    </a:lnTo>
                    <a:lnTo>
                      <a:pt x="40" y="41"/>
                    </a:lnTo>
                    <a:lnTo>
                      <a:pt x="268" y="41"/>
                    </a:lnTo>
                    <a:lnTo>
                      <a:pt x="272" y="41"/>
                    </a:lnTo>
                    <a:lnTo>
                      <a:pt x="275" y="40"/>
                    </a:lnTo>
                    <a:lnTo>
                      <a:pt x="279" y="38"/>
                    </a:lnTo>
                    <a:lnTo>
                      <a:pt x="282" y="36"/>
                    </a:lnTo>
                    <a:lnTo>
                      <a:pt x="285" y="33"/>
                    </a:lnTo>
                    <a:lnTo>
                      <a:pt x="287" y="29"/>
                    </a:lnTo>
                    <a:lnTo>
                      <a:pt x="288" y="25"/>
                    </a:lnTo>
                    <a:lnTo>
                      <a:pt x="288" y="21"/>
                    </a:lnTo>
                    <a:lnTo>
                      <a:pt x="288" y="17"/>
                    </a:lnTo>
                    <a:lnTo>
                      <a:pt x="287" y="13"/>
                    </a:lnTo>
                    <a:lnTo>
                      <a:pt x="285" y="10"/>
                    </a:lnTo>
                    <a:lnTo>
                      <a:pt x="282" y="7"/>
                    </a:lnTo>
                    <a:lnTo>
                      <a:pt x="279" y="5"/>
                    </a:lnTo>
                    <a:lnTo>
                      <a:pt x="275" y="2"/>
                    </a:lnTo>
                    <a:lnTo>
                      <a:pt x="272" y="1"/>
                    </a:lnTo>
                    <a:lnTo>
                      <a:pt x="268" y="0"/>
                    </a:lnTo>
                    <a:lnTo>
                      <a:pt x="0" y="0"/>
                    </a:lnTo>
                    <a:close/>
                  </a:path>
                </a:pathLst>
              </a:custGeom>
              <a:solidFill>
                <a:srgbClr val="8CD211"/>
              </a:solidFill>
              <a:ln w="9525">
                <a:noFill/>
                <a:round/>
                <a:headEnd/>
                <a:tailEnd/>
              </a:ln>
            </p:spPr>
            <p:txBody>
              <a:bodyPr/>
              <a:lstStyle/>
              <a:p>
                <a:endParaRPr lang="en-US" sz="2400"/>
              </a:p>
            </p:txBody>
          </p:sp>
          <p:sp>
            <p:nvSpPr>
              <p:cNvPr id="50203" name="Freeform 6"/>
              <p:cNvSpPr>
                <a:spLocks/>
              </p:cNvSpPr>
              <p:nvPr/>
            </p:nvSpPr>
            <p:spPr bwMode="auto">
              <a:xfrm>
                <a:off x="3675" y="1849"/>
                <a:ext cx="56" cy="56"/>
              </a:xfrm>
              <a:custGeom>
                <a:avLst/>
                <a:gdLst>
                  <a:gd name="T0" fmla="*/ 14 w 111"/>
                  <a:gd name="T1" fmla="*/ 7 h 112"/>
                  <a:gd name="T2" fmla="*/ 14 w 111"/>
                  <a:gd name="T3" fmla="*/ 7 h 112"/>
                  <a:gd name="T4" fmla="*/ 14 w 111"/>
                  <a:gd name="T5" fmla="*/ 6 h 112"/>
                  <a:gd name="T6" fmla="*/ 14 w 111"/>
                  <a:gd name="T7" fmla="*/ 5 h 112"/>
                  <a:gd name="T8" fmla="*/ 14 w 111"/>
                  <a:gd name="T9" fmla="*/ 5 h 112"/>
                  <a:gd name="T10" fmla="*/ 13 w 111"/>
                  <a:gd name="T11" fmla="*/ 4 h 112"/>
                  <a:gd name="T12" fmla="*/ 12 w 111"/>
                  <a:gd name="T13" fmla="*/ 3 h 112"/>
                  <a:gd name="T14" fmla="*/ 11 w 111"/>
                  <a:gd name="T15" fmla="*/ 2 h 112"/>
                  <a:gd name="T16" fmla="*/ 10 w 111"/>
                  <a:gd name="T17" fmla="*/ 1 h 112"/>
                  <a:gd name="T18" fmla="*/ 9 w 111"/>
                  <a:gd name="T19" fmla="*/ 1 h 112"/>
                  <a:gd name="T20" fmla="*/ 9 w 111"/>
                  <a:gd name="T21" fmla="*/ 1 h 112"/>
                  <a:gd name="T22" fmla="*/ 8 w 111"/>
                  <a:gd name="T23" fmla="*/ 1 h 112"/>
                  <a:gd name="T24" fmla="*/ 7 w 111"/>
                  <a:gd name="T25" fmla="*/ 0 h 112"/>
                  <a:gd name="T26" fmla="*/ 7 w 111"/>
                  <a:gd name="T27" fmla="*/ 1 h 112"/>
                  <a:gd name="T28" fmla="*/ 6 w 111"/>
                  <a:gd name="T29" fmla="*/ 1 h 112"/>
                  <a:gd name="T30" fmla="*/ 5 w 111"/>
                  <a:gd name="T31" fmla="*/ 1 h 112"/>
                  <a:gd name="T32" fmla="*/ 5 w 111"/>
                  <a:gd name="T33" fmla="*/ 1 h 112"/>
                  <a:gd name="T34" fmla="*/ 3 w 111"/>
                  <a:gd name="T35" fmla="*/ 2 h 112"/>
                  <a:gd name="T36" fmla="*/ 2 w 111"/>
                  <a:gd name="T37" fmla="*/ 3 h 112"/>
                  <a:gd name="T38" fmla="*/ 2 w 111"/>
                  <a:gd name="T39" fmla="*/ 4 h 112"/>
                  <a:gd name="T40" fmla="*/ 1 w 111"/>
                  <a:gd name="T41" fmla="*/ 5 h 112"/>
                  <a:gd name="T42" fmla="*/ 1 w 111"/>
                  <a:gd name="T43" fmla="*/ 5 h 112"/>
                  <a:gd name="T44" fmla="*/ 1 w 111"/>
                  <a:gd name="T45" fmla="*/ 6 h 112"/>
                  <a:gd name="T46" fmla="*/ 0 w 111"/>
                  <a:gd name="T47" fmla="*/ 7 h 112"/>
                  <a:gd name="T48" fmla="*/ 0 w 111"/>
                  <a:gd name="T49" fmla="*/ 7 h 112"/>
                  <a:gd name="T50" fmla="*/ 0 w 111"/>
                  <a:gd name="T51" fmla="*/ 7 h 112"/>
                  <a:gd name="T52" fmla="*/ 1 w 111"/>
                  <a:gd name="T53" fmla="*/ 9 h 112"/>
                  <a:gd name="T54" fmla="*/ 1 w 111"/>
                  <a:gd name="T55" fmla="*/ 9 h 112"/>
                  <a:gd name="T56" fmla="*/ 1 w 111"/>
                  <a:gd name="T57" fmla="*/ 10 h 112"/>
                  <a:gd name="T58" fmla="*/ 2 w 111"/>
                  <a:gd name="T59" fmla="*/ 11 h 112"/>
                  <a:gd name="T60" fmla="*/ 2 w 111"/>
                  <a:gd name="T61" fmla="*/ 12 h 112"/>
                  <a:gd name="T62" fmla="*/ 3 w 111"/>
                  <a:gd name="T63" fmla="*/ 13 h 112"/>
                  <a:gd name="T64" fmla="*/ 5 w 111"/>
                  <a:gd name="T65" fmla="*/ 14 h 112"/>
                  <a:gd name="T66" fmla="*/ 5 w 111"/>
                  <a:gd name="T67" fmla="*/ 14 h 112"/>
                  <a:gd name="T68" fmla="*/ 6 w 111"/>
                  <a:gd name="T69" fmla="*/ 14 h 112"/>
                  <a:gd name="T70" fmla="*/ 7 w 111"/>
                  <a:gd name="T71" fmla="*/ 14 h 112"/>
                  <a:gd name="T72" fmla="*/ 7 w 111"/>
                  <a:gd name="T73" fmla="*/ 14 h 112"/>
                  <a:gd name="T74" fmla="*/ 8 w 111"/>
                  <a:gd name="T75" fmla="*/ 14 h 112"/>
                  <a:gd name="T76" fmla="*/ 9 w 111"/>
                  <a:gd name="T77" fmla="*/ 14 h 112"/>
                  <a:gd name="T78" fmla="*/ 9 w 111"/>
                  <a:gd name="T79" fmla="*/ 14 h 112"/>
                  <a:gd name="T80" fmla="*/ 10 w 111"/>
                  <a:gd name="T81" fmla="*/ 14 h 112"/>
                  <a:gd name="T82" fmla="*/ 11 w 111"/>
                  <a:gd name="T83" fmla="*/ 13 h 112"/>
                  <a:gd name="T84" fmla="*/ 12 w 111"/>
                  <a:gd name="T85" fmla="*/ 12 h 112"/>
                  <a:gd name="T86" fmla="*/ 13 w 111"/>
                  <a:gd name="T87" fmla="*/ 11 h 112"/>
                  <a:gd name="T88" fmla="*/ 14 w 111"/>
                  <a:gd name="T89" fmla="*/ 10 h 112"/>
                  <a:gd name="T90" fmla="*/ 14 w 111"/>
                  <a:gd name="T91" fmla="*/ 9 h 112"/>
                  <a:gd name="T92" fmla="*/ 14 w 111"/>
                  <a:gd name="T93" fmla="*/ 9 h 112"/>
                  <a:gd name="T94" fmla="*/ 14 w 111"/>
                  <a:gd name="T95" fmla="*/ 7 h 112"/>
                  <a:gd name="T96" fmla="*/ 14 w 111"/>
                  <a:gd name="T97" fmla="*/ 7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12"/>
                  <a:gd name="T149" fmla="*/ 111 w 111"/>
                  <a:gd name="T150" fmla="*/ 112 h 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12">
                    <a:moveTo>
                      <a:pt x="111" y="56"/>
                    </a:moveTo>
                    <a:lnTo>
                      <a:pt x="111" y="50"/>
                    </a:lnTo>
                    <a:lnTo>
                      <a:pt x="110" y="45"/>
                    </a:lnTo>
                    <a:lnTo>
                      <a:pt x="109" y="40"/>
                    </a:lnTo>
                    <a:lnTo>
                      <a:pt x="107" y="34"/>
                    </a:lnTo>
                    <a:lnTo>
                      <a:pt x="102" y="25"/>
                    </a:lnTo>
                    <a:lnTo>
                      <a:pt x="94" y="17"/>
                    </a:lnTo>
                    <a:lnTo>
                      <a:pt x="87" y="9"/>
                    </a:lnTo>
                    <a:lnTo>
                      <a:pt x="77" y="5"/>
                    </a:lnTo>
                    <a:lnTo>
                      <a:pt x="72" y="3"/>
                    </a:lnTo>
                    <a:lnTo>
                      <a:pt x="67" y="1"/>
                    </a:lnTo>
                    <a:lnTo>
                      <a:pt x="61" y="1"/>
                    </a:lnTo>
                    <a:lnTo>
                      <a:pt x="55" y="0"/>
                    </a:lnTo>
                    <a:lnTo>
                      <a:pt x="49" y="1"/>
                    </a:lnTo>
                    <a:lnTo>
                      <a:pt x="44" y="1"/>
                    </a:lnTo>
                    <a:lnTo>
                      <a:pt x="39" y="3"/>
                    </a:lnTo>
                    <a:lnTo>
                      <a:pt x="33" y="5"/>
                    </a:lnTo>
                    <a:lnTo>
                      <a:pt x="24" y="9"/>
                    </a:lnTo>
                    <a:lnTo>
                      <a:pt x="16" y="17"/>
                    </a:lnTo>
                    <a:lnTo>
                      <a:pt x="9" y="25"/>
                    </a:lnTo>
                    <a:lnTo>
                      <a:pt x="4" y="34"/>
                    </a:lnTo>
                    <a:lnTo>
                      <a:pt x="2" y="40"/>
                    </a:lnTo>
                    <a:lnTo>
                      <a:pt x="1" y="45"/>
                    </a:lnTo>
                    <a:lnTo>
                      <a:pt x="0" y="50"/>
                    </a:lnTo>
                    <a:lnTo>
                      <a:pt x="0" y="56"/>
                    </a:lnTo>
                    <a:lnTo>
                      <a:pt x="0" y="62"/>
                    </a:lnTo>
                    <a:lnTo>
                      <a:pt x="1" y="67"/>
                    </a:lnTo>
                    <a:lnTo>
                      <a:pt x="2" y="72"/>
                    </a:lnTo>
                    <a:lnTo>
                      <a:pt x="4" y="77"/>
                    </a:lnTo>
                    <a:lnTo>
                      <a:pt x="9" y="87"/>
                    </a:lnTo>
                    <a:lnTo>
                      <a:pt x="16" y="95"/>
                    </a:lnTo>
                    <a:lnTo>
                      <a:pt x="24" y="102"/>
                    </a:lnTo>
                    <a:lnTo>
                      <a:pt x="33" y="108"/>
                    </a:lnTo>
                    <a:lnTo>
                      <a:pt x="39" y="109"/>
                    </a:lnTo>
                    <a:lnTo>
                      <a:pt x="44" y="111"/>
                    </a:lnTo>
                    <a:lnTo>
                      <a:pt x="49" y="112"/>
                    </a:lnTo>
                    <a:lnTo>
                      <a:pt x="55" y="112"/>
                    </a:lnTo>
                    <a:lnTo>
                      <a:pt x="61" y="112"/>
                    </a:lnTo>
                    <a:lnTo>
                      <a:pt x="67" y="111"/>
                    </a:lnTo>
                    <a:lnTo>
                      <a:pt x="72" y="109"/>
                    </a:lnTo>
                    <a:lnTo>
                      <a:pt x="77" y="108"/>
                    </a:lnTo>
                    <a:lnTo>
                      <a:pt x="87" y="102"/>
                    </a:lnTo>
                    <a:lnTo>
                      <a:pt x="94" y="95"/>
                    </a:lnTo>
                    <a:lnTo>
                      <a:pt x="102" y="87"/>
                    </a:lnTo>
                    <a:lnTo>
                      <a:pt x="107" y="77"/>
                    </a:lnTo>
                    <a:lnTo>
                      <a:pt x="109" y="72"/>
                    </a:lnTo>
                    <a:lnTo>
                      <a:pt x="110" y="67"/>
                    </a:lnTo>
                    <a:lnTo>
                      <a:pt x="111" y="62"/>
                    </a:lnTo>
                    <a:lnTo>
                      <a:pt x="111" y="56"/>
                    </a:lnTo>
                    <a:close/>
                  </a:path>
                </a:pathLst>
              </a:custGeom>
              <a:solidFill>
                <a:srgbClr val="8CD211"/>
              </a:solidFill>
              <a:ln w="9525">
                <a:noFill/>
                <a:round/>
                <a:headEnd/>
                <a:tailEnd/>
              </a:ln>
            </p:spPr>
            <p:txBody>
              <a:bodyPr/>
              <a:lstStyle/>
              <a:p>
                <a:endParaRPr lang="en-US" sz="2400"/>
              </a:p>
            </p:txBody>
          </p:sp>
          <p:sp>
            <p:nvSpPr>
              <p:cNvPr id="50204" name="Freeform 7"/>
              <p:cNvSpPr>
                <a:spLocks/>
              </p:cNvSpPr>
              <p:nvPr/>
            </p:nvSpPr>
            <p:spPr bwMode="auto">
              <a:xfrm>
                <a:off x="3589" y="1491"/>
                <a:ext cx="227" cy="298"/>
              </a:xfrm>
              <a:custGeom>
                <a:avLst/>
                <a:gdLst>
                  <a:gd name="T0" fmla="*/ 27 w 455"/>
                  <a:gd name="T1" fmla="*/ 75 h 596"/>
                  <a:gd name="T2" fmla="*/ 26 w 455"/>
                  <a:gd name="T3" fmla="*/ 74 h 596"/>
                  <a:gd name="T4" fmla="*/ 25 w 455"/>
                  <a:gd name="T5" fmla="*/ 72 h 596"/>
                  <a:gd name="T6" fmla="*/ 26 w 455"/>
                  <a:gd name="T7" fmla="*/ 65 h 596"/>
                  <a:gd name="T8" fmla="*/ 28 w 455"/>
                  <a:gd name="T9" fmla="*/ 58 h 596"/>
                  <a:gd name="T10" fmla="*/ 31 w 455"/>
                  <a:gd name="T11" fmla="*/ 53 h 596"/>
                  <a:gd name="T12" fmla="*/ 35 w 455"/>
                  <a:gd name="T13" fmla="*/ 49 h 596"/>
                  <a:gd name="T14" fmla="*/ 42 w 455"/>
                  <a:gd name="T15" fmla="*/ 44 h 596"/>
                  <a:gd name="T16" fmla="*/ 46 w 455"/>
                  <a:gd name="T17" fmla="*/ 40 h 596"/>
                  <a:gd name="T18" fmla="*/ 49 w 455"/>
                  <a:gd name="T19" fmla="*/ 37 h 596"/>
                  <a:gd name="T20" fmla="*/ 50 w 455"/>
                  <a:gd name="T21" fmla="*/ 34 h 596"/>
                  <a:gd name="T22" fmla="*/ 51 w 455"/>
                  <a:gd name="T23" fmla="*/ 28 h 596"/>
                  <a:gd name="T24" fmla="*/ 51 w 455"/>
                  <a:gd name="T25" fmla="*/ 21 h 596"/>
                  <a:gd name="T26" fmla="*/ 49 w 455"/>
                  <a:gd name="T27" fmla="*/ 15 h 596"/>
                  <a:gd name="T28" fmla="*/ 45 w 455"/>
                  <a:gd name="T29" fmla="*/ 10 h 596"/>
                  <a:gd name="T30" fmla="*/ 40 w 455"/>
                  <a:gd name="T31" fmla="*/ 7 h 596"/>
                  <a:gd name="T32" fmla="*/ 33 w 455"/>
                  <a:gd name="T33" fmla="*/ 5 h 596"/>
                  <a:gd name="T34" fmla="*/ 26 w 455"/>
                  <a:gd name="T35" fmla="*/ 5 h 596"/>
                  <a:gd name="T36" fmla="*/ 19 w 455"/>
                  <a:gd name="T37" fmla="*/ 7 h 596"/>
                  <a:gd name="T38" fmla="*/ 13 w 455"/>
                  <a:gd name="T39" fmla="*/ 10 h 596"/>
                  <a:gd name="T40" fmla="*/ 9 w 455"/>
                  <a:gd name="T41" fmla="*/ 15 h 596"/>
                  <a:gd name="T42" fmla="*/ 6 w 455"/>
                  <a:gd name="T43" fmla="*/ 21 h 596"/>
                  <a:gd name="T44" fmla="*/ 5 w 455"/>
                  <a:gd name="T45" fmla="*/ 28 h 596"/>
                  <a:gd name="T46" fmla="*/ 4 w 455"/>
                  <a:gd name="T47" fmla="*/ 29 h 596"/>
                  <a:gd name="T48" fmla="*/ 3 w 455"/>
                  <a:gd name="T49" fmla="*/ 30 h 596"/>
                  <a:gd name="T50" fmla="*/ 2 w 455"/>
                  <a:gd name="T51" fmla="*/ 30 h 596"/>
                  <a:gd name="T52" fmla="*/ 0 w 455"/>
                  <a:gd name="T53" fmla="*/ 30 h 596"/>
                  <a:gd name="T54" fmla="*/ 0 w 455"/>
                  <a:gd name="T55" fmla="*/ 29 h 596"/>
                  <a:gd name="T56" fmla="*/ 0 w 455"/>
                  <a:gd name="T57" fmla="*/ 25 h 596"/>
                  <a:gd name="T58" fmla="*/ 0 w 455"/>
                  <a:gd name="T59" fmla="*/ 21 h 596"/>
                  <a:gd name="T60" fmla="*/ 2 w 455"/>
                  <a:gd name="T61" fmla="*/ 18 h 596"/>
                  <a:gd name="T62" fmla="*/ 4 w 455"/>
                  <a:gd name="T63" fmla="*/ 13 h 596"/>
                  <a:gd name="T64" fmla="*/ 8 w 455"/>
                  <a:gd name="T65" fmla="*/ 9 h 596"/>
                  <a:gd name="T66" fmla="*/ 13 w 455"/>
                  <a:gd name="T67" fmla="*/ 5 h 596"/>
                  <a:gd name="T68" fmla="*/ 17 w 455"/>
                  <a:gd name="T69" fmla="*/ 2 h 596"/>
                  <a:gd name="T70" fmla="*/ 21 w 455"/>
                  <a:gd name="T71" fmla="*/ 1 h 596"/>
                  <a:gd name="T72" fmla="*/ 25 w 455"/>
                  <a:gd name="T73" fmla="*/ 1 h 596"/>
                  <a:gd name="T74" fmla="*/ 31 w 455"/>
                  <a:gd name="T75" fmla="*/ 1 h 596"/>
                  <a:gd name="T76" fmla="*/ 39 w 455"/>
                  <a:gd name="T77" fmla="*/ 2 h 596"/>
                  <a:gd name="T78" fmla="*/ 46 w 455"/>
                  <a:gd name="T79" fmla="*/ 5 h 596"/>
                  <a:gd name="T80" fmla="*/ 52 w 455"/>
                  <a:gd name="T81" fmla="*/ 11 h 596"/>
                  <a:gd name="T82" fmla="*/ 54 w 455"/>
                  <a:gd name="T83" fmla="*/ 14 h 596"/>
                  <a:gd name="T84" fmla="*/ 55 w 455"/>
                  <a:gd name="T85" fmla="*/ 18 h 596"/>
                  <a:gd name="T86" fmla="*/ 56 w 455"/>
                  <a:gd name="T87" fmla="*/ 21 h 596"/>
                  <a:gd name="T88" fmla="*/ 56 w 455"/>
                  <a:gd name="T89" fmla="*/ 26 h 596"/>
                  <a:gd name="T90" fmla="*/ 56 w 455"/>
                  <a:gd name="T91" fmla="*/ 33 h 596"/>
                  <a:gd name="T92" fmla="*/ 54 w 455"/>
                  <a:gd name="T93" fmla="*/ 38 h 596"/>
                  <a:gd name="T94" fmla="*/ 51 w 455"/>
                  <a:gd name="T95" fmla="*/ 42 h 596"/>
                  <a:gd name="T96" fmla="*/ 48 w 455"/>
                  <a:gd name="T97" fmla="*/ 46 h 596"/>
                  <a:gd name="T98" fmla="*/ 40 w 455"/>
                  <a:gd name="T99" fmla="*/ 51 h 596"/>
                  <a:gd name="T100" fmla="*/ 36 w 455"/>
                  <a:gd name="T101" fmla="*/ 55 h 596"/>
                  <a:gd name="T102" fmla="*/ 33 w 455"/>
                  <a:gd name="T103" fmla="*/ 59 h 596"/>
                  <a:gd name="T104" fmla="*/ 32 w 455"/>
                  <a:gd name="T105" fmla="*/ 63 h 596"/>
                  <a:gd name="T106" fmla="*/ 31 w 455"/>
                  <a:gd name="T107" fmla="*/ 70 h 596"/>
                  <a:gd name="T108" fmla="*/ 30 w 455"/>
                  <a:gd name="T109" fmla="*/ 73 h 596"/>
                  <a:gd name="T110" fmla="*/ 29 w 455"/>
                  <a:gd name="T111" fmla="*/ 75 h 596"/>
                  <a:gd name="T112" fmla="*/ 28 w 455"/>
                  <a:gd name="T113" fmla="*/ 75 h 5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5"/>
                  <a:gd name="T172" fmla="*/ 0 h 596"/>
                  <a:gd name="T173" fmla="*/ 455 w 455"/>
                  <a:gd name="T174" fmla="*/ 596 h 5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5" h="596">
                    <a:moveTo>
                      <a:pt x="227" y="596"/>
                    </a:moveTo>
                    <a:lnTo>
                      <a:pt x="223" y="596"/>
                    </a:lnTo>
                    <a:lnTo>
                      <a:pt x="219" y="594"/>
                    </a:lnTo>
                    <a:lnTo>
                      <a:pt x="216" y="593"/>
                    </a:lnTo>
                    <a:lnTo>
                      <a:pt x="213" y="590"/>
                    </a:lnTo>
                    <a:lnTo>
                      <a:pt x="211" y="587"/>
                    </a:lnTo>
                    <a:lnTo>
                      <a:pt x="209" y="584"/>
                    </a:lnTo>
                    <a:lnTo>
                      <a:pt x="208" y="580"/>
                    </a:lnTo>
                    <a:lnTo>
                      <a:pt x="207" y="575"/>
                    </a:lnTo>
                    <a:lnTo>
                      <a:pt x="208" y="553"/>
                    </a:lnTo>
                    <a:lnTo>
                      <a:pt x="210" y="533"/>
                    </a:lnTo>
                    <a:lnTo>
                      <a:pt x="213" y="515"/>
                    </a:lnTo>
                    <a:lnTo>
                      <a:pt x="217" y="497"/>
                    </a:lnTo>
                    <a:lnTo>
                      <a:pt x="222" y="481"/>
                    </a:lnTo>
                    <a:lnTo>
                      <a:pt x="229" y="466"/>
                    </a:lnTo>
                    <a:lnTo>
                      <a:pt x="236" y="453"/>
                    </a:lnTo>
                    <a:lnTo>
                      <a:pt x="244" y="440"/>
                    </a:lnTo>
                    <a:lnTo>
                      <a:pt x="253" y="429"/>
                    </a:lnTo>
                    <a:lnTo>
                      <a:pt x="262" y="418"/>
                    </a:lnTo>
                    <a:lnTo>
                      <a:pt x="271" y="409"/>
                    </a:lnTo>
                    <a:lnTo>
                      <a:pt x="281" y="399"/>
                    </a:lnTo>
                    <a:lnTo>
                      <a:pt x="301" y="383"/>
                    </a:lnTo>
                    <a:lnTo>
                      <a:pt x="322" y="367"/>
                    </a:lnTo>
                    <a:lnTo>
                      <a:pt x="340" y="353"/>
                    </a:lnTo>
                    <a:lnTo>
                      <a:pt x="357" y="340"/>
                    </a:lnTo>
                    <a:lnTo>
                      <a:pt x="365" y="332"/>
                    </a:lnTo>
                    <a:lnTo>
                      <a:pt x="373" y="325"/>
                    </a:lnTo>
                    <a:lnTo>
                      <a:pt x="379" y="317"/>
                    </a:lnTo>
                    <a:lnTo>
                      <a:pt x="387" y="308"/>
                    </a:lnTo>
                    <a:lnTo>
                      <a:pt x="392" y="299"/>
                    </a:lnTo>
                    <a:lnTo>
                      <a:pt x="398" y="288"/>
                    </a:lnTo>
                    <a:lnTo>
                      <a:pt x="402" y="278"/>
                    </a:lnTo>
                    <a:lnTo>
                      <a:pt x="407" y="266"/>
                    </a:lnTo>
                    <a:lnTo>
                      <a:pt x="410" y="253"/>
                    </a:lnTo>
                    <a:lnTo>
                      <a:pt x="412" y="239"/>
                    </a:lnTo>
                    <a:lnTo>
                      <a:pt x="414" y="224"/>
                    </a:lnTo>
                    <a:lnTo>
                      <a:pt x="414" y="208"/>
                    </a:lnTo>
                    <a:lnTo>
                      <a:pt x="413" y="190"/>
                    </a:lnTo>
                    <a:lnTo>
                      <a:pt x="411" y="172"/>
                    </a:lnTo>
                    <a:lnTo>
                      <a:pt x="407" y="156"/>
                    </a:lnTo>
                    <a:lnTo>
                      <a:pt x="400" y="141"/>
                    </a:lnTo>
                    <a:lnTo>
                      <a:pt x="393" y="126"/>
                    </a:lnTo>
                    <a:lnTo>
                      <a:pt x="384" y="111"/>
                    </a:lnTo>
                    <a:lnTo>
                      <a:pt x="373" y="99"/>
                    </a:lnTo>
                    <a:lnTo>
                      <a:pt x="362" y="87"/>
                    </a:lnTo>
                    <a:lnTo>
                      <a:pt x="349" y="77"/>
                    </a:lnTo>
                    <a:lnTo>
                      <a:pt x="334" y="67"/>
                    </a:lnTo>
                    <a:lnTo>
                      <a:pt x="320" y="60"/>
                    </a:lnTo>
                    <a:lnTo>
                      <a:pt x="303" y="53"/>
                    </a:lnTo>
                    <a:lnTo>
                      <a:pt x="285" y="47"/>
                    </a:lnTo>
                    <a:lnTo>
                      <a:pt x="267" y="44"/>
                    </a:lnTo>
                    <a:lnTo>
                      <a:pt x="247" y="41"/>
                    </a:lnTo>
                    <a:lnTo>
                      <a:pt x="227" y="41"/>
                    </a:lnTo>
                    <a:lnTo>
                      <a:pt x="209" y="42"/>
                    </a:lnTo>
                    <a:lnTo>
                      <a:pt x="190" y="44"/>
                    </a:lnTo>
                    <a:lnTo>
                      <a:pt x="172" y="49"/>
                    </a:lnTo>
                    <a:lnTo>
                      <a:pt x="154" y="56"/>
                    </a:lnTo>
                    <a:lnTo>
                      <a:pt x="138" y="63"/>
                    </a:lnTo>
                    <a:lnTo>
                      <a:pt x="123" y="73"/>
                    </a:lnTo>
                    <a:lnTo>
                      <a:pt x="108" y="83"/>
                    </a:lnTo>
                    <a:lnTo>
                      <a:pt x="95" y="96"/>
                    </a:lnTo>
                    <a:lnTo>
                      <a:pt x="83" y="109"/>
                    </a:lnTo>
                    <a:lnTo>
                      <a:pt x="72" y="123"/>
                    </a:lnTo>
                    <a:lnTo>
                      <a:pt x="63" y="139"/>
                    </a:lnTo>
                    <a:lnTo>
                      <a:pt x="56" y="155"/>
                    </a:lnTo>
                    <a:lnTo>
                      <a:pt x="49" y="172"/>
                    </a:lnTo>
                    <a:lnTo>
                      <a:pt x="44" y="190"/>
                    </a:lnTo>
                    <a:lnTo>
                      <a:pt x="41" y="209"/>
                    </a:lnTo>
                    <a:lnTo>
                      <a:pt x="41" y="228"/>
                    </a:lnTo>
                    <a:lnTo>
                      <a:pt x="40" y="232"/>
                    </a:lnTo>
                    <a:lnTo>
                      <a:pt x="39" y="236"/>
                    </a:lnTo>
                    <a:lnTo>
                      <a:pt x="37" y="239"/>
                    </a:lnTo>
                    <a:lnTo>
                      <a:pt x="35" y="242"/>
                    </a:lnTo>
                    <a:lnTo>
                      <a:pt x="32" y="244"/>
                    </a:lnTo>
                    <a:lnTo>
                      <a:pt x="28" y="246"/>
                    </a:lnTo>
                    <a:lnTo>
                      <a:pt x="24" y="247"/>
                    </a:lnTo>
                    <a:lnTo>
                      <a:pt x="20" y="247"/>
                    </a:lnTo>
                    <a:lnTo>
                      <a:pt x="16" y="247"/>
                    </a:lnTo>
                    <a:lnTo>
                      <a:pt x="13" y="246"/>
                    </a:lnTo>
                    <a:lnTo>
                      <a:pt x="9" y="244"/>
                    </a:lnTo>
                    <a:lnTo>
                      <a:pt x="5" y="242"/>
                    </a:lnTo>
                    <a:lnTo>
                      <a:pt x="3" y="239"/>
                    </a:lnTo>
                    <a:lnTo>
                      <a:pt x="1" y="236"/>
                    </a:lnTo>
                    <a:lnTo>
                      <a:pt x="0" y="232"/>
                    </a:lnTo>
                    <a:lnTo>
                      <a:pt x="0" y="228"/>
                    </a:lnTo>
                    <a:lnTo>
                      <a:pt x="0" y="216"/>
                    </a:lnTo>
                    <a:lnTo>
                      <a:pt x="1" y="205"/>
                    </a:lnTo>
                    <a:lnTo>
                      <a:pt x="2" y="193"/>
                    </a:lnTo>
                    <a:lnTo>
                      <a:pt x="4" y="181"/>
                    </a:lnTo>
                    <a:lnTo>
                      <a:pt x="6" y="171"/>
                    </a:lnTo>
                    <a:lnTo>
                      <a:pt x="10" y="159"/>
                    </a:lnTo>
                    <a:lnTo>
                      <a:pt x="14" y="149"/>
                    </a:lnTo>
                    <a:lnTo>
                      <a:pt x="18" y="139"/>
                    </a:lnTo>
                    <a:lnTo>
                      <a:pt x="22" y="129"/>
                    </a:lnTo>
                    <a:lnTo>
                      <a:pt x="27" y="120"/>
                    </a:lnTo>
                    <a:lnTo>
                      <a:pt x="33" y="109"/>
                    </a:lnTo>
                    <a:lnTo>
                      <a:pt x="39" y="101"/>
                    </a:lnTo>
                    <a:lnTo>
                      <a:pt x="51" y="83"/>
                    </a:lnTo>
                    <a:lnTo>
                      <a:pt x="66" y="66"/>
                    </a:lnTo>
                    <a:lnTo>
                      <a:pt x="83" y="52"/>
                    </a:lnTo>
                    <a:lnTo>
                      <a:pt x="100" y="39"/>
                    </a:lnTo>
                    <a:lnTo>
                      <a:pt x="109" y="33"/>
                    </a:lnTo>
                    <a:lnTo>
                      <a:pt x="119" y="27"/>
                    </a:lnTo>
                    <a:lnTo>
                      <a:pt x="129" y="22"/>
                    </a:lnTo>
                    <a:lnTo>
                      <a:pt x="138" y="18"/>
                    </a:lnTo>
                    <a:lnTo>
                      <a:pt x="149" y="14"/>
                    </a:lnTo>
                    <a:lnTo>
                      <a:pt x="159" y="11"/>
                    </a:lnTo>
                    <a:lnTo>
                      <a:pt x="171" y="8"/>
                    </a:lnTo>
                    <a:lnTo>
                      <a:pt x="181" y="4"/>
                    </a:lnTo>
                    <a:lnTo>
                      <a:pt x="193" y="2"/>
                    </a:lnTo>
                    <a:lnTo>
                      <a:pt x="204" y="1"/>
                    </a:lnTo>
                    <a:lnTo>
                      <a:pt x="216" y="0"/>
                    </a:lnTo>
                    <a:lnTo>
                      <a:pt x="227" y="0"/>
                    </a:lnTo>
                    <a:lnTo>
                      <a:pt x="252" y="1"/>
                    </a:lnTo>
                    <a:lnTo>
                      <a:pt x="275" y="4"/>
                    </a:lnTo>
                    <a:lnTo>
                      <a:pt x="298" y="9"/>
                    </a:lnTo>
                    <a:lnTo>
                      <a:pt x="319" y="16"/>
                    </a:lnTo>
                    <a:lnTo>
                      <a:pt x="339" y="24"/>
                    </a:lnTo>
                    <a:lnTo>
                      <a:pt x="357" y="34"/>
                    </a:lnTo>
                    <a:lnTo>
                      <a:pt x="374" y="45"/>
                    </a:lnTo>
                    <a:lnTo>
                      <a:pt x="391" y="59"/>
                    </a:lnTo>
                    <a:lnTo>
                      <a:pt x="405" y="74"/>
                    </a:lnTo>
                    <a:lnTo>
                      <a:pt x="417" y="89"/>
                    </a:lnTo>
                    <a:lnTo>
                      <a:pt x="423" y="98"/>
                    </a:lnTo>
                    <a:lnTo>
                      <a:pt x="429" y="106"/>
                    </a:lnTo>
                    <a:lnTo>
                      <a:pt x="434" y="115"/>
                    </a:lnTo>
                    <a:lnTo>
                      <a:pt x="438" y="125"/>
                    </a:lnTo>
                    <a:lnTo>
                      <a:pt x="441" y="134"/>
                    </a:lnTo>
                    <a:lnTo>
                      <a:pt x="445" y="144"/>
                    </a:lnTo>
                    <a:lnTo>
                      <a:pt x="449" y="154"/>
                    </a:lnTo>
                    <a:lnTo>
                      <a:pt x="451" y="165"/>
                    </a:lnTo>
                    <a:lnTo>
                      <a:pt x="453" y="175"/>
                    </a:lnTo>
                    <a:lnTo>
                      <a:pt x="454" y="186"/>
                    </a:lnTo>
                    <a:lnTo>
                      <a:pt x="455" y="196"/>
                    </a:lnTo>
                    <a:lnTo>
                      <a:pt x="455" y="208"/>
                    </a:lnTo>
                    <a:lnTo>
                      <a:pt x="454" y="228"/>
                    </a:lnTo>
                    <a:lnTo>
                      <a:pt x="453" y="246"/>
                    </a:lnTo>
                    <a:lnTo>
                      <a:pt x="450" y="263"/>
                    </a:lnTo>
                    <a:lnTo>
                      <a:pt x="445" y="280"/>
                    </a:lnTo>
                    <a:lnTo>
                      <a:pt x="440" y="294"/>
                    </a:lnTo>
                    <a:lnTo>
                      <a:pt x="434" y="307"/>
                    </a:lnTo>
                    <a:lnTo>
                      <a:pt x="427" y="320"/>
                    </a:lnTo>
                    <a:lnTo>
                      <a:pt x="419" y="331"/>
                    </a:lnTo>
                    <a:lnTo>
                      <a:pt x="412" y="342"/>
                    </a:lnTo>
                    <a:lnTo>
                      <a:pt x="402" y="352"/>
                    </a:lnTo>
                    <a:lnTo>
                      <a:pt x="394" y="361"/>
                    </a:lnTo>
                    <a:lnTo>
                      <a:pt x="385" y="370"/>
                    </a:lnTo>
                    <a:lnTo>
                      <a:pt x="366" y="386"/>
                    </a:lnTo>
                    <a:lnTo>
                      <a:pt x="346" y="400"/>
                    </a:lnTo>
                    <a:lnTo>
                      <a:pt x="327" y="415"/>
                    </a:lnTo>
                    <a:lnTo>
                      <a:pt x="308" y="430"/>
                    </a:lnTo>
                    <a:lnTo>
                      <a:pt x="300" y="437"/>
                    </a:lnTo>
                    <a:lnTo>
                      <a:pt x="291" y="445"/>
                    </a:lnTo>
                    <a:lnTo>
                      <a:pt x="284" y="455"/>
                    </a:lnTo>
                    <a:lnTo>
                      <a:pt x="277" y="464"/>
                    </a:lnTo>
                    <a:lnTo>
                      <a:pt x="270" y="475"/>
                    </a:lnTo>
                    <a:lnTo>
                      <a:pt x="265" y="485"/>
                    </a:lnTo>
                    <a:lnTo>
                      <a:pt x="260" y="498"/>
                    </a:lnTo>
                    <a:lnTo>
                      <a:pt x="256" y="510"/>
                    </a:lnTo>
                    <a:lnTo>
                      <a:pt x="253" y="525"/>
                    </a:lnTo>
                    <a:lnTo>
                      <a:pt x="249" y="541"/>
                    </a:lnTo>
                    <a:lnTo>
                      <a:pt x="248" y="558"/>
                    </a:lnTo>
                    <a:lnTo>
                      <a:pt x="247" y="575"/>
                    </a:lnTo>
                    <a:lnTo>
                      <a:pt x="247" y="580"/>
                    </a:lnTo>
                    <a:lnTo>
                      <a:pt x="246" y="584"/>
                    </a:lnTo>
                    <a:lnTo>
                      <a:pt x="244" y="587"/>
                    </a:lnTo>
                    <a:lnTo>
                      <a:pt x="242" y="590"/>
                    </a:lnTo>
                    <a:lnTo>
                      <a:pt x="239" y="593"/>
                    </a:lnTo>
                    <a:lnTo>
                      <a:pt x="235" y="594"/>
                    </a:lnTo>
                    <a:lnTo>
                      <a:pt x="232" y="596"/>
                    </a:lnTo>
                    <a:lnTo>
                      <a:pt x="227" y="596"/>
                    </a:lnTo>
                    <a:close/>
                  </a:path>
                </a:pathLst>
              </a:custGeom>
              <a:solidFill>
                <a:srgbClr val="8CD211"/>
              </a:solidFill>
              <a:ln w="9525">
                <a:noFill/>
                <a:round/>
                <a:headEnd/>
                <a:tailEnd/>
              </a:ln>
            </p:spPr>
            <p:txBody>
              <a:bodyPr/>
              <a:lstStyle/>
              <a:p>
                <a:endParaRPr lang="en-US" sz="2400"/>
              </a:p>
            </p:txBody>
          </p:sp>
        </p:grpSp>
        <p:pic>
          <p:nvPicPr>
            <p:cNvPr id="50200" name="Picture 8" descr="buttons2_CLOUD-why"/>
            <p:cNvPicPr>
              <a:picLocks noChangeAspect="1" noChangeArrowheads="1"/>
            </p:cNvPicPr>
            <p:nvPr/>
          </p:nvPicPr>
          <p:blipFill>
            <a:blip r:embed="rId3"/>
            <a:srcRect/>
            <a:stretch>
              <a:fillRect/>
            </a:stretch>
          </p:blipFill>
          <p:spPr bwMode="auto">
            <a:xfrm>
              <a:off x="5179" y="124"/>
              <a:ext cx="443" cy="236"/>
            </a:xfrm>
            <a:prstGeom prst="rect">
              <a:avLst/>
            </a:prstGeom>
            <a:noFill/>
            <a:ln w="9525">
              <a:noFill/>
              <a:miter lim="800000"/>
              <a:headEnd/>
              <a:tailEnd/>
            </a:ln>
          </p:spPr>
        </p:pic>
      </p:grpSp>
      <p:sp>
        <p:nvSpPr>
          <p:cNvPr id="50178"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dirty="0" err="1">
                <a:solidFill>
                  <a:srgbClr val="5596E6"/>
                </a:solidFill>
              </a:rPr>
              <a:t>Blockchain</a:t>
            </a:r>
            <a:r>
              <a:rPr lang="en-US" sz="3733" dirty="0">
                <a:solidFill>
                  <a:srgbClr val="5596E6"/>
                </a:solidFill>
              </a:rPr>
              <a:t> benefits</a:t>
            </a:r>
          </a:p>
        </p:txBody>
      </p:sp>
      <p:graphicFrame>
        <p:nvGraphicFramePr>
          <p:cNvPr id="79908" name="Group 36"/>
          <p:cNvGraphicFramePr>
            <a:graphicFrameLocks noGrp="1"/>
          </p:cNvGraphicFramePr>
          <p:nvPr>
            <p:extLst>
              <p:ext uri="{D42A27DB-BD31-4B8C-83A1-F6EECF244321}">
                <p14:modId xmlns:p14="http://schemas.microsoft.com/office/powerpoint/2010/main" val="1922324340"/>
              </p:ext>
            </p:extLst>
          </p:nvPr>
        </p:nvGraphicFramePr>
        <p:xfrm>
          <a:off x="266700" y="2529418"/>
          <a:ext cx="11669185" cy="3718499"/>
        </p:xfrm>
        <a:graphic>
          <a:graphicData uri="http://schemas.openxmlformats.org/drawingml/2006/table">
            <a:tbl>
              <a:tblPr/>
              <a:tblGrid>
                <a:gridCol w="2908300">
                  <a:extLst>
                    <a:ext uri="{9D8B030D-6E8A-4147-A177-3AD203B41FA5}">
                      <a16:colId xmlns:a16="http://schemas.microsoft.com/office/drawing/2014/main" val="20000"/>
                    </a:ext>
                  </a:extLst>
                </a:gridCol>
                <a:gridCol w="2825751">
                  <a:extLst>
                    <a:ext uri="{9D8B030D-6E8A-4147-A177-3AD203B41FA5}">
                      <a16:colId xmlns:a16="http://schemas.microsoft.com/office/drawing/2014/main" val="20001"/>
                    </a:ext>
                  </a:extLst>
                </a:gridCol>
                <a:gridCol w="2969683">
                  <a:extLst>
                    <a:ext uri="{9D8B030D-6E8A-4147-A177-3AD203B41FA5}">
                      <a16:colId xmlns:a16="http://schemas.microsoft.com/office/drawing/2014/main" val="20002"/>
                    </a:ext>
                  </a:extLst>
                </a:gridCol>
                <a:gridCol w="2965451">
                  <a:extLst>
                    <a:ext uri="{9D8B030D-6E8A-4147-A177-3AD203B41FA5}">
                      <a16:colId xmlns:a16="http://schemas.microsoft.com/office/drawing/2014/main" val="20003"/>
                    </a:ext>
                  </a:extLst>
                </a:gridCol>
              </a:tblGrid>
              <a:tr h="1746251">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2100" b="0" i="0" u="none" strike="noStrike" cap="none" normalizeH="0" baseline="0">
                        <a:ln>
                          <a:noFill/>
                        </a:ln>
                        <a:solidFill>
                          <a:schemeClr val="tx1"/>
                        </a:solidFill>
                        <a:effectLst/>
                        <a:latin typeface="Arial" pitchFamily="34" charset="0"/>
                        <a:ea typeface="MS PGothic" pitchFamily="34" charset="-128"/>
                      </a:endParaRPr>
                    </a:p>
                  </a:txBody>
                  <a:tcPr marL="121920" marR="121920" marT="60960" marB="6096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2100" b="0" i="0" u="none" strike="noStrike" cap="none" normalizeH="0" baseline="0">
                        <a:ln>
                          <a:noFill/>
                        </a:ln>
                        <a:solidFill>
                          <a:schemeClr val="tx1"/>
                        </a:solidFill>
                        <a:effectLst/>
                        <a:latin typeface="Arial" pitchFamily="34" charset="0"/>
                        <a:ea typeface="MS PGothic" pitchFamily="34" charset="-128"/>
                      </a:endParaRPr>
                    </a:p>
                  </a:txBody>
                  <a:tcPr marL="121920" marR="121920" marT="60960" marB="6096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2100" b="0" i="0" u="none" strike="noStrike" cap="none" normalizeH="0" baseline="0">
                        <a:ln>
                          <a:noFill/>
                        </a:ln>
                        <a:solidFill>
                          <a:schemeClr val="tx1"/>
                        </a:solidFill>
                        <a:effectLst/>
                        <a:latin typeface="Arial" pitchFamily="34" charset="0"/>
                        <a:ea typeface="MS PGothic" pitchFamily="34" charset="-128"/>
                      </a:endParaRPr>
                    </a:p>
                  </a:txBody>
                  <a:tcPr marL="121920" marR="121920" marT="60960" marB="6096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2100" b="0" i="0" u="none" strike="noStrike" cap="none" normalizeH="0" baseline="0">
                        <a:ln>
                          <a:noFill/>
                        </a:ln>
                        <a:solidFill>
                          <a:schemeClr val="tx1"/>
                        </a:solidFill>
                        <a:effectLst/>
                        <a:latin typeface="Arial" pitchFamily="34" charset="0"/>
                        <a:ea typeface="MS PGothic" pitchFamily="34" charset="-128"/>
                      </a:endParaRP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853440">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lang="en-US" sz="2800" kern="1200" dirty="0">
                          <a:solidFill>
                            <a:srgbClr val="325C80"/>
                          </a:solidFill>
                          <a:latin typeface="+mn-lt"/>
                          <a:ea typeface="+mn-ea"/>
                          <a:cs typeface="+mn-cs"/>
                        </a:rPr>
                        <a:t>Saves </a:t>
                      </a:r>
                      <a:br>
                        <a:rPr lang="en-US" sz="2800" kern="1200" dirty="0">
                          <a:solidFill>
                            <a:srgbClr val="325C80"/>
                          </a:solidFill>
                          <a:latin typeface="+mn-lt"/>
                          <a:ea typeface="+mn-ea"/>
                          <a:cs typeface="+mn-cs"/>
                        </a:rPr>
                      </a:br>
                      <a:r>
                        <a:rPr lang="en-US" sz="2133" kern="1200" dirty="0">
                          <a:solidFill>
                            <a:srgbClr val="325C80"/>
                          </a:solidFill>
                          <a:latin typeface="+mn-lt"/>
                          <a:ea typeface="+mn-ea"/>
                          <a:cs typeface="+mn-cs"/>
                        </a:rPr>
                        <a:t>time</a:t>
                      </a:r>
                    </a:p>
                  </a:txBody>
                  <a:tcPr marL="121920" marR="121920" marT="60960" marB="60960" anchor="ctr" horzOverflow="overflow">
                    <a:lnL>
                      <a:noFill/>
                    </a:lnL>
                    <a:lnR w="6350" cap="flat" cmpd="sng" algn="ctr">
                      <a:solidFill>
                        <a:schemeClr val="tx1"/>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lang="en-US" sz="2800" kern="1200" dirty="0">
                          <a:solidFill>
                            <a:srgbClr val="325C80"/>
                          </a:solidFill>
                          <a:latin typeface="+mn-lt"/>
                          <a:ea typeface="+mn-ea"/>
                          <a:cs typeface="+mn-cs"/>
                        </a:rPr>
                        <a:t>Removes</a:t>
                      </a:r>
                      <a:br>
                        <a:rPr lang="en-US" sz="2800" kern="1200" dirty="0">
                          <a:solidFill>
                            <a:srgbClr val="325C80"/>
                          </a:solidFill>
                          <a:latin typeface="+mn-lt"/>
                          <a:ea typeface="+mn-ea"/>
                          <a:cs typeface="+mn-cs"/>
                        </a:rPr>
                      </a:br>
                      <a:r>
                        <a:rPr lang="en-US" sz="2133" kern="1200" dirty="0">
                          <a:solidFill>
                            <a:srgbClr val="325C80"/>
                          </a:solidFill>
                          <a:latin typeface="+mn-lt"/>
                          <a:ea typeface="+mn-ea"/>
                          <a:cs typeface="+mn-cs"/>
                        </a:rPr>
                        <a:t>cost</a:t>
                      </a:r>
                    </a:p>
                  </a:txBody>
                  <a:tcPr marL="121920" marR="121920" marT="60960" marB="60960" anchor="ctr" horzOverflow="overflow">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lang="en-US" sz="2800" kern="1200" dirty="0">
                          <a:solidFill>
                            <a:srgbClr val="325C80"/>
                          </a:solidFill>
                          <a:latin typeface="+mn-lt"/>
                          <a:ea typeface="+mn-ea"/>
                          <a:cs typeface="+mn-cs"/>
                        </a:rPr>
                        <a:t>Reduces</a:t>
                      </a:r>
                      <a:br>
                        <a:rPr lang="en-US" sz="2800" kern="1200" dirty="0">
                          <a:solidFill>
                            <a:srgbClr val="325C80"/>
                          </a:solidFill>
                          <a:latin typeface="+mn-lt"/>
                          <a:ea typeface="+mn-ea"/>
                          <a:cs typeface="+mn-cs"/>
                        </a:rPr>
                      </a:br>
                      <a:r>
                        <a:rPr lang="en-US" sz="2133" kern="1200" dirty="0">
                          <a:solidFill>
                            <a:srgbClr val="325C80"/>
                          </a:solidFill>
                          <a:latin typeface="+mn-lt"/>
                          <a:ea typeface="+mn-ea"/>
                          <a:cs typeface="+mn-cs"/>
                        </a:rPr>
                        <a:t>risk</a:t>
                      </a:r>
                    </a:p>
                  </a:txBody>
                  <a:tcPr marL="121920" marR="121920" marT="60960" marB="60960" anchor="ctr" horzOverflow="overflow">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lang="en-US" sz="2800" kern="1200" dirty="0">
                          <a:solidFill>
                            <a:srgbClr val="325C80"/>
                          </a:solidFill>
                          <a:latin typeface="+mn-lt"/>
                          <a:ea typeface="+mn-ea"/>
                          <a:cs typeface="+mn-cs"/>
                        </a:rPr>
                        <a:t>Increases</a:t>
                      </a:r>
                      <a:r>
                        <a:rPr lang="en-US" sz="2133" kern="1200" dirty="0">
                          <a:solidFill>
                            <a:srgbClr val="325C80"/>
                          </a:solidFill>
                          <a:latin typeface="+mn-lt"/>
                          <a:ea typeface="+mn-ea"/>
                          <a:cs typeface="+mn-cs"/>
                        </a:rPr>
                        <a:t> </a:t>
                      </a:r>
                      <a:br>
                        <a:rPr lang="en-US" sz="2133" kern="1200" dirty="0">
                          <a:solidFill>
                            <a:srgbClr val="325C80"/>
                          </a:solidFill>
                          <a:latin typeface="+mn-lt"/>
                          <a:ea typeface="+mn-ea"/>
                          <a:cs typeface="+mn-cs"/>
                        </a:rPr>
                      </a:br>
                      <a:r>
                        <a:rPr lang="en-US" sz="2133" kern="1200" dirty="0">
                          <a:solidFill>
                            <a:srgbClr val="325C80"/>
                          </a:solidFill>
                          <a:latin typeface="+mn-lt"/>
                          <a:ea typeface="+mn-ea"/>
                          <a:cs typeface="+mn-cs"/>
                        </a:rPr>
                        <a:t>trust</a:t>
                      </a:r>
                    </a:p>
                  </a:txBody>
                  <a:tcPr marL="121920" marR="121920" marT="60960" marB="60960" anchor="ctr" horzOverflow="overflow">
                    <a:lnL w="6350" cap="flat" cmpd="sng" algn="ctr">
                      <a:solidFill>
                        <a:schemeClr val="tx1"/>
                      </a:solidFill>
                      <a:prstDash val="sysDot"/>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1"/>
                  </a:ext>
                </a:extLst>
              </a:tr>
              <a:tr h="1098551">
                <a:tc>
                  <a:txBody>
                    <a:bodyPr/>
                    <a:lstStyle/>
                    <a:p>
                      <a:pPr marL="0" marR="0" lvl="0" indent="0" algn="ctr" defTabSz="457200" rtl="0" eaLnBrk="1" fontAlgn="base" latinLnBrk="0" hangingPunct="1">
                        <a:lnSpc>
                          <a:spcPct val="100000"/>
                        </a:lnSpc>
                        <a:spcBef>
                          <a:spcPct val="10000"/>
                        </a:spcBef>
                        <a:spcAft>
                          <a:spcPct val="20000"/>
                        </a:spcAft>
                        <a:buClrTx/>
                        <a:buSzTx/>
                        <a:buFont typeface="Arial" pitchFamily="34" charset="0"/>
                        <a:buNone/>
                        <a:tabLst/>
                      </a:pPr>
                      <a:r>
                        <a:rPr kumimoji="0" lang="en-US" sz="2100" b="0" i="0" u="none" strike="noStrike" cap="none" normalizeH="0" baseline="0" dirty="0">
                          <a:ln>
                            <a:noFill/>
                          </a:ln>
                          <a:solidFill>
                            <a:schemeClr val="tx1"/>
                          </a:solidFill>
                          <a:effectLst/>
                          <a:latin typeface="Arial" pitchFamily="34" charset="0"/>
                          <a:ea typeface="MS PGothic" pitchFamily="34" charset="-128"/>
                          <a:cs typeface="Arial" pitchFamily="34" charset="0"/>
                        </a:rPr>
                        <a:t>Transaction time </a:t>
                      </a:r>
                      <a:br>
                        <a:rPr kumimoji="0" lang="en-US" sz="2100" b="0" i="0" u="none" strike="noStrike" cap="none" normalizeH="0" baseline="0" dirty="0">
                          <a:ln>
                            <a:noFill/>
                          </a:ln>
                          <a:solidFill>
                            <a:schemeClr val="tx1"/>
                          </a:solidFill>
                          <a:effectLst/>
                          <a:latin typeface="Arial" pitchFamily="34" charset="0"/>
                          <a:ea typeface="MS PGothic" pitchFamily="34" charset="-128"/>
                          <a:cs typeface="Arial" pitchFamily="34" charset="0"/>
                        </a:rPr>
                      </a:br>
                      <a:r>
                        <a:rPr kumimoji="0" lang="en-US" sz="2100" b="0" i="0" u="none" strike="noStrike" cap="none" normalizeH="0" baseline="0" dirty="0">
                          <a:ln>
                            <a:noFill/>
                          </a:ln>
                          <a:solidFill>
                            <a:schemeClr val="tx1"/>
                          </a:solidFill>
                          <a:effectLst/>
                          <a:latin typeface="Arial" pitchFamily="34" charset="0"/>
                          <a:ea typeface="MS PGothic" pitchFamily="34" charset="-128"/>
                          <a:cs typeface="Arial" pitchFamily="34" charset="0"/>
                        </a:rPr>
                        <a:t>from days to near instantaneous</a:t>
                      </a:r>
                    </a:p>
                  </a:txBody>
                  <a:tcPr marL="121920" marR="121920" marT="60960" marB="60960" horzOverflow="overflow">
                    <a:lnL>
                      <a:noFill/>
                    </a:lnL>
                    <a:lnR w="6350" cap="flat" cmpd="sng" algn="ctr">
                      <a:solidFill>
                        <a:schemeClr val="tx1"/>
                      </a:solidFill>
                      <a:prstDash val="sysDot"/>
                      <a:round/>
                      <a:headEnd type="none" w="med" len="med"/>
                      <a:tailEnd type="none" w="med" len="med"/>
                    </a:lnR>
                    <a:lnT>
                      <a:noFill/>
                    </a:lnT>
                    <a:lnB>
                      <a:noFill/>
                    </a:lnB>
                    <a:lnTlToBr>
                      <a:noFill/>
                    </a:lnTlToBr>
                    <a:lnBlToTr>
                      <a:noFill/>
                    </a:lnBlToTr>
                    <a:noFill/>
                  </a:tcPr>
                </a:tc>
                <a:tc>
                  <a:txBody>
                    <a:bodyPr/>
                    <a:lstStyle/>
                    <a:p>
                      <a:pPr marL="120650" marR="0" lvl="0" indent="-6350" algn="ctr" defTabSz="457200" rtl="0" eaLnBrk="1" fontAlgn="base" latinLnBrk="0" hangingPunct="1">
                        <a:lnSpc>
                          <a:spcPct val="100000"/>
                        </a:lnSpc>
                        <a:spcBef>
                          <a:spcPct val="10000"/>
                        </a:spcBef>
                        <a:spcAft>
                          <a:spcPct val="20000"/>
                        </a:spcAft>
                        <a:buClrTx/>
                        <a:buSzTx/>
                        <a:buFont typeface="Arial" pitchFamily="34" charset="0"/>
                        <a:buNone/>
                        <a:tabLst/>
                      </a:pPr>
                      <a:r>
                        <a:rPr kumimoji="0" lang="en-US" sz="2100" b="0" i="0" u="none" strike="noStrike" cap="none" normalizeH="0" baseline="0">
                          <a:ln>
                            <a:noFill/>
                          </a:ln>
                          <a:solidFill>
                            <a:schemeClr val="tx1"/>
                          </a:solidFill>
                          <a:effectLst/>
                          <a:latin typeface="Arial" pitchFamily="34" charset="0"/>
                          <a:ea typeface="MS PGothic" pitchFamily="34" charset="-128"/>
                          <a:cs typeface="Arial" pitchFamily="34" charset="0"/>
                        </a:rPr>
                        <a:t>Overheads and </a:t>
                      </a:r>
                      <a:br>
                        <a:rPr kumimoji="0" lang="en-US" sz="2100" b="0" i="0" u="none" strike="noStrike" cap="none" normalizeH="0" baseline="0">
                          <a:ln>
                            <a:noFill/>
                          </a:ln>
                          <a:solidFill>
                            <a:schemeClr val="tx1"/>
                          </a:solidFill>
                          <a:effectLst/>
                          <a:latin typeface="Arial" pitchFamily="34" charset="0"/>
                          <a:ea typeface="MS PGothic" pitchFamily="34" charset="-128"/>
                          <a:cs typeface="Arial" pitchFamily="34" charset="0"/>
                        </a:rPr>
                      </a:br>
                      <a:r>
                        <a:rPr kumimoji="0" lang="en-US" sz="2100" b="0" i="0" u="none" strike="noStrike" cap="none" normalizeH="0" baseline="0">
                          <a:ln>
                            <a:noFill/>
                          </a:ln>
                          <a:solidFill>
                            <a:schemeClr val="tx1"/>
                          </a:solidFill>
                          <a:effectLst/>
                          <a:latin typeface="Arial" pitchFamily="34" charset="0"/>
                          <a:ea typeface="MS PGothic" pitchFamily="34" charset="-128"/>
                          <a:cs typeface="Arial" pitchFamily="34" charset="0"/>
                        </a:rPr>
                        <a:t>cost intermediaries</a:t>
                      </a:r>
                    </a:p>
                  </a:txBody>
                  <a:tcPr marL="121920" marR="121920" marT="60960" marB="60960" horzOverflow="overflow">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a:noFill/>
                    </a:lnT>
                    <a:lnB>
                      <a:noFill/>
                    </a:lnB>
                    <a:lnTlToBr>
                      <a:noFill/>
                    </a:lnTlToBr>
                    <a:lnBlToTr>
                      <a:noFill/>
                    </a:lnBlToTr>
                    <a:noFill/>
                  </a:tcPr>
                </a:tc>
                <a:tc>
                  <a:txBody>
                    <a:bodyPr/>
                    <a:lstStyle/>
                    <a:p>
                      <a:pPr marL="120650" marR="0" lvl="0" indent="-6350" algn="ctr" defTabSz="457200" rtl="0" eaLnBrk="1" fontAlgn="base" latinLnBrk="0" hangingPunct="1">
                        <a:lnSpc>
                          <a:spcPct val="100000"/>
                        </a:lnSpc>
                        <a:spcBef>
                          <a:spcPct val="10000"/>
                        </a:spcBef>
                        <a:spcAft>
                          <a:spcPct val="20000"/>
                        </a:spcAft>
                        <a:buClrTx/>
                        <a:buSzTx/>
                        <a:buFont typeface="Arial" pitchFamily="34" charset="0"/>
                        <a:buNone/>
                        <a:tabLst/>
                      </a:pPr>
                      <a:r>
                        <a:rPr kumimoji="0" lang="en-US" sz="2100" b="0" i="0" u="none" strike="noStrike" cap="none" normalizeH="0" baseline="0">
                          <a:ln>
                            <a:noFill/>
                          </a:ln>
                          <a:solidFill>
                            <a:schemeClr val="tx1"/>
                          </a:solidFill>
                          <a:effectLst/>
                          <a:latin typeface="Arial" pitchFamily="34" charset="0"/>
                          <a:ea typeface="MS PGothic" pitchFamily="34" charset="-128"/>
                          <a:cs typeface="Arial" pitchFamily="34" charset="0"/>
                        </a:rPr>
                        <a:t>Tampering, fraud </a:t>
                      </a:r>
                      <a:br>
                        <a:rPr kumimoji="0" lang="en-US" sz="2100" b="0" i="0" u="none" strike="noStrike" cap="none" normalizeH="0" baseline="0">
                          <a:ln>
                            <a:noFill/>
                          </a:ln>
                          <a:solidFill>
                            <a:schemeClr val="tx1"/>
                          </a:solidFill>
                          <a:effectLst/>
                          <a:latin typeface="Arial" pitchFamily="34" charset="0"/>
                          <a:ea typeface="MS PGothic" pitchFamily="34" charset="-128"/>
                          <a:cs typeface="Arial" pitchFamily="34" charset="0"/>
                        </a:rPr>
                      </a:br>
                      <a:r>
                        <a:rPr kumimoji="0" lang="en-US" sz="2100" b="0" i="0" u="none" strike="noStrike" cap="none" normalizeH="0" baseline="0">
                          <a:ln>
                            <a:noFill/>
                          </a:ln>
                          <a:solidFill>
                            <a:schemeClr val="tx1"/>
                          </a:solidFill>
                          <a:effectLst/>
                          <a:latin typeface="Arial" pitchFamily="34" charset="0"/>
                          <a:ea typeface="MS PGothic" pitchFamily="34" charset="-128"/>
                          <a:cs typeface="Arial" pitchFamily="34" charset="0"/>
                        </a:rPr>
                        <a:t>&amp; cyber crime</a:t>
                      </a:r>
                    </a:p>
                  </a:txBody>
                  <a:tcPr marL="121920" marR="121920" marT="60960" marB="60960" horzOverflow="overflow">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a:noFill/>
                    </a:lnT>
                    <a:lnB>
                      <a:noFill/>
                    </a:lnB>
                    <a:lnTlToBr>
                      <a:noFill/>
                    </a:lnTlToBr>
                    <a:lnBlToTr>
                      <a:noFill/>
                    </a:lnBlToTr>
                    <a:noFill/>
                  </a:tcPr>
                </a:tc>
                <a:tc>
                  <a:txBody>
                    <a:bodyPr/>
                    <a:lstStyle/>
                    <a:p>
                      <a:pPr marL="120650" marR="0" lvl="0" indent="-6350" algn="ctr" defTabSz="457200" rtl="0" eaLnBrk="1" fontAlgn="base" latinLnBrk="0" hangingPunct="1">
                        <a:lnSpc>
                          <a:spcPct val="100000"/>
                        </a:lnSpc>
                        <a:spcBef>
                          <a:spcPct val="10000"/>
                        </a:spcBef>
                        <a:spcAft>
                          <a:spcPct val="20000"/>
                        </a:spcAft>
                        <a:buClrTx/>
                        <a:buSzTx/>
                        <a:buFont typeface="Arial" pitchFamily="34" charset="0"/>
                        <a:buNone/>
                        <a:tabLst/>
                      </a:pPr>
                      <a:r>
                        <a:rPr kumimoji="0" lang="en-US" sz="2100" b="0" i="0" u="none" strike="noStrike" cap="none" normalizeH="0" baseline="0" dirty="0">
                          <a:ln>
                            <a:noFill/>
                          </a:ln>
                          <a:solidFill>
                            <a:schemeClr val="tx1"/>
                          </a:solidFill>
                          <a:effectLst/>
                          <a:latin typeface="Arial" pitchFamily="34" charset="0"/>
                          <a:ea typeface="MS PGothic" pitchFamily="34" charset="-128"/>
                        </a:rPr>
                        <a:t>Through shared processes and recordkeeping</a:t>
                      </a:r>
                    </a:p>
                  </a:txBody>
                  <a:tcPr marL="121920" marR="121920" marT="60960" marB="60960" horzOverflow="overflow">
                    <a:lnL w="6350" cap="flat" cmpd="sng" algn="ctr">
                      <a:solidFill>
                        <a:schemeClr val="tx1"/>
                      </a:solidFill>
                      <a:prstDash val="sysDot"/>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0195" name="Picture 25" descr="16_NEW_03"/>
          <p:cNvPicPr>
            <a:picLocks noChangeAspect="1" noChangeArrowheads="1"/>
          </p:cNvPicPr>
          <p:nvPr/>
        </p:nvPicPr>
        <p:blipFill>
          <a:blip r:embed="rId4"/>
          <a:srcRect/>
          <a:stretch>
            <a:fillRect/>
          </a:stretch>
        </p:blipFill>
        <p:spPr bwMode="auto">
          <a:xfrm>
            <a:off x="6121400" y="1473200"/>
            <a:ext cx="2948517" cy="2796117"/>
          </a:xfrm>
          <a:prstGeom prst="rect">
            <a:avLst/>
          </a:prstGeom>
          <a:noFill/>
          <a:ln w="9525">
            <a:noFill/>
            <a:miter lim="800000"/>
            <a:headEnd/>
            <a:tailEnd/>
          </a:ln>
        </p:spPr>
      </p:pic>
      <p:pic>
        <p:nvPicPr>
          <p:cNvPr id="50196" name="Picture 25" descr="16_NEW"/>
          <p:cNvPicPr>
            <a:picLocks noChangeAspect="1" noChangeArrowheads="1"/>
          </p:cNvPicPr>
          <p:nvPr/>
        </p:nvPicPr>
        <p:blipFill>
          <a:blip r:embed="rId5"/>
          <a:srcRect r="71721"/>
          <a:stretch>
            <a:fillRect/>
          </a:stretch>
        </p:blipFill>
        <p:spPr bwMode="auto">
          <a:xfrm>
            <a:off x="615952" y="1572685"/>
            <a:ext cx="2254249" cy="2789767"/>
          </a:xfrm>
          <a:prstGeom prst="rect">
            <a:avLst/>
          </a:prstGeom>
          <a:noFill/>
          <a:ln w="9525">
            <a:noFill/>
            <a:miter lim="800000"/>
            <a:headEnd/>
            <a:tailEnd/>
          </a:ln>
        </p:spPr>
      </p:pic>
      <p:pic>
        <p:nvPicPr>
          <p:cNvPr id="50197" name="Picture 26" descr="16_NEW"/>
          <p:cNvPicPr>
            <a:picLocks noChangeAspect="1" noChangeArrowheads="1"/>
          </p:cNvPicPr>
          <p:nvPr/>
        </p:nvPicPr>
        <p:blipFill>
          <a:blip r:embed="rId5"/>
          <a:srcRect l="29262" r="36406"/>
          <a:stretch>
            <a:fillRect/>
          </a:stretch>
        </p:blipFill>
        <p:spPr bwMode="auto">
          <a:xfrm>
            <a:off x="3107267" y="1534585"/>
            <a:ext cx="2736851" cy="2789767"/>
          </a:xfrm>
          <a:prstGeom prst="rect">
            <a:avLst/>
          </a:prstGeom>
          <a:noFill/>
          <a:ln w="9525">
            <a:noFill/>
            <a:miter lim="800000"/>
            <a:headEnd/>
            <a:tailEnd/>
          </a:ln>
        </p:spPr>
      </p:pic>
      <p:pic>
        <p:nvPicPr>
          <p:cNvPr id="50198" name="Picture 42" descr="16_4-columns2"/>
          <p:cNvPicPr>
            <a:picLocks noChangeAspect="1" noChangeArrowheads="1"/>
          </p:cNvPicPr>
          <p:nvPr/>
        </p:nvPicPr>
        <p:blipFill>
          <a:blip r:embed="rId6"/>
          <a:srcRect/>
          <a:stretch>
            <a:fillRect/>
          </a:stretch>
        </p:blipFill>
        <p:spPr bwMode="auto">
          <a:xfrm>
            <a:off x="9158817" y="1297518"/>
            <a:ext cx="2827867" cy="3170767"/>
          </a:xfrm>
          <a:prstGeom prst="rect">
            <a:avLst/>
          </a:prstGeom>
          <a:noFill/>
          <a:ln w="9525">
            <a:noFill/>
            <a:miter lim="800000"/>
            <a:headEnd/>
            <a:tailEnd/>
          </a:ln>
        </p:spPr>
      </p:pic>
    </p:spTree>
    <p:extLst>
      <p:ext uri="{BB962C8B-B14F-4D97-AF65-F5344CB8AC3E}">
        <p14:creationId xmlns:p14="http://schemas.microsoft.com/office/powerpoint/2010/main" val="70615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ontent Placeholder 2"/>
          <p:cNvSpPr>
            <a:spLocks/>
          </p:cNvSpPr>
          <p:nvPr/>
        </p:nvSpPr>
        <p:spPr bwMode="auto">
          <a:xfrm>
            <a:off x="1200151" y="2914651"/>
            <a:ext cx="4510616" cy="3155949"/>
          </a:xfrm>
          <a:prstGeom prst="rect">
            <a:avLst/>
          </a:prstGeom>
          <a:noFill/>
          <a:ln w="9525">
            <a:noFill/>
            <a:miter lim="800000"/>
            <a:headEnd/>
            <a:tailEnd/>
          </a:ln>
        </p:spPr>
        <p:txBody>
          <a:bodyPr/>
          <a:lstStyle/>
          <a:p>
            <a:pPr marL="304792" indent="-304792" defTabSz="609585">
              <a:lnSpc>
                <a:spcPct val="95000"/>
              </a:lnSpc>
              <a:spcBef>
                <a:spcPct val="15000"/>
              </a:spcBef>
              <a:buFont typeface="Arial" pitchFamily="34" charset="0"/>
              <a:buChar char="–"/>
            </a:pPr>
            <a:r>
              <a:rPr lang="en-US" sz="2133" dirty="0">
                <a:solidFill>
                  <a:srgbClr val="325C80"/>
                </a:solidFill>
              </a:rPr>
              <a:t>Securities</a:t>
            </a:r>
          </a:p>
          <a:p>
            <a:pPr marL="761981" lvl="1" indent="-304792" defTabSz="609585">
              <a:lnSpc>
                <a:spcPct val="95000"/>
              </a:lnSpc>
              <a:spcBef>
                <a:spcPct val="15000"/>
              </a:spcBef>
              <a:buFont typeface="Arial" pitchFamily="34" charset="0"/>
              <a:buChar char="•"/>
            </a:pPr>
            <a:r>
              <a:rPr lang="en-US" sz="1867" dirty="0"/>
              <a:t>Post-trade settlement</a:t>
            </a:r>
          </a:p>
          <a:p>
            <a:pPr marL="761981" lvl="1" indent="-304792" defTabSz="609585">
              <a:lnSpc>
                <a:spcPct val="95000"/>
              </a:lnSpc>
              <a:spcBef>
                <a:spcPct val="15000"/>
              </a:spcBef>
              <a:buFont typeface="Arial" pitchFamily="34" charset="0"/>
              <a:buChar char="•"/>
            </a:pPr>
            <a:r>
              <a:rPr lang="en-US" sz="1867" dirty="0"/>
              <a:t>Derivative contracts</a:t>
            </a:r>
          </a:p>
          <a:p>
            <a:pPr marL="761981" lvl="1" indent="-304792" defTabSz="609585">
              <a:lnSpc>
                <a:spcPct val="95000"/>
              </a:lnSpc>
              <a:spcBef>
                <a:spcPct val="15000"/>
              </a:spcBef>
              <a:buFont typeface="Arial" pitchFamily="34" charset="0"/>
              <a:buChar char="•"/>
            </a:pPr>
            <a:endParaRPr lang="en-US" sz="1067" dirty="0"/>
          </a:p>
          <a:p>
            <a:pPr marL="304792" indent="-304792" defTabSz="609585">
              <a:lnSpc>
                <a:spcPct val="95000"/>
              </a:lnSpc>
              <a:spcBef>
                <a:spcPct val="15000"/>
              </a:spcBef>
              <a:buFont typeface="Arial" pitchFamily="34" charset="0"/>
              <a:buChar char="–"/>
            </a:pPr>
            <a:r>
              <a:rPr lang="en-US" sz="2133" dirty="0">
                <a:solidFill>
                  <a:srgbClr val="325C80"/>
                </a:solidFill>
              </a:rPr>
              <a:t>Trade Finance</a:t>
            </a:r>
          </a:p>
          <a:p>
            <a:pPr marL="761981" lvl="1" indent="-304792" defTabSz="609585">
              <a:lnSpc>
                <a:spcPct val="95000"/>
              </a:lnSpc>
              <a:spcBef>
                <a:spcPct val="15000"/>
              </a:spcBef>
              <a:buFont typeface="Arial" pitchFamily="34" charset="0"/>
              <a:buChar char="•"/>
            </a:pPr>
            <a:r>
              <a:rPr lang="en-US" sz="1867" dirty="0"/>
              <a:t>Bill of Lading</a:t>
            </a:r>
          </a:p>
          <a:p>
            <a:pPr marL="761981" lvl="1" indent="-304792" defTabSz="609585">
              <a:lnSpc>
                <a:spcPct val="95000"/>
              </a:lnSpc>
              <a:spcBef>
                <a:spcPct val="15000"/>
              </a:spcBef>
              <a:buFont typeface="Arial" pitchFamily="34" charset="0"/>
              <a:buChar char="•"/>
            </a:pPr>
            <a:r>
              <a:rPr lang="en-US" sz="1867" dirty="0"/>
              <a:t>Cross-currency payment</a:t>
            </a:r>
          </a:p>
          <a:p>
            <a:pPr marL="761981" lvl="1" indent="-304792" defTabSz="609585">
              <a:lnSpc>
                <a:spcPct val="95000"/>
              </a:lnSpc>
              <a:spcBef>
                <a:spcPct val="15000"/>
              </a:spcBef>
              <a:buFont typeface="Arial" pitchFamily="34" charset="0"/>
              <a:buChar char="•"/>
            </a:pPr>
            <a:endParaRPr lang="en-US" sz="1067" dirty="0"/>
          </a:p>
          <a:p>
            <a:pPr marL="304792" indent="-304792" defTabSz="609585">
              <a:lnSpc>
                <a:spcPct val="95000"/>
              </a:lnSpc>
              <a:spcBef>
                <a:spcPct val="15000"/>
              </a:spcBef>
              <a:buFont typeface="Arial" pitchFamily="34" charset="0"/>
              <a:buChar char="–"/>
            </a:pPr>
            <a:r>
              <a:rPr lang="en-US" sz="2133" dirty="0">
                <a:solidFill>
                  <a:srgbClr val="325C80"/>
                </a:solidFill>
              </a:rPr>
              <a:t>Syndicated Loans</a:t>
            </a:r>
          </a:p>
          <a:p>
            <a:pPr marL="304792" indent="-304792" defTabSz="609585">
              <a:lnSpc>
                <a:spcPct val="95000"/>
              </a:lnSpc>
              <a:spcBef>
                <a:spcPct val="15000"/>
              </a:spcBef>
              <a:buFont typeface="Arial" pitchFamily="34" charset="0"/>
              <a:buChar char="–"/>
            </a:pPr>
            <a:endParaRPr lang="en-US" sz="1200" dirty="0"/>
          </a:p>
          <a:p>
            <a:pPr marL="304792" indent="-304792" defTabSz="609585">
              <a:lnSpc>
                <a:spcPct val="95000"/>
              </a:lnSpc>
              <a:spcBef>
                <a:spcPct val="15000"/>
              </a:spcBef>
              <a:buFont typeface="Arial" pitchFamily="34" charset="0"/>
              <a:buChar char="–"/>
            </a:pPr>
            <a:r>
              <a:rPr lang="en-US" sz="2133" dirty="0">
                <a:solidFill>
                  <a:srgbClr val="325C80"/>
                </a:solidFill>
              </a:rPr>
              <a:t>Supply Chain</a:t>
            </a:r>
          </a:p>
        </p:txBody>
      </p:sp>
      <p:sp>
        <p:nvSpPr>
          <p:cNvPr id="58370" name="Content Placeholder 2"/>
          <p:cNvSpPr>
            <a:spLocks/>
          </p:cNvSpPr>
          <p:nvPr/>
        </p:nvSpPr>
        <p:spPr bwMode="auto">
          <a:xfrm>
            <a:off x="6165851" y="2906184"/>
            <a:ext cx="4510616" cy="3155949"/>
          </a:xfrm>
          <a:prstGeom prst="rect">
            <a:avLst/>
          </a:prstGeom>
          <a:noFill/>
          <a:ln w="9525">
            <a:noFill/>
            <a:miter lim="800000"/>
            <a:headEnd/>
            <a:tailEnd/>
          </a:ln>
        </p:spPr>
        <p:txBody>
          <a:bodyPr/>
          <a:lstStyle/>
          <a:p>
            <a:pPr marL="304792" indent="-304792" defTabSz="609585">
              <a:lnSpc>
                <a:spcPct val="95000"/>
              </a:lnSpc>
              <a:spcBef>
                <a:spcPct val="15000"/>
              </a:spcBef>
              <a:buFont typeface="Arial" pitchFamily="34" charset="0"/>
              <a:buChar char="–"/>
            </a:pPr>
            <a:r>
              <a:rPr lang="en-US" sz="2133" dirty="0">
                <a:solidFill>
                  <a:srgbClr val="325C80"/>
                </a:solidFill>
              </a:rPr>
              <a:t>Retail Banking</a:t>
            </a:r>
          </a:p>
          <a:p>
            <a:pPr marL="761981" lvl="1" indent="-304792" defTabSz="609585">
              <a:lnSpc>
                <a:spcPct val="95000"/>
              </a:lnSpc>
              <a:spcBef>
                <a:spcPct val="15000"/>
              </a:spcBef>
              <a:buFont typeface="Arial" pitchFamily="34" charset="0"/>
              <a:buChar char="•"/>
            </a:pPr>
            <a:r>
              <a:rPr lang="en-US" sz="1867" dirty="0"/>
              <a:t>Cross border remittances</a:t>
            </a:r>
          </a:p>
          <a:p>
            <a:pPr marL="761981" lvl="1" indent="-304792" defTabSz="609585">
              <a:lnSpc>
                <a:spcPct val="95000"/>
              </a:lnSpc>
              <a:spcBef>
                <a:spcPct val="15000"/>
              </a:spcBef>
              <a:buFont typeface="Arial" pitchFamily="34" charset="0"/>
              <a:buChar char="•"/>
            </a:pPr>
            <a:r>
              <a:rPr lang="en-US" sz="1867" dirty="0"/>
              <a:t>Mortgage verification &amp; contracts</a:t>
            </a:r>
          </a:p>
          <a:p>
            <a:pPr marL="761981" lvl="1" indent="-304792" defTabSz="609585">
              <a:lnSpc>
                <a:spcPct val="95000"/>
              </a:lnSpc>
              <a:spcBef>
                <a:spcPct val="15000"/>
              </a:spcBef>
              <a:buFont typeface="Arial" pitchFamily="34" charset="0"/>
              <a:buChar char="•"/>
            </a:pPr>
            <a:endParaRPr lang="en-US" sz="1200" dirty="0"/>
          </a:p>
          <a:p>
            <a:pPr marL="304792" indent="-304792" defTabSz="609585">
              <a:lnSpc>
                <a:spcPct val="95000"/>
              </a:lnSpc>
              <a:spcBef>
                <a:spcPct val="15000"/>
              </a:spcBef>
              <a:buFont typeface="Arial" pitchFamily="34" charset="0"/>
              <a:buChar char="–"/>
            </a:pPr>
            <a:r>
              <a:rPr lang="en-US" sz="2133" dirty="0">
                <a:solidFill>
                  <a:srgbClr val="325C80"/>
                </a:solidFill>
              </a:rPr>
              <a:t>Public Records </a:t>
            </a:r>
          </a:p>
          <a:p>
            <a:pPr marL="761981" lvl="1" indent="-304792" defTabSz="609585">
              <a:lnSpc>
                <a:spcPct val="95000"/>
              </a:lnSpc>
              <a:spcBef>
                <a:spcPct val="15000"/>
              </a:spcBef>
              <a:buFont typeface="Arial" pitchFamily="34" charset="0"/>
              <a:buChar char="•"/>
            </a:pPr>
            <a:r>
              <a:rPr lang="en-US" sz="1867" dirty="0"/>
              <a:t>Real estate records </a:t>
            </a:r>
          </a:p>
          <a:p>
            <a:pPr marL="761981" lvl="1" indent="-304792" defTabSz="609585">
              <a:lnSpc>
                <a:spcPct val="95000"/>
              </a:lnSpc>
              <a:spcBef>
                <a:spcPct val="15000"/>
              </a:spcBef>
              <a:buFont typeface="Arial" pitchFamily="34" charset="0"/>
              <a:buChar char="•"/>
            </a:pPr>
            <a:r>
              <a:rPr lang="en-US" sz="1867" dirty="0"/>
              <a:t>Vehicle registrations</a:t>
            </a:r>
          </a:p>
          <a:p>
            <a:pPr marL="761981" lvl="1" indent="-304792" defTabSz="609585">
              <a:lnSpc>
                <a:spcPct val="95000"/>
              </a:lnSpc>
              <a:spcBef>
                <a:spcPct val="15000"/>
              </a:spcBef>
              <a:buFont typeface="Arial" pitchFamily="34" charset="0"/>
              <a:buChar char="•"/>
            </a:pPr>
            <a:r>
              <a:rPr lang="en-US" sz="1867" dirty="0"/>
              <a:t>Citizen Identity</a:t>
            </a:r>
          </a:p>
          <a:p>
            <a:pPr marL="761981" lvl="1" indent="-304792" defTabSz="609585">
              <a:lnSpc>
                <a:spcPct val="95000"/>
              </a:lnSpc>
              <a:spcBef>
                <a:spcPct val="15000"/>
              </a:spcBef>
              <a:buFont typeface="Arial" pitchFamily="34" charset="0"/>
              <a:buChar char="•"/>
            </a:pPr>
            <a:endParaRPr lang="en-US" sz="1200" dirty="0"/>
          </a:p>
          <a:p>
            <a:pPr marL="304792" indent="-304792" defTabSz="609585">
              <a:lnSpc>
                <a:spcPct val="95000"/>
              </a:lnSpc>
              <a:spcBef>
                <a:spcPct val="15000"/>
              </a:spcBef>
              <a:buFont typeface="Arial" pitchFamily="34" charset="0"/>
              <a:buChar char="–"/>
            </a:pPr>
            <a:r>
              <a:rPr lang="en-US" sz="2133" dirty="0">
                <a:solidFill>
                  <a:srgbClr val="325C80"/>
                </a:solidFill>
              </a:rPr>
              <a:t>Digital Property Management</a:t>
            </a:r>
          </a:p>
        </p:txBody>
      </p:sp>
      <p:pic>
        <p:nvPicPr>
          <p:cNvPr id="58371" name="Picture 13" descr="21_01_NEW copy"/>
          <p:cNvPicPr>
            <a:picLocks noChangeAspect="1" noChangeArrowheads="1"/>
          </p:cNvPicPr>
          <p:nvPr/>
        </p:nvPicPr>
        <p:blipFill>
          <a:blip r:embed="rId2" cstate="print"/>
          <a:srcRect/>
          <a:stretch>
            <a:fillRect/>
          </a:stretch>
        </p:blipFill>
        <p:spPr bwMode="auto">
          <a:xfrm>
            <a:off x="0" y="1"/>
            <a:ext cx="12192000" cy="2791884"/>
          </a:xfrm>
          <a:prstGeom prst="rect">
            <a:avLst/>
          </a:prstGeom>
          <a:noFill/>
          <a:ln w="9525">
            <a:noFill/>
            <a:miter lim="800000"/>
            <a:headEnd/>
            <a:tailEnd/>
          </a:ln>
        </p:spPr>
      </p:pic>
      <p:grpSp>
        <p:nvGrpSpPr>
          <p:cNvPr id="58372" name="Group 3"/>
          <p:cNvGrpSpPr>
            <a:grpSpLocks/>
          </p:cNvGrpSpPr>
          <p:nvPr/>
        </p:nvGrpSpPr>
        <p:grpSpPr bwMode="auto">
          <a:xfrm>
            <a:off x="10157884" y="105833"/>
            <a:ext cx="1742016" cy="797984"/>
            <a:chOff x="4799" y="50"/>
            <a:chExt cx="823" cy="377"/>
          </a:xfrm>
        </p:grpSpPr>
        <p:grpSp>
          <p:nvGrpSpPr>
            <p:cNvPr id="58374" name="Group 4"/>
            <p:cNvGrpSpPr>
              <a:grpSpLocks/>
            </p:cNvGrpSpPr>
            <p:nvPr/>
          </p:nvGrpSpPr>
          <p:grpSpPr bwMode="auto">
            <a:xfrm>
              <a:off x="4799" y="50"/>
              <a:ext cx="367" cy="377"/>
              <a:chOff x="3451" y="1425"/>
              <a:chExt cx="506" cy="519"/>
            </a:xfrm>
          </p:grpSpPr>
          <p:sp>
            <p:nvSpPr>
              <p:cNvPr id="58376" name="Freeform 5"/>
              <p:cNvSpPr>
                <a:spLocks/>
              </p:cNvSpPr>
              <p:nvPr/>
            </p:nvSpPr>
            <p:spPr bwMode="auto">
              <a:xfrm>
                <a:off x="3812" y="1425"/>
                <a:ext cx="145" cy="519"/>
              </a:xfrm>
              <a:custGeom>
                <a:avLst/>
                <a:gdLst>
                  <a:gd name="T0" fmla="*/ 292 w 292"/>
                  <a:gd name="T1" fmla="*/ 0 h 1037"/>
                  <a:gd name="T2" fmla="*/ 292 w 292"/>
                  <a:gd name="T3" fmla="*/ 1037 h 1037"/>
                  <a:gd name="T4" fmla="*/ 20 w 292"/>
                  <a:gd name="T5" fmla="*/ 1037 h 1037"/>
                  <a:gd name="T6" fmla="*/ 17 w 292"/>
                  <a:gd name="T7" fmla="*/ 1036 h 1037"/>
                  <a:gd name="T8" fmla="*/ 13 w 292"/>
                  <a:gd name="T9" fmla="*/ 1035 h 1037"/>
                  <a:gd name="T10" fmla="*/ 10 w 292"/>
                  <a:gd name="T11" fmla="*/ 1033 h 1037"/>
                  <a:gd name="T12" fmla="*/ 7 w 292"/>
                  <a:gd name="T13" fmla="*/ 1031 h 1037"/>
                  <a:gd name="T14" fmla="*/ 4 w 292"/>
                  <a:gd name="T15" fmla="*/ 1028 h 1037"/>
                  <a:gd name="T16" fmla="*/ 2 w 292"/>
                  <a:gd name="T17" fmla="*/ 1025 h 1037"/>
                  <a:gd name="T18" fmla="*/ 0 w 292"/>
                  <a:gd name="T19" fmla="*/ 1021 h 1037"/>
                  <a:gd name="T20" fmla="*/ 0 w 292"/>
                  <a:gd name="T21" fmla="*/ 1016 h 1037"/>
                  <a:gd name="T22" fmla="*/ 0 w 292"/>
                  <a:gd name="T23" fmla="*/ 1012 h 1037"/>
                  <a:gd name="T24" fmla="*/ 2 w 292"/>
                  <a:gd name="T25" fmla="*/ 1009 h 1037"/>
                  <a:gd name="T26" fmla="*/ 4 w 292"/>
                  <a:gd name="T27" fmla="*/ 1005 h 1037"/>
                  <a:gd name="T28" fmla="*/ 7 w 292"/>
                  <a:gd name="T29" fmla="*/ 1002 h 1037"/>
                  <a:gd name="T30" fmla="*/ 10 w 292"/>
                  <a:gd name="T31" fmla="*/ 1000 h 1037"/>
                  <a:gd name="T32" fmla="*/ 13 w 292"/>
                  <a:gd name="T33" fmla="*/ 998 h 1037"/>
                  <a:gd name="T34" fmla="*/ 17 w 292"/>
                  <a:gd name="T35" fmla="*/ 997 h 1037"/>
                  <a:gd name="T36" fmla="*/ 20 w 292"/>
                  <a:gd name="T37" fmla="*/ 997 h 1037"/>
                  <a:gd name="T38" fmla="*/ 251 w 292"/>
                  <a:gd name="T39" fmla="*/ 997 h 1037"/>
                  <a:gd name="T40" fmla="*/ 251 w 292"/>
                  <a:gd name="T41" fmla="*/ 41 h 1037"/>
                  <a:gd name="T42" fmla="*/ 23 w 292"/>
                  <a:gd name="T43" fmla="*/ 41 h 1037"/>
                  <a:gd name="T44" fmla="*/ 19 w 292"/>
                  <a:gd name="T45" fmla="*/ 41 h 1037"/>
                  <a:gd name="T46" fmla="*/ 15 w 292"/>
                  <a:gd name="T47" fmla="*/ 40 h 1037"/>
                  <a:gd name="T48" fmla="*/ 12 w 292"/>
                  <a:gd name="T49" fmla="*/ 38 h 1037"/>
                  <a:gd name="T50" fmla="*/ 9 w 292"/>
                  <a:gd name="T51" fmla="*/ 36 h 1037"/>
                  <a:gd name="T52" fmla="*/ 7 w 292"/>
                  <a:gd name="T53" fmla="*/ 33 h 1037"/>
                  <a:gd name="T54" fmla="*/ 5 w 292"/>
                  <a:gd name="T55" fmla="*/ 29 h 1037"/>
                  <a:gd name="T56" fmla="*/ 4 w 292"/>
                  <a:gd name="T57" fmla="*/ 25 h 1037"/>
                  <a:gd name="T58" fmla="*/ 2 w 292"/>
                  <a:gd name="T59" fmla="*/ 21 h 1037"/>
                  <a:gd name="T60" fmla="*/ 2 w 292"/>
                  <a:gd name="T61" fmla="*/ 21 h 1037"/>
                  <a:gd name="T62" fmla="*/ 4 w 292"/>
                  <a:gd name="T63" fmla="*/ 17 h 1037"/>
                  <a:gd name="T64" fmla="*/ 5 w 292"/>
                  <a:gd name="T65" fmla="*/ 13 h 1037"/>
                  <a:gd name="T66" fmla="*/ 7 w 292"/>
                  <a:gd name="T67" fmla="*/ 10 h 1037"/>
                  <a:gd name="T68" fmla="*/ 9 w 292"/>
                  <a:gd name="T69" fmla="*/ 7 h 1037"/>
                  <a:gd name="T70" fmla="*/ 12 w 292"/>
                  <a:gd name="T71" fmla="*/ 5 h 1037"/>
                  <a:gd name="T72" fmla="*/ 15 w 292"/>
                  <a:gd name="T73" fmla="*/ 2 h 1037"/>
                  <a:gd name="T74" fmla="*/ 19 w 292"/>
                  <a:gd name="T75" fmla="*/ 1 h 1037"/>
                  <a:gd name="T76" fmla="*/ 23 w 292"/>
                  <a:gd name="T77" fmla="*/ 0 h 1037"/>
                  <a:gd name="T78" fmla="*/ 292 w 292"/>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1037"/>
                  <a:gd name="T122" fmla="*/ 292 w 292"/>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1037">
                    <a:moveTo>
                      <a:pt x="292" y="0"/>
                    </a:moveTo>
                    <a:lnTo>
                      <a:pt x="292" y="1037"/>
                    </a:lnTo>
                    <a:lnTo>
                      <a:pt x="20" y="1037"/>
                    </a:lnTo>
                    <a:lnTo>
                      <a:pt x="17" y="1036"/>
                    </a:lnTo>
                    <a:lnTo>
                      <a:pt x="13" y="1035"/>
                    </a:lnTo>
                    <a:lnTo>
                      <a:pt x="10" y="1033"/>
                    </a:lnTo>
                    <a:lnTo>
                      <a:pt x="7" y="1031"/>
                    </a:lnTo>
                    <a:lnTo>
                      <a:pt x="4" y="1028"/>
                    </a:lnTo>
                    <a:lnTo>
                      <a:pt x="2" y="1025"/>
                    </a:lnTo>
                    <a:lnTo>
                      <a:pt x="0" y="1021"/>
                    </a:lnTo>
                    <a:lnTo>
                      <a:pt x="0" y="1016"/>
                    </a:lnTo>
                    <a:lnTo>
                      <a:pt x="0" y="1012"/>
                    </a:lnTo>
                    <a:lnTo>
                      <a:pt x="2" y="1009"/>
                    </a:lnTo>
                    <a:lnTo>
                      <a:pt x="4" y="1005"/>
                    </a:lnTo>
                    <a:lnTo>
                      <a:pt x="7" y="1002"/>
                    </a:lnTo>
                    <a:lnTo>
                      <a:pt x="10" y="1000"/>
                    </a:lnTo>
                    <a:lnTo>
                      <a:pt x="13" y="998"/>
                    </a:lnTo>
                    <a:lnTo>
                      <a:pt x="17" y="997"/>
                    </a:lnTo>
                    <a:lnTo>
                      <a:pt x="20" y="997"/>
                    </a:lnTo>
                    <a:lnTo>
                      <a:pt x="251" y="997"/>
                    </a:lnTo>
                    <a:lnTo>
                      <a:pt x="251" y="41"/>
                    </a:lnTo>
                    <a:lnTo>
                      <a:pt x="23" y="41"/>
                    </a:lnTo>
                    <a:lnTo>
                      <a:pt x="19" y="41"/>
                    </a:lnTo>
                    <a:lnTo>
                      <a:pt x="15" y="40"/>
                    </a:lnTo>
                    <a:lnTo>
                      <a:pt x="12" y="38"/>
                    </a:lnTo>
                    <a:lnTo>
                      <a:pt x="9" y="36"/>
                    </a:lnTo>
                    <a:lnTo>
                      <a:pt x="7" y="33"/>
                    </a:lnTo>
                    <a:lnTo>
                      <a:pt x="5" y="29"/>
                    </a:lnTo>
                    <a:lnTo>
                      <a:pt x="4" y="25"/>
                    </a:lnTo>
                    <a:lnTo>
                      <a:pt x="2" y="21"/>
                    </a:lnTo>
                    <a:lnTo>
                      <a:pt x="4" y="17"/>
                    </a:lnTo>
                    <a:lnTo>
                      <a:pt x="5" y="13"/>
                    </a:lnTo>
                    <a:lnTo>
                      <a:pt x="7" y="10"/>
                    </a:lnTo>
                    <a:lnTo>
                      <a:pt x="9" y="7"/>
                    </a:lnTo>
                    <a:lnTo>
                      <a:pt x="12" y="5"/>
                    </a:lnTo>
                    <a:lnTo>
                      <a:pt x="15" y="2"/>
                    </a:lnTo>
                    <a:lnTo>
                      <a:pt x="19" y="1"/>
                    </a:lnTo>
                    <a:lnTo>
                      <a:pt x="23" y="0"/>
                    </a:lnTo>
                    <a:lnTo>
                      <a:pt x="292" y="0"/>
                    </a:lnTo>
                    <a:close/>
                  </a:path>
                </a:pathLst>
              </a:custGeom>
              <a:solidFill>
                <a:srgbClr val="8CD211"/>
              </a:solidFill>
              <a:ln w="9525">
                <a:noFill/>
                <a:round/>
                <a:headEnd/>
                <a:tailEnd/>
              </a:ln>
            </p:spPr>
            <p:txBody>
              <a:bodyPr/>
              <a:lstStyle/>
              <a:p>
                <a:endParaRPr lang="en-US" sz="2400"/>
              </a:p>
            </p:txBody>
          </p:sp>
          <p:sp>
            <p:nvSpPr>
              <p:cNvPr id="58377" name="Freeform 6"/>
              <p:cNvSpPr>
                <a:spLocks/>
              </p:cNvSpPr>
              <p:nvPr/>
            </p:nvSpPr>
            <p:spPr bwMode="auto">
              <a:xfrm>
                <a:off x="3451" y="1425"/>
                <a:ext cx="146" cy="519"/>
              </a:xfrm>
              <a:custGeom>
                <a:avLst/>
                <a:gdLst>
                  <a:gd name="T0" fmla="*/ 0 w 291"/>
                  <a:gd name="T1" fmla="*/ 0 h 1037"/>
                  <a:gd name="T2" fmla="*/ 0 w 291"/>
                  <a:gd name="T3" fmla="*/ 1037 h 1037"/>
                  <a:gd name="T4" fmla="*/ 270 w 291"/>
                  <a:gd name="T5" fmla="*/ 1037 h 1037"/>
                  <a:gd name="T6" fmla="*/ 274 w 291"/>
                  <a:gd name="T7" fmla="*/ 1036 h 1037"/>
                  <a:gd name="T8" fmla="*/ 278 w 291"/>
                  <a:gd name="T9" fmla="*/ 1035 h 1037"/>
                  <a:gd name="T10" fmla="*/ 281 w 291"/>
                  <a:gd name="T11" fmla="*/ 1033 h 1037"/>
                  <a:gd name="T12" fmla="*/ 285 w 291"/>
                  <a:gd name="T13" fmla="*/ 1031 h 1037"/>
                  <a:gd name="T14" fmla="*/ 287 w 291"/>
                  <a:gd name="T15" fmla="*/ 1028 h 1037"/>
                  <a:gd name="T16" fmla="*/ 289 w 291"/>
                  <a:gd name="T17" fmla="*/ 1025 h 1037"/>
                  <a:gd name="T18" fmla="*/ 290 w 291"/>
                  <a:gd name="T19" fmla="*/ 1021 h 1037"/>
                  <a:gd name="T20" fmla="*/ 291 w 291"/>
                  <a:gd name="T21" fmla="*/ 1016 h 1037"/>
                  <a:gd name="T22" fmla="*/ 290 w 291"/>
                  <a:gd name="T23" fmla="*/ 1012 h 1037"/>
                  <a:gd name="T24" fmla="*/ 289 w 291"/>
                  <a:gd name="T25" fmla="*/ 1009 h 1037"/>
                  <a:gd name="T26" fmla="*/ 287 w 291"/>
                  <a:gd name="T27" fmla="*/ 1005 h 1037"/>
                  <a:gd name="T28" fmla="*/ 285 w 291"/>
                  <a:gd name="T29" fmla="*/ 1002 h 1037"/>
                  <a:gd name="T30" fmla="*/ 281 w 291"/>
                  <a:gd name="T31" fmla="*/ 1000 h 1037"/>
                  <a:gd name="T32" fmla="*/ 278 w 291"/>
                  <a:gd name="T33" fmla="*/ 998 h 1037"/>
                  <a:gd name="T34" fmla="*/ 274 w 291"/>
                  <a:gd name="T35" fmla="*/ 997 h 1037"/>
                  <a:gd name="T36" fmla="*/ 270 w 291"/>
                  <a:gd name="T37" fmla="*/ 997 h 1037"/>
                  <a:gd name="T38" fmla="*/ 40 w 291"/>
                  <a:gd name="T39" fmla="*/ 997 h 1037"/>
                  <a:gd name="T40" fmla="*/ 40 w 291"/>
                  <a:gd name="T41" fmla="*/ 41 h 1037"/>
                  <a:gd name="T42" fmla="*/ 268 w 291"/>
                  <a:gd name="T43" fmla="*/ 41 h 1037"/>
                  <a:gd name="T44" fmla="*/ 272 w 291"/>
                  <a:gd name="T45" fmla="*/ 41 h 1037"/>
                  <a:gd name="T46" fmla="*/ 275 w 291"/>
                  <a:gd name="T47" fmla="*/ 40 h 1037"/>
                  <a:gd name="T48" fmla="*/ 279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3 h 1037"/>
                  <a:gd name="T66" fmla="*/ 285 w 291"/>
                  <a:gd name="T67" fmla="*/ 10 h 1037"/>
                  <a:gd name="T68" fmla="*/ 282 w 291"/>
                  <a:gd name="T69" fmla="*/ 7 h 1037"/>
                  <a:gd name="T70" fmla="*/ 279 w 291"/>
                  <a:gd name="T71" fmla="*/ 5 h 1037"/>
                  <a:gd name="T72" fmla="*/ 275 w 291"/>
                  <a:gd name="T73" fmla="*/ 2 h 1037"/>
                  <a:gd name="T74" fmla="*/ 272 w 291"/>
                  <a:gd name="T75" fmla="*/ 1 h 1037"/>
                  <a:gd name="T76" fmla="*/ 268 w 291"/>
                  <a:gd name="T77" fmla="*/ 0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6"/>
                    </a:lnTo>
                    <a:lnTo>
                      <a:pt x="278" y="1035"/>
                    </a:lnTo>
                    <a:lnTo>
                      <a:pt x="281" y="1033"/>
                    </a:lnTo>
                    <a:lnTo>
                      <a:pt x="285" y="1031"/>
                    </a:lnTo>
                    <a:lnTo>
                      <a:pt x="287" y="1028"/>
                    </a:lnTo>
                    <a:lnTo>
                      <a:pt x="289" y="1025"/>
                    </a:lnTo>
                    <a:lnTo>
                      <a:pt x="290" y="1021"/>
                    </a:lnTo>
                    <a:lnTo>
                      <a:pt x="291" y="1016"/>
                    </a:lnTo>
                    <a:lnTo>
                      <a:pt x="290" y="1012"/>
                    </a:lnTo>
                    <a:lnTo>
                      <a:pt x="289" y="1009"/>
                    </a:lnTo>
                    <a:lnTo>
                      <a:pt x="287" y="1005"/>
                    </a:lnTo>
                    <a:lnTo>
                      <a:pt x="285" y="1002"/>
                    </a:lnTo>
                    <a:lnTo>
                      <a:pt x="281" y="1000"/>
                    </a:lnTo>
                    <a:lnTo>
                      <a:pt x="278" y="998"/>
                    </a:lnTo>
                    <a:lnTo>
                      <a:pt x="274" y="997"/>
                    </a:lnTo>
                    <a:lnTo>
                      <a:pt x="270" y="997"/>
                    </a:lnTo>
                    <a:lnTo>
                      <a:pt x="40" y="997"/>
                    </a:lnTo>
                    <a:lnTo>
                      <a:pt x="40" y="41"/>
                    </a:lnTo>
                    <a:lnTo>
                      <a:pt x="268" y="41"/>
                    </a:lnTo>
                    <a:lnTo>
                      <a:pt x="272" y="41"/>
                    </a:lnTo>
                    <a:lnTo>
                      <a:pt x="275" y="40"/>
                    </a:lnTo>
                    <a:lnTo>
                      <a:pt x="279" y="38"/>
                    </a:lnTo>
                    <a:lnTo>
                      <a:pt x="282" y="36"/>
                    </a:lnTo>
                    <a:lnTo>
                      <a:pt x="285" y="33"/>
                    </a:lnTo>
                    <a:lnTo>
                      <a:pt x="287" y="29"/>
                    </a:lnTo>
                    <a:lnTo>
                      <a:pt x="288" y="25"/>
                    </a:lnTo>
                    <a:lnTo>
                      <a:pt x="288" y="21"/>
                    </a:lnTo>
                    <a:lnTo>
                      <a:pt x="288" y="17"/>
                    </a:lnTo>
                    <a:lnTo>
                      <a:pt x="287" y="13"/>
                    </a:lnTo>
                    <a:lnTo>
                      <a:pt x="285" y="10"/>
                    </a:lnTo>
                    <a:lnTo>
                      <a:pt x="282" y="7"/>
                    </a:lnTo>
                    <a:lnTo>
                      <a:pt x="279" y="5"/>
                    </a:lnTo>
                    <a:lnTo>
                      <a:pt x="275" y="2"/>
                    </a:lnTo>
                    <a:lnTo>
                      <a:pt x="272" y="1"/>
                    </a:lnTo>
                    <a:lnTo>
                      <a:pt x="268" y="0"/>
                    </a:lnTo>
                    <a:lnTo>
                      <a:pt x="0" y="0"/>
                    </a:lnTo>
                    <a:close/>
                  </a:path>
                </a:pathLst>
              </a:custGeom>
              <a:solidFill>
                <a:srgbClr val="8CD211"/>
              </a:solidFill>
              <a:ln w="9525">
                <a:noFill/>
                <a:round/>
                <a:headEnd/>
                <a:tailEnd/>
              </a:ln>
            </p:spPr>
            <p:txBody>
              <a:bodyPr/>
              <a:lstStyle/>
              <a:p>
                <a:endParaRPr lang="en-US" sz="2400"/>
              </a:p>
            </p:txBody>
          </p:sp>
          <p:sp>
            <p:nvSpPr>
              <p:cNvPr id="58378" name="Freeform 7"/>
              <p:cNvSpPr>
                <a:spLocks/>
              </p:cNvSpPr>
              <p:nvPr/>
            </p:nvSpPr>
            <p:spPr bwMode="auto">
              <a:xfrm>
                <a:off x="3675" y="1849"/>
                <a:ext cx="56" cy="56"/>
              </a:xfrm>
              <a:custGeom>
                <a:avLst/>
                <a:gdLst>
                  <a:gd name="T0" fmla="*/ 111 w 111"/>
                  <a:gd name="T1" fmla="*/ 56 h 112"/>
                  <a:gd name="T2" fmla="*/ 111 w 111"/>
                  <a:gd name="T3" fmla="*/ 50 h 112"/>
                  <a:gd name="T4" fmla="*/ 110 w 111"/>
                  <a:gd name="T5" fmla="*/ 45 h 112"/>
                  <a:gd name="T6" fmla="*/ 109 w 111"/>
                  <a:gd name="T7" fmla="*/ 40 h 112"/>
                  <a:gd name="T8" fmla="*/ 107 w 111"/>
                  <a:gd name="T9" fmla="*/ 34 h 112"/>
                  <a:gd name="T10" fmla="*/ 102 w 111"/>
                  <a:gd name="T11" fmla="*/ 25 h 112"/>
                  <a:gd name="T12" fmla="*/ 94 w 111"/>
                  <a:gd name="T13" fmla="*/ 17 h 112"/>
                  <a:gd name="T14" fmla="*/ 87 w 111"/>
                  <a:gd name="T15" fmla="*/ 9 h 112"/>
                  <a:gd name="T16" fmla="*/ 77 w 111"/>
                  <a:gd name="T17" fmla="*/ 5 h 112"/>
                  <a:gd name="T18" fmla="*/ 72 w 111"/>
                  <a:gd name="T19" fmla="*/ 3 h 112"/>
                  <a:gd name="T20" fmla="*/ 67 w 111"/>
                  <a:gd name="T21" fmla="*/ 1 h 112"/>
                  <a:gd name="T22" fmla="*/ 61 w 111"/>
                  <a:gd name="T23" fmla="*/ 1 h 112"/>
                  <a:gd name="T24" fmla="*/ 55 w 111"/>
                  <a:gd name="T25" fmla="*/ 0 h 112"/>
                  <a:gd name="T26" fmla="*/ 49 w 111"/>
                  <a:gd name="T27" fmla="*/ 1 h 112"/>
                  <a:gd name="T28" fmla="*/ 44 w 111"/>
                  <a:gd name="T29" fmla="*/ 1 h 112"/>
                  <a:gd name="T30" fmla="*/ 39 w 111"/>
                  <a:gd name="T31" fmla="*/ 3 h 112"/>
                  <a:gd name="T32" fmla="*/ 33 w 111"/>
                  <a:gd name="T33" fmla="*/ 5 h 112"/>
                  <a:gd name="T34" fmla="*/ 24 w 111"/>
                  <a:gd name="T35" fmla="*/ 9 h 112"/>
                  <a:gd name="T36" fmla="*/ 16 w 111"/>
                  <a:gd name="T37" fmla="*/ 17 h 112"/>
                  <a:gd name="T38" fmla="*/ 9 w 111"/>
                  <a:gd name="T39" fmla="*/ 25 h 112"/>
                  <a:gd name="T40" fmla="*/ 4 w 111"/>
                  <a:gd name="T41" fmla="*/ 34 h 112"/>
                  <a:gd name="T42" fmla="*/ 2 w 111"/>
                  <a:gd name="T43" fmla="*/ 40 h 112"/>
                  <a:gd name="T44" fmla="*/ 1 w 111"/>
                  <a:gd name="T45" fmla="*/ 45 h 112"/>
                  <a:gd name="T46" fmla="*/ 0 w 111"/>
                  <a:gd name="T47" fmla="*/ 50 h 112"/>
                  <a:gd name="T48" fmla="*/ 0 w 111"/>
                  <a:gd name="T49" fmla="*/ 56 h 112"/>
                  <a:gd name="T50" fmla="*/ 0 w 111"/>
                  <a:gd name="T51" fmla="*/ 62 h 112"/>
                  <a:gd name="T52" fmla="*/ 1 w 111"/>
                  <a:gd name="T53" fmla="*/ 67 h 112"/>
                  <a:gd name="T54" fmla="*/ 2 w 111"/>
                  <a:gd name="T55" fmla="*/ 72 h 112"/>
                  <a:gd name="T56" fmla="*/ 4 w 111"/>
                  <a:gd name="T57" fmla="*/ 77 h 112"/>
                  <a:gd name="T58" fmla="*/ 9 w 111"/>
                  <a:gd name="T59" fmla="*/ 87 h 112"/>
                  <a:gd name="T60" fmla="*/ 16 w 111"/>
                  <a:gd name="T61" fmla="*/ 95 h 112"/>
                  <a:gd name="T62" fmla="*/ 24 w 111"/>
                  <a:gd name="T63" fmla="*/ 102 h 112"/>
                  <a:gd name="T64" fmla="*/ 33 w 111"/>
                  <a:gd name="T65" fmla="*/ 108 h 112"/>
                  <a:gd name="T66" fmla="*/ 39 w 111"/>
                  <a:gd name="T67" fmla="*/ 109 h 112"/>
                  <a:gd name="T68" fmla="*/ 44 w 111"/>
                  <a:gd name="T69" fmla="*/ 111 h 112"/>
                  <a:gd name="T70" fmla="*/ 49 w 111"/>
                  <a:gd name="T71" fmla="*/ 112 h 112"/>
                  <a:gd name="T72" fmla="*/ 55 w 111"/>
                  <a:gd name="T73" fmla="*/ 112 h 112"/>
                  <a:gd name="T74" fmla="*/ 61 w 111"/>
                  <a:gd name="T75" fmla="*/ 112 h 112"/>
                  <a:gd name="T76" fmla="*/ 67 w 111"/>
                  <a:gd name="T77" fmla="*/ 111 h 112"/>
                  <a:gd name="T78" fmla="*/ 72 w 111"/>
                  <a:gd name="T79" fmla="*/ 109 h 112"/>
                  <a:gd name="T80" fmla="*/ 77 w 111"/>
                  <a:gd name="T81" fmla="*/ 108 h 112"/>
                  <a:gd name="T82" fmla="*/ 87 w 111"/>
                  <a:gd name="T83" fmla="*/ 102 h 112"/>
                  <a:gd name="T84" fmla="*/ 94 w 111"/>
                  <a:gd name="T85" fmla="*/ 95 h 112"/>
                  <a:gd name="T86" fmla="*/ 102 w 111"/>
                  <a:gd name="T87" fmla="*/ 87 h 112"/>
                  <a:gd name="T88" fmla="*/ 107 w 111"/>
                  <a:gd name="T89" fmla="*/ 77 h 112"/>
                  <a:gd name="T90" fmla="*/ 109 w 111"/>
                  <a:gd name="T91" fmla="*/ 72 h 112"/>
                  <a:gd name="T92" fmla="*/ 110 w 111"/>
                  <a:gd name="T93" fmla="*/ 67 h 112"/>
                  <a:gd name="T94" fmla="*/ 111 w 111"/>
                  <a:gd name="T95" fmla="*/ 62 h 112"/>
                  <a:gd name="T96" fmla="*/ 111 w 111"/>
                  <a:gd name="T97" fmla="*/ 56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12"/>
                  <a:gd name="T149" fmla="*/ 111 w 111"/>
                  <a:gd name="T150" fmla="*/ 112 h 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12">
                    <a:moveTo>
                      <a:pt x="111" y="56"/>
                    </a:moveTo>
                    <a:lnTo>
                      <a:pt x="111" y="50"/>
                    </a:lnTo>
                    <a:lnTo>
                      <a:pt x="110" y="45"/>
                    </a:lnTo>
                    <a:lnTo>
                      <a:pt x="109" y="40"/>
                    </a:lnTo>
                    <a:lnTo>
                      <a:pt x="107" y="34"/>
                    </a:lnTo>
                    <a:lnTo>
                      <a:pt x="102" y="25"/>
                    </a:lnTo>
                    <a:lnTo>
                      <a:pt x="94" y="17"/>
                    </a:lnTo>
                    <a:lnTo>
                      <a:pt x="87" y="9"/>
                    </a:lnTo>
                    <a:lnTo>
                      <a:pt x="77" y="5"/>
                    </a:lnTo>
                    <a:lnTo>
                      <a:pt x="72" y="3"/>
                    </a:lnTo>
                    <a:lnTo>
                      <a:pt x="67" y="1"/>
                    </a:lnTo>
                    <a:lnTo>
                      <a:pt x="61" y="1"/>
                    </a:lnTo>
                    <a:lnTo>
                      <a:pt x="55" y="0"/>
                    </a:lnTo>
                    <a:lnTo>
                      <a:pt x="49" y="1"/>
                    </a:lnTo>
                    <a:lnTo>
                      <a:pt x="44" y="1"/>
                    </a:lnTo>
                    <a:lnTo>
                      <a:pt x="39" y="3"/>
                    </a:lnTo>
                    <a:lnTo>
                      <a:pt x="33" y="5"/>
                    </a:lnTo>
                    <a:lnTo>
                      <a:pt x="24" y="9"/>
                    </a:lnTo>
                    <a:lnTo>
                      <a:pt x="16" y="17"/>
                    </a:lnTo>
                    <a:lnTo>
                      <a:pt x="9" y="25"/>
                    </a:lnTo>
                    <a:lnTo>
                      <a:pt x="4" y="34"/>
                    </a:lnTo>
                    <a:lnTo>
                      <a:pt x="2" y="40"/>
                    </a:lnTo>
                    <a:lnTo>
                      <a:pt x="1" y="45"/>
                    </a:lnTo>
                    <a:lnTo>
                      <a:pt x="0" y="50"/>
                    </a:lnTo>
                    <a:lnTo>
                      <a:pt x="0" y="56"/>
                    </a:lnTo>
                    <a:lnTo>
                      <a:pt x="0" y="62"/>
                    </a:lnTo>
                    <a:lnTo>
                      <a:pt x="1" y="67"/>
                    </a:lnTo>
                    <a:lnTo>
                      <a:pt x="2" y="72"/>
                    </a:lnTo>
                    <a:lnTo>
                      <a:pt x="4" y="77"/>
                    </a:lnTo>
                    <a:lnTo>
                      <a:pt x="9" y="87"/>
                    </a:lnTo>
                    <a:lnTo>
                      <a:pt x="16" y="95"/>
                    </a:lnTo>
                    <a:lnTo>
                      <a:pt x="24" y="102"/>
                    </a:lnTo>
                    <a:lnTo>
                      <a:pt x="33" y="108"/>
                    </a:lnTo>
                    <a:lnTo>
                      <a:pt x="39" y="109"/>
                    </a:lnTo>
                    <a:lnTo>
                      <a:pt x="44" y="111"/>
                    </a:lnTo>
                    <a:lnTo>
                      <a:pt x="49" y="112"/>
                    </a:lnTo>
                    <a:lnTo>
                      <a:pt x="55" y="112"/>
                    </a:lnTo>
                    <a:lnTo>
                      <a:pt x="61" y="112"/>
                    </a:lnTo>
                    <a:lnTo>
                      <a:pt x="67" y="111"/>
                    </a:lnTo>
                    <a:lnTo>
                      <a:pt x="72" y="109"/>
                    </a:lnTo>
                    <a:lnTo>
                      <a:pt x="77" y="108"/>
                    </a:lnTo>
                    <a:lnTo>
                      <a:pt x="87" y="102"/>
                    </a:lnTo>
                    <a:lnTo>
                      <a:pt x="94" y="95"/>
                    </a:lnTo>
                    <a:lnTo>
                      <a:pt x="102" y="87"/>
                    </a:lnTo>
                    <a:lnTo>
                      <a:pt x="107" y="77"/>
                    </a:lnTo>
                    <a:lnTo>
                      <a:pt x="109" y="72"/>
                    </a:lnTo>
                    <a:lnTo>
                      <a:pt x="110" y="67"/>
                    </a:lnTo>
                    <a:lnTo>
                      <a:pt x="111" y="62"/>
                    </a:lnTo>
                    <a:lnTo>
                      <a:pt x="111" y="56"/>
                    </a:lnTo>
                    <a:close/>
                  </a:path>
                </a:pathLst>
              </a:custGeom>
              <a:solidFill>
                <a:srgbClr val="8CD211"/>
              </a:solidFill>
              <a:ln w="9525">
                <a:noFill/>
                <a:round/>
                <a:headEnd/>
                <a:tailEnd/>
              </a:ln>
            </p:spPr>
            <p:txBody>
              <a:bodyPr/>
              <a:lstStyle/>
              <a:p>
                <a:endParaRPr lang="en-US" sz="2400"/>
              </a:p>
            </p:txBody>
          </p:sp>
          <p:sp>
            <p:nvSpPr>
              <p:cNvPr id="58379" name="Freeform 8"/>
              <p:cNvSpPr>
                <a:spLocks/>
              </p:cNvSpPr>
              <p:nvPr/>
            </p:nvSpPr>
            <p:spPr bwMode="auto">
              <a:xfrm>
                <a:off x="3589" y="1491"/>
                <a:ext cx="227" cy="298"/>
              </a:xfrm>
              <a:custGeom>
                <a:avLst/>
                <a:gdLst>
                  <a:gd name="T0" fmla="*/ 219 w 455"/>
                  <a:gd name="T1" fmla="*/ 594 h 596"/>
                  <a:gd name="T2" fmla="*/ 211 w 455"/>
                  <a:gd name="T3" fmla="*/ 587 h 596"/>
                  <a:gd name="T4" fmla="*/ 207 w 455"/>
                  <a:gd name="T5" fmla="*/ 575 h 596"/>
                  <a:gd name="T6" fmla="*/ 213 w 455"/>
                  <a:gd name="T7" fmla="*/ 515 h 596"/>
                  <a:gd name="T8" fmla="*/ 229 w 455"/>
                  <a:gd name="T9" fmla="*/ 466 h 596"/>
                  <a:gd name="T10" fmla="*/ 253 w 455"/>
                  <a:gd name="T11" fmla="*/ 429 h 596"/>
                  <a:gd name="T12" fmla="*/ 281 w 455"/>
                  <a:gd name="T13" fmla="*/ 399 h 596"/>
                  <a:gd name="T14" fmla="*/ 340 w 455"/>
                  <a:gd name="T15" fmla="*/ 353 h 596"/>
                  <a:gd name="T16" fmla="*/ 373 w 455"/>
                  <a:gd name="T17" fmla="*/ 325 h 596"/>
                  <a:gd name="T18" fmla="*/ 392 w 455"/>
                  <a:gd name="T19" fmla="*/ 299 h 596"/>
                  <a:gd name="T20" fmla="*/ 407 w 455"/>
                  <a:gd name="T21" fmla="*/ 266 h 596"/>
                  <a:gd name="T22" fmla="*/ 414 w 455"/>
                  <a:gd name="T23" fmla="*/ 224 h 596"/>
                  <a:gd name="T24" fmla="*/ 411 w 455"/>
                  <a:gd name="T25" fmla="*/ 172 h 596"/>
                  <a:gd name="T26" fmla="*/ 393 w 455"/>
                  <a:gd name="T27" fmla="*/ 126 h 596"/>
                  <a:gd name="T28" fmla="*/ 362 w 455"/>
                  <a:gd name="T29" fmla="*/ 87 h 596"/>
                  <a:gd name="T30" fmla="*/ 320 w 455"/>
                  <a:gd name="T31" fmla="*/ 60 h 596"/>
                  <a:gd name="T32" fmla="*/ 267 w 455"/>
                  <a:gd name="T33" fmla="*/ 44 h 596"/>
                  <a:gd name="T34" fmla="*/ 209 w 455"/>
                  <a:gd name="T35" fmla="*/ 42 h 596"/>
                  <a:gd name="T36" fmla="*/ 154 w 455"/>
                  <a:gd name="T37" fmla="*/ 56 h 596"/>
                  <a:gd name="T38" fmla="*/ 108 w 455"/>
                  <a:gd name="T39" fmla="*/ 83 h 596"/>
                  <a:gd name="T40" fmla="*/ 72 w 455"/>
                  <a:gd name="T41" fmla="*/ 123 h 596"/>
                  <a:gd name="T42" fmla="*/ 49 w 455"/>
                  <a:gd name="T43" fmla="*/ 172 h 596"/>
                  <a:gd name="T44" fmla="*/ 41 w 455"/>
                  <a:gd name="T45" fmla="*/ 228 h 596"/>
                  <a:gd name="T46" fmla="*/ 37 w 455"/>
                  <a:gd name="T47" fmla="*/ 239 h 596"/>
                  <a:gd name="T48" fmla="*/ 28 w 455"/>
                  <a:gd name="T49" fmla="*/ 246 h 596"/>
                  <a:gd name="T50" fmla="*/ 16 w 455"/>
                  <a:gd name="T51" fmla="*/ 247 h 596"/>
                  <a:gd name="T52" fmla="*/ 5 w 455"/>
                  <a:gd name="T53" fmla="*/ 242 h 596"/>
                  <a:gd name="T54" fmla="*/ 0 w 455"/>
                  <a:gd name="T55" fmla="*/ 232 h 596"/>
                  <a:gd name="T56" fmla="*/ 1 w 455"/>
                  <a:gd name="T57" fmla="*/ 205 h 596"/>
                  <a:gd name="T58" fmla="*/ 6 w 455"/>
                  <a:gd name="T59" fmla="*/ 171 h 596"/>
                  <a:gd name="T60" fmla="*/ 18 w 455"/>
                  <a:gd name="T61" fmla="*/ 139 h 596"/>
                  <a:gd name="T62" fmla="*/ 33 w 455"/>
                  <a:gd name="T63" fmla="*/ 109 h 596"/>
                  <a:gd name="T64" fmla="*/ 66 w 455"/>
                  <a:gd name="T65" fmla="*/ 66 h 596"/>
                  <a:gd name="T66" fmla="*/ 109 w 455"/>
                  <a:gd name="T67" fmla="*/ 33 h 596"/>
                  <a:gd name="T68" fmla="*/ 138 w 455"/>
                  <a:gd name="T69" fmla="*/ 18 h 596"/>
                  <a:gd name="T70" fmla="*/ 171 w 455"/>
                  <a:gd name="T71" fmla="*/ 8 h 596"/>
                  <a:gd name="T72" fmla="*/ 204 w 455"/>
                  <a:gd name="T73" fmla="*/ 1 h 596"/>
                  <a:gd name="T74" fmla="*/ 252 w 455"/>
                  <a:gd name="T75" fmla="*/ 1 h 596"/>
                  <a:gd name="T76" fmla="*/ 319 w 455"/>
                  <a:gd name="T77" fmla="*/ 16 h 596"/>
                  <a:gd name="T78" fmla="*/ 374 w 455"/>
                  <a:gd name="T79" fmla="*/ 45 h 596"/>
                  <a:gd name="T80" fmla="*/ 417 w 455"/>
                  <a:gd name="T81" fmla="*/ 89 h 596"/>
                  <a:gd name="T82" fmla="*/ 434 w 455"/>
                  <a:gd name="T83" fmla="*/ 115 h 596"/>
                  <a:gd name="T84" fmla="*/ 445 w 455"/>
                  <a:gd name="T85" fmla="*/ 144 h 596"/>
                  <a:gd name="T86" fmla="*/ 453 w 455"/>
                  <a:gd name="T87" fmla="*/ 175 h 596"/>
                  <a:gd name="T88" fmla="*/ 455 w 455"/>
                  <a:gd name="T89" fmla="*/ 208 h 596"/>
                  <a:gd name="T90" fmla="*/ 450 w 455"/>
                  <a:gd name="T91" fmla="*/ 263 h 596"/>
                  <a:gd name="T92" fmla="*/ 434 w 455"/>
                  <a:gd name="T93" fmla="*/ 307 h 596"/>
                  <a:gd name="T94" fmla="*/ 412 w 455"/>
                  <a:gd name="T95" fmla="*/ 342 h 596"/>
                  <a:gd name="T96" fmla="*/ 385 w 455"/>
                  <a:gd name="T97" fmla="*/ 370 h 596"/>
                  <a:gd name="T98" fmla="*/ 327 w 455"/>
                  <a:gd name="T99" fmla="*/ 415 h 596"/>
                  <a:gd name="T100" fmla="*/ 291 w 455"/>
                  <a:gd name="T101" fmla="*/ 445 h 596"/>
                  <a:gd name="T102" fmla="*/ 270 w 455"/>
                  <a:gd name="T103" fmla="*/ 475 h 596"/>
                  <a:gd name="T104" fmla="*/ 256 w 455"/>
                  <a:gd name="T105" fmla="*/ 510 h 596"/>
                  <a:gd name="T106" fmla="*/ 248 w 455"/>
                  <a:gd name="T107" fmla="*/ 558 h 596"/>
                  <a:gd name="T108" fmla="*/ 246 w 455"/>
                  <a:gd name="T109" fmla="*/ 584 h 596"/>
                  <a:gd name="T110" fmla="*/ 239 w 455"/>
                  <a:gd name="T111" fmla="*/ 593 h 596"/>
                  <a:gd name="T112" fmla="*/ 227 w 455"/>
                  <a:gd name="T113" fmla="*/ 596 h 5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5"/>
                  <a:gd name="T172" fmla="*/ 0 h 596"/>
                  <a:gd name="T173" fmla="*/ 455 w 455"/>
                  <a:gd name="T174" fmla="*/ 596 h 5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5" h="596">
                    <a:moveTo>
                      <a:pt x="227" y="596"/>
                    </a:moveTo>
                    <a:lnTo>
                      <a:pt x="223" y="596"/>
                    </a:lnTo>
                    <a:lnTo>
                      <a:pt x="219" y="594"/>
                    </a:lnTo>
                    <a:lnTo>
                      <a:pt x="216" y="593"/>
                    </a:lnTo>
                    <a:lnTo>
                      <a:pt x="213" y="590"/>
                    </a:lnTo>
                    <a:lnTo>
                      <a:pt x="211" y="587"/>
                    </a:lnTo>
                    <a:lnTo>
                      <a:pt x="209" y="584"/>
                    </a:lnTo>
                    <a:lnTo>
                      <a:pt x="208" y="580"/>
                    </a:lnTo>
                    <a:lnTo>
                      <a:pt x="207" y="575"/>
                    </a:lnTo>
                    <a:lnTo>
                      <a:pt x="208" y="553"/>
                    </a:lnTo>
                    <a:lnTo>
                      <a:pt x="210" y="533"/>
                    </a:lnTo>
                    <a:lnTo>
                      <a:pt x="213" y="515"/>
                    </a:lnTo>
                    <a:lnTo>
                      <a:pt x="217" y="497"/>
                    </a:lnTo>
                    <a:lnTo>
                      <a:pt x="222" y="481"/>
                    </a:lnTo>
                    <a:lnTo>
                      <a:pt x="229" y="466"/>
                    </a:lnTo>
                    <a:lnTo>
                      <a:pt x="236" y="453"/>
                    </a:lnTo>
                    <a:lnTo>
                      <a:pt x="244" y="440"/>
                    </a:lnTo>
                    <a:lnTo>
                      <a:pt x="253" y="429"/>
                    </a:lnTo>
                    <a:lnTo>
                      <a:pt x="262" y="418"/>
                    </a:lnTo>
                    <a:lnTo>
                      <a:pt x="271" y="409"/>
                    </a:lnTo>
                    <a:lnTo>
                      <a:pt x="281" y="399"/>
                    </a:lnTo>
                    <a:lnTo>
                      <a:pt x="301" y="383"/>
                    </a:lnTo>
                    <a:lnTo>
                      <a:pt x="322" y="367"/>
                    </a:lnTo>
                    <a:lnTo>
                      <a:pt x="340" y="353"/>
                    </a:lnTo>
                    <a:lnTo>
                      <a:pt x="357" y="340"/>
                    </a:lnTo>
                    <a:lnTo>
                      <a:pt x="365" y="332"/>
                    </a:lnTo>
                    <a:lnTo>
                      <a:pt x="373" y="325"/>
                    </a:lnTo>
                    <a:lnTo>
                      <a:pt x="379" y="317"/>
                    </a:lnTo>
                    <a:lnTo>
                      <a:pt x="387" y="308"/>
                    </a:lnTo>
                    <a:lnTo>
                      <a:pt x="392" y="299"/>
                    </a:lnTo>
                    <a:lnTo>
                      <a:pt x="398" y="288"/>
                    </a:lnTo>
                    <a:lnTo>
                      <a:pt x="402" y="278"/>
                    </a:lnTo>
                    <a:lnTo>
                      <a:pt x="407" y="266"/>
                    </a:lnTo>
                    <a:lnTo>
                      <a:pt x="410" y="253"/>
                    </a:lnTo>
                    <a:lnTo>
                      <a:pt x="412" y="239"/>
                    </a:lnTo>
                    <a:lnTo>
                      <a:pt x="414" y="224"/>
                    </a:lnTo>
                    <a:lnTo>
                      <a:pt x="414" y="208"/>
                    </a:lnTo>
                    <a:lnTo>
                      <a:pt x="413" y="190"/>
                    </a:lnTo>
                    <a:lnTo>
                      <a:pt x="411" y="172"/>
                    </a:lnTo>
                    <a:lnTo>
                      <a:pt x="407" y="156"/>
                    </a:lnTo>
                    <a:lnTo>
                      <a:pt x="400" y="141"/>
                    </a:lnTo>
                    <a:lnTo>
                      <a:pt x="393" y="126"/>
                    </a:lnTo>
                    <a:lnTo>
                      <a:pt x="384" y="111"/>
                    </a:lnTo>
                    <a:lnTo>
                      <a:pt x="373" y="99"/>
                    </a:lnTo>
                    <a:lnTo>
                      <a:pt x="362" y="87"/>
                    </a:lnTo>
                    <a:lnTo>
                      <a:pt x="349" y="77"/>
                    </a:lnTo>
                    <a:lnTo>
                      <a:pt x="334" y="67"/>
                    </a:lnTo>
                    <a:lnTo>
                      <a:pt x="320" y="60"/>
                    </a:lnTo>
                    <a:lnTo>
                      <a:pt x="303" y="53"/>
                    </a:lnTo>
                    <a:lnTo>
                      <a:pt x="285" y="47"/>
                    </a:lnTo>
                    <a:lnTo>
                      <a:pt x="267" y="44"/>
                    </a:lnTo>
                    <a:lnTo>
                      <a:pt x="247" y="41"/>
                    </a:lnTo>
                    <a:lnTo>
                      <a:pt x="227" y="41"/>
                    </a:lnTo>
                    <a:lnTo>
                      <a:pt x="209" y="42"/>
                    </a:lnTo>
                    <a:lnTo>
                      <a:pt x="190" y="44"/>
                    </a:lnTo>
                    <a:lnTo>
                      <a:pt x="172" y="49"/>
                    </a:lnTo>
                    <a:lnTo>
                      <a:pt x="154" y="56"/>
                    </a:lnTo>
                    <a:lnTo>
                      <a:pt x="138" y="63"/>
                    </a:lnTo>
                    <a:lnTo>
                      <a:pt x="123" y="73"/>
                    </a:lnTo>
                    <a:lnTo>
                      <a:pt x="108" y="83"/>
                    </a:lnTo>
                    <a:lnTo>
                      <a:pt x="95" y="96"/>
                    </a:lnTo>
                    <a:lnTo>
                      <a:pt x="83" y="109"/>
                    </a:lnTo>
                    <a:lnTo>
                      <a:pt x="72" y="123"/>
                    </a:lnTo>
                    <a:lnTo>
                      <a:pt x="63" y="139"/>
                    </a:lnTo>
                    <a:lnTo>
                      <a:pt x="56" y="155"/>
                    </a:lnTo>
                    <a:lnTo>
                      <a:pt x="49" y="172"/>
                    </a:lnTo>
                    <a:lnTo>
                      <a:pt x="44" y="190"/>
                    </a:lnTo>
                    <a:lnTo>
                      <a:pt x="41" y="209"/>
                    </a:lnTo>
                    <a:lnTo>
                      <a:pt x="41" y="228"/>
                    </a:lnTo>
                    <a:lnTo>
                      <a:pt x="40" y="232"/>
                    </a:lnTo>
                    <a:lnTo>
                      <a:pt x="39" y="236"/>
                    </a:lnTo>
                    <a:lnTo>
                      <a:pt x="37" y="239"/>
                    </a:lnTo>
                    <a:lnTo>
                      <a:pt x="35" y="242"/>
                    </a:lnTo>
                    <a:lnTo>
                      <a:pt x="32" y="244"/>
                    </a:lnTo>
                    <a:lnTo>
                      <a:pt x="28" y="246"/>
                    </a:lnTo>
                    <a:lnTo>
                      <a:pt x="24" y="247"/>
                    </a:lnTo>
                    <a:lnTo>
                      <a:pt x="20" y="247"/>
                    </a:lnTo>
                    <a:lnTo>
                      <a:pt x="16" y="247"/>
                    </a:lnTo>
                    <a:lnTo>
                      <a:pt x="13" y="246"/>
                    </a:lnTo>
                    <a:lnTo>
                      <a:pt x="9" y="244"/>
                    </a:lnTo>
                    <a:lnTo>
                      <a:pt x="5" y="242"/>
                    </a:lnTo>
                    <a:lnTo>
                      <a:pt x="3" y="239"/>
                    </a:lnTo>
                    <a:lnTo>
                      <a:pt x="1" y="236"/>
                    </a:lnTo>
                    <a:lnTo>
                      <a:pt x="0" y="232"/>
                    </a:lnTo>
                    <a:lnTo>
                      <a:pt x="0" y="228"/>
                    </a:lnTo>
                    <a:lnTo>
                      <a:pt x="0" y="216"/>
                    </a:lnTo>
                    <a:lnTo>
                      <a:pt x="1" y="205"/>
                    </a:lnTo>
                    <a:lnTo>
                      <a:pt x="2" y="193"/>
                    </a:lnTo>
                    <a:lnTo>
                      <a:pt x="4" y="181"/>
                    </a:lnTo>
                    <a:lnTo>
                      <a:pt x="6" y="171"/>
                    </a:lnTo>
                    <a:lnTo>
                      <a:pt x="10" y="159"/>
                    </a:lnTo>
                    <a:lnTo>
                      <a:pt x="14" y="149"/>
                    </a:lnTo>
                    <a:lnTo>
                      <a:pt x="18" y="139"/>
                    </a:lnTo>
                    <a:lnTo>
                      <a:pt x="22" y="129"/>
                    </a:lnTo>
                    <a:lnTo>
                      <a:pt x="27" y="120"/>
                    </a:lnTo>
                    <a:lnTo>
                      <a:pt x="33" y="109"/>
                    </a:lnTo>
                    <a:lnTo>
                      <a:pt x="39" y="101"/>
                    </a:lnTo>
                    <a:lnTo>
                      <a:pt x="51" y="83"/>
                    </a:lnTo>
                    <a:lnTo>
                      <a:pt x="66" y="66"/>
                    </a:lnTo>
                    <a:lnTo>
                      <a:pt x="83" y="52"/>
                    </a:lnTo>
                    <a:lnTo>
                      <a:pt x="100" y="39"/>
                    </a:lnTo>
                    <a:lnTo>
                      <a:pt x="109" y="33"/>
                    </a:lnTo>
                    <a:lnTo>
                      <a:pt x="119" y="27"/>
                    </a:lnTo>
                    <a:lnTo>
                      <a:pt x="129" y="22"/>
                    </a:lnTo>
                    <a:lnTo>
                      <a:pt x="138" y="18"/>
                    </a:lnTo>
                    <a:lnTo>
                      <a:pt x="149" y="14"/>
                    </a:lnTo>
                    <a:lnTo>
                      <a:pt x="159" y="11"/>
                    </a:lnTo>
                    <a:lnTo>
                      <a:pt x="171" y="8"/>
                    </a:lnTo>
                    <a:lnTo>
                      <a:pt x="181" y="4"/>
                    </a:lnTo>
                    <a:lnTo>
                      <a:pt x="193" y="2"/>
                    </a:lnTo>
                    <a:lnTo>
                      <a:pt x="204" y="1"/>
                    </a:lnTo>
                    <a:lnTo>
                      <a:pt x="216" y="0"/>
                    </a:lnTo>
                    <a:lnTo>
                      <a:pt x="227" y="0"/>
                    </a:lnTo>
                    <a:lnTo>
                      <a:pt x="252" y="1"/>
                    </a:lnTo>
                    <a:lnTo>
                      <a:pt x="275" y="4"/>
                    </a:lnTo>
                    <a:lnTo>
                      <a:pt x="298" y="9"/>
                    </a:lnTo>
                    <a:lnTo>
                      <a:pt x="319" y="16"/>
                    </a:lnTo>
                    <a:lnTo>
                      <a:pt x="339" y="24"/>
                    </a:lnTo>
                    <a:lnTo>
                      <a:pt x="357" y="34"/>
                    </a:lnTo>
                    <a:lnTo>
                      <a:pt x="374" y="45"/>
                    </a:lnTo>
                    <a:lnTo>
                      <a:pt x="391" y="59"/>
                    </a:lnTo>
                    <a:lnTo>
                      <a:pt x="405" y="74"/>
                    </a:lnTo>
                    <a:lnTo>
                      <a:pt x="417" y="89"/>
                    </a:lnTo>
                    <a:lnTo>
                      <a:pt x="423" y="98"/>
                    </a:lnTo>
                    <a:lnTo>
                      <a:pt x="429" y="106"/>
                    </a:lnTo>
                    <a:lnTo>
                      <a:pt x="434" y="115"/>
                    </a:lnTo>
                    <a:lnTo>
                      <a:pt x="438" y="125"/>
                    </a:lnTo>
                    <a:lnTo>
                      <a:pt x="441" y="134"/>
                    </a:lnTo>
                    <a:lnTo>
                      <a:pt x="445" y="144"/>
                    </a:lnTo>
                    <a:lnTo>
                      <a:pt x="449" y="154"/>
                    </a:lnTo>
                    <a:lnTo>
                      <a:pt x="451" y="165"/>
                    </a:lnTo>
                    <a:lnTo>
                      <a:pt x="453" y="175"/>
                    </a:lnTo>
                    <a:lnTo>
                      <a:pt x="454" y="186"/>
                    </a:lnTo>
                    <a:lnTo>
                      <a:pt x="455" y="196"/>
                    </a:lnTo>
                    <a:lnTo>
                      <a:pt x="455" y="208"/>
                    </a:lnTo>
                    <a:lnTo>
                      <a:pt x="454" y="228"/>
                    </a:lnTo>
                    <a:lnTo>
                      <a:pt x="453" y="246"/>
                    </a:lnTo>
                    <a:lnTo>
                      <a:pt x="450" y="263"/>
                    </a:lnTo>
                    <a:lnTo>
                      <a:pt x="445" y="280"/>
                    </a:lnTo>
                    <a:lnTo>
                      <a:pt x="440" y="294"/>
                    </a:lnTo>
                    <a:lnTo>
                      <a:pt x="434" y="307"/>
                    </a:lnTo>
                    <a:lnTo>
                      <a:pt x="427" y="320"/>
                    </a:lnTo>
                    <a:lnTo>
                      <a:pt x="419" y="331"/>
                    </a:lnTo>
                    <a:lnTo>
                      <a:pt x="412" y="342"/>
                    </a:lnTo>
                    <a:lnTo>
                      <a:pt x="402" y="352"/>
                    </a:lnTo>
                    <a:lnTo>
                      <a:pt x="394" y="361"/>
                    </a:lnTo>
                    <a:lnTo>
                      <a:pt x="385" y="370"/>
                    </a:lnTo>
                    <a:lnTo>
                      <a:pt x="366" y="386"/>
                    </a:lnTo>
                    <a:lnTo>
                      <a:pt x="346" y="400"/>
                    </a:lnTo>
                    <a:lnTo>
                      <a:pt x="327" y="415"/>
                    </a:lnTo>
                    <a:lnTo>
                      <a:pt x="308" y="430"/>
                    </a:lnTo>
                    <a:lnTo>
                      <a:pt x="300" y="437"/>
                    </a:lnTo>
                    <a:lnTo>
                      <a:pt x="291" y="445"/>
                    </a:lnTo>
                    <a:lnTo>
                      <a:pt x="284" y="455"/>
                    </a:lnTo>
                    <a:lnTo>
                      <a:pt x="277" y="464"/>
                    </a:lnTo>
                    <a:lnTo>
                      <a:pt x="270" y="475"/>
                    </a:lnTo>
                    <a:lnTo>
                      <a:pt x="265" y="485"/>
                    </a:lnTo>
                    <a:lnTo>
                      <a:pt x="260" y="498"/>
                    </a:lnTo>
                    <a:lnTo>
                      <a:pt x="256" y="510"/>
                    </a:lnTo>
                    <a:lnTo>
                      <a:pt x="253" y="525"/>
                    </a:lnTo>
                    <a:lnTo>
                      <a:pt x="249" y="541"/>
                    </a:lnTo>
                    <a:lnTo>
                      <a:pt x="248" y="558"/>
                    </a:lnTo>
                    <a:lnTo>
                      <a:pt x="247" y="575"/>
                    </a:lnTo>
                    <a:lnTo>
                      <a:pt x="247" y="580"/>
                    </a:lnTo>
                    <a:lnTo>
                      <a:pt x="246" y="584"/>
                    </a:lnTo>
                    <a:lnTo>
                      <a:pt x="244" y="587"/>
                    </a:lnTo>
                    <a:lnTo>
                      <a:pt x="242" y="590"/>
                    </a:lnTo>
                    <a:lnTo>
                      <a:pt x="239" y="593"/>
                    </a:lnTo>
                    <a:lnTo>
                      <a:pt x="235" y="594"/>
                    </a:lnTo>
                    <a:lnTo>
                      <a:pt x="232" y="596"/>
                    </a:lnTo>
                    <a:lnTo>
                      <a:pt x="227" y="596"/>
                    </a:lnTo>
                    <a:close/>
                  </a:path>
                </a:pathLst>
              </a:custGeom>
              <a:solidFill>
                <a:srgbClr val="8CD211"/>
              </a:solidFill>
              <a:ln w="9525">
                <a:noFill/>
                <a:round/>
                <a:headEnd/>
                <a:tailEnd/>
              </a:ln>
            </p:spPr>
            <p:txBody>
              <a:bodyPr/>
              <a:lstStyle/>
              <a:p>
                <a:endParaRPr lang="en-US" sz="2400"/>
              </a:p>
            </p:txBody>
          </p:sp>
        </p:grpSp>
        <p:pic>
          <p:nvPicPr>
            <p:cNvPr id="58375" name="Picture 9" descr="buttons2_CLOUD-why"/>
            <p:cNvPicPr>
              <a:picLocks noChangeAspect="1" noChangeArrowheads="1"/>
            </p:cNvPicPr>
            <p:nvPr/>
          </p:nvPicPr>
          <p:blipFill>
            <a:blip r:embed="rId3"/>
            <a:srcRect/>
            <a:stretch>
              <a:fillRect/>
            </a:stretch>
          </p:blipFill>
          <p:spPr bwMode="auto">
            <a:xfrm>
              <a:off x="5179" y="124"/>
              <a:ext cx="443" cy="236"/>
            </a:xfrm>
            <a:prstGeom prst="rect">
              <a:avLst/>
            </a:prstGeom>
            <a:noFill/>
            <a:ln w="9525">
              <a:noFill/>
              <a:miter lim="800000"/>
              <a:headEnd/>
              <a:tailEnd/>
            </a:ln>
          </p:spPr>
        </p:pic>
      </p:grpSp>
      <p:sp>
        <p:nvSpPr>
          <p:cNvPr id="58373" name="Title 1"/>
          <p:cNvSpPr>
            <a:spLocks/>
          </p:cNvSpPr>
          <p:nvPr/>
        </p:nvSpPr>
        <p:spPr bwMode="auto">
          <a:xfrm>
            <a:off x="812800" y="812801"/>
            <a:ext cx="5649384" cy="1723357"/>
          </a:xfrm>
          <a:prstGeom prst="rect">
            <a:avLst/>
          </a:prstGeom>
          <a:noFill/>
          <a:ln w="9525">
            <a:noFill/>
            <a:miter lim="800000"/>
            <a:headEnd/>
            <a:tailEnd/>
          </a:ln>
        </p:spPr>
        <p:txBody>
          <a:bodyPr lIns="0" tIns="0" rIns="0" bIns="0">
            <a:spAutoFit/>
          </a:bodyPr>
          <a:lstStyle/>
          <a:p>
            <a:r>
              <a:rPr lang="en-US" sz="3733">
                <a:solidFill>
                  <a:srgbClr val="FFFFFF"/>
                </a:solidFill>
              </a:rPr>
              <a:t>Other potential </a:t>
            </a:r>
            <a:br>
              <a:rPr lang="en-US" sz="3733">
                <a:solidFill>
                  <a:srgbClr val="FFFFFF"/>
                </a:solidFill>
              </a:rPr>
            </a:br>
            <a:r>
              <a:rPr lang="en-US" sz="3733">
                <a:solidFill>
                  <a:srgbClr val="FFFFFF"/>
                </a:solidFill>
              </a:rPr>
              <a:t>use cases</a:t>
            </a:r>
            <a:br>
              <a:rPr lang="en-US" sz="3733">
                <a:solidFill>
                  <a:srgbClr val="FFFFFF"/>
                </a:solidFill>
              </a:rPr>
            </a:br>
            <a:endParaRPr lang="en-US" sz="3733">
              <a:solidFill>
                <a:srgbClr val="FFFFFF"/>
              </a:solidFill>
            </a:endParaRPr>
          </a:p>
        </p:txBody>
      </p:sp>
    </p:spTree>
    <p:extLst>
      <p:ext uri="{BB962C8B-B14F-4D97-AF65-F5344CB8AC3E}">
        <p14:creationId xmlns:p14="http://schemas.microsoft.com/office/powerpoint/2010/main" val="904021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2" descr="22b copy"/>
          <p:cNvPicPr>
            <a:picLocks noChangeAspect="1" noChangeArrowheads="1"/>
          </p:cNvPicPr>
          <p:nvPr/>
        </p:nvPicPr>
        <p:blipFill>
          <a:blip r:embed="rId2"/>
          <a:srcRect r="36122"/>
          <a:stretch>
            <a:fillRect/>
          </a:stretch>
        </p:blipFill>
        <p:spPr bwMode="auto">
          <a:xfrm>
            <a:off x="6121400" y="1409701"/>
            <a:ext cx="6072717" cy="5450417"/>
          </a:xfrm>
          <a:prstGeom prst="rect">
            <a:avLst/>
          </a:prstGeom>
          <a:noFill/>
          <a:ln w="9525">
            <a:noFill/>
            <a:miter lim="800000"/>
            <a:headEnd/>
            <a:tailEnd/>
          </a:ln>
        </p:spPr>
      </p:pic>
      <p:sp>
        <p:nvSpPr>
          <p:cNvPr id="59394" name="Rectangle 25"/>
          <p:cNvSpPr>
            <a:spLocks noChangeArrowheads="1"/>
          </p:cNvSpPr>
          <p:nvPr/>
        </p:nvSpPr>
        <p:spPr bwMode="auto">
          <a:xfrm>
            <a:off x="5877984" y="1445685"/>
            <a:ext cx="6314016" cy="5412316"/>
          </a:xfrm>
          <a:prstGeom prst="rect">
            <a:avLst/>
          </a:prstGeom>
          <a:gradFill rotWithShape="1">
            <a:gsLst>
              <a:gs pos="0">
                <a:srgbClr val="FFFFFF"/>
              </a:gs>
              <a:gs pos="100000">
                <a:srgbClr val="FFFFFF">
                  <a:alpha val="39998"/>
                </a:srgbClr>
              </a:gs>
            </a:gsLst>
            <a:lin ang="0" scaled="1"/>
          </a:gradFill>
          <a:ln w="9525">
            <a:noFill/>
            <a:miter lim="800000"/>
            <a:headEnd/>
            <a:tailEnd/>
          </a:ln>
        </p:spPr>
        <p:txBody>
          <a:bodyPr wrap="none" anchor="ctr"/>
          <a:lstStyle/>
          <a:p>
            <a:pPr defTabSz="609585"/>
            <a:endParaRPr lang="en-US" sz="2400"/>
          </a:p>
        </p:txBody>
      </p:sp>
      <p:sp>
        <p:nvSpPr>
          <p:cNvPr id="59395" name="Rectangle 26"/>
          <p:cNvSpPr>
            <a:spLocks noChangeArrowheads="1"/>
          </p:cNvSpPr>
          <p:nvPr/>
        </p:nvSpPr>
        <p:spPr bwMode="auto">
          <a:xfrm>
            <a:off x="3761317" y="1367367"/>
            <a:ext cx="8430683" cy="1835151"/>
          </a:xfrm>
          <a:prstGeom prst="rect">
            <a:avLst/>
          </a:prstGeom>
          <a:gradFill rotWithShape="1">
            <a:gsLst>
              <a:gs pos="0">
                <a:srgbClr val="FFFFFF"/>
              </a:gs>
              <a:gs pos="100000">
                <a:srgbClr val="FFFFFF">
                  <a:alpha val="0"/>
                </a:srgbClr>
              </a:gs>
            </a:gsLst>
            <a:lin ang="5400000" scaled="1"/>
          </a:gradFill>
          <a:ln w="9525">
            <a:noFill/>
            <a:miter lim="800000"/>
            <a:headEnd/>
            <a:tailEnd/>
          </a:ln>
        </p:spPr>
        <p:txBody>
          <a:bodyPr wrap="none" anchor="ctr"/>
          <a:lstStyle/>
          <a:p>
            <a:pPr defTabSz="609585"/>
            <a:endParaRPr lang="en-US" sz="2400"/>
          </a:p>
        </p:txBody>
      </p:sp>
      <p:pic>
        <p:nvPicPr>
          <p:cNvPr id="59396" name="Picture 10" descr="arrow steps_NEW-02"/>
          <p:cNvPicPr>
            <a:picLocks noChangeAspect="1" noChangeArrowheads="1"/>
          </p:cNvPicPr>
          <p:nvPr/>
        </p:nvPicPr>
        <p:blipFill>
          <a:blip r:embed="rId3"/>
          <a:srcRect b="5576"/>
          <a:stretch>
            <a:fillRect/>
          </a:stretch>
        </p:blipFill>
        <p:spPr bwMode="auto">
          <a:xfrm>
            <a:off x="1" y="1466851"/>
            <a:ext cx="6932084" cy="5391149"/>
          </a:xfrm>
          <a:prstGeom prst="rect">
            <a:avLst/>
          </a:prstGeom>
          <a:noFill/>
          <a:ln w="9525">
            <a:noFill/>
            <a:miter lim="800000"/>
            <a:headEnd/>
            <a:tailEnd/>
          </a:ln>
        </p:spPr>
      </p:pic>
      <p:grpSp>
        <p:nvGrpSpPr>
          <p:cNvPr id="59397" name="Group 2"/>
          <p:cNvGrpSpPr>
            <a:grpSpLocks/>
          </p:cNvGrpSpPr>
          <p:nvPr/>
        </p:nvGrpSpPr>
        <p:grpSpPr bwMode="auto">
          <a:xfrm>
            <a:off x="10157884" y="105833"/>
            <a:ext cx="1742016" cy="797984"/>
            <a:chOff x="4799" y="50"/>
            <a:chExt cx="823" cy="377"/>
          </a:xfrm>
        </p:grpSpPr>
        <p:grpSp>
          <p:nvGrpSpPr>
            <p:cNvPr id="59411" name="Group 3"/>
            <p:cNvGrpSpPr>
              <a:grpSpLocks/>
            </p:cNvGrpSpPr>
            <p:nvPr/>
          </p:nvGrpSpPr>
          <p:grpSpPr bwMode="auto">
            <a:xfrm>
              <a:off x="4799" y="50"/>
              <a:ext cx="367" cy="377"/>
              <a:chOff x="3451" y="1425"/>
              <a:chExt cx="506" cy="519"/>
            </a:xfrm>
          </p:grpSpPr>
          <p:sp>
            <p:nvSpPr>
              <p:cNvPr id="59413" name="Freeform 4"/>
              <p:cNvSpPr>
                <a:spLocks/>
              </p:cNvSpPr>
              <p:nvPr/>
            </p:nvSpPr>
            <p:spPr bwMode="auto">
              <a:xfrm>
                <a:off x="3812" y="1425"/>
                <a:ext cx="145" cy="519"/>
              </a:xfrm>
              <a:custGeom>
                <a:avLst/>
                <a:gdLst>
                  <a:gd name="T0" fmla="*/ 292 w 292"/>
                  <a:gd name="T1" fmla="*/ 0 h 1037"/>
                  <a:gd name="T2" fmla="*/ 292 w 292"/>
                  <a:gd name="T3" fmla="*/ 1037 h 1037"/>
                  <a:gd name="T4" fmla="*/ 20 w 292"/>
                  <a:gd name="T5" fmla="*/ 1037 h 1037"/>
                  <a:gd name="T6" fmla="*/ 17 w 292"/>
                  <a:gd name="T7" fmla="*/ 1036 h 1037"/>
                  <a:gd name="T8" fmla="*/ 13 w 292"/>
                  <a:gd name="T9" fmla="*/ 1035 h 1037"/>
                  <a:gd name="T10" fmla="*/ 10 w 292"/>
                  <a:gd name="T11" fmla="*/ 1033 h 1037"/>
                  <a:gd name="T12" fmla="*/ 7 w 292"/>
                  <a:gd name="T13" fmla="*/ 1031 h 1037"/>
                  <a:gd name="T14" fmla="*/ 4 w 292"/>
                  <a:gd name="T15" fmla="*/ 1028 h 1037"/>
                  <a:gd name="T16" fmla="*/ 2 w 292"/>
                  <a:gd name="T17" fmla="*/ 1025 h 1037"/>
                  <a:gd name="T18" fmla="*/ 0 w 292"/>
                  <a:gd name="T19" fmla="*/ 1021 h 1037"/>
                  <a:gd name="T20" fmla="*/ 0 w 292"/>
                  <a:gd name="T21" fmla="*/ 1016 h 1037"/>
                  <a:gd name="T22" fmla="*/ 0 w 292"/>
                  <a:gd name="T23" fmla="*/ 1012 h 1037"/>
                  <a:gd name="T24" fmla="*/ 2 w 292"/>
                  <a:gd name="T25" fmla="*/ 1009 h 1037"/>
                  <a:gd name="T26" fmla="*/ 4 w 292"/>
                  <a:gd name="T27" fmla="*/ 1005 h 1037"/>
                  <a:gd name="T28" fmla="*/ 7 w 292"/>
                  <a:gd name="T29" fmla="*/ 1002 h 1037"/>
                  <a:gd name="T30" fmla="*/ 10 w 292"/>
                  <a:gd name="T31" fmla="*/ 1000 h 1037"/>
                  <a:gd name="T32" fmla="*/ 13 w 292"/>
                  <a:gd name="T33" fmla="*/ 998 h 1037"/>
                  <a:gd name="T34" fmla="*/ 17 w 292"/>
                  <a:gd name="T35" fmla="*/ 997 h 1037"/>
                  <a:gd name="T36" fmla="*/ 20 w 292"/>
                  <a:gd name="T37" fmla="*/ 997 h 1037"/>
                  <a:gd name="T38" fmla="*/ 251 w 292"/>
                  <a:gd name="T39" fmla="*/ 997 h 1037"/>
                  <a:gd name="T40" fmla="*/ 251 w 292"/>
                  <a:gd name="T41" fmla="*/ 41 h 1037"/>
                  <a:gd name="T42" fmla="*/ 23 w 292"/>
                  <a:gd name="T43" fmla="*/ 41 h 1037"/>
                  <a:gd name="T44" fmla="*/ 19 w 292"/>
                  <a:gd name="T45" fmla="*/ 41 h 1037"/>
                  <a:gd name="T46" fmla="*/ 15 w 292"/>
                  <a:gd name="T47" fmla="*/ 40 h 1037"/>
                  <a:gd name="T48" fmla="*/ 12 w 292"/>
                  <a:gd name="T49" fmla="*/ 38 h 1037"/>
                  <a:gd name="T50" fmla="*/ 9 w 292"/>
                  <a:gd name="T51" fmla="*/ 36 h 1037"/>
                  <a:gd name="T52" fmla="*/ 7 w 292"/>
                  <a:gd name="T53" fmla="*/ 33 h 1037"/>
                  <a:gd name="T54" fmla="*/ 5 w 292"/>
                  <a:gd name="T55" fmla="*/ 29 h 1037"/>
                  <a:gd name="T56" fmla="*/ 4 w 292"/>
                  <a:gd name="T57" fmla="*/ 25 h 1037"/>
                  <a:gd name="T58" fmla="*/ 2 w 292"/>
                  <a:gd name="T59" fmla="*/ 21 h 1037"/>
                  <a:gd name="T60" fmla="*/ 2 w 292"/>
                  <a:gd name="T61" fmla="*/ 21 h 1037"/>
                  <a:gd name="T62" fmla="*/ 4 w 292"/>
                  <a:gd name="T63" fmla="*/ 17 h 1037"/>
                  <a:gd name="T64" fmla="*/ 5 w 292"/>
                  <a:gd name="T65" fmla="*/ 13 h 1037"/>
                  <a:gd name="T66" fmla="*/ 7 w 292"/>
                  <a:gd name="T67" fmla="*/ 10 h 1037"/>
                  <a:gd name="T68" fmla="*/ 9 w 292"/>
                  <a:gd name="T69" fmla="*/ 7 h 1037"/>
                  <a:gd name="T70" fmla="*/ 12 w 292"/>
                  <a:gd name="T71" fmla="*/ 5 h 1037"/>
                  <a:gd name="T72" fmla="*/ 15 w 292"/>
                  <a:gd name="T73" fmla="*/ 2 h 1037"/>
                  <a:gd name="T74" fmla="*/ 19 w 292"/>
                  <a:gd name="T75" fmla="*/ 1 h 1037"/>
                  <a:gd name="T76" fmla="*/ 23 w 292"/>
                  <a:gd name="T77" fmla="*/ 0 h 1037"/>
                  <a:gd name="T78" fmla="*/ 292 w 292"/>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1037"/>
                  <a:gd name="T122" fmla="*/ 292 w 292"/>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1037">
                    <a:moveTo>
                      <a:pt x="292" y="0"/>
                    </a:moveTo>
                    <a:lnTo>
                      <a:pt x="292" y="1037"/>
                    </a:lnTo>
                    <a:lnTo>
                      <a:pt x="20" y="1037"/>
                    </a:lnTo>
                    <a:lnTo>
                      <a:pt x="17" y="1036"/>
                    </a:lnTo>
                    <a:lnTo>
                      <a:pt x="13" y="1035"/>
                    </a:lnTo>
                    <a:lnTo>
                      <a:pt x="10" y="1033"/>
                    </a:lnTo>
                    <a:lnTo>
                      <a:pt x="7" y="1031"/>
                    </a:lnTo>
                    <a:lnTo>
                      <a:pt x="4" y="1028"/>
                    </a:lnTo>
                    <a:lnTo>
                      <a:pt x="2" y="1025"/>
                    </a:lnTo>
                    <a:lnTo>
                      <a:pt x="0" y="1021"/>
                    </a:lnTo>
                    <a:lnTo>
                      <a:pt x="0" y="1016"/>
                    </a:lnTo>
                    <a:lnTo>
                      <a:pt x="0" y="1012"/>
                    </a:lnTo>
                    <a:lnTo>
                      <a:pt x="2" y="1009"/>
                    </a:lnTo>
                    <a:lnTo>
                      <a:pt x="4" y="1005"/>
                    </a:lnTo>
                    <a:lnTo>
                      <a:pt x="7" y="1002"/>
                    </a:lnTo>
                    <a:lnTo>
                      <a:pt x="10" y="1000"/>
                    </a:lnTo>
                    <a:lnTo>
                      <a:pt x="13" y="998"/>
                    </a:lnTo>
                    <a:lnTo>
                      <a:pt x="17" y="997"/>
                    </a:lnTo>
                    <a:lnTo>
                      <a:pt x="20" y="997"/>
                    </a:lnTo>
                    <a:lnTo>
                      <a:pt x="251" y="997"/>
                    </a:lnTo>
                    <a:lnTo>
                      <a:pt x="251" y="41"/>
                    </a:lnTo>
                    <a:lnTo>
                      <a:pt x="23" y="41"/>
                    </a:lnTo>
                    <a:lnTo>
                      <a:pt x="19" y="41"/>
                    </a:lnTo>
                    <a:lnTo>
                      <a:pt x="15" y="40"/>
                    </a:lnTo>
                    <a:lnTo>
                      <a:pt x="12" y="38"/>
                    </a:lnTo>
                    <a:lnTo>
                      <a:pt x="9" y="36"/>
                    </a:lnTo>
                    <a:lnTo>
                      <a:pt x="7" y="33"/>
                    </a:lnTo>
                    <a:lnTo>
                      <a:pt x="5" y="29"/>
                    </a:lnTo>
                    <a:lnTo>
                      <a:pt x="4" y="25"/>
                    </a:lnTo>
                    <a:lnTo>
                      <a:pt x="2" y="21"/>
                    </a:lnTo>
                    <a:lnTo>
                      <a:pt x="4" y="17"/>
                    </a:lnTo>
                    <a:lnTo>
                      <a:pt x="5" y="13"/>
                    </a:lnTo>
                    <a:lnTo>
                      <a:pt x="7" y="10"/>
                    </a:lnTo>
                    <a:lnTo>
                      <a:pt x="9" y="7"/>
                    </a:lnTo>
                    <a:lnTo>
                      <a:pt x="12" y="5"/>
                    </a:lnTo>
                    <a:lnTo>
                      <a:pt x="15" y="2"/>
                    </a:lnTo>
                    <a:lnTo>
                      <a:pt x="19" y="1"/>
                    </a:lnTo>
                    <a:lnTo>
                      <a:pt x="23" y="0"/>
                    </a:lnTo>
                    <a:lnTo>
                      <a:pt x="292" y="0"/>
                    </a:lnTo>
                    <a:close/>
                  </a:path>
                </a:pathLst>
              </a:custGeom>
              <a:solidFill>
                <a:srgbClr val="8CD211"/>
              </a:solidFill>
              <a:ln w="9525">
                <a:noFill/>
                <a:round/>
                <a:headEnd/>
                <a:tailEnd/>
              </a:ln>
            </p:spPr>
            <p:txBody>
              <a:bodyPr/>
              <a:lstStyle/>
              <a:p>
                <a:endParaRPr lang="en-US" sz="2400"/>
              </a:p>
            </p:txBody>
          </p:sp>
          <p:sp>
            <p:nvSpPr>
              <p:cNvPr id="59414" name="Freeform 5"/>
              <p:cNvSpPr>
                <a:spLocks/>
              </p:cNvSpPr>
              <p:nvPr/>
            </p:nvSpPr>
            <p:spPr bwMode="auto">
              <a:xfrm>
                <a:off x="3451" y="1425"/>
                <a:ext cx="146" cy="519"/>
              </a:xfrm>
              <a:custGeom>
                <a:avLst/>
                <a:gdLst>
                  <a:gd name="T0" fmla="*/ 0 w 291"/>
                  <a:gd name="T1" fmla="*/ 0 h 1037"/>
                  <a:gd name="T2" fmla="*/ 0 w 291"/>
                  <a:gd name="T3" fmla="*/ 1037 h 1037"/>
                  <a:gd name="T4" fmla="*/ 270 w 291"/>
                  <a:gd name="T5" fmla="*/ 1037 h 1037"/>
                  <a:gd name="T6" fmla="*/ 274 w 291"/>
                  <a:gd name="T7" fmla="*/ 1036 h 1037"/>
                  <a:gd name="T8" fmla="*/ 278 w 291"/>
                  <a:gd name="T9" fmla="*/ 1035 h 1037"/>
                  <a:gd name="T10" fmla="*/ 281 w 291"/>
                  <a:gd name="T11" fmla="*/ 1033 h 1037"/>
                  <a:gd name="T12" fmla="*/ 285 w 291"/>
                  <a:gd name="T13" fmla="*/ 1031 h 1037"/>
                  <a:gd name="T14" fmla="*/ 287 w 291"/>
                  <a:gd name="T15" fmla="*/ 1028 h 1037"/>
                  <a:gd name="T16" fmla="*/ 289 w 291"/>
                  <a:gd name="T17" fmla="*/ 1025 h 1037"/>
                  <a:gd name="T18" fmla="*/ 290 w 291"/>
                  <a:gd name="T19" fmla="*/ 1021 h 1037"/>
                  <a:gd name="T20" fmla="*/ 291 w 291"/>
                  <a:gd name="T21" fmla="*/ 1016 h 1037"/>
                  <a:gd name="T22" fmla="*/ 290 w 291"/>
                  <a:gd name="T23" fmla="*/ 1012 h 1037"/>
                  <a:gd name="T24" fmla="*/ 289 w 291"/>
                  <a:gd name="T25" fmla="*/ 1009 h 1037"/>
                  <a:gd name="T26" fmla="*/ 287 w 291"/>
                  <a:gd name="T27" fmla="*/ 1005 h 1037"/>
                  <a:gd name="T28" fmla="*/ 285 w 291"/>
                  <a:gd name="T29" fmla="*/ 1002 h 1037"/>
                  <a:gd name="T30" fmla="*/ 281 w 291"/>
                  <a:gd name="T31" fmla="*/ 1000 h 1037"/>
                  <a:gd name="T32" fmla="*/ 278 w 291"/>
                  <a:gd name="T33" fmla="*/ 998 h 1037"/>
                  <a:gd name="T34" fmla="*/ 274 w 291"/>
                  <a:gd name="T35" fmla="*/ 997 h 1037"/>
                  <a:gd name="T36" fmla="*/ 270 w 291"/>
                  <a:gd name="T37" fmla="*/ 997 h 1037"/>
                  <a:gd name="T38" fmla="*/ 40 w 291"/>
                  <a:gd name="T39" fmla="*/ 997 h 1037"/>
                  <a:gd name="T40" fmla="*/ 40 w 291"/>
                  <a:gd name="T41" fmla="*/ 41 h 1037"/>
                  <a:gd name="T42" fmla="*/ 268 w 291"/>
                  <a:gd name="T43" fmla="*/ 41 h 1037"/>
                  <a:gd name="T44" fmla="*/ 272 w 291"/>
                  <a:gd name="T45" fmla="*/ 41 h 1037"/>
                  <a:gd name="T46" fmla="*/ 275 w 291"/>
                  <a:gd name="T47" fmla="*/ 40 h 1037"/>
                  <a:gd name="T48" fmla="*/ 279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3 h 1037"/>
                  <a:gd name="T66" fmla="*/ 285 w 291"/>
                  <a:gd name="T67" fmla="*/ 10 h 1037"/>
                  <a:gd name="T68" fmla="*/ 282 w 291"/>
                  <a:gd name="T69" fmla="*/ 7 h 1037"/>
                  <a:gd name="T70" fmla="*/ 279 w 291"/>
                  <a:gd name="T71" fmla="*/ 5 h 1037"/>
                  <a:gd name="T72" fmla="*/ 275 w 291"/>
                  <a:gd name="T73" fmla="*/ 2 h 1037"/>
                  <a:gd name="T74" fmla="*/ 272 w 291"/>
                  <a:gd name="T75" fmla="*/ 1 h 1037"/>
                  <a:gd name="T76" fmla="*/ 268 w 291"/>
                  <a:gd name="T77" fmla="*/ 0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6"/>
                    </a:lnTo>
                    <a:lnTo>
                      <a:pt x="278" y="1035"/>
                    </a:lnTo>
                    <a:lnTo>
                      <a:pt x="281" y="1033"/>
                    </a:lnTo>
                    <a:lnTo>
                      <a:pt x="285" y="1031"/>
                    </a:lnTo>
                    <a:lnTo>
                      <a:pt x="287" y="1028"/>
                    </a:lnTo>
                    <a:lnTo>
                      <a:pt x="289" y="1025"/>
                    </a:lnTo>
                    <a:lnTo>
                      <a:pt x="290" y="1021"/>
                    </a:lnTo>
                    <a:lnTo>
                      <a:pt x="291" y="1016"/>
                    </a:lnTo>
                    <a:lnTo>
                      <a:pt x="290" y="1012"/>
                    </a:lnTo>
                    <a:lnTo>
                      <a:pt x="289" y="1009"/>
                    </a:lnTo>
                    <a:lnTo>
                      <a:pt x="287" y="1005"/>
                    </a:lnTo>
                    <a:lnTo>
                      <a:pt x="285" y="1002"/>
                    </a:lnTo>
                    <a:lnTo>
                      <a:pt x="281" y="1000"/>
                    </a:lnTo>
                    <a:lnTo>
                      <a:pt x="278" y="998"/>
                    </a:lnTo>
                    <a:lnTo>
                      <a:pt x="274" y="997"/>
                    </a:lnTo>
                    <a:lnTo>
                      <a:pt x="270" y="997"/>
                    </a:lnTo>
                    <a:lnTo>
                      <a:pt x="40" y="997"/>
                    </a:lnTo>
                    <a:lnTo>
                      <a:pt x="40" y="41"/>
                    </a:lnTo>
                    <a:lnTo>
                      <a:pt x="268" y="41"/>
                    </a:lnTo>
                    <a:lnTo>
                      <a:pt x="272" y="41"/>
                    </a:lnTo>
                    <a:lnTo>
                      <a:pt x="275" y="40"/>
                    </a:lnTo>
                    <a:lnTo>
                      <a:pt x="279" y="38"/>
                    </a:lnTo>
                    <a:lnTo>
                      <a:pt x="282" y="36"/>
                    </a:lnTo>
                    <a:lnTo>
                      <a:pt x="285" y="33"/>
                    </a:lnTo>
                    <a:lnTo>
                      <a:pt x="287" y="29"/>
                    </a:lnTo>
                    <a:lnTo>
                      <a:pt x="288" y="25"/>
                    </a:lnTo>
                    <a:lnTo>
                      <a:pt x="288" y="21"/>
                    </a:lnTo>
                    <a:lnTo>
                      <a:pt x="288" y="17"/>
                    </a:lnTo>
                    <a:lnTo>
                      <a:pt x="287" y="13"/>
                    </a:lnTo>
                    <a:lnTo>
                      <a:pt x="285" y="10"/>
                    </a:lnTo>
                    <a:lnTo>
                      <a:pt x="282" y="7"/>
                    </a:lnTo>
                    <a:lnTo>
                      <a:pt x="279" y="5"/>
                    </a:lnTo>
                    <a:lnTo>
                      <a:pt x="275" y="2"/>
                    </a:lnTo>
                    <a:lnTo>
                      <a:pt x="272" y="1"/>
                    </a:lnTo>
                    <a:lnTo>
                      <a:pt x="268" y="0"/>
                    </a:lnTo>
                    <a:lnTo>
                      <a:pt x="0" y="0"/>
                    </a:lnTo>
                    <a:close/>
                  </a:path>
                </a:pathLst>
              </a:custGeom>
              <a:solidFill>
                <a:srgbClr val="8CD211"/>
              </a:solidFill>
              <a:ln w="9525">
                <a:noFill/>
                <a:round/>
                <a:headEnd/>
                <a:tailEnd/>
              </a:ln>
            </p:spPr>
            <p:txBody>
              <a:bodyPr/>
              <a:lstStyle/>
              <a:p>
                <a:endParaRPr lang="en-US" sz="2400"/>
              </a:p>
            </p:txBody>
          </p:sp>
          <p:sp>
            <p:nvSpPr>
              <p:cNvPr id="59415" name="Freeform 6"/>
              <p:cNvSpPr>
                <a:spLocks/>
              </p:cNvSpPr>
              <p:nvPr/>
            </p:nvSpPr>
            <p:spPr bwMode="auto">
              <a:xfrm>
                <a:off x="3675" y="1849"/>
                <a:ext cx="56" cy="56"/>
              </a:xfrm>
              <a:custGeom>
                <a:avLst/>
                <a:gdLst>
                  <a:gd name="T0" fmla="*/ 111 w 111"/>
                  <a:gd name="T1" fmla="*/ 56 h 112"/>
                  <a:gd name="T2" fmla="*/ 111 w 111"/>
                  <a:gd name="T3" fmla="*/ 50 h 112"/>
                  <a:gd name="T4" fmla="*/ 110 w 111"/>
                  <a:gd name="T5" fmla="*/ 45 h 112"/>
                  <a:gd name="T6" fmla="*/ 109 w 111"/>
                  <a:gd name="T7" fmla="*/ 40 h 112"/>
                  <a:gd name="T8" fmla="*/ 107 w 111"/>
                  <a:gd name="T9" fmla="*/ 34 h 112"/>
                  <a:gd name="T10" fmla="*/ 102 w 111"/>
                  <a:gd name="T11" fmla="*/ 25 h 112"/>
                  <a:gd name="T12" fmla="*/ 94 w 111"/>
                  <a:gd name="T13" fmla="*/ 17 h 112"/>
                  <a:gd name="T14" fmla="*/ 87 w 111"/>
                  <a:gd name="T15" fmla="*/ 9 h 112"/>
                  <a:gd name="T16" fmla="*/ 77 w 111"/>
                  <a:gd name="T17" fmla="*/ 5 h 112"/>
                  <a:gd name="T18" fmla="*/ 72 w 111"/>
                  <a:gd name="T19" fmla="*/ 3 h 112"/>
                  <a:gd name="T20" fmla="*/ 67 w 111"/>
                  <a:gd name="T21" fmla="*/ 1 h 112"/>
                  <a:gd name="T22" fmla="*/ 61 w 111"/>
                  <a:gd name="T23" fmla="*/ 1 h 112"/>
                  <a:gd name="T24" fmla="*/ 55 w 111"/>
                  <a:gd name="T25" fmla="*/ 0 h 112"/>
                  <a:gd name="T26" fmla="*/ 49 w 111"/>
                  <a:gd name="T27" fmla="*/ 1 h 112"/>
                  <a:gd name="T28" fmla="*/ 44 w 111"/>
                  <a:gd name="T29" fmla="*/ 1 h 112"/>
                  <a:gd name="T30" fmla="*/ 39 w 111"/>
                  <a:gd name="T31" fmla="*/ 3 h 112"/>
                  <a:gd name="T32" fmla="*/ 33 w 111"/>
                  <a:gd name="T33" fmla="*/ 5 h 112"/>
                  <a:gd name="T34" fmla="*/ 24 w 111"/>
                  <a:gd name="T35" fmla="*/ 9 h 112"/>
                  <a:gd name="T36" fmla="*/ 16 w 111"/>
                  <a:gd name="T37" fmla="*/ 17 h 112"/>
                  <a:gd name="T38" fmla="*/ 9 w 111"/>
                  <a:gd name="T39" fmla="*/ 25 h 112"/>
                  <a:gd name="T40" fmla="*/ 4 w 111"/>
                  <a:gd name="T41" fmla="*/ 34 h 112"/>
                  <a:gd name="T42" fmla="*/ 2 w 111"/>
                  <a:gd name="T43" fmla="*/ 40 h 112"/>
                  <a:gd name="T44" fmla="*/ 1 w 111"/>
                  <a:gd name="T45" fmla="*/ 45 h 112"/>
                  <a:gd name="T46" fmla="*/ 0 w 111"/>
                  <a:gd name="T47" fmla="*/ 50 h 112"/>
                  <a:gd name="T48" fmla="*/ 0 w 111"/>
                  <a:gd name="T49" fmla="*/ 56 h 112"/>
                  <a:gd name="T50" fmla="*/ 0 w 111"/>
                  <a:gd name="T51" fmla="*/ 62 h 112"/>
                  <a:gd name="T52" fmla="*/ 1 w 111"/>
                  <a:gd name="T53" fmla="*/ 67 h 112"/>
                  <a:gd name="T54" fmla="*/ 2 w 111"/>
                  <a:gd name="T55" fmla="*/ 72 h 112"/>
                  <a:gd name="T56" fmla="*/ 4 w 111"/>
                  <a:gd name="T57" fmla="*/ 77 h 112"/>
                  <a:gd name="T58" fmla="*/ 9 w 111"/>
                  <a:gd name="T59" fmla="*/ 87 h 112"/>
                  <a:gd name="T60" fmla="*/ 16 w 111"/>
                  <a:gd name="T61" fmla="*/ 95 h 112"/>
                  <a:gd name="T62" fmla="*/ 24 w 111"/>
                  <a:gd name="T63" fmla="*/ 102 h 112"/>
                  <a:gd name="T64" fmla="*/ 33 w 111"/>
                  <a:gd name="T65" fmla="*/ 108 h 112"/>
                  <a:gd name="T66" fmla="*/ 39 w 111"/>
                  <a:gd name="T67" fmla="*/ 109 h 112"/>
                  <a:gd name="T68" fmla="*/ 44 w 111"/>
                  <a:gd name="T69" fmla="*/ 111 h 112"/>
                  <a:gd name="T70" fmla="*/ 49 w 111"/>
                  <a:gd name="T71" fmla="*/ 112 h 112"/>
                  <a:gd name="T72" fmla="*/ 55 w 111"/>
                  <a:gd name="T73" fmla="*/ 112 h 112"/>
                  <a:gd name="T74" fmla="*/ 61 w 111"/>
                  <a:gd name="T75" fmla="*/ 112 h 112"/>
                  <a:gd name="T76" fmla="*/ 67 w 111"/>
                  <a:gd name="T77" fmla="*/ 111 h 112"/>
                  <a:gd name="T78" fmla="*/ 72 w 111"/>
                  <a:gd name="T79" fmla="*/ 109 h 112"/>
                  <a:gd name="T80" fmla="*/ 77 w 111"/>
                  <a:gd name="T81" fmla="*/ 108 h 112"/>
                  <a:gd name="T82" fmla="*/ 87 w 111"/>
                  <a:gd name="T83" fmla="*/ 102 h 112"/>
                  <a:gd name="T84" fmla="*/ 94 w 111"/>
                  <a:gd name="T85" fmla="*/ 95 h 112"/>
                  <a:gd name="T86" fmla="*/ 102 w 111"/>
                  <a:gd name="T87" fmla="*/ 87 h 112"/>
                  <a:gd name="T88" fmla="*/ 107 w 111"/>
                  <a:gd name="T89" fmla="*/ 77 h 112"/>
                  <a:gd name="T90" fmla="*/ 109 w 111"/>
                  <a:gd name="T91" fmla="*/ 72 h 112"/>
                  <a:gd name="T92" fmla="*/ 110 w 111"/>
                  <a:gd name="T93" fmla="*/ 67 h 112"/>
                  <a:gd name="T94" fmla="*/ 111 w 111"/>
                  <a:gd name="T95" fmla="*/ 62 h 112"/>
                  <a:gd name="T96" fmla="*/ 111 w 111"/>
                  <a:gd name="T97" fmla="*/ 56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12"/>
                  <a:gd name="T149" fmla="*/ 111 w 111"/>
                  <a:gd name="T150" fmla="*/ 112 h 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12">
                    <a:moveTo>
                      <a:pt x="111" y="56"/>
                    </a:moveTo>
                    <a:lnTo>
                      <a:pt x="111" y="50"/>
                    </a:lnTo>
                    <a:lnTo>
                      <a:pt x="110" y="45"/>
                    </a:lnTo>
                    <a:lnTo>
                      <a:pt x="109" y="40"/>
                    </a:lnTo>
                    <a:lnTo>
                      <a:pt x="107" y="34"/>
                    </a:lnTo>
                    <a:lnTo>
                      <a:pt x="102" y="25"/>
                    </a:lnTo>
                    <a:lnTo>
                      <a:pt x="94" y="17"/>
                    </a:lnTo>
                    <a:lnTo>
                      <a:pt x="87" y="9"/>
                    </a:lnTo>
                    <a:lnTo>
                      <a:pt x="77" y="5"/>
                    </a:lnTo>
                    <a:lnTo>
                      <a:pt x="72" y="3"/>
                    </a:lnTo>
                    <a:lnTo>
                      <a:pt x="67" y="1"/>
                    </a:lnTo>
                    <a:lnTo>
                      <a:pt x="61" y="1"/>
                    </a:lnTo>
                    <a:lnTo>
                      <a:pt x="55" y="0"/>
                    </a:lnTo>
                    <a:lnTo>
                      <a:pt x="49" y="1"/>
                    </a:lnTo>
                    <a:lnTo>
                      <a:pt x="44" y="1"/>
                    </a:lnTo>
                    <a:lnTo>
                      <a:pt x="39" y="3"/>
                    </a:lnTo>
                    <a:lnTo>
                      <a:pt x="33" y="5"/>
                    </a:lnTo>
                    <a:lnTo>
                      <a:pt x="24" y="9"/>
                    </a:lnTo>
                    <a:lnTo>
                      <a:pt x="16" y="17"/>
                    </a:lnTo>
                    <a:lnTo>
                      <a:pt x="9" y="25"/>
                    </a:lnTo>
                    <a:lnTo>
                      <a:pt x="4" y="34"/>
                    </a:lnTo>
                    <a:lnTo>
                      <a:pt x="2" y="40"/>
                    </a:lnTo>
                    <a:lnTo>
                      <a:pt x="1" y="45"/>
                    </a:lnTo>
                    <a:lnTo>
                      <a:pt x="0" y="50"/>
                    </a:lnTo>
                    <a:lnTo>
                      <a:pt x="0" y="56"/>
                    </a:lnTo>
                    <a:lnTo>
                      <a:pt x="0" y="62"/>
                    </a:lnTo>
                    <a:lnTo>
                      <a:pt x="1" y="67"/>
                    </a:lnTo>
                    <a:lnTo>
                      <a:pt x="2" y="72"/>
                    </a:lnTo>
                    <a:lnTo>
                      <a:pt x="4" y="77"/>
                    </a:lnTo>
                    <a:lnTo>
                      <a:pt x="9" y="87"/>
                    </a:lnTo>
                    <a:lnTo>
                      <a:pt x="16" y="95"/>
                    </a:lnTo>
                    <a:lnTo>
                      <a:pt x="24" y="102"/>
                    </a:lnTo>
                    <a:lnTo>
                      <a:pt x="33" y="108"/>
                    </a:lnTo>
                    <a:lnTo>
                      <a:pt x="39" y="109"/>
                    </a:lnTo>
                    <a:lnTo>
                      <a:pt x="44" y="111"/>
                    </a:lnTo>
                    <a:lnTo>
                      <a:pt x="49" y="112"/>
                    </a:lnTo>
                    <a:lnTo>
                      <a:pt x="55" y="112"/>
                    </a:lnTo>
                    <a:lnTo>
                      <a:pt x="61" y="112"/>
                    </a:lnTo>
                    <a:lnTo>
                      <a:pt x="67" y="111"/>
                    </a:lnTo>
                    <a:lnTo>
                      <a:pt x="72" y="109"/>
                    </a:lnTo>
                    <a:lnTo>
                      <a:pt x="77" y="108"/>
                    </a:lnTo>
                    <a:lnTo>
                      <a:pt x="87" y="102"/>
                    </a:lnTo>
                    <a:lnTo>
                      <a:pt x="94" y="95"/>
                    </a:lnTo>
                    <a:lnTo>
                      <a:pt x="102" y="87"/>
                    </a:lnTo>
                    <a:lnTo>
                      <a:pt x="107" y="77"/>
                    </a:lnTo>
                    <a:lnTo>
                      <a:pt x="109" y="72"/>
                    </a:lnTo>
                    <a:lnTo>
                      <a:pt x="110" y="67"/>
                    </a:lnTo>
                    <a:lnTo>
                      <a:pt x="111" y="62"/>
                    </a:lnTo>
                    <a:lnTo>
                      <a:pt x="111" y="56"/>
                    </a:lnTo>
                    <a:close/>
                  </a:path>
                </a:pathLst>
              </a:custGeom>
              <a:solidFill>
                <a:srgbClr val="8CD211"/>
              </a:solidFill>
              <a:ln w="9525">
                <a:noFill/>
                <a:round/>
                <a:headEnd/>
                <a:tailEnd/>
              </a:ln>
            </p:spPr>
            <p:txBody>
              <a:bodyPr/>
              <a:lstStyle/>
              <a:p>
                <a:endParaRPr lang="en-US" sz="2400"/>
              </a:p>
            </p:txBody>
          </p:sp>
          <p:sp>
            <p:nvSpPr>
              <p:cNvPr id="59416" name="Freeform 7"/>
              <p:cNvSpPr>
                <a:spLocks/>
              </p:cNvSpPr>
              <p:nvPr/>
            </p:nvSpPr>
            <p:spPr bwMode="auto">
              <a:xfrm>
                <a:off x="3589" y="1491"/>
                <a:ext cx="227" cy="298"/>
              </a:xfrm>
              <a:custGeom>
                <a:avLst/>
                <a:gdLst>
                  <a:gd name="T0" fmla="*/ 219 w 455"/>
                  <a:gd name="T1" fmla="*/ 594 h 596"/>
                  <a:gd name="T2" fmla="*/ 211 w 455"/>
                  <a:gd name="T3" fmla="*/ 587 h 596"/>
                  <a:gd name="T4" fmla="*/ 207 w 455"/>
                  <a:gd name="T5" fmla="*/ 575 h 596"/>
                  <a:gd name="T6" fmla="*/ 213 w 455"/>
                  <a:gd name="T7" fmla="*/ 515 h 596"/>
                  <a:gd name="T8" fmla="*/ 229 w 455"/>
                  <a:gd name="T9" fmla="*/ 466 h 596"/>
                  <a:gd name="T10" fmla="*/ 253 w 455"/>
                  <a:gd name="T11" fmla="*/ 429 h 596"/>
                  <a:gd name="T12" fmla="*/ 281 w 455"/>
                  <a:gd name="T13" fmla="*/ 399 h 596"/>
                  <a:gd name="T14" fmla="*/ 340 w 455"/>
                  <a:gd name="T15" fmla="*/ 353 h 596"/>
                  <a:gd name="T16" fmla="*/ 373 w 455"/>
                  <a:gd name="T17" fmla="*/ 325 h 596"/>
                  <a:gd name="T18" fmla="*/ 392 w 455"/>
                  <a:gd name="T19" fmla="*/ 299 h 596"/>
                  <a:gd name="T20" fmla="*/ 407 w 455"/>
                  <a:gd name="T21" fmla="*/ 266 h 596"/>
                  <a:gd name="T22" fmla="*/ 414 w 455"/>
                  <a:gd name="T23" fmla="*/ 224 h 596"/>
                  <a:gd name="T24" fmla="*/ 411 w 455"/>
                  <a:gd name="T25" fmla="*/ 172 h 596"/>
                  <a:gd name="T26" fmla="*/ 393 w 455"/>
                  <a:gd name="T27" fmla="*/ 126 h 596"/>
                  <a:gd name="T28" fmla="*/ 362 w 455"/>
                  <a:gd name="T29" fmla="*/ 87 h 596"/>
                  <a:gd name="T30" fmla="*/ 320 w 455"/>
                  <a:gd name="T31" fmla="*/ 60 h 596"/>
                  <a:gd name="T32" fmla="*/ 267 w 455"/>
                  <a:gd name="T33" fmla="*/ 44 h 596"/>
                  <a:gd name="T34" fmla="*/ 209 w 455"/>
                  <a:gd name="T35" fmla="*/ 42 h 596"/>
                  <a:gd name="T36" fmla="*/ 154 w 455"/>
                  <a:gd name="T37" fmla="*/ 56 h 596"/>
                  <a:gd name="T38" fmla="*/ 108 w 455"/>
                  <a:gd name="T39" fmla="*/ 83 h 596"/>
                  <a:gd name="T40" fmla="*/ 72 w 455"/>
                  <a:gd name="T41" fmla="*/ 123 h 596"/>
                  <a:gd name="T42" fmla="*/ 49 w 455"/>
                  <a:gd name="T43" fmla="*/ 172 h 596"/>
                  <a:gd name="T44" fmla="*/ 41 w 455"/>
                  <a:gd name="T45" fmla="*/ 228 h 596"/>
                  <a:gd name="T46" fmla="*/ 37 w 455"/>
                  <a:gd name="T47" fmla="*/ 239 h 596"/>
                  <a:gd name="T48" fmla="*/ 28 w 455"/>
                  <a:gd name="T49" fmla="*/ 246 h 596"/>
                  <a:gd name="T50" fmla="*/ 16 w 455"/>
                  <a:gd name="T51" fmla="*/ 247 h 596"/>
                  <a:gd name="T52" fmla="*/ 5 w 455"/>
                  <a:gd name="T53" fmla="*/ 242 h 596"/>
                  <a:gd name="T54" fmla="*/ 0 w 455"/>
                  <a:gd name="T55" fmla="*/ 232 h 596"/>
                  <a:gd name="T56" fmla="*/ 1 w 455"/>
                  <a:gd name="T57" fmla="*/ 205 h 596"/>
                  <a:gd name="T58" fmla="*/ 6 w 455"/>
                  <a:gd name="T59" fmla="*/ 171 h 596"/>
                  <a:gd name="T60" fmla="*/ 18 w 455"/>
                  <a:gd name="T61" fmla="*/ 139 h 596"/>
                  <a:gd name="T62" fmla="*/ 33 w 455"/>
                  <a:gd name="T63" fmla="*/ 109 h 596"/>
                  <a:gd name="T64" fmla="*/ 66 w 455"/>
                  <a:gd name="T65" fmla="*/ 66 h 596"/>
                  <a:gd name="T66" fmla="*/ 109 w 455"/>
                  <a:gd name="T67" fmla="*/ 33 h 596"/>
                  <a:gd name="T68" fmla="*/ 138 w 455"/>
                  <a:gd name="T69" fmla="*/ 18 h 596"/>
                  <a:gd name="T70" fmla="*/ 171 w 455"/>
                  <a:gd name="T71" fmla="*/ 8 h 596"/>
                  <a:gd name="T72" fmla="*/ 204 w 455"/>
                  <a:gd name="T73" fmla="*/ 1 h 596"/>
                  <a:gd name="T74" fmla="*/ 252 w 455"/>
                  <a:gd name="T75" fmla="*/ 1 h 596"/>
                  <a:gd name="T76" fmla="*/ 319 w 455"/>
                  <a:gd name="T77" fmla="*/ 16 h 596"/>
                  <a:gd name="T78" fmla="*/ 374 w 455"/>
                  <a:gd name="T79" fmla="*/ 45 h 596"/>
                  <a:gd name="T80" fmla="*/ 417 w 455"/>
                  <a:gd name="T81" fmla="*/ 89 h 596"/>
                  <a:gd name="T82" fmla="*/ 434 w 455"/>
                  <a:gd name="T83" fmla="*/ 115 h 596"/>
                  <a:gd name="T84" fmla="*/ 445 w 455"/>
                  <a:gd name="T85" fmla="*/ 144 h 596"/>
                  <a:gd name="T86" fmla="*/ 453 w 455"/>
                  <a:gd name="T87" fmla="*/ 175 h 596"/>
                  <a:gd name="T88" fmla="*/ 455 w 455"/>
                  <a:gd name="T89" fmla="*/ 208 h 596"/>
                  <a:gd name="T90" fmla="*/ 450 w 455"/>
                  <a:gd name="T91" fmla="*/ 263 h 596"/>
                  <a:gd name="T92" fmla="*/ 434 w 455"/>
                  <a:gd name="T93" fmla="*/ 307 h 596"/>
                  <a:gd name="T94" fmla="*/ 412 w 455"/>
                  <a:gd name="T95" fmla="*/ 342 h 596"/>
                  <a:gd name="T96" fmla="*/ 385 w 455"/>
                  <a:gd name="T97" fmla="*/ 370 h 596"/>
                  <a:gd name="T98" fmla="*/ 327 w 455"/>
                  <a:gd name="T99" fmla="*/ 415 h 596"/>
                  <a:gd name="T100" fmla="*/ 291 w 455"/>
                  <a:gd name="T101" fmla="*/ 445 h 596"/>
                  <a:gd name="T102" fmla="*/ 270 w 455"/>
                  <a:gd name="T103" fmla="*/ 475 h 596"/>
                  <a:gd name="T104" fmla="*/ 256 w 455"/>
                  <a:gd name="T105" fmla="*/ 510 h 596"/>
                  <a:gd name="T106" fmla="*/ 248 w 455"/>
                  <a:gd name="T107" fmla="*/ 558 h 596"/>
                  <a:gd name="T108" fmla="*/ 246 w 455"/>
                  <a:gd name="T109" fmla="*/ 584 h 596"/>
                  <a:gd name="T110" fmla="*/ 239 w 455"/>
                  <a:gd name="T111" fmla="*/ 593 h 596"/>
                  <a:gd name="T112" fmla="*/ 227 w 455"/>
                  <a:gd name="T113" fmla="*/ 596 h 5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5"/>
                  <a:gd name="T172" fmla="*/ 0 h 596"/>
                  <a:gd name="T173" fmla="*/ 455 w 455"/>
                  <a:gd name="T174" fmla="*/ 596 h 5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5" h="596">
                    <a:moveTo>
                      <a:pt x="227" y="596"/>
                    </a:moveTo>
                    <a:lnTo>
                      <a:pt x="223" y="596"/>
                    </a:lnTo>
                    <a:lnTo>
                      <a:pt x="219" y="594"/>
                    </a:lnTo>
                    <a:lnTo>
                      <a:pt x="216" y="593"/>
                    </a:lnTo>
                    <a:lnTo>
                      <a:pt x="213" y="590"/>
                    </a:lnTo>
                    <a:lnTo>
                      <a:pt x="211" y="587"/>
                    </a:lnTo>
                    <a:lnTo>
                      <a:pt x="209" y="584"/>
                    </a:lnTo>
                    <a:lnTo>
                      <a:pt x="208" y="580"/>
                    </a:lnTo>
                    <a:lnTo>
                      <a:pt x="207" y="575"/>
                    </a:lnTo>
                    <a:lnTo>
                      <a:pt x="208" y="553"/>
                    </a:lnTo>
                    <a:lnTo>
                      <a:pt x="210" y="533"/>
                    </a:lnTo>
                    <a:lnTo>
                      <a:pt x="213" y="515"/>
                    </a:lnTo>
                    <a:lnTo>
                      <a:pt x="217" y="497"/>
                    </a:lnTo>
                    <a:lnTo>
                      <a:pt x="222" y="481"/>
                    </a:lnTo>
                    <a:lnTo>
                      <a:pt x="229" y="466"/>
                    </a:lnTo>
                    <a:lnTo>
                      <a:pt x="236" y="453"/>
                    </a:lnTo>
                    <a:lnTo>
                      <a:pt x="244" y="440"/>
                    </a:lnTo>
                    <a:lnTo>
                      <a:pt x="253" y="429"/>
                    </a:lnTo>
                    <a:lnTo>
                      <a:pt x="262" y="418"/>
                    </a:lnTo>
                    <a:lnTo>
                      <a:pt x="271" y="409"/>
                    </a:lnTo>
                    <a:lnTo>
                      <a:pt x="281" y="399"/>
                    </a:lnTo>
                    <a:lnTo>
                      <a:pt x="301" y="383"/>
                    </a:lnTo>
                    <a:lnTo>
                      <a:pt x="322" y="367"/>
                    </a:lnTo>
                    <a:lnTo>
                      <a:pt x="340" y="353"/>
                    </a:lnTo>
                    <a:lnTo>
                      <a:pt x="357" y="340"/>
                    </a:lnTo>
                    <a:lnTo>
                      <a:pt x="365" y="332"/>
                    </a:lnTo>
                    <a:lnTo>
                      <a:pt x="373" y="325"/>
                    </a:lnTo>
                    <a:lnTo>
                      <a:pt x="379" y="317"/>
                    </a:lnTo>
                    <a:lnTo>
                      <a:pt x="387" y="308"/>
                    </a:lnTo>
                    <a:lnTo>
                      <a:pt x="392" y="299"/>
                    </a:lnTo>
                    <a:lnTo>
                      <a:pt x="398" y="288"/>
                    </a:lnTo>
                    <a:lnTo>
                      <a:pt x="402" y="278"/>
                    </a:lnTo>
                    <a:lnTo>
                      <a:pt x="407" y="266"/>
                    </a:lnTo>
                    <a:lnTo>
                      <a:pt x="410" y="253"/>
                    </a:lnTo>
                    <a:lnTo>
                      <a:pt x="412" y="239"/>
                    </a:lnTo>
                    <a:lnTo>
                      <a:pt x="414" y="224"/>
                    </a:lnTo>
                    <a:lnTo>
                      <a:pt x="414" y="208"/>
                    </a:lnTo>
                    <a:lnTo>
                      <a:pt x="413" y="190"/>
                    </a:lnTo>
                    <a:lnTo>
                      <a:pt x="411" y="172"/>
                    </a:lnTo>
                    <a:lnTo>
                      <a:pt x="407" y="156"/>
                    </a:lnTo>
                    <a:lnTo>
                      <a:pt x="400" y="141"/>
                    </a:lnTo>
                    <a:lnTo>
                      <a:pt x="393" y="126"/>
                    </a:lnTo>
                    <a:lnTo>
                      <a:pt x="384" y="111"/>
                    </a:lnTo>
                    <a:lnTo>
                      <a:pt x="373" y="99"/>
                    </a:lnTo>
                    <a:lnTo>
                      <a:pt x="362" y="87"/>
                    </a:lnTo>
                    <a:lnTo>
                      <a:pt x="349" y="77"/>
                    </a:lnTo>
                    <a:lnTo>
                      <a:pt x="334" y="67"/>
                    </a:lnTo>
                    <a:lnTo>
                      <a:pt x="320" y="60"/>
                    </a:lnTo>
                    <a:lnTo>
                      <a:pt x="303" y="53"/>
                    </a:lnTo>
                    <a:lnTo>
                      <a:pt x="285" y="47"/>
                    </a:lnTo>
                    <a:lnTo>
                      <a:pt x="267" y="44"/>
                    </a:lnTo>
                    <a:lnTo>
                      <a:pt x="247" y="41"/>
                    </a:lnTo>
                    <a:lnTo>
                      <a:pt x="227" y="41"/>
                    </a:lnTo>
                    <a:lnTo>
                      <a:pt x="209" y="42"/>
                    </a:lnTo>
                    <a:lnTo>
                      <a:pt x="190" y="44"/>
                    </a:lnTo>
                    <a:lnTo>
                      <a:pt x="172" y="49"/>
                    </a:lnTo>
                    <a:lnTo>
                      <a:pt x="154" y="56"/>
                    </a:lnTo>
                    <a:lnTo>
                      <a:pt x="138" y="63"/>
                    </a:lnTo>
                    <a:lnTo>
                      <a:pt x="123" y="73"/>
                    </a:lnTo>
                    <a:lnTo>
                      <a:pt x="108" y="83"/>
                    </a:lnTo>
                    <a:lnTo>
                      <a:pt x="95" y="96"/>
                    </a:lnTo>
                    <a:lnTo>
                      <a:pt x="83" y="109"/>
                    </a:lnTo>
                    <a:lnTo>
                      <a:pt x="72" y="123"/>
                    </a:lnTo>
                    <a:lnTo>
                      <a:pt x="63" y="139"/>
                    </a:lnTo>
                    <a:lnTo>
                      <a:pt x="56" y="155"/>
                    </a:lnTo>
                    <a:lnTo>
                      <a:pt x="49" y="172"/>
                    </a:lnTo>
                    <a:lnTo>
                      <a:pt x="44" y="190"/>
                    </a:lnTo>
                    <a:lnTo>
                      <a:pt x="41" y="209"/>
                    </a:lnTo>
                    <a:lnTo>
                      <a:pt x="41" y="228"/>
                    </a:lnTo>
                    <a:lnTo>
                      <a:pt x="40" y="232"/>
                    </a:lnTo>
                    <a:lnTo>
                      <a:pt x="39" y="236"/>
                    </a:lnTo>
                    <a:lnTo>
                      <a:pt x="37" y="239"/>
                    </a:lnTo>
                    <a:lnTo>
                      <a:pt x="35" y="242"/>
                    </a:lnTo>
                    <a:lnTo>
                      <a:pt x="32" y="244"/>
                    </a:lnTo>
                    <a:lnTo>
                      <a:pt x="28" y="246"/>
                    </a:lnTo>
                    <a:lnTo>
                      <a:pt x="24" y="247"/>
                    </a:lnTo>
                    <a:lnTo>
                      <a:pt x="20" y="247"/>
                    </a:lnTo>
                    <a:lnTo>
                      <a:pt x="16" y="247"/>
                    </a:lnTo>
                    <a:lnTo>
                      <a:pt x="13" y="246"/>
                    </a:lnTo>
                    <a:lnTo>
                      <a:pt x="9" y="244"/>
                    </a:lnTo>
                    <a:lnTo>
                      <a:pt x="5" y="242"/>
                    </a:lnTo>
                    <a:lnTo>
                      <a:pt x="3" y="239"/>
                    </a:lnTo>
                    <a:lnTo>
                      <a:pt x="1" y="236"/>
                    </a:lnTo>
                    <a:lnTo>
                      <a:pt x="0" y="232"/>
                    </a:lnTo>
                    <a:lnTo>
                      <a:pt x="0" y="228"/>
                    </a:lnTo>
                    <a:lnTo>
                      <a:pt x="0" y="216"/>
                    </a:lnTo>
                    <a:lnTo>
                      <a:pt x="1" y="205"/>
                    </a:lnTo>
                    <a:lnTo>
                      <a:pt x="2" y="193"/>
                    </a:lnTo>
                    <a:lnTo>
                      <a:pt x="4" y="181"/>
                    </a:lnTo>
                    <a:lnTo>
                      <a:pt x="6" y="171"/>
                    </a:lnTo>
                    <a:lnTo>
                      <a:pt x="10" y="159"/>
                    </a:lnTo>
                    <a:lnTo>
                      <a:pt x="14" y="149"/>
                    </a:lnTo>
                    <a:lnTo>
                      <a:pt x="18" y="139"/>
                    </a:lnTo>
                    <a:lnTo>
                      <a:pt x="22" y="129"/>
                    </a:lnTo>
                    <a:lnTo>
                      <a:pt x="27" y="120"/>
                    </a:lnTo>
                    <a:lnTo>
                      <a:pt x="33" y="109"/>
                    </a:lnTo>
                    <a:lnTo>
                      <a:pt x="39" y="101"/>
                    </a:lnTo>
                    <a:lnTo>
                      <a:pt x="51" y="83"/>
                    </a:lnTo>
                    <a:lnTo>
                      <a:pt x="66" y="66"/>
                    </a:lnTo>
                    <a:lnTo>
                      <a:pt x="83" y="52"/>
                    </a:lnTo>
                    <a:lnTo>
                      <a:pt x="100" y="39"/>
                    </a:lnTo>
                    <a:lnTo>
                      <a:pt x="109" y="33"/>
                    </a:lnTo>
                    <a:lnTo>
                      <a:pt x="119" y="27"/>
                    </a:lnTo>
                    <a:lnTo>
                      <a:pt x="129" y="22"/>
                    </a:lnTo>
                    <a:lnTo>
                      <a:pt x="138" y="18"/>
                    </a:lnTo>
                    <a:lnTo>
                      <a:pt x="149" y="14"/>
                    </a:lnTo>
                    <a:lnTo>
                      <a:pt x="159" y="11"/>
                    </a:lnTo>
                    <a:lnTo>
                      <a:pt x="171" y="8"/>
                    </a:lnTo>
                    <a:lnTo>
                      <a:pt x="181" y="4"/>
                    </a:lnTo>
                    <a:lnTo>
                      <a:pt x="193" y="2"/>
                    </a:lnTo>
                    <a:lnTo>
                      <a:pt x="204" y="1"/>
                    </a:lnTo>
                    <a:lnTo>
                      <a:pt x="216" y="0"/>
                    </a:lnTo>
                    <a:lnTo>
                      <a:pt x="227" y="0"/>
                    </a:lnTo>
                    <a:lnTo>
                      <a:pt x="252" y="1"/>
                    </a:lnTo>
                    <a:lnTo>
                      <a:pt x="275" y="4"/>
                    </a:lnTo>
                    <a:lnTo>
                      <a:pt x="298" y="9"/>
                    </a:lnTo>
                    <a:lnTo>
                      <a:pt x="319" y="16"/>
                    </a:lnTo>
                    <a:lnTo>
                      <a:pt x="339" y="24"/>
                    </a:lnTo>
                    <a:lnTo>
                      <a:pt x="357" y="34"/>
                    </a:lnTo>
                    <a:lnTo>
                      <a:pt x="374" y="45"/>
                    </a:lnTo>
                    <a:lnTo>
                      <a:pt x="391" y="59"/>
                    </a:lnTo>
                    <a:lnTo>
                      <a:pt x="405" y="74"/>
                    </a:lnTo>
                    <a:lnTo>
                      <a:pt x="417" y="89"/>
                    </a:lnTo>
                    <a:lnTo>
                      <a:pt x="423" y="98"/>
                    </a:lnTo>
                    <a:lnTo>
                      <a:pt x="429" y="106"/>
                    </a:lnTo>
                    <a:lnTo>
                      <a:pt x="434" y="115"/>
                    </a:lnTo>
                    <a:lnTo>
                      <a:pt x="438" y="125"/>
                    </a:lnTo>
                    <a:lnTo>
                      <a:pt x="441" y="134"/>
                    </a:lnTo>
                    <a:lnTo>
                      <a:pt x="445" y="144"/>
                    </a:lnTo>
                    <a:lnTo>
                      <a:pt x="449" y="154"/>
                    </a:lnTo>
                    <a:lnTo>
                      <a:pt x="451" y="165"/>
                    </a:lnTo>
                    <a:lnTo>
                      <a:pt x="453" y="175"/>
                    </a:lnTo>
                    <a:lnTo>
                      <a:pt x="454" y="186"/>
                    </a:lnTo>
                    <a:lnTo>
                      <a:pt x="455" y="196"/>
                    </a:lnTo>
                    <a:lnTo>
                      <a:pt x="455" y="208"/>
                    </a:lnTo>
                    <a:lnTo>
                      <a:pt x="454" y="228"/>
                    </a:lnTo>
                    <a:lnTo>
                      <a:pt x="453" y="246"/>
                    </a:lnTo>
                    <a:lnTo>
                      <a:pt x="450" y="263"/>
                    </a:lnTo>
                    <a:lnTo>
                      <a:pt x="445" y="280"/>
                    </a:lnTo>
                    <a:lnTo>
                      <a:pt x="440" y="294"/>
                    </a:lnTo>
                    <a:lnTo>
                      <a:pt x="434" y="307"/>
                    </a:lnTo>
                    <a:lnTo>
                      <a:pt x="427" y="320"/>
                    </a:lnTo>
                    <a:lnTo>
                      <a:pt x="419" y="331"/>
                    </a:lnTo>
                    <a:lnTo>
                      <a:pt x="412" y="342"/>
                    </a:lnTo>
                    <a:lnTo>
                      <a:pt x="402" y="352"/>
                    </a:lnTo>
                    <a:lnTo>
                      <a:pt x="394" y="361"/>
                    </a:lnTo>
                    <a:lnTo>
                      <a:pt x="385" y="370"/>
                    </a:lnTo>
                    <a:lnTo>
                      <a:pt x="366" y="386"/>
                    </a:lnTo>
                    <a:lnTo>
                      <a:pt x="346" y="400"/>
                    </a:lnTo>
                    <a:lnTo>
                      <a:pt x="327" y="415"/>
                    </a:lnTo>
                    <a:lnTo>
                      <a:pt x="308" y="430"/>
                    </a:lnTo>
                    <a:lnTo>
                      <a:pt x="300" y="437"/>
                    </a:lnTo>
                    <a:lnTo>
                      <a:pt x="291" y="445"/>
                    </a:lnTo>
                    <a:lnTo>
                      <a:pt x="284" y="455"/>
                    </a:lnTo>
                    <a:lnTo>
                      <a:pt x="277" y="464"/>
                    </a:lnTo>
                    <a:lnTo>
                      <a:pt x="270" y="475"/>
                    </a:lnTo>
                    <a:lnTo>
                      <a:pt x="265" y="485"/>
                    </a:lnTo>
                    <a:lnTo>
                      <a:pt x="260" y="498"/>
                    </a:lnTo>
                    <a:lnTo>
                      <a:pt x="256" y="510"/>
                    </a:lnTo>
                    <a:lnTo>
                      <a:pt x="253" y="525"/>
                    </a:lnTo>
                    <a:lnTo>
                      <a:pt x="249" y="541"/>
                    </a:lnTo>
                    <a:lnTo>
                      <a:pt x="248" y="558"/>
                    </a:lnTo>
                    <a:lnTo>
                      <a:pt x="247" y="575"/>
                    </a:lnTo>
                    <a:lnTo>
                      <a:pt x="247" y="580"/>
                    </a:lnTo>
                    <a:lnTo>
                      <a:pt x="246" y="584"/>
                    </a:lnTo>
                    <a:lnTo>
                      <a:pt x="244" y="587"/>
                    </a:lnTo>
                    <a:lnTo>
                      <a:pt x="242" y="590"/>
                    </a:lnTo>
                    <a:lnTo>
                      <a:pt x="239" y="593"/>
                    </a:lnTo>
                    <a:lnTo>
                      <a:pt x="235" y="594"/>
                    </a:lnTo>
                    <a:lnTo>
                      <a:pt x="232" y="596"/>
                    </a:lnTo>
                    <a:lnTo>
                      <a:pt x="227" y="596"/>
                    </a:lnTo>
                    <a:close/>
                  </a:path>
                </a:pathLst>
              </a:custGeom>
              <a:solidFill>
                <a:srgbClr val="8CD211"/>
              </a:solidFill>
              <a:ln w="9525">
                <a:noFill/>
                <a:round/>
                <a:headEnd/>
                <a:tailEnd/>
              </a:ln>
            </p:spPr>
            <p:txBody>
              <a:bodyPr/>
              <a:lstStyle/>
              <a:p>
                <a:endParaRPr lang="en-US" sz="2400"/>
              </a:p>
            </p:txBody>
          </p:sp>
        </p:grpSp>
        <p:pic>
          <p:nvPicPr>
            <p:cNvPr id="59412" name="Picture 8" descr="buttons2_CLOUD-why"/>
            <p:cNvPicPr>
              <a:picLocks noChangeAspect="1" noChangeArrowheads="1"/>
            </p:cNvPicPr>
            <p:nvPr/>
          </p:nvPicPr>
          <p:blipFill>
            <a:blip r:embed="rId4"/>
            <a:srcRect/>
            <a:stretch>
              <a:fillRect/>
            </a:stretch>
          </p:blipFill>
          <p:spPr bwMode="auto">
            <a:xfrm>
              <a:off x="5179" y="124"/>
              <a:ext cx="443" cy="236"/>
            </a:xfrm>
            <a:prstGeom prst="rect">
              <a:avLst/>
            </a:prstGeom>
            <a:noFill/>
            <a:ln w="9525">
              <a:noFill/>
              <a:miter lim="800000"/>
              <a:headEnd/>
              <a:tailEnd/>
            </a:ln>
          </p:spPr>
        </p:pic>
      </p:grpSp>
      <p:sp>
        <p:nvSpPr>
          <p:cNvPr id="59398"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5596E6"/>
                </a:solidFill>
              </a:rPr>
              <a:t>Patterns for customer adoption</a:t>
            </a:r>
          </a:p>
        </p:txBody>
      </p:sp>
      <p:grpSp>
        <p:nvGrpSpPr>
          <p:cNvPr id="59399" name="Group 31"/>
          <p:cNvGrpSpPr>
            <a:grpSpLocks/>
          </p:cNvGrpSpPr>
          <p:nvPr/>
        </p:nvGrpSpPr>
        <p:grpSpPr bwMode="auto">
          <a:xfrm>
            <a:off x="283634" y="1718734"/>
            <a:ext cx="5888567" cy="4516966"/>
            <a:chOff x="134" y="812"/>
            <a:chExt cx="2782" cy="2134"/>
          </a:xfrm>
        </p:grpSpPr>
        <p:sp>
          <p:nvSpPr>
            <p:cNvPr id="59407" name="Rectangle 11"/>
            <p:cNvSpPr>
              <a:spLocks noChangeArrowheads="1"/>
            </p:cNvSpPr>
            <p:nvPr/>
          </p:nvSpPr>
          <p:spPr bwMode="auto">
            <a:xfrm>
              <a:off x="134" y="2592"/>
              <a:ext cx="1164" cy="354"/>
            </a:xfrm>
            <a:prstGeom prst="rect">
              <a:avLst/>
            </a:prstGeom>
            <a:noFill/>
            <a:ln w="9525">
              <a:noFill/>
              <a:miter lim="800000"/>
              <a:headEnd/>
              <a:tailEnd/>
            </a:ln>
          </p:spPr>
          <p:txBody>
            <a:bodyPr>
              <a:spAutoFit/>
            </a:bodyPr>
            <a:lstStyle/>
            <a:p>
              <a:pPr defTabSz="609585"/>
              <a:r>
                <a:rPr lang="en-US" sz="2133">
                  <a:solidFill>
                    <a:srgbClr val="FFFFFF"/>
                  </a:solidFill>
                </a:rPr>
                <a:t>COMPLIANCE LEDGER</a:t>
              </a:r>
              <a:endParaRPr lang="en-GB" sz="2133">
                <a:solidFill>
                  <a:srgbClr val="FFFFFF"/>
                </a:solidFill>
              </a:endParaRPr>
            </a:p>
          </p:txBody>
        </p:sp>
        <p:sp>
          <p:nvSpPr>
            <p:cNvPr id="59408" name="Rectangle 1"/>
            <p:cNvSpPr>
              <a:spLocks noChangeArrowheads="1"/>
            </p:cNvSpPr>
            <p:nvPr/>
          </p:nvSpPr>
          <p:spPr bwMode="auto">
            <a:xfrm>
              <a:off x="590" y="1997"/>
              <a:ext cx="1297" cy="354"/>
            </a:xfrm>
            <a:prstGeom prst="rect">
              <a:avLst/>
            </a:prstGeom>
            <a:noFill/>
            <a:ln w="9525">
              <a:noFill/>
              <a:miter lim="800000"/>
              <a:headEnd/>
              <a:tailEnd/>
            </a:ln>
          </p:spPr>
          <p:txBody>
            <a:bodyPr>
              <a:spAutoFit/>
            </a:bodyPr>
            <a:lstStyle/>
            <a:p>
              <a:pPr defTabSz="609585"/>
              <a:r>
                <a:rPr lang="en-US" sz="2133">
                  <a:solidFill>
                    <a:srgbClr val="FFFFFF"/>
                  </a:solidFill>
                </a:rPr>
                <a:t>CONSORTIUM SHARED LEDGER</a:t>
              </a:r>
              <a:endParaRPr lang="en-GB" sz="2133">
                <a:solidFill>
                  <a:srgbClr val="FFFFFF"/>
                </a:solidFill>
              </a:endParaRPr>
            </a:p>
          </p:txBody>
        </p:sp>
        <p:sp>
          <p:nvSpPr>
            <p:cNvPr id="59409" name="Rectangle 8"/>
            <p:cNvSpPr>
              <a:spLocks noChangeArrowheads="1"/>
            </p:cNvSpPr>
            <p:nvPr/>
          </p:nvSpPr>
          <p:spPr bwMode="auto">
            <a:xfrm>
              <a:off x="1124" y="1411"/>
              <a:ext cx="1058" cy="199"/>
            </a:xfrm>
            <a:prstGeom prst="rect">
              <a:avLst/>
            </a:prstGeom>
            <a:noFill/>
            <a:ln w="9525">
              <a:noFill/>
              <a:miter lim="800000"/>
              <a:headEnd/>
              <a:tailEnd/>
            </a:ln>
          </p:spPr>
          <p:txBody>
            <a:bodyPr>
              <a:spAutoFit/>
            </a:bodyPr>
            <a:lstStyle/>
            <a:p>
              <a:pPr defTabSz="609585"/>
              <a:r>
                <a:rPr lang="en-US" sz="2133">
                  <a:solidFill>
                    <a:srgbClr val="FFFFFF"/>
                  </a:solidFill>
                </a:rPr>
                <a:t>ASSET EXCHANGE</a:t>
              </a:r>
              <a:endParaRPr lang="en-GB" sz="2133">
                <a:solidFill>
                  <a:srgbClr val="FFFFFF"/>
                </a:solidFill>
              </a:endParaRPr>
            </a:p>
          </p:txBody>
        </p:sp>
        <p:sp>
          <p:nvSpPr>
            <p:cNvPr id="59410" name="Rectangle 7"/>
            <p:cNvSpPr>
              <a:spLocks noChangeArrowheads="1"/>
            </p:cNvSpPr>
            <p:nvPr/>
          </p:nvSpPr>
          <p:spPr bwMode="auto">
            <a:xfrm>
              <a:off x="1627" y="812"/>
              <a:ext cx="1289" cy="199"/>
            </a:xfrm>
            <a:prstGeom prst="rect">
              <a:avLst/>
            </a:prstGeom>
            <a:noFill/>
            <a:ln w="9525">
              <a:noFill/>
              <a:miter lim="800000"/>
              <a:headEnd/>
              <a:tailEnd/>
            </a:ln>
          </p:spPr>
          <p:txBody>
            <a:bodyPr>
              <a:spAutoFit/>
            </a:bodyPr>
            <a:lstStyle/>
            <a:p>
              <a:pPr defTabSz="609585"/>
              <a:r>
                <a:rPr lang="en-US" sz="2133">
                  <a:solidFill>
                    <a:srgbClr val="FFFFFF"/>
                  </a:solidFill>
                </a:rPr>
                <a:t>HIGH VALUE MARKET</a:t>
              </a:r>
              <a:endParaRPr lang="en-GB" sz="2133">
                <a:solidFill>
                  <a:srgbClr val="FFFFFF"/>
                </a:solidFill>
              </a:endParaRPr>
            </a:p>
          </p:txBody>
        </p:sp>
      </p:grpSp>
      <p:sp>
        <p:nvSpPr>
          <p:cNvPr id="59400" name="TextBox 3"/>
          <p:cNvSpPr txBox="1">
            <a:spLocks noChangeArrowheads="1"/>
          </p:cNvSpPr>
          <p:nvPr/>
        </p:nvSpPr>
        <p:spPr bwMode="auto">
          <a:xfrm>
            <a:off x="4123268" y="4148668"/>
            <a:ext cx="3975319" cy="852349"/>
          </a:xfrm>
          <a:prstGeom prst="rect">
            <a:avLst/>
          </a:prstGeom>
          <a:noFill/>
          <a:ln w="9525">
            <a:noFill/>
            <a:miter lim="800000"/>
            <a:headEnd/>
            <a:tailEnd/>
          </a:ln>
        </p:spPr>
        <p:txBody>
          <a:bodyPr wrap="none">
            <a:spAutoFit/>
          </a:bodyPr>
          <a:lstStyle/>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Created by a small set of participants</a:t>
            </a:r>
          </a:p>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Share key reference data</a:t>
            </a:r>
          </a:p>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Consolidated, consistent real-time view</a:t>
            </a:r>
          </a:p>
        </p:txBody>
      </p:sp>
      <p:sp>
        <p:nvSpPr>
          <p:cNvPr id="59401" name="TextBox 4"/>
          <p:cNvSpPr txBox="1">
            <a:spLocks noChangeArrowheads="1"/>
          </p:cNvSpPr>
          <p:nvPr/>
        </p:nvSpPr>
        <p:spPr bwMode="auto">
          <a:xfrm>
            <a:off x="5209117" y="2882901"/>
            <a:ext cx="4655826" cy="852349"/>
          </a:xfrm>
          <a:prstGeom prst="rect">
            <a:avLst/>
          </a:prstGeom>
          <a:noFill/>
          <a:ln w="9525">
            <a:noFill/>
            <a:miter lim="800000"/>
            <a:headEnd/>
            <a:tailEnd/>
          </a:ln>
        </p:spPr>
        <p:txBody>
          <a:bodyPr wrap="none">
            <a:spAutoFit/>
          </a:bodyPr>
          <a:lstStyle/>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Sharing of assets (voting, dividend notification)</a:t>
            </a:r>
          </a:p>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Assets are information, not financial</a:t>
            </a:r>
          </a:p>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Provenance &amp; finality are key</a:t>
            </a:r>
          </a:p>
        </p:txBody>
      </p:sp>
      <p:sp>
        <p:nvSpPr>
          <p:cNvPr id="59402" name="TextBox 2"/>
          <p:cNvSpPr txBox="1">
            <a:spLocks noChangeArrowheads="1"/>
          </p:cNvSpPr>
          <p:nvPr/>
        </p:nvSpPr>
        <p:spPr bwMode="auto">
          <a:xfrm>
            <a:off x="6978651" y="1655234"/>
            <a:ext cx="3953903" cy="852349"/>
          </a:xfrm>
          <a:prstGeom prst="rect">
            <a:avLst/>
          </a:prstGeom>
          <a:noFill/>
          <a:ln w="9525">
            <a:noFill/>
            <a:miter lim="800000"/>
            <a:headEnd/>
            <a:tailEnd/>
          </a:ln>
        </p:spPr>
        <p:txBody>
          <a:bodyPr wrap="none">
            <a:spAutoFit/>
          </a:bodyPr>
          <a:lstStyle/>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Transfer of high value financial assets</a:t>
            </a:r>
          </a:p>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Between many participants in a market</a:t>
            </a:r>
          </a:p>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Regulatory timeframes</a:t>
            </a:r>
          </a:p>
        </p:txBody>
      </p:sp>
      <p:sp>
        <p:nvSpPr>
          <p:cNvPr id="59403" name="TextBox 5"/>
          <p:cNvSpPr txBox="1">
            <a:spLocks noChangeArrowheads="1"/>
          </p:cNvSpPr>
          <p:nvPr/>
        </p:nvSpPr>
        <p:spPr bwMode="auto">
          <a:xfrm>
            <a:off x="3026833" y="5384801"/>
            <a:ext cx="5877984" cy="852349"/>
          </a:xfrm>
          <a:prstGeom prst="rect">
            <a:avLst/>
          </a:prstGeom>
          <a:noFill/>
          <a:ln w="9525">
            <a:noFill/>
            <a:miter lim="800000"/>
            <a:headEnd/>
            <a:tailEnd/>
          </a:ln>
        </p:spPr>
        <p:txBody>
          <a:bodyPr>
            <a:spAutoFit/>
          </a:bodyPr>
          <a:lstStyle/>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Real-time view of compliance, audit &amp; risk data</a:t>
            </a:r>
          </a:p>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Provenance, immutability &amp; finality are key</a:t>
            </a:r>
          </a:p>
          <a:p>
            <a:pPr marL="241294" indent="-241294" defTabSz="912261">
              <a:lnSpc>
                <a:spcPct val="95000"/>
              </a:lnSpc>
              <a:buSzPct val="100000"/>
              <a:buFont typeface="Arial" pitchFamily="34" charset="0"/>
              <a:buChar char="•"/>
            </a:pPr>
            <a:r>
              <a:rPr lang="en-US" sz="1733">
                <a:solidFill>
                  <a:srgbClr val="1A3645"/>
                </a:solidFill>
                <a:ea typeface="Helvetica Neue"/>
                <a:cs typeface="Helvetica Neue"/>
                <a:sym typeface="Helvetica Neue"/>
              </a:rPr>
              <a:t>Transparent access to auditor &amp; regulator </a:t>
            </a:r>
          </a:p>
        </p:txBody>
      </p:sp>
      <p:sp>
        <p:nvSpPr>
          <p:cNvPr id="59404" name="Rectangle 3"/>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fld id="{839643C6-54FB-4968-A36C-6EA4CEDDE74D}" type="slidenum">
              <a:rPr lang="en-US" sz="800">
                <a:solidFill>
                  <a:srgbClr val="5A5A5A"/>
                </a:solidFill>
              </a:rPr>
              <a:pPr/>
              <a:t>15</a:t>
            </a:fld>
            <a:endParaRPr lang="en-US" sz="800">
              <a:solidFill>
                <a:srgbClr val="5A5A5A"/>
              </a:solidFill>
            </a:endParaRPr>
          </a:p>
        </p:txBody>
      </p:sp>
      <p:sp>
        <p:nvSpPr>
          <p:cNvPr id="59405" name="Rectangle 4"/>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r>
              <a:rPr lang="en-US" sz="800">
                <a:solidFill>
                  <a:srgbClr val="5A5A5A"/>
                </a:solidFill>
              </a:rPr>
              <a:t>Page</a:t>
            </a:r>
          </a:p>
        </p:txBody>
      </p:sp>
      <p:sp>
        <p:nvSpPr>
          <p:cNvPr id="59406"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rgbClr val="5A5A5A"/>
                </a:solidFill>
              </a:rPr>
              <a:t>© 2016 IBM Corporation</a:t>
            </a:r>
          </a:p>
        </p:txBody>
      </p:sp>
    </p:spTree>
    <p:extLst>
      <p:ext uri="{BB962C8B-B14F-4D97-AF65-F5344CB8AC3E}">
        <p14:creationId xmlns:p14="http://schemas.microsoft.com/office/powerpoint/2010/main" val="434749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75" name="Picture 91" descr="no_shape_01 copy"/>
          <p:cNvPicPr>
            <a:picLocks noChangeAspect="1" noChangeArrowheads="1"/>
          </p:cNvPicPr>
          <p:nvPr/>
        </p:nvPicPr>
        <p:blipFill>
          <a:blip r:embed="rId3" cstate="print"/>
          <a:srcRect/>
          <a:stretch>
            <a:fillRect/>
          </a:stretch>
        </p:blipFill>
        <p:spPr bwMode="auto">
          <a:xfrm>
            <a:off x="7501467" y="1045634"/>
            <a:ext cx="4690533" cy="5812367"/>
          </a:xfrm>
          <a:prstGeom prst="rect">
            <a:avLst/>
          </a:prstGeom>
          <a:noFill/>
        </p:spPr>
      </p:pic>
      <p:grpSp>
        <p:nvGrpSpPr>
          <p:cNvPr id="93186" name="Group 2"/>
          <p:cNvGrpSpPr>
            <a:grpSpLocks/>
          </p:cNvGrpSpPr>
          <p:nvPr/>
        </p:nvGrpSpPr>
        <p:grpSpPr bwMode="auto">
          <a:xfrm>
            <a:off x="10157884" y="105833"/>
            <a:ext cx="1742016" cy="797984"/>
            <a:chOff x="4799" y="50"/>
            <a:chExt cx="823" cy="377"/>
          </a:xfrm>
        </p:grpSpPr>
        <p:grpSp>
          <p:nvGrpSpPr>
            <p:cNvPr id="93187" name="Group 3"/>
            <p:cNvGrpSpPr>
              <a:grpSpLocks/>
            </p:cNvGrpSpPr>
            <p:nvPr/>
          </p:nvGrpSpPr>
          <p:grpSpPr bwMode="auto">
            <a:xfrm>
              <a:off x="4799" y="50"/>
              <a:ext cx="367" cy="377"/>
              <a:chOff x="3451" y="1425"/>
              <a:chExt cx="506" cy="519"/>
            </a:xfrm>
          </p:grpSpPr>
          <p:sp>
            <p:nvSpPr>
              <p:cNvPr id="93188" name="Freeform 4"/>
              <p:cNvSpPr>
                <a:spLocks/>
              </p:cNvSpPr>
              <p:nvPr/>
            </p:nvSpPr>
            <p:spPr bwMode="auto">
              <a:xfrm>
                <a:off x="3812" y="1425"/>
                <a:ext cx="145" cy="519"/>
              </a:xfrm>
              <a:custGeom>
                <a:avLst/>
                <a:gdLst>
                  <a:gd name="T0" fmla="*/ 292 w 292"/>
                  <a:gd name="T1" fmla="*/ 0 h 1037"/>
                  <a:gd name="T2" fmla="*/ 292 w 292"/>
                  <a:gd name="T3" fmla="*/ 1037 h 1037"/>
                  <a:gd name="T4" fmla="*/ 20 w 292"/>
                  <a:gd name="T5" fmla="*/ 1037 h 1037"/>
                  <a:gd name="T6" fmla="*/ 17 w 292"/>
                  <a:gd name="T7" fmla="*/ 1036 h 1037"/>
                  <a:gd name="T8" fmla="*/ 13 w 292"/>
                  <a:gd name="T9" fmla="*/ 1035 h 1037"/>
                  <a:gd name="T10" fmla="*/ 10 w 292"/>
                  <a:gd name="T11" fmla="*/ 1033 h 1037"/>
                  <a:gd name="T12" fmla="*/ 7 w 292"/>
                  <a:gd name="T13" fmla="*/ 1031 h 1037"/>
                  <a:gd name="T14" fmla="*/ 4 w 292"/>
                  <a:gd name="T15" fmla="*/ 1028 h 1037"/>
                  <a:gd name="T16" fmla="*/ 2 w 292"/>
                  <a:gd name="T17" fmla="*/ 1025 h 1037"/>
                  <a:gd name="T18" fmla="*/ 0 w 292"/>
                  <a:gd name="T19" fmla="*/ 1021 h 1037"/>
                  <a:gd name="T20" fmla="*/ 0 w 292"/>
                  <a:gd name="T21" fmla="*/ 1016 h 1037"/>
                  <a:gd name="T22" fmla="*/ 0 w 292"/>
                  <a:gd name="T23" fmla="*/ 1012 h 1037"/>
                  <a:gd name="T24" fmla="*/ 2 w 292"/>
                  <a:gd name="T25" fmla="*/ 1009 h 1037"/>
                  <a:gd name="T26" fmla="*/ 4 w 292"/>
                  <a:gd name="T27" fmla="*/ 1005 h 1037"/>
                  <a:gd name="T28" fmla="*/ 7 w 292"/>
                  <a:gd name="T29" fmla="*/ 1002 h 1037"/>
                  <a:gd name="T30" fmla="*/ 10 w 292"/>
                  <a:gd name="T31" fmla="*/ 1000 h 1037"/>
                  <a:gd name="T32" fmla="*/ 13 w 292"/>
                  <a:gd name="T33" fmla="*/ 998 h 1037"/>
                  <a:gd name="T34" fmla="*/ 17 w 292"/>
                  <a:gd name="T35" fmla="*/ 997 h 1037"/>
                  <a:gd name="T36" fmla="*/ 20 w 292"/>
                  <a:gd name="T37" fmla="*/ 997 h 1037"/>
                  <a:gd name="T38" fmla="*/ 251 w 292"/>
                  <a:gd name="T39" fmla="*/ 997 h 1037"/>
                  <a:gd name="T40" fmla="*/ 251 w 292"/>
                  <a:gd name="T41" fmla="*/ 41 h 1037"/>
                  <a:gd name="T42" fmla="*/ 23 w 292"/>
                  <a:gd name="T43" fmla="*/ 41 h 1037"/>
                  <a:gd name="T44" fmla="*/ 19 w 292"/>
                  <a:gd name="T45" fmla="*/ 41 h 1037"/>
                  <a:gd name="T46" fmla="*/ 15 w 292"/>
                  <a:gd name="T47" fmla="*/ 40 h 1037"/>
                  <a:gd name="T48" fmla="*/ 12 w 292"/>
                  <a:gd name="T49" fmla="*/ 38 h 1037"/>
                  <a:gd name="T50" fmla="*/ 9 w 292"/>
                  <a:gd name="T51" fmla="*/ 36 h 1037"/>
                  <a:gd name="T52" fmla="*/ 7 w 292"/>
                  <a:gd name="T53" fmla="*/ 33 h 1037"/>
                  <a:gd name="T54" fmla="*/ 5 w 292"/>
                  <a:gd name="T55" fmla="*/ 29 h 1037"/>
                  <a:gd name="T56" fmla="*/ 4 w 292"/>
                  <a:gd name="T57" fmla="*/ 25 h 1037"/>
                  <a:gd name="T58" fmla="*/ 2 w 292"/>
                  <a:gd name="T59" fmla="*/ 21 h 1037"/>
                  <a:gd name="T60" fmla="*/ 2 w 292"/>
                  <a:gd name="T61" fmla="*/ 21 h 1037"/>
                  <a:gd name="T62" fmla="*/ 4 w 292"/>
                  <a:gd name="T63" fmla="*/ 17 h 1037"/>
                  <a:gd name="T64" fmla="*/ 5 w 292"/>
                  <a:gd name="T65" fmla="*/ 13 h 1037"/>
                  <a:gd name="T66" fmla="*/ 7 w 292"/>
                  <a:gd name="T67" fmla="*/ 10 h 1037"/>
                  <a:gd name="T68" fmla="*/ 9 w 292"/>
                  <a:gd name="T69" fmla="*/ 7 h 1037"/>
                  <a:gd name="T70" fmla="*/ 12 w 292"/>
                  <a:gd name="T71" fmla="*/ 5 h 1037"/>
                  <a:gd name="T72" fmla="*/ 15 w 292"/>
                  <a:gd name="T73" fmla="*/ 2 h 1037"/>
                  <a:gd name="T74" fmla="*/ 19 w 292"/>
                  <a:gd name="T75" fmla="*/ 1 h 1037"/>
                  <a:gd name="T76" fmla="*/ 23 w 292"/>
                  <a:gd name="T77" fmla="*/ 0 h 1037"/>
                  <a:gd name="T78" fmla="*/ 292 w 292"/>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1037"/>
                  <a:gd name="T122" fmla="*/ 292 w 292"/>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1037">
                    <a:moveTo>
                      <a:pt x="292" y="0"/>
                    </a:moveTo>
                    <a:lnTo>
                      <a:pt x="292" y="1037"/>
                    </a:lnTo>
                    <a:lnTo>
                      <a:pt x="20" y="1037"/>
                    </a:lnTo>
                    <a:lnTo>
                      <a:pt x="17" y="1036"/>
                    </a:lnTo>
                    <a:lnTo>
                      <a:pt x="13" y="1035"/>
                    </a:lnTo>
                    <a:lnTo>
                      <a:pt x="10" y="1033"/>
                    </a:lnTo>
                    <a:lnTo>
                      <a:pt x="7" y="1031"/>
                    </a:lnTo>
                    <a:lnTo>
                      <a:pt x="4" y="1028"/>
                    </a:lnTo>
                    <a:lnTo>
                      <a:pt x="2" y="1025"/>
                    </a:lnTo>
                    <a:lnTo>
                      <a:pt x="0" y="1021"/>
                    </a:lnTo>
                    <a:lnTo>
                      <a:pt x="0" y="1016"/>
                    </a:lnTo>
                    <a:lnTo>
                      <a:pt x="0" y="1012"/>
                    </a:lnTo>
                    <a:lnTo>
                      <a:pt x="2" y="1009"/>
                    </a:lnTo>
                    <a:lnTo>
                      <a:pt x="4" y="1005"/>
                    </a:lnTo>
                    <a:lnTo>
                      <a:pt x="7" y="1002"/>
                    </a:lnTo>
                    <a:lnTo>
                      <a:pt x="10" y="1000"/>
                    </a:lnTo>
                    <a:lnTo>
                      <a:pt x="13" y="998"/>
                    </a:lnTo>
                    <a:lnTo>
                      <a:pt x="17" y="997"/>
                    </a:lnTo>
                    <a:lnTo>
                      <a:pt x="20" y="997"/>
                    </a:lnTo>
                    <a:lnTo>
                      <a:pt x="251" y="997"/>
                    </a:lnTo>
                    <a:lnTo>
                      <a:pt x="251" y="41"/>
                    </a:lnTo>
                    <a:lnTo>
                      <a:pt x="23" y="41"/>
                    </a:lnTo>
                    <a:lnTo>
                      <a:pt x="19" y="41"/>
                    </a:lnTo>
                    <a:lnTo>
                      <a:pt x="15" y="40"/>
                    </a:lnTo>
                    <a:lnTo>
                      <a:pt x="12" y="38"/>
                    </a:lnTo>
                    <a:lnTo>
                      <a:pt x="9" y="36"/>
                    </a:lnTo>
                    <a:lnTo>
                      <a:pt x="7" y="33"/>
                    </a:lnTo>
                    <a:lnTo>
                      <a:pt x="5" y="29"/>
                    </a:lnTo>
                    <a:lnTo>
                      <a:pt x="4" y="25"/>
                    </a:lnTo>
                    <a:lnTo>
                      <a:pt x="2" y="21"/>
                    </a:lnTo>
                    <a:lnTo>
                      <a:pt x="4" y="17"/>
                    </a:lnTo>
                    <a:lnTo>
                      <a:pt x="5" y="13"/>
                    </a:lnTo>
                    <a:lnTo>
                      <a:pt x="7" y="10"/>
                    </a:lnTo>
                    <a:lnTo>
                      <a:pt x="9" y="7"/>
                    </a:lnTo>
                    <a:lnTo>
                      <a:pt x="12" y="5"/>
                    </a:lnTo>
                    <a:lnTo>
                      <a:pt x="15" y="2"/>
                    </a:lnTo>
                    <a:lnTo>
                      <a:pt x="19" y="1"/>
                    </a:lnTo>
                    <a:lnTo>
                      <a:pt x="23" y="0"/>
                    </a:lnTo>
                    <a:lnTo>
                      <a:pt x="292" y="0"/>
                    </a:lnTo>
                    <a:close/>
                  </a:path>
                </a:pathLst>
              </a:custGeom>
              <a:solidFill>
                <a:srgbClr val="8CD211"/>
              </a:solidFill>
              <a:ln w="9525">
                <a:noFill/>
                <a:round/>
                <a:headEnd/>
                <a:tailEnd/>
              </a:ln>
            </p:spPr>
            <p:txBody>
              <a:bodyPr/>
              <a:lstStyle/>
              <a:p>
                <a:endParaRPr lang="en-US" sz="2400"/>
              </a:p>
            </p:txBody>
          </p:sp>
          <p:sp>
            <p:nvSpPr>
              <p:cNvPr id="93189" name="Freeform 5"/>
              <p:cNvSpPr>
                <a:spLocks/>
              </p:cNvSpPr>
              <p:nvPr/>
            </p:nvSpPr>
            <p:spPr bwMode="auto">
              <a:xfrm>
                <a:off x="3451" y="1425"/>
                <a:ext cx="146" cy="519"/>
              </a:xfrm>
              <a:custGeom>
                <a:avLst/>
                <a:gdLst>
                  <a:gd name="T0" fmla="*/ 0 w 291"/>
                  <a:gd name="T1" fmla="*/ 0 h 1037"/>
                  <a:gd name="T2" fmla="*/ 0 w 291"/>
                  <a:gd name="T3" fmla="*/ 1037 h 1037"/>
                  <a:gd name="T4" fmla="*/ 270 w 291"/>
                  <a:gd name="T5" fmla="*/ 1037 h 1037"/>
                  <a:gd name="T6" fmla="*/ 274 w 291"/>
                  <a:gd name="T7" fmla="*/ 1036 h 1037"/>
                  <a:gd name="T8" fmla="*/ 278 w 291"/>
                  <a:gd name="T9" fmla="*/ 1035 h 1037"/>
                  <a:gd name="T10" fmla="*/ 281 w 291"/>
                  <a:gd name="T11" fmla="*/ 1033 h 1037"/>
                  <a:gd name="T12" fmla="*/ 285 w 291"/>
                  <a:gd name="T13" fmla="*/ 1031 h 1037"/>
                  <a:gd name="T14" fmla="*/ 287 w 291"/>
                  <a:gd name="T15" fmla="*/ 1028 h 1037"/>
                  <a:gd name="T16" fmla="*/ 289 w 291"/>
                  <a:gd name="T17" fmla="*/ 1025 h 1037"/>
                  <a:gd name="T18" fmla="*/ 290 w 291"/>
                  <a:gd name="T19" fmla="*/ 1021 h 1037"/>
                  <a:gd name="T20" fmla="*/ 291 w 291"/>
                  <a:gd name="T21" fmla="*/ 1016 h 1037"/>
                  <a:gd name="T22" fmla="*/ 290 w 291"/>
                  <a:gd name="T23" fmla="*/ 1012 h 1037"/>
                  <a:gd name="T24" fmla="*/ 289 w 291"/>
                  <a:gd name="T25" fmla="*/ 1009 h 1037"/>
                  <a:gd name="T26" fmla="*/ 287 w 291"/>
                  <a:gd name="T27" fmla="*/ 1005 h 1037"/>
                  <a:gd name="T28" fmla="*/ 285 w 291"/>
                  <a:gd name="T29" fmla="*/ 1002 h 1037"/>
                  <a:gd name="T30" fmla="*/ 281 w 291"/>
                  <a:gd name="T31" fmla="*/ 1000 h 1037"/>
                  <a:gd name="T32" fmla="*/ 278 w 291"/>
                  <a:gd name="T33" fmla="*/ 998 h 1037"/>
                  <a:gd name="T34" fmla="*/ 274 w 291"/>
                  <a:gd name="T35" fmla="*/ 997 h 1037"/>
                  <a:gd name="T36" fmla="*/ 270 w 291"/>
                  <a:gd name="T37" fmla="*/ 997 h 1037"/>
                  <a:gd name="T38" fmla="*/ 40 w 291"/>
                  <a:gd name="T39" fmla="*/ 997 h 1037"/>
                  <a:gd name="T40" fmla="*/ 40 w 291"/>
                  <a:gd name="T41" fmla="*/ 41 h 1037"/>
                  <a:gd name="T42" fmla="*/ 268 w 291"/>
                  <a:gd name="T43" fmla="*/ 41 h 1037"/>
                  <a:gd name="T44" fmla="*/ 272 w 291"/>
                  <a:gd name="T45" fmla="*/ 41 h 1037"/>
                  <a:gd name="T46" fmla="*/ 275 w 291"/>
                  <a:gd name="T47" fmla="*/ 40 h 1037"/>
                  <a:gd name="T48" fmla="*/ 279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3 h 1037"/>
                  <a:gd name="T66" fmla="*/ 285 w 291"/>
                  <a:gd name="T67" fmla="*/ 10 h 1037"/>
                  <a:gd name="T68" fmla="*/ 282 w 291"/>
                  <a:gd name="T69" fmla="*/ 7 h 1037"/>
                  <a:gd name="T70" fmla="*/ 279 w 291"/>
                  <a:gd name="T71" fmla="*/ 5 h 1037"/>
                  <a:gd name="T72" fmla="*/ 275 w 291"/>
                  <a:gd name="T73" fmla="*/ 2 h 1037"/>
                  <a:gd name="T74" fmla="*/ 272 w 291"/>
                  <a:gd name="T75" fmla="*/ 1 h 1037"/>
                  <a:gd name="T76" fmla="*/ 268 w 291"/>
                  <a:gd name="T77" fmla="*/ 0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6"/>
                    </a:lnTo>
                    <a:lnTo>
                      <a:pt x="278" y="1035"/>
                    </a:lnTo>
                    <a:lnTo>
                      <a:pt x="281" y="1033"/>
                    </a:lnTo>
                    <a:lnTo>
                      <a:pt x="285" y="1031"/>
                    </a:lnTo>
                    <a:lnTo>
                      <a:pt x="287" y="1028"/>
                    </a:lnTo>
                    <a:lnTo>
                      <a:pt x="289" y="1025"/>
                    </a:lnTo>
                    <a:lnTo>
                      <a:pt x="290" y="1021"/>
                    </a:lnTo>
                    <a:lnTo>
                      <a:pt x="291" y="1016"/>
                    </a:lnTo>
                    <a:lnTo>
                      <a:pt x="290" y="1012"/>
                    </a:lnTo>
                    <a:lnTo>
                      <a:pt x="289" y="1009"/>
                    </a:lnTo>
                    <a:lnTo>
                      <a:pt x="287" y="1005"/>
                    </a:lnTo>
                    <a:lnTo>
                      <a:pt x="285" y="1002"/>
                    </a:lnTo>
                    <a:lnTo>
                      <a:pt x="281" y="1000"/>
                    </a:lnTo>
                    <a:lnTo>
                      <a:pt x="278" y="998"/>
                    </a:lnTo>
                    <a:lnTo>
                      <a:pt x="274" y="997"/>
                    </a:lnTo>
                    <a:lnTo>
                      <a:pt x="270" y="997"/>
                    </a:lnTo>
                    <a:lnTo>
                      <a:pt x="40" y="997"/>
                    </a:lnTo>
                    <a:lnTo>
                      <a:pt x="40" y="41"/>
                    </a:lnTo>
                    <a:lnTo>
                      <a:pt x="268" y="41"/>
                    </a:lnTo>
                    <a:lnTo>
                      <a:pt x="272" y="41"/>
                    </a:lnTo>
                    <a:lnTo>
                      <a:pt x="275" y="40"/>
                    </a:lnTo>
                    <a:lnTo>
                      <a:pt x="279" y="38"/>
                    </a:lnTo>
                    <a:lnTo>
                      <a:pt x="282" y="36"/>
                    </a:lnTo>
                    <a:lnTo>
                      <a:pt x="285" y="33"/>
                    </a:lnTo>
                    <a:lnTo>
                      <a:pt x="287" y="29"/>
                    </a:lnTo>
                    <a:lnTo>
                      <a:pt x="288" y="25"/>
                    </a:lnTo>
                    <a:lnTo>
                      <a:pt x="288" y="21"/>
                    </a:lnTo>
                    <a:lnTo>
                      <a:pt x="288" y="17"/>
                    </a:lnTo>
                    <a:lnTo>
                      <a:pt x="287" y="13"/>
                    </a:lnTo>
                    <a:lnTo>
                      <a:pt x="285" y="10"/>
                    </a:lnTo>
                    <a:lnTo>
                      <a:pt x="282" y="7"/>
                    </a:lnTo>
                    <a:lnTo>
                      <a:pt x="279" y="5"/>
                    </a:lnTo>
                    <a:lnTo>
                      <a:pt x="275" y="2"/>
                    </a:lnTo>
                    <a:lnTo>
                      <a:pt x="272" y="1"/>
                    </a:lnTo>
                    <a:lnTo>
                      <a:pt x="268" y="0"/>
                    </a:lnTo>
                    <a:lnTo>
                      <a:pt x="0" y="0"/>
                    </a:lnTo>
                    <a:close/>
                  </a:path>
                </a:pathLst>
              </a:custGeom>
              <a:solidFill>
                <a:srgbClr val="8CD211"/>
              </a:solidFill>
              <a:ln w="9525">
                <a:noFill/>
                <a:round/>
                <a:headEnd/>
                <a:tailEnd/>
              </a:ln>
            </p:spPr>
            <p:txBody>
              <a:bodyPr/>
              <a:lstStyle/>
              <a:p>
                <a:endParaRPr lang="en-US" sz="2400"/>
              </a:p>
            </p:txBody>
          </p:sp>
          <p:sp>
            <p:nvSpPr>
              <p:cNvPr id="93190" name="Freeform 6"/>
              <p:cNvSpPr>
                <a:spLocks/>
              </p:cNvSpPr>
              <p:nvPr/>
            </p:nvSpPr>
            <p:spPr bwMode="auto">
              <a:xfrm>
                <a:off x="3675" y="1849"/>
                <a:ext cx="56" cy="56"/>
              </a:xfrm>
              <a:custGeom>
                <a:avLst/>
                <a:gdLst>
                  <a:gd name="T0" fmla="*/ 111 w 111"/>
                  <a:gd name="T1" fmla="*/ 56 h 112"/>
                  <a:gd name="T2" fmla="*/ 111 w 111"/>
                  <a:gd name="T3" fmla="*/ 50 h 112"/>
                  <a:gd name="T4" fmla="*/ 110 w 111"/>
                  <a:gd name="T5" fmla="*/ 45 h 112"/>
                  <a:gd name="T6" fmla="*/ 109 w 111"/>
                  <a:gd name="T7" fmla="*/ 40 h 112"/>
                  <a:gd name="T8" fmla="*/ 107 w 111"/>
                  <a:gd name="T9" fmla="*/ 34 h 112"/>
                  <a:gd name="T10" fmla="*/ 102 w 111"/>
                  <a:gd name="T11" fmla="*/ 25 h 112"/>
                  <a:gd name="T12" fmla="*/ 94 w 111"/>
                  <a:gd name="T13" fmla="*/ 17 h 112"/>
                  <a:gd name="T14" fmla="*/ 87 w 111"/>
                  <a:gd name="T15" fmla="*/ 9 h 112"/>
                  <a:gd name="T16" fmla="*/ 77 w 111"/>
                  <a:gd name="T17" fmla="*/ 5 h 112"/>
                  <a:gd name="T18" fmla="*/ 72 w 111"/>
                  <a:gd name="T19" fmla="*/ 3 h 112"/>
                  <a:gd name="T20" fmla="*/ 67 w 111"/>
                  <a:gd name="T21" fmla="*/ 1 h 112"/>
                  <a:gd name="T22" fmla="*/ 61 w 111"/>
                  <a:gd name="T23" fmla="*/ 1 h 112"/>
                  <a:gd name="T24" fmla="*/ 55 w 111"/>
                  <a:gd name="T25" fmla="*/ 0 h 112"/>
                  <a:gd name="T26" fmla="*/ 49 w 111"/>
                  <a:gd name="T27" fmla="*/ 1 h 112"/>
                  <a:gd name="T28" fmla="*/ 44 w 111"/>
                  <a:gd name="T29" fmla="*/ 1 h 112"/>
                  <a:gd name="T30" fmla="*/ 39 w 111"/>
                  <a:gd name="T31" fmla="*/ 3 h 112"/>
                  <a:gd name="T32" fmla="*/ 33 w 111"/>
                  <a:gd name="T33" fmla="*/ 5 h 112"/>
                  <a:gd name="T34" fmla="*/ 24 w 111"/>
                  <a:gd name="T35" fmla="*/ 9 h 112"/>
                  <a:gd name="T36" fmla="*/ 16 w 111"/>
                  <a:gd name="T37" fmla="*/ 17 h 112"/>
                  <a:gd name="T38" fmla="*/ 9 w 111"/>
                  <a:gd name="T39" fmla="*/ 25 h 112"/>
                  <a:gd name="T40" fmla="*/ 4 w 111"/>
                  <a:gd name="T41" fmla="*/ 34 h 112"/>
                  <a:gd name="T42" fmla="*/ 2 w 111"/>
                  <a:gd name="T43" fmla="*/ 40 h 112"/>
                  <a:gd name="T44" fmla="*/ 1 w 111"/>
                  <a:gd name="T45" fmla="*/ 45 h 112"/>
                  <a:gd name="T46" fmla="*/ 0 w 111"/>
                  <a:gd name="T47" fmla="*/ 50 h 112"/>
                  <a:gd name="T48" fmla="*/ 0 w 111"/>
                  <a:gd name="T49" fmla="*/ 56 h 112"/>
                  <a:gd name="T50" fmla="*/ 0 w 111"/>
                  <a:gd name="T51" fmla="*/ 62 h 112"/>
                  <a:gd name="T52" fmla="*/ 1 w 111"/>
                  <a:gd name="T53" fmla="*/ 67 h 112"/>
                  <a:gd name="T54" fmla="*/ 2 w 111"/>
                  <a:gd name="T55" fmla="*/ 72 h 112"/>
                  <a:gd name="T56" fmla="*/ 4 w 111"/>
                  <a:gd name="T57" fmla="*/ 77 h 112"/>
                  <a:gd name="T58" fmla="*/ 9 w 111"/>
                  <a:gd name="T59" fmla="*/ 87 h 112"/>
                  <a:gd name="T60" fmla="*/ 16 w 111"/>
                  <a:gd name="T61" fmla="*/ 95 h 112"/>
                  <a:gd name="T62" fmla="*/ 24 w 111"/>
                  <a:gd name="T63" fmla="*/ 102 h 112"/>
                  <a:gd name="T64" fmla="*/ 33 w 111"/>
                  <a:gd name="T65" fmla="*/ 108 h 112"/>
                  <a:gd name="T66" fmla="*/ 39 w 111"/>
                  <a:gd name="T67" fmla="*/ 109 h 112"/>
                  <a:gd name="T68" fmla="*/ 44 w 111"/>
                  <a:gd name="T69" fmla="*/ 111 h 112"/>
                  <a:gd name="T70" fmla="*/ 49 w 111"/>
                  <a:gd name="T71" fmla="*/ 112 h 112"/>
                  <a:gd name="T72" fmla="*/ 55 w 111"/>
                  <a:gd name="T73" fmla="*/ 112 h 112"/>
                  <a:gd name="T74" fmla="*/ 61 w 111"/>
                  <a:gd name="T75" fmla="*/ 112 h 112"/>
                  <a:gd name="T76" fmla="*/ 67 w 111"/>
                  <a:gd name="T77" fmla="*/ 111 h 112"/>
                  <a:gd name="T78" fmla="*/ 72 w 111"/>
                  <a:gd name="T79" fmla="*/ 109 h 112"/>
                  <a:gd name="T80" fmla="*/ 77 w 111"/>
                  <a:gd name="T81" fmla="*/ 108 h 112"/>
                  <a:gd name="T82" fmla="*/ 87 w 111"/>
                  <a:gd name="T83" fmla="*/ 102 h 112"/>
                  <a:gd name="T84" fmla="*/ 94 w 111"/>
                  <a:gd name="T85" fmla="*/ 95 h 112"/>
                  <a:gd name="T86" fmla="*/ 102 w 111"/>
                  <a:gd name="T87" fmla="*/ 87 h 112"/>
                  <a:gd name="T88" fmla="*/ 107 w 111"/>
                  <a:gd name="T89" fmla="*/ 77 h 112"/>
                  <a:gd name="T90" fmla="*/ 109 w 111"/>
                  <a:gd name="T91" fmla="*/ 72 h 112"/>
                  <a:gd name="T92" fmla="*/ 110 w 111"/>
                  <a:gd name="T93" fmla="*/ 67 h 112"/>
                  <a:gd name="T94" fmla="*/ 111 w 111"/>
                  <a:gd name="T95" fmla="*/ 62 h 112"/>
                  <a:gd name="T96" fmla="*/ 111 w 111"/>
                  <a:gd name="T97" fmla="*/ 56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12"/>
                  <a:gd name="T149" fmla="*/ 111 w 111"/>
                  <a:gd name="T150" fmla="*/ 112 h 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12">
                    <a:moveTo>
                      <a:pt x="111" y="56"/>
                    </a:moveTo>
                    <a:lnTo>
                      <a:pt x="111" y="50"/>
                    </a:lnTo>
                    <a:lnTo>
                      <a:pt x="110" y="45"/>
                    </a:lnTo>
                    <a:lnTo>
                      <a:pt x="109" y="40"/>
                    </a:lnTo>
                    <a:lnTo>
                      <a:pt x="107" y="34"/>
                    </a:lnTo>
                    <a:lnTo>
                      <a:pt x="102" y="25"/>
                    </a:lnTo>
                    <a:lnTo>
                      <a:pt x="94" y="17"/>
                    </a:lnTo>
                    <a:lnTo>
                      <a:pt x="87" y="9"/>
                    </a:lnTo>
                    <a:lnTo>
                      <a:pt x="77" y="5"/>
                    </a:lnTo>
                    <a:lnTo>
                      <a:pt x="72" y="3"/>
                    </a:lnTo>
                    <a:lnTo>
                      <a:pt x="67" y="1"/>
                    </a:lnTo>
                    <a:lnTo>
                      <a:pt x="61" y="1"/>
                    </a:lnTo>
                    <a:lnTo>
                      <a:pt x="55" y="0"/>
                    </a:lnTo>
                    <a:lnTo>
                      <a:pt x="49" y="1"/>
                    </a:lnTo>
                    <a:lnTo>
                      <a:pt x="44" y="1"/>
                    </a:lnTo>
                    <a:lnTo>
                      <a:pt x="39" y="3"/>
                    </a:lnTo>
                    <a:lnTo>
                      <a:pt x="33" y="5"/>
                    </a:lnTo>
                    <a:lnTo>
                      <a:pt x="24" y="9"/>
                    </a:lnTo>
                    <a:lnTo>
                      <a:pt x="16" y="17"/>
                    </a:lnTo>
                    <a:lnTo>
                      <a:pt x="9" y="25"/>
                    </a:lnTo>
                    <a:lnTo>
                      <a:pt x="4" y="34"/>
                    </a:lnTo>
                    <a:lnTo>
                      <a:pt x="2" y="40"/>
                    </a:lnTo>
                    <a:lnTo>
                      <a:pt x="1" y="45"/>
                    </a:lnTo>
                    <a:lnTo>
                      <a:pt x="0" y="50"/>
                    </a:lnTo>
                    <a:lnTo>
                      <a:pt x="0" y="56"/>
                    </a:lnTo>
                    <a:lnTo>
                      <a:pt x="0" y="62"/>
                    </a:lnTo>
                    <a:lnTo>
                      <a:pt x="1" y="67"/>
                    </a:lnTo>
                    <a:lnTo>
                      <a:pt x="2" y="72"/>
                    </a:lnTo>
                    <a:lnTo>
                      <a:pt x="4" y="77"/>
                    </a:lnTo>
                    <a:lnTo>
                      <a:pt x="9" y="87"/>
                    </a:lnTo>
                    <a:lnTo>
                      <a:pt x="16" y="95"/>
                    </a:lnTo>
                    <a:lnTo>
                      <a:pt x="24" y="102"/>
                    </a:lnTo>
                    <a:lnTo>
                      <a:pt x="33" y="108"/>
                    </a:lnTo>
                    <a:lnTo>
                      <a:pt x="39" y="109"/>
                    </a:lnTo>
                    <a:lnTo>
                      <a:pt x="44" y="111"/>
                    </a:lnTo>
                    <a:lnTo>
                      <a:pt x="49" y="112"/>
                    </a:lnTo>
                    <a:lnTo>
                      <a:pt x="55" y="112"/>
                    </a:lnTo>
                    <a:lnTo>
                      <a:pt x="61" y="112"/>
                    </a:lnTo>
                    <a:lnTo>
                      <a:pt x="67" y="111"/>
                    </a:lnTo>
                    <a:lnTo>
                      <a:pt x="72" y="109"/>
                    </a:lnTo>
                    <a:lnTo>
                      <a:pt x="77" y="108"/>
                    </a:lnTo>
                    <a:lnTo>
                      <a:pt x="87" y="102"/>
                    </a:lnTo>
                    <a:lnTo>
                      <a:pt x="94" y="95"/>
                    </a:lnTo>
                    <a:lnTo>
                      <a:pt x="102" y="87"/>
                    </a:lnTo>
                    <a:lnTo>
                      <a:pt x="107" y="77"/>
                    </a:lnTo>
                    <a:lnTo>
                      <a:pt x="109" y="72"/>
                    </a:lnTo>
                    <a:lnTo>
                      <a:pt x="110" y="67"/>
                    </a:lnTo>
                    <a:lnTo>
                      <a:pt x="111" y="62"/>
                    </a:lnTo>
                    <a:lnTo>
                      <a:pt x="111" y="56"/>
                    </a:lnTo>
                    <a:close/>
                  </a:path>
                </a:pathLst>
              </a:custGeom>
              <a:solidFill>
                <a:srgbClr val="8CD211"/>
              </a:solidFill>
              <a:ln w="9525">
                <a:noFill/>
                <a:round/>
                <a:headEnd/>
                <a:tailEnd/>
              </a:ln>
            </p:spPr>
            <p:txBody>
              <a:bodyPr/>
              <a:lstStyle/>
              <a:p>
                <a:endParaRPr lang="en-US" sz="2400"/>
              </a:p>
            </p:txBody>
          </p:sp>
          <p:sp>
            <p:nvSpPr>
              <p:cNvPr id="93191" name="Freeform 7"/>
              <p:cNvSpPr>
                <a:spLocks/>
              </p:cNvSpPr>
              <p:nvPr/>
            </p:nvSpPr>
            <p:spPr bwMode="auto">
              <a:xfrm>
                <a:off x="3589" y="1491"/>
                <a:ext cx="227" cy="298"/>
              </a:xfrm>
              <a:custGeom>
                <a:avLst/>
                <a:gdLst>
                  <a:gd name="T0" fmla="*/ 219 w 455"/>
                  <a:gd name="T1" fmla="*/ 594 h 596"/>
                  <a:gd name="T2" fmla="*/ 211 w 455"/>
                  <a:gd name="T3" fmla="*/ 587 h 596"/>
                  <a:gd name="T4" fmla="*/ 207 w 455"/>
                  <a:gd name="T5" fmla="*/ 575 h 596"/>
                  <a:gd name="T6" fmla="*/ 213 w 455"/>
                  <a:gd name="T7" fmla="*/ 515 h 596"/>
                  <a:gd name="T8" fmla="*/ 229 w 455"/>
                  <a:gd name="T9" fmla="*/ 466 h 596"/>
                  <a:gd name="T10" fmla="*/ 253 w 455"/>
                  <a:gd name="T11" fmla="*/ 429 h 596"/>
                  <a:gd name="T12" fmla="*/ 281 w 455"/>
                  <a:gd name="T13" fmla="*/ 399 h 596"/>
                  <a:gd name="T14" fmla="*/ 340 w 455"/>
                  <a:gd name="T15" fmla="*/ 353 h 596"/>
                  <a:gd name="T16" fmla="*/ 373 w 455"/>
                  <a:gd name="T17" fmla="*/ 325 h 596"/>
                  <a:gd name="T18" fmla="*/ 392 w 455"/>
                  <a:gd name="T19" fmla="*/ 299 h 596"/>
                  <a:gd name="T20" fmla="*/ 407 w 455"/>
                  <a:gd name="T21" fmla="*/ 266 h 596"/>
                  <a:gd name="T22" fmla="*/ 414 w 455"/>
                  <a:gd name="T23" fmla="*/ 224 h 596"/>
                  <a:gd name="T24" fmla="*/ 411 w 455"/>
                  <a:gd name="T25" fmla="*/ 172 h 596"/>
                  <a:gd name="T26" fmla="*/ 393 w 455"/>
                  <a:gd name="T27" fmla="*/ 126 h 596"/>
                  <a:gd name="T28" fmla="*/ 362 w 455"/>
                  <a:gd name="T29" fmla="*/ 87 h 596"/>
                  <a:gd name="T30" fmla="*/ 320 w 455"/>
                  <a:gd name="T31" fmla="*/ 60 h 596"/>
                  <a:gd name="T32" fmla="*/ 267 w 455"/>
                  <a:gd name="T33" fmla="*/ 44 h 596"/>
                  <a:gd name="T34" fmla="*/ 209 w 455"/>
                  <a:gd name="T35" fmla="*/ 42 h 596"/>
                  <a:gd name="T36" fmla="*/ 154 w 455"/>
                  <a:gd name="T37" fmla="*/ 56 h 596"/>
                  <a:gd name="T38" fmla="*/ 108 w 455"/>
                  <a:gd name="T39" fmla="*/ 83 h 596"/>
                  <a:gd name="T40" fmla="*/ 72 w 455"/>
                  <a:gd name="T41" fmla="*/ 123 h 596"/>
                  <a:gd name="T42" fmla="*/ 49 w 455"/>
                  <a:gd name="T43" fmla="*/ 172 h 596"/>
                  <a:gd name="T44" fmla="*/ 41 w 455"/>
                  <a:gd name="T45" fmla="*/ 228 h 596"/>
                  <a:gd name="T46" fmla="*/ 37 w 455"/>
                  <a:gd name="T47" fmla="*/ 239 h 596"/>
                  <a:gd name="T48" fmla="*/ 28 w 455"/>
                  <a:gd name="T49" fmla="*/ 246 h 596"/>
                  <a:gd name="T50" fmla="*/ 16 w 455"/>
                  <a:gd name="T51" fmla="*/ 247 h 596"/>
                  <a:gd name="T52" fmla="*/ 5 w 455"/>
                  <a:gd name="T53" fmla="*/ 242 h 596"/>
                  <a:gd name="T54" fmla="*/ 0 w 455"/>
                  <a:gd name="T55" fmla="*/ 232 h 596"/>
                  <a:gd name="T56" fmla="*/ 1 w 455"/>
                  <a:gd name="T57" fmla="*/ 205 h 596"/>
                  <a:gd name="T58" fmla="*/ 6 w 455"/>
                  <a:gd name="T59" fmla="*/ 171 h 596"/>
                  <a:gd name="T60" fmla="*/ 18 w 455"/>
                  <a:gd name="T61" fmla="*/ 139 h 596"/>
                  <a:gd name="T62" fmla="*/ 33 w 455"/>
                  <a:gd name="T63" fmla="*/ 109 h 596"/>
                  <a:gd name="T64" fmla="*/ 66 w 455"/>
                  <a:gd name="T65" fmla="*/ 66 h 596"/>
                  <a:gd name="T66" fmla="*/ 109 w 455"/>
                  <a:gd name="T67" fmla="*/ 33 h 596"/>
                  <a:gd name="T68" fmla="*/ 138 w 455"/>
                  <a:gd name="T69" fmla="*/ 18 h 596"/>
                  <a:gd name="T70" fmla="*/ 171 w 455"/>
                  <a:gd name="T71" fmla="*/ 8 h 596"/>
                  <a:gd name="T72" fmla="*/ 204 w 455"/>
                  <a:gd name="T73" fmla="*/ 1 h 596"/>
                  <a:gd name="T74" fmla="*/ 252 w 455"/>
                  <a:gd name="T75" fmla="*/ 1 h 596"/>
                  <a:gd name="T76" fmla="*/ 319 w 455"/>
                  <a:gd name="T77" fmla="*/ 16 h 596"/>
                  <a:gd name="T78" fmla="*/ 374 w 455"/>
                  <a:gd name="T79" fmla="*/ 45 h 596"/>
                  <a:gd name="T80" fmla="*/ 417 w 455"/>
                  <a:gd name="T81" fmla="*/ 89 h 596"/>
                  <a:gd name="T82" fmla="*/ 434 w 455"/>
                  <a:gd name="T83" fmla="*/ 115 h 596"/>
                  <a:gd name="T84" fmla="*/ 445 w 455"/>
                  <a:gd name="T85" fmla="*/ 144 h 596"/>
                  <a:gd name="T86" fmla="*/ 453 w 455"/>
                  <a:gd name="T87" fmla="*/ 175 h 596"/>
                  <a:gd name="T88" fmla="*/ 455 w 455"/>
                  <a:gd name="T89" fmla="*/ 208 h 596"/>
                  <a:gd name="T90" fmla="*/ 450 w 455"/>
                  <a:gd name="T91" fmla="*/ 263 h 596"/>
                  <a:gd name="T92" fmla="*/ 434 w 455"/>
                  <a:gd name="T93" fmla="*/ 307 h 596"/>
                  <a:gd name="T94" fmla="*/ 412 w 455"/>
                  <a:gd name="T95" fmla="*/ 342 h 596"/>
                  <a:gd name="T96" fmla="*/ 385 w 455"/>
                  <a:gd name="T97" fmla="*/ 370 h 596"/>
                  <a:gd name="T98" fmla="*/ 327 w 455"/>
                  <a:gd name="T99" fmla="*/ 415 h 596"/>
                  <a:gd name="T100" fmla="*/ 291 w 455"/>
                  <a:gd name="T101" fmla="*/ 445 h 596"/>
                  <a:gd name="T102" fmla="*/ 270 w 455"/>
                  <a:gd name="T103" fmla="*/ 475 h 596"/>
                  <a:gd name="T104" fmla="*/ 256 w 455"/>
                  <a:gd name="T105" fmla="*/ 510 h 596"/>
                  <a:gd name="T106" fmla="*/ 248 w 455"/>
                  <a:gd name="T107" fmla="*/ 558 h 596"/>
                  <a:gd name="T108" fmla="*/ 246 w 455"/>
                  <a:gd name="T109" fmla="*/ 584 h 596"/>
                  <a:gd name="T110" fmla="*/ 239 w 455"/>
                  <a:gd name="T111" fmla="*/ 593 h 596"/>
                  <a:gd name="T112" fmla="*/ 227 w 455"/>
                  <a:gd name="T113" fmla="*/ 596 h 5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5"/>
                  <a:gd name="T172" fmla="*/ 0 h 596"/>
                  <a:gd name="T173" fmla="*/ 455 w 455"/>
                  <a:gd name="T174" fmla="*/ 596 h 5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5" h="596">
                    <a:moveTo>
                      <a:pt x="227" y="596"/>
                    </a:moveTo>
                    <a:lnTo>
                      <a:pt x="223" y="596"/>
                    </a:lnTo>
                    <a:lnTo>
                      <a:pt x="219" y="594"/>
                    </a:lnTo>
                    <a:lnTo>
                      <a:pt x="216" y="593"/>
                    </a:lnTo>
                    <a:lnTo>
                      <a:pt x="213" y="590"/>
                    </a:lnTo>
                    <a:lnTo>
                      <a:pt x="211" y="587"/>
                    </a:lnTo>
                    <a:lnTo>
                      <a:pt x="209" y="584"/>
                    </a:lnTo>
                    <a:lnTo>
                      <a:pt x="208" y="580"/>
                    </a:lnTo>
                    <a:lnTo>
                      <a:pt x="207" y="575"/>
                    </a:lnTo>
                    <a:lnTo>
                      <a:pt x="208" y="553"/>
                    </a:lnTo>
                    <a:lnTo>
                      <a:pt x="210" y="533"/>
                    </a:lnTo>
                    <a:lnTo>
                      <a:pt x="213" y="515"/>
                    </a:lnTo>
                    <a:lnTo>
                      <a:pt x="217" y="497"/>
                    </a:lnTo>
                    <a:lnTo>
                      <a:pt x="222" y="481"/>
                    </a:lnTo>
                    <a:lnTo>
                      <a:pt x="229" y="466"/>
                    </a:lnTo>
                    <a:lnTo>
                      <a:pt x="236" y="453"/>
                    </a:lnTo>
                    <a:lnTo>
                      <a:pt x="244" y="440"/>
                    </a:lnTo>
                    <a:lnTo>
                      <a:pt x="253" y="429"/>
                    </a:lnTo>
                    <a:lnTo>
                      <a:pt x="262" y="418"/>
                    </a:lnTo>
                    <a:lnTo>
                      <a:pt x="271" y="409"/>
                    </a:lnTo>
                    <a:lnTo>
                      <a:pt x="281" y="399"/>
                    </a:lnTo>
                    <a:lnTo>
                      <a:pt x="301" y="383"/>
                    </a:lnTo>
                    <a:lnTo>
                      <a:pt x="322" y="367"/>
                    </a:lnTo>
                    <a:lnTo>
                      <a:pt x="340" y="353"/>
                    </a:lnTo>
                    <a:lnTo>
                      <a:pt x="357" y="340"/>
                    </a:lnTo>
                    <a:lnTo>
                      <a:pt x="365" y="332"/>
                    </a:lnTo>
                    <a:lnTo>
                      <a:pt x="373" y="325"/>
                    </a:lnTo>
                    <a:lnTo>
                      <a:pt x="379" y="317"/>
                    </a:lnTo>
                    <a:lnTo>
                      <a:pt x="387" y="308"/>
                    </a:lnTo>
                    <a:lnTo>
                      <a:pt x="392" y="299"/>
                    </a:lnTo>
                    <a:lnTo>
                      <a:pt x="398" y="288"/>
                    </a:lnTo>
                    <a:lnTo>
                      <a:pt x="402" y="278"/>
                    </a:lnTo>
                    <a:lnTo>
                      <a:pt x="407" y="266"/>
                    </a:lnTo>
                    <a:lnTo>
                      <a:pt x="410" y="253"/>
                    </a:lnTo>
                    <a:lnTo>
                      <a:pt x="412" y="239"/>
                    </a:lnTo>
                    <a:lnTo>
                      <a:pt x="414" y="224"/>
                    </a:lnTo>
                    <a:lnTo>
                      <a:pt x="414" y="208"/>
                    </a:lnTo>
                    <a:lnTo>
                      <a:pt x="413" y="190"/>
                    </a:lnTo>
                    <a:lnTo>
                      <a:pt x="411" y="172"/>
                    </a:lnTo>
                    <a:lnTo>
                      <a:pt x="407" y="156"/>
                    </a:lnTo>
                    <a:lnTo>
                      <a:pt x="400" y="141"/>
                    </a:lnTo>
                    <a:lnTo>
                      <a:pt x="393" y="126"/>
                    </a:lnTo>
                    <a:lnTo>
                      <a:pt x="384" y="111"/>
                    </a:lnTo>
                    <a:lnTo>
                      <a:pt x="373" y="99"/>
                    </a:lnTo>
                    <a:lnTo>
                      <a:pt x="362" y="87"/>
                    </a:lnTo>
                    <a:lnTo>
                      <a:pt x="349" y="77"/>
                    </a:lnTo>
                    <a:lnTo>
                      <a:pt x="334" y="67"/>
                    </a:lnTo>
                    <a:lnTo>
                      <a:pt x="320" y="60"/>
                    </a:lnTo>
                    <a:lnTo>
                      <a:pt x="303" y="53"/>
                    </a:lnTo>
                    <a:lnTo>
                      <a:pt x="285" y="47"/>
                    </a:lnTo>
                    <a:lnTo>
                      <a:pt x="267" y="44"/>
                    </a:lnTo>
                    <a:lnTo>
                      <a:pt x="247" y="41"/>
                    </a:lnTo>
                    <a:lnTo>
                      <a:pt x="227" y="41"/>
                    </a:lnTo>
                    <a:lnTo>
                      <a:pt x="209" y="42"/>
                    </a:lnTo>
                    <a:lnTo>
                      <a:pt x="190" y="44"/>
                    </a:lnTo>
                    <a:lnTo>
                      <a:pt x="172" y="49"/>
                    </a:lnTo>
                    <a:lnTo>
                      <a:pt x="154" y="56"/>
                    </a:lnTo>
                    <a:lnTo>
                      <a:pt x="138" y="63"/>
                    </a:lnTo>
                    <a:lnTo>
                      <a:pt x="123" y="73"/>
                    </a:lnTo>
                    <a:lnTo>
                      <a:pt x="108" y="83"/>
                    </a:lnTo>
                    <a:lnTo>
                      <a:pt x="95" y="96"/>
                    </a:lnTo>
                    <a:lnTo>
                      <a:pt x="83" y="109"/>
                    </a:lnTo>
                    <a:lnTo>
                      <a:pt x="72" y="123"/>
                    </a:lnTo>
                    <a:lnTo>
                      <a:pt x="63" y="139"/>
                    </a:lnTo>
                    <a:lnTo>
                      <a:pt x="56" y="155"/>
                    </a:lnTo>
                    <a:lnTo>
                      <a:pt x="49" y="172"/>
                    </a:lnTo>
                    <a:lnTo>
                      <a:pt x="44" y="190"/>
                    </a:lnTo>
                    <a:lnTo>
                      <a:pt x="41" y="209"/>
                    </a:lnTo>
                    <a:lnTo>
                      <a:pt x="41" y="228"/>
                    </a:lnTo>
                    <a:lnTo>
                      <a:pt x="40" y="232"/>
                    </a:lnTo>
                    <a:lnTo>
                      <a:pt x="39" y="236"/>
                    </a:lnTo>
                    <a:lnTo>
                      <a:pt x="37" y="239"/>
                    </a:lnTo>
                    <a:lnTo>
                      <a:pt x="35" y="242"/>
                    </a:lnTo>
                    <a:lnTo>
                      <a:pt x="32" y="244"/>
                    </a:lnTo>
                    <a:lnTo>
                      <a:pt x="28" y="246"/>
                    </a:lnTo>
                    <a:lnTo>
                      <a:pt x="24" y="247"/>
                    </a:lnTo>
                    <a:lnTo>
                      <a:pt x="20" y="247"/>
                    </a:lnTo>
                    <a:lnTo>
                      <a:pt x="16" y="247"/>
                    </a:lnTo>
                    <a:lnTo>
                      <a:pt x="13" y="246"/>
                    </a:lnTo>
                    <a:lnTo>
                      <a:pt x="9" y="244"/>
                    </a:lnTo>
                    <a:lnTo>
                      <a:pt x="5" y="242"/>
                    </a:lnTo>
                    <a:lnTo>
                      <a:pt x="3" y="239"/>
                    </a:lnTo>
                    <a:lnTo>
                      <a:pt x="1" y="236"/>
                    </a:lnTo>
                    <a:lnTo>
                      <a:pt x="0" y="232"/>
                    </a:lnTo>
                    <a:lnTo>
                      <a:pt x="0" y="228"/>
                    </a:lnTo>
                    <a:lnTo>
                      <a:pt x="0" y="216"/>
                    </a:lnTo>
                    <a:lnTo>
                      <a:pt x="1" y="205"/>
                    </a:lnTo>
                    <a:lnTo>
                      <a:pt x="2" y="193"/>
                    </a:lnTo>
                    <a:lnTo>
                      <a:pt x="4" y="181"/>
                    </a:lnTo>
                    <a:lnTo>
                      <a:pt x="6" y="171"/>
                    </a:lnTo>
                    <a:lnTo>
                      <a:pt x="10" y="159"/>
                    </a:lnTo>
                    <a:lnTo>
                      <a:pt x="14" y="149"/>
                    </a:lnTo>
                    <a:lnTo>
                      <a:pt x="18" y="139"/>
                    </a:lnTo>
                    <a:lnTo>
                      <a:pt x="22" y="129"/>
                    </a:lnTo>
                    <a:lnTo>
                      <a:pt x="27" y="120"/>
                    </a:lnTo>
                    <a:lnTo>
                      <a:pt x="33" y="109"/>
                    </a:lnTo>
                    <a:lnTo>
                      <a:pt x="39" y="101"/>
                    </a:lnTo>
                    <a:lnTo>
                      <a:pt x="51" y="83"/>
                    </a:lnTo>
                    <a:lnTo>
                      <a:pt x="66" y="66"/>
                    </a:lnTo>
                    <a:lnTo>
                      <a:pt x="83" y="52"/>
                    </a:lnTo>
                    <a:lnTo>
                      <a:pt x="100" y="39"/>
                    </a:lnTo>
                    <a:lnTo>
                      <a:pt x="109" y="33"/>
                    </a:lnTo>
                    <a:lnTo>
                      <a:pt x="119" y="27"/>
                    </a:lnTo>
                    <a:lnTo>
                      <a:pt x="129" y="22"/>
                    </a:lnTo>
                    <a:lnTo>
                      <a:pt x="138" y="18"/>
                    </a:lnTo>
                    <a:lnTo>
                      <a:pt x="149" y="14"/>
                    </a:lnTo>
                    <a:lnTo>
                      <a:pt x="159" y="11"/>
                    </a:lnTo>
                    <a:lnTo>
                      <a:pt x="171" y="8"/>
                    </a:lnTo>
                    <a:lnTo>
                      <a:pt x="181" y="4"/>
                    </a:lnTo>
                    <a:lnTo>
                      <a:pt x="193" y="2"/>
                    </a:lnTo>
                    <a:lnTo>
                      <a:pt x="204" y="1"/>
                    </a:lnTo>
                    <a:lnTo>
                      <a:pt x="216" y="0"/>
                    </a:lnTo>
                    <a:lnTo>
                      <a:pt x="227" y="0"/>
                    </a:lnTo>
                    <a:lnTo>
                      <a:pt x="252" y="1"/>
                    </a:lnTo>
                    <a:lnTo>
                      <a:pt x="275" y="4"/>
                    </a:lnTo>
                    <a:lnTo>
                      <a:pt x="298" y="9"/>
                    </a:lnTo>
                    <a:lnTo>
                      <a:pt x="319" y="16"/>
                    </a:lnTo>
                    <a:lnTo>
                      <a:pt x="339" y="24"/>
                    </a:lnTo>
                    <a:lnTo>
                      <a:pt x="357" y="34"/>
                    </a:lnTo>
                    <a:lnTo>
                      <a:pt x="374" y="45"/>
                    </a:lnTo>
                    <a:lnTo>
                      <a:pt x="391" y="59"/>
                    </a:lnTo>
                    <a:lnTo>
                      <a:pt x="405" y="74"/>
                    </a:lnTo>
                    <a:lnTo>
                      <a:pt x="417" y="89"/>
                    </a:lnTo>
                    <a:lnTo>
                      <a:pt x="423" y="98"/>
                    </a:lnTo>
                    <a:lnTo>
                      <a:pt x="429" y="106"/>
                    </a:lnTo>
                    <a:lnTo>
                      <a:pt x="434" y="115"/>
                    </a:lnTo>
                    <a:lnTo>
                      <a:pt x="438" y="125"/>
                    </a:lnTo>
                    <a:lnTo>
                      <a:pt x="441" y="134"/>
                    </a:lnTo>
                    <a:lnTo>
                      <a:pt x="445" y="144"/>
                    </a:lnTo>
                    <a:lnTo>
                      <a:pt x="449" y="154"/>
                    </a:lnTo>
                    <a:lnTo>
                      <a:pt x="451" y="165"/>
                    </a:lnTo>
                    <a:lnTo>
                      <a:pt x="453" y="175"/>
                    </a:lnTo>
                    <a:lnTo>
                      <a:pt x="454" y="186"/>
                    </a:lnTo>
                    <a:lnTo>
                      <a:pt x="455" y="196"/>
                    </a:lnTo>
                    <a:lnTo>
                      <a:pt x="455" y="208"/>
                    </a:lnTo>
                    <a:lnTo>
                      <a:pt x="454" y="228"/>
                    </a:lnTo>
                    <a:lnTo>
                      <a:pt x="453" y="246"/>
                    </a:lnTo>
                    <a:lnTo>
                      <a:pt x="450" y="263"/>
                    </a:lnTo>
                    <a:lnTo>
                      <a:pt x="445" y="280"/>
                    </a:lnTo>
                    <a:lnTo>
                      <a:pt x="440" y="294"/>
                    </a:lnTo>
                    <a:lnTo>
                      <a:pt x="434" y="307"/>
                    </a:lnTo>
                    <a:lnTo>
                      <a:pt x="427" y="320"/>
                    </a:lnTo>
                    <a:lnTo>
                      <a:pt x="419" y="331"/>
                    </a:lnTo>
                    <a:lnTo>
                      <a:pt x="412" y="342"/>
                    </a:lnTo>
                    <a:lnTo>
                      <a:pt x="402" y="352"/>
                    </a:lnTo>
                    <a:lnTo>
                      <a:pt x="394" y="361"/>
                    </a:lnTo>
                    <a:lnTo>
                      <a:pt x="385" y="370"/>
                    </a:lnTo>
                    <a:lnTo>
                      <a:pt x="366" y="386"/>
                    </a:lnTo>
                    <a:lnTo>
                      <a:pt x="346" y="400"/>
                    </a:lnTo>
                    <a:lnTo>
                      <a:pt x="327" y="415"/>
                    </a:lnTo>
                    <a:lnTo>
                      <a:pt x="308" y="430"/>
                    </a:lnTo>
                    <a:lnTo>
                      <a:pt x="300" y="437"/>
                    </a:lnTo>
                    <a:lnTo>
                      <a:pt x="291" y="445"/>
                    </a:lnTo>
                    <a:lnTo>
                      <a:pt x="284" y="455"/>
                    </a:lnTo>
                    <a:lnTo>
                      <a:pt x="277" y="464"/>
                    </a:lnTo>
                    <a:lnTo>
                      <a:pt x="270" y="475"/>
                    </a:lnTo>
                    <a:lnTo>
                      <a:pt x="265" y="485"/>
                    </a:lnTo>
                    <a:lnTo>
                      <a:pt x="260" y="498"/>
                    </a:lnTo>
                    <a:lnTo>
                      <a:pt x="256" y="510"/>
                    </a:lnTo>
                    <a:lnTo>
                      <a:pt x="253" y="525"/>
                    </a:lnTo>
                    <a:lnTo>
                      <a:pt x="249" y="541"/>
                    </a:lnTo>
                    <a:lnTo>
                      <a:pt x="248" y="558"/>
                    </a:lnTo>
                    <a:lnTo>
                      <a:pt x="247" y="575"/>
                    </a:lnTo>
                    <a:lnTo>
                      <a:pt x="247" y="580"/>
                    </a:lnTo>
                    <a:lnTo>
                      <a:pt x="246" y="584"/>
                    </a:lnTo>
                    <a:lnTo>
                      <a:pt x="244" y="587"/>
                    </a:lnTo>
                    <a:lnTo>
                      <a:pt x="242" y="590"/>
                    </a:lnTo>
                    <a:lnTo>
                      <a:pt x="239" y="593"/>
                    </a:lnTo>
                    <a:lnTo>
                      <a:pt x="235" y="594"/>
                    </a:lnTo>
                    <a:lnTo>
                      <a:pt x="232" y="596"/>
                    </a:lnTo>
                    <a:lnTo>
                      <a:pt x="227" y="596"/>
                    </a:lnTo>
                    <a:close/>
                  </a:path>
                </a:pathLst>
              </a:custGeom>
              <a:solidFill>
                <a:srgbClr val="8CD211"/>
              </a:solidFill>
              <a:ln w="9525">
                <a:noFill/>
                <a:round/>
                <a:headEnd/>
                <a:tailEnd/>
              </a:ln>
            </p:spPr>
            <p:txBody>
              <a:bodyPr/>
              <a:lstStyle/>
              <a:p>
                <a:endParaRPr lang="en-US" sz="2400"/>
              </a:p>
            </p:txBody>
          </p:sp>
        </p:grpSp>
        <p:pic>
          <p:nvPicPr>
            <p:cNvPr id="93192" name="Picture 8" descr="buttons2_CLOUD-why"/>
            <p:cNvPicPr>
              <a:picLocks noChangeAspect="1" noChangeArrowheads="1"/>
            </p:cNvPicPr>
            <p:nvPr/>
          </p:nvPicPr>
          <p:blipFill>
            <a:blip r:embed="rId4"/>
            <a:srcRect/>
            <a:stretch>
              <a:fillRect/>
            </a:stretch>
          </p:blipFill>
          <p:spPr bwMode="auto">
            <a:xfrm>
              <a:off x="5179" y="124"/>
              <a:ext cx="443" cy="236"/>
            </a:xfrm>
            <a:prstGeom prst="rect">
              <a:avLst/>
            </a:prstGeom>
            <a:noFill/>
            <a:ln w="9525">
              <a:noFill/>
              <a:miter lim="800000"/>
              <a:headEnd/>
              <a:tailEnd/>
            </a:ln>
          </p:spPr>
        </p:pic>
      </p:grpSp>
      <p:sp>
        <p:nvSpPr>
          <p:cNvPr id="93193"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5596E6"/>
                </a:solidFill>
                <a:sym typeface="Helvetica Neue"/>
              </a:rPr>
              <a:t>Not for all …</a:t>
            </a:r>
          </a:p>
        </p:txBody>
      </p:sp>
      <p:sp>
        <p:nvSpPr>
          <p:cNvPr id="93270" name="TextBox 112"/>
          <p:cNvSpPr txBox="1">
            <a:spLocks noChangeArrowheads="1"/>
          </p:cNvSpPr>
          <p:nvPr/>
        </p:nvSpPr>
        <p:spPr bwMode="auto">
          <a:xfrm>
            <a:off x="903818" y="1492251"/>
            <a:ext cx="6610349" cy="666786"/>
          </a:xfrm>
          <a:prstGeom prst="rect">
            <a:avLst/>
          </a:prstGeom>
          <a:noFill/>
          <a:ln w="9525">
            <a:noFill/>
            <a:miter lim="800000"/>
            <a:headEnd/>
            <a:tailEnd/>
          </a:ln>
        </p:spPr>
        <p:txBody>
          <a:bodyPr>
            <a:spAutoFit/>
          </a:bodyPr>
          <a:lstStyle/>
          <a:p>
            <a:pPr defTabSz="609585"/>
            <a:r>
              <a:rPr lang="en-US" sz="3733" dirty="0" err="1"/>
              <a:t>Blockchain</a:t>
            </a:r>
            <a:r>
              <a:rPr lang="en-US" sz="3733" dirty="0"/>
              <a:t> is not …</a:t>
            </a:r>
          </a:p>
        </p:txBody>
      </p:sp>
      <p:sp>
        <p:nvSpPr>
          <p:cNvPr id="93276" name="TextBox 112"/>
          <p:cNvSpPr txBox="1">
            <a:spLocks noChangeArrowheads="1"/>
          </p:cNvSpPr>
          <p:nvPr/>
        </p:nvSpPr>
        <p:spPr bwMode="auto">
          <a:xfrm>
            <a:off x="1018118" y="2279652"/>
            <a:ext cx="6819900" cy="3730252"/>
          </a:xfrm>
          <a:prstGeom prst="rect">
            <a:avLst/>
          </a:prstGeom>
          <a:noFill/>
          <a:ln w="9525">
            <a:noFill/>
            <a:miter lim="800000"/>
            <a:headEnd/>
            <a:tailEnd/>
          </a:ln>
        </p:spPr>
        <p:txBody>
          <a:bodyPr>
            <a:spAutoFit/>
          </a:bodyPr>
          <a:lstStyle/>
          <a:p>
            <a:pPr marL="222245" indent="-222245" defTabSz="609585">
              <a:lnSpc>
                <a:spcPct val="95000"/>
              </a:lnSpc>
              <a:spcAft>
                <a:spcPct val="45000"/>
              </a:spcAft>
              <a:buClr>
                <a:srgbClr val="FF5050"/>
              </a:buClr>
              <a:buFont typeface="Wingdings" pitchFamily="2" charset="2"/>
              <a:buChar char="§"/>
            </a:pPr>
            <a:r>
              <a:rPr lang="en-US" sz="2400"/>
              <a:t>Suited to high performance (millisecond) transactions </a:t>
            </a:r>
          </a:p>
          <a:p>
            <a:pPr marL="222245" indent="-222245" defTabSz="609585">
              <a:lnSpc>
                <a:spcPct val="95000"/>
              </a:lnSpc>
              <a:spcAft>
                <a:spcPct val="45000"/>
              </a:spcAft>
              <a:buClr>
                <a:srgbClr val="FF5050"/>
              </a:buClr>
              <a:buFont typeface="Wingdings" pitchFamily="2" charset="2"/>
              <a:buChar char="§"/>
            </a:pPr>
            <a:r>
              <a:rPr lang="en-US" sz="2400"/>
              <a:t>For just one participant (no business </a:t>
            </a:r>
            <a:br>
              <a:rPr lang="en-US" sz="2400"/>
            </a:br>
            <a:r>
              <a:rPr lang="en-US" sz="2400"/>
              <a:t>network)</a:t>
            </a:r>
          </a:p>
          <a:p>
            <a:pPr marL="222245" indent="-222245" defTabSz="609585">
              <a:lnSpc>
                <a:spcPct val="95000"/>
              </a:lnSpc>
              <a:spcAft>
                <a:spcPct val="45000"/>
              </a:spcAft>
              <a:buClr>
                <a:srgbClr val="FF5050"/>
              </a:buClr>
              <a:buFont typeface="Wingdings" pitchFamily="2" charset="2"/>
              <a:buChar char="§"/>
            </a:pPr>
            <a:r>
              <a:rPr lang="en-US" sz="2400"/>
              <a:t>A replicated database replacement</a:t>
            </a:r>
          </a:p>
          <a:p>
            <a:pPr marL="222245" indent="-222245" defTabSz="609585">
              <a:lnSpc>
                <a:spcPct val="95000"/>
              </a:lnSpc>
              <a:spcAft>
                <a:spcPct val="45000"/>
              </a:spcAft>
              <a:buClr>
                <a:srgbClr val="FF5050"/>
              </a:buClr>
              <a:buFont typeface="Wingdings" pitchFamily="2" charset="2"/>
              <a:buChar char="§"/>
            </a:pPr>
            <a:r>
              <a:rPr lang="en-US" sz="2400"/>
              <a:t>A messaging solution</a:t>
            </a:r>
          </a:p>
          <a:p>
            <a:pPr marL="222245" indent="-222245" defTabSz="609585">
              <a:lnSpc>
                <a:spcPct val="95000"/>
              </a:lnSpc>
              <a:spcAft>
                <a:spcPct val="45000"/>
              </a:spcAft>
              <a:buClr>
                <a:srgbClr val="FF5050"/>
              </a:buClr>
              <a:buFont typeface="Wingdings" pitchFamily="2" charset="2"/>
              <a:buChar char="§"/>
            </a:pPr>
            <a:r>
              <a:rPr lang="en-US" sz="2400"/>
              <a:t>A transaction processing replacement</a:t>
            </a:r>
          </a:p>
          <a:p>
            <a:pPr marL="222245" indent="-222245" defTabSz="609585">
              <a:lnSpc>
                <a:spcPct val="95000"/>
              </a:lnSpc>
              <a:spcAft>
                <a:spcPct val="45000"/>
              </a:spcAft>
              <a:buClr>
                <a:srgbClr val="FF5050"/>
              </a:buClr>
              <a:buFont typeface="Wingdings" pitchFamily="2" charset="2"/>
              <a:buChar char="§"/>
            </a:pPr>
            <a:r>
              <a:rPr lang="en-US" sz="2400"/>
              <a:t>Suited for low value, high volume transactions</a:t>
            </a:r>
          </a:p>
        </p:txBody>
      </p:sp>
    </p:spTree>
    <p:extLst>
      <p:ext uri="{BB962C8B-B14F-4D97-AF65-F5344CB8AC3E}">
        <p14:creationId xmlns:p14="http://schemas.microsoft.com/office/powerpoint/2010/main" val="109593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6" descr="30_01_NEW copy"/>
          <p:cNvPicPr>
            <a:picLocks noChangeAspect="1" noChangeArrowheads="1"/>
          </p:cNvPicPr>
          <p:nvPr/>
        </p:nvPicPr>
        <p:blipFill>
          <a:blip r:embed="rId2" cstate="print"/>
          <a:srcRect/>
          <a:stretch>
            <a:fillRect/>
          </a:stretch>
        </p:blipFill>
        <p:spPr bwMode="auto">
          <a:xfrm>
            <a:off x="0" y="1"/>
            <a:ext cx="12192000" cy="2791884"/>
          </a:xfrm>
          <a:prstGeom prst="rect">
            <a:avLst/>
          </a:prstGeom>
          <a:noFill/>
          <a:ln w="9525">
            <a:noFill/>
            <a:miter lim="800000"/>
            <a:headEnd/>
            <a:tailEnd/>
          </a:ln>
        </p:spPr>
      </p:pic>
      <p:sp>
        <p:nvSpPr>
          <p:cNvPr id="69634" name="Title 1"/>
          <p:cNvSpPr>
            <a:spLocks/>
          </p:cNvSpPr>
          <p:nvPr/>
        </p:nvSpPr>
        <p:spPr bwMode="auto">
          <a:xfrm>
            <a:off x="812800" y="1193801"/>
            <a:ext cx="4978400"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FFFFFF"/>
                </a:solidFill>
              </a:rPr>
              <a:t>Summary</a:t>
            </a:r>
          </a:p>
        </p:txBody>
      </p:sp>
      <p:sp>
        <p:nvSpPr>
          <p:cNvPr id="69635" name="Rectangle 4"/>
          <p:cNvSpPr>
            <a:spLocks noChangeArrowheads="1"/>
          </p:cNvSpPr>
          <p:nvPr/>
        </p:nvSpPr>
        <p:spPr bwMode="auto">
          <a:xfrm>
            <a:off x="647700" y="2963334"/>
            <a:ext cx="4988984" cy="3189817"/>
          </a:xfrm>
          <a:prstGeom prst="rect">
            <a:avLst/>
          </a:prstGeom>
          <a:noFill/>
          <a:ln w="9525">
            <a:noFill/>
            <a:miter lim="800000"/>
            <a:headEnd/>
            <a:tailEnd/>
          </a:ln>
        </p:spPr>
        <p:txBody>
          <a:bodyPr/>
          <a:lstStyle/>
          <a:p>
            <a:pPr marL="230712" indent="-230712" defTabSz="609585">
              <a:lnSpc>
                <a:spcPct val="95000"/>
              </a:lnSpc>
              <a:spcAft>
                <a:spcPct val="35000"/>
              </a:spcAft>
            </a:pPr>
            <a:r>
              <a:rPr lang="en-US" sz="2400" dirty="0" err="1">
                <a:solidFill>
                  <a:srgbClr val="325C80"/>
                </a:solidFill>
              </a:rPr>
              <a:t>Blockchain</a:t>
            </a:r>
            <a:r>
              <a:rPr lang="en-US" sz="2400" dirty="0">
                <a:solidFill>
                  <a:srgbClr val="325C80"/>
                </a:solidFill>
              </a:rPr>
              <a:t> …</a:t>
            </a:r>
          </a:p>
          <a:p>
            <a:pPr marL="230712" indent="-230712" defTabSz="609585">
              <a:lnSpc>
                <a:spcPct val="95000"/>
              </a:lnSpc>
              <a:spcAft>
                <a:spcPct val="35000"/>
              </a:spcAft>
              <a:buFont typeface="Arial" pitchFamily="34" charset="0"/>
              <a:buChar char="–"/>
            </a:pPr>
            <a:r>
              <a:rPr lang="en-US" sz="2000" dirty="0"/>
              <a:t>is a shared, replicated, permissioned ledger technology</a:t>
            </a:r>
          </a:p>
          <a:p>
            <a:pPr marL="230712" indent="-230712" defTabSz="609585">
              <a:lnSpc>
                <a:spcPct val="95000"/>
              </a:lnSpc>
              <a:spcAft>
                <a:spcPct val="35000"/>
              </a:spcAft>
              <a:buFont typeface="Arial" pitchFamily="34" charset="0"/>
              <a:buChar char="–"/>
            </a:pPr>
            <a:r>
              <a:rPr lang="en-US" sz="2000" dirty="0"/>
              <a:t>can open up business networks by taking out cost, improving efficiencies and increase accessibility</a:t>
            </a:r>
          </a:p>
          <a:p>
            <a:pPr marL="230712" indent="-230712" defTabSz="609585">
              <a:lnSpc>
                <a:spcPct val="95000"/>
              </a:lnSpc>
              <a:spcAft>
                <a:spcPct val="35000"/>
              </a:spcAft>
              <a:buFont typeface="Arial" pitchFamily="34" charset="0"/>
              <a:buChar char="–"/>
            </a:pPr>
            <a:r>
              <a:rPr lang="en-US" sz="2000" dirty="0"/>
              <a:t>addresses an exciting and topical set </a:t>
            </a:r>
            <a:br>
              <a:rPr lang="en-US" sz="2000" dirty="0"/>
            </a:br>
            <a:r>
              <a:rPr lang="en-US" sz="2000" dirty="0"/>
              <a:t>of business challenges, which cross every industry</a:t>
            </a:r>
            <a:endParaRPr lang="en-US" sz="1067" dirty="0"/>
          </a:p>
        </p:txBody>
      </p:sp>
      <p:sp>
        <p:nvSpPr>
          <p:cNvPr id="69636" name="Rectangle 5"/>
          <p:cNvSpPr>
            <a:spLocks noChangeArrowheads="1"/>
          </p:cNvSpPr>
          <p:nvPr/>
        </p:nvSpPr>
        <p:spPr bwMode="auto">
          <a:xfrm>
            <a:off x="6798733" y="2976034"/>
            <a:ext cx="4988984" cy="3189817"/>
          </a:xfrm>
          <a:prstGeom prst="rect">
            <a:avLst/>
          </a:prstGeom>
          <a:noFill/>
          <a:ln w="9525">
            <a:noFill/>
            <a:miter lim="800000"/>
            <a:headEnd/>
            <a:tailEnd/>
          </a:ln>
        </p:spPr>
        <p:txBody>
          <a:bodyPr/>
          <a:lstStyle/>
          <a:p>
            <a:pPr marL="230712" indent="-230712" defTabSz="609585">
              <a:spcAft>
                <a:spcPct val="50000"/>
              </a:spcAft>
            </a:pPr>
            <a:r>
              <a:rPr lang="en-US" sz="2400" dirty="0">
                <a:solidFill>
                  <a:srgbClr val="325C80"/>
                </a:solidFill>
              </a:rPr>
              <a:t>IBM …</a:t>
            </a:r>
          </a:p>
          <a:p>
            <a:pPr marL="230712" indent="-230712" defTabSz="609585">
              <a:spcAft>
                <a:spcPct val="50000"/>
              </a:spcAft>
              <a:buFont typeface="Arial" pitchFamily="34" charset="0"/>
              <a:buChar char="–"/>
            </a:pPr>
            <a:r>
              <a:rPr lang="en-US" sz="2000" dirty="0"/>
              <a:t>supports the Linux Foundation </a:t>
            </a:r>
            <a:r>
              <a:rPr lang="en-US" sz="2000" dirty="0" err="1"/>
              <a:t>Hyperledger</a:t>
            </a:r>
            <a:r>
              <a:rPr lang="en-US" sz="2000" dirty="0"/>
              <a:t> open standard, open source, open governance </a:t>
            </a:r>
            <a:r>
              <a:rPr lang="en-US" sz="2000" dirty="0" err="1"/>
              <a:t>Blockchain</a:t>
            </a:r>
            <a:endParaRPr lang="en-US" sz="2000" dirty="0"/>
          </a:p>
          <a:p>
            <a:pPr marL="230712" indent="-230712" defTabSz="609585">
              <a:spcAft>
                <a:spcPct val="50000"/>
              </a:spcAft>
              <a:buFont typeface="Arial" pitchFamily="34" charset="0"/>
              <a:buChar char="–"/>
            </a:pPr>
            <a:r>
              <a:rPr lang="en-US" sz="2000" dirty="0"/>
              <a:t>has an easy to access, proven and incremental engagement model giving customers the confidence to get </a:t>
            </a:r>
            <a:br>
              <a:rPr lang="en-US" sz="2000" dirty="0"/>
            </a:br>
            <a:r>
              <a:rPr lang="en-US" sz="2000" dirty="0"/>
              <a:t>started NOW</a:t>
            </a:r>
            <a:endParaRPr lang="en-US" sz="1067" dirty="0"/>
          </a:p>
        </p:txBody>
      </p:sp>
    </p:spTree>
    <p:extLst>
      <p:ext uri="{BB962C8B-B14F-4D97-AF65-F5344CB8AC3E}">
        <p14:creationId xmlns:p14="http://schemas.microsoft.com/office/powerpoint/2010/main" val="908328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cover copy"/>
          <p:cNvPicPr>
            <a:picLocks noChangeAspect="1" noChangeArrowheads="1"/>
          </p:cNvPicPr>
          <p:nvPr/>
        </p:nvPicPr>
        <p:blipFill>
          <a:blip r:embed="rId2"/>
          <a:srcRect/>
          <a:stretch>
            <a:fillRect/>
          </a:stretch>
        </p:blipFill>
        <p:spPr bwMode="auto">
          <a:xfrm>
            <a:off x="0" y="-2117"/>
            <a:ext cx="12192000" cy="6864351"/>
          </a:xfrm>
          <a:prstGeom prst="rect">
            <a:avLst/>
          </a:prstGeom>
          <a:noFill/>
          <a:ln w="9525">
            <a:noFill/>
            <a:miter lim="800000"/>
            <a:headEnd/>
            <a:tailEnd/>
          </a:ln>
        </p:spPr>
      </p:pic>
      <p:sp>
        <p:nvSpPr>
          <p:cNvPr id="70658" name="Rectangle 3"/>
          <p:cNvSpPr>
            <a:spLocks noChangeArrowheads="1"/>
          </p:cNvSpPr>
          <p:nvPr/>
        </p:nvSpPr>
        <p:spPr bwMode="auto">
          <a:xfrm>
            <a:off x="0" y="0"/>
            <a:ext cx="12192000" cy="6883400"/>
          </a:xfrm>
          <a:prstGeom prst="rect">
            <a:avLst/>
          </a:prstGeom>
          <a:solidFill>
            <a:srgbClr val="1D3649">
              <a:alpha val="74901"/>
            </a:srgbClr>
          </a:solidFill>
          <a:ln w="9525">
            <a:noFill/>
            <a:miter lim="800000"/>
            <a:headEnd/>
            <a:tailEnd/>
          </a:ln>
        </p:spPr>
        <p:txBody>
          <a:bodyPr wrap="none" anchor="ctr"/>
          <a:lstStyle/>
          <a:p>
            <a:pPr defTabSz="609585"/>
            <a:endParaRPr lang="en-US" sz="2400"/>
          </a:p>
        </p:txBody>
      </p:sp>
      <p:sp>
        <p:nvSpPr>
          <p:cNvPr id="70659" name="Text Box 5"/>
          <p:cNvSpPr txBox="1">
            <a:spLocks noChangeArrowheads="1"/>
          </p:cNvSpPr>
          <p:nvPr/>
        </p:nvSpPr>
        <p:spPr bwMode="auto">
          <a:xfrm>
            <a:off x="0" y="3234267"/>
            <a:ext cx="12192000" cy="748988"/>
          </a:xfrm>
          <a:prstGeom prst="rect">
            <a:avLst/>
          </a:prstGeom>
          <a:noFill/>
          <a:ln w="9525">
            <a:noFill/>
            <a:miter lim="800000"/>
            <a:headEnd/>
            <a:tailEnd/>
          </a:ln>
        </p:spPr>
        <p:txBody>
          <a:bodyPr>
            <a:spAutoFit/>
          </a:bodyPr>
          <a:lstStyle/>
          <a:p>
            <a:pPr algn="ctr">
              <a:spcAft>
                <a:spcPct val="10000"/>
              </a:spcAft>
            </a:pPr>
            <a:r>
              <a:rPr lang="en-US" sz="4267">
                <a:solidFill>
                  <a:srgbClr val="FFFFFF"/>
                </a:solidFill>
                <a:sym typeface="Helvetica Neue"/>
              </a:rPr>
              <a:t>Thank you!</a:t>
            </a:r>
            <a:endParaRPr lang="en-US" sz="4267">
              <a:solidFill>
                <a:srgbClr val="F5D328"/>
              </a:solidFill>
              <a:sym typeface="Helvetica Neue"/>
            </a:endParaRPr>
          </a:p>
        </p:txBody>
      </p:sp>
      <p:pic>
        <p:nvPicPr>
          <p:cNvPr id="70660" name="Picture 6" descr="IBM6p6RNeg"/>
          <p:cNvPicPr>
            <a:picLocks noChangeAspect="1" noChangeArrowheads="1"/>
          </p:cNvPicPr>
          <p:nvPr/>
        </p:nvPicPr>
        <p:blipFill>
          <a:blip r:embed="rId3"/>
          <a:srcRect/>
          <a:stretch>
            <a:fillRect/>
          </a:stretch>
        </p:blipFill>
        <p:spPr bwMode="auto">
          <a:xfrm>
            <a:off x="10551585" y="347134"/>
            <a:ext cx="1128183" cy="419100"/>
          </a:xfrm>
          <a:prstGeom prst="rect">
            <a:avLst/>
          </a:prstGeom>
          <a:noFill/>
          <a:ln w="9525">
            <a:noFill/>
            <a:miter lim="800000"/>
            <a:headEnd/>
            <a:tailEnd/>
          </a:ln>
        </p:spPr>
      </p:pic>
      <p:sp>
        <p:nvSpPr>
          <p:cNvPr id="70661" name="Rectangle 3"/>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fld id="{BAF8550C-CC93-4394-8336-1F2F9AF5835D}" type="slidenum">
              <a:rPr lang="en-US" sz="800">
                <a:solidFill>
                  <a:srgbClr val="FFFFFF"/>
                </a:solidFill>
              </a:rPr>
              <a:pPr/>
              <a:t>18</a:t>
            </a:fld>
            <a:endParaRPr lang="en-US" sz="800">
              <a:solidFill>
                <a:srgbClr val="FFFFFF"/>
              </a:solidFill>
            </a:endParaRPr>
          </a:p>
        </p:txBody>
      </p:sp>
      <p:sp>
        <p:nvSpPr>
          <p:cNvPr id="70662" name="Rectangle 4"/>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r>
              <a:rPr lang="en-US" sz="800">
                <a:solidFill>
                  <a:srgbClr val="FFFFFF"/>
                </a:solidFill>
              </a:rPr>
              <a:t>Page</a:t>
            </a:r>
          </a:p>
        </p:txBody>
      </p:sp>
      <p:sp>
        <p:nvSpPr>
          <p:cNvPr id="70663"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rgbClr val="FFFFFF"/>
                </a:solidFill>
              </a:rPr>
              <a:t>© 2016 IBM Corporation</a:t>
            </a:r>
          </a:p>
        </p:txBody>
      </p:sp>
    </p:spTree>
    <p:extLst>
      <p:ext uri="{BB962C8B-B14F-4D97-AF65-F5344CB8AC3E}">
        <p14:creationId xmlns:p14="http://schemas.microsoft.com/office/powerpoint/2010/main" val="1958949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268" y="272809"/>
            <a:ext cx="7590483" cy="666786"/>
          </a:xfrm>
          <a:prstGeom prst="rect">
            <a:avLst/>
          </a:prstGeom>
          <a:noFill/>
        </p:spPr>
        <p:txBody>
          <a:bodyPr wrap="square" rtlCol="0">
            <a:spAutoFit/>
          </a:bodyPr>
          <a:lstStyle/>
          <a:p>
            <a:r>
              <a:rPr lang="en-US" sz="3733" dirty="0">
                <a:solidFill>
                  <a:srgbClr val="FFFFFF"/>
                </a:solidFill>
              </a:rPr>
              <a:t>Payment Specific Investment</a:t>
            </a:r>
          </a:p>
        </p:txBody>
      </p:sp>
      <p:sp>
        <p:nvSpPr>
          <p:cNvPr id="3" name="TextBox 2"/>
          <p:cNvSpPr txBox="1"/>
          <p:nvPr/>
        </p:nvSpPr>
        <p:spPr>
          <a:xfrm>
            <a:off x="399948" y="961927"/>
            <a:ext cx="11360195" cy="5262979"/>
          </a:xfrm>
          <a:prstGeom prst="rect">
            <a:avLst/>
          </a:prstGeom>
          <a:noFill/>
        </p:spPr>
        <p:txBody>
          <a:bodyPr wrap="square" rtlCol="0">
            <a:spAutoFit/>
          </a:bodyPr>
          <a:lstStyle/>
          <a:p>
            <a:pPr marL="380990" indent="-380990">
              <a:buFont typeface="Arial"/>
              <a:buChar char="•"/>
            </a:pPr>
            <a:r>
              <a:rPr lang="en-US" sz="2400" dirty="0">
                <a:solidFill>
                  <a:srgbClr val="FFFFFF"/>
                </a:solidFill>
              </a:rPr>
              <a:t>Largest Investment in </a:t>
            </a:r>
            <a:r>
              <a:rPr lang="en-US" sz="2400" dirty="0" err="1">
                <a:solidFill>
                  <a:srgbClr val="FFFFFF"/>
                </a:solidFill>
              </a:rPr>
              <a:t>Fintech</a:t>
            </a:r>
            <a:r>
              <a:rPr lang="en-US" sz="2400" dirty="0">
                <a:solidFill>
                  <a:srgbClr val="FFFFFF"/>
                </a:solidFill>
              </a:rPr>
              <a:t> Category - $5.3 billion in funding in the US last year. (BI Intelligence)</a:t>
            </a:r>
          </a:p>
          <a:p>
            <a:pPr marL="380990" indent="-380990">
              <a:buFont typeface="Arial"/>
              <a:buChar char="•"/>
            </a:pPr>
            <a:r>
              <a:rPr lang="en-US" sz="2400" dirty="0">
                <a:solidFill>
                  <a:srgbClr val="FFFFFF"/>
                </a:solidFill>
              </a:rPr>
              <a:t>Payments and lending captured a combined 79% of </a:t>
            </a:r>
            <a:r>
              <a:rPr lang="en-US" sz="2400" dirty="0" err="1">
                <a:solidFill>
                  <a:srgbClr val="FFFFFF"/>
                </a:solidFill>
              </a:rPr>
              <a:t>fintech</a:t>
            </a:r>
            <a:r>
              <a:rPr lang="en-US" sz="2400" dirty="0">
                <a:solidFill>
                  <a:srgbClr val="FFFFFF"/>
                </a:solidFill>
              </a:rPr>
              <a:t> investments in the US in 2014 (CB Insight)</a:t>
            </a:r>
          </a:p>
          <a:p>
            <a:pPr marL="380990" indent="-380990">
              <a:buFont typeface="Arial"/>
              <a:buChar char="•"/>
            </a:pPr>
            <a:r>
              <a:rPr lang="en-US" sz="2400" dirty="0">
                <a:solidFill>
                  <a:srgbClr val="FFFFFF"/>
                </a:solidFill>
              </a:rPr>
              <a:t>Visa invested an undisclosed amount of money in Stripe, valuing the payment gateway at $5 billion (BI Intelligence)</a:t>
            </a:r>
          </a:p>
          <a:p>
            <a:pPr marL="380990" indent="-380990">
              <a:buFont typeface="Arial"/>
              <a:buChar char="•"/>
            </a:pPr>
            <a:r>
              <a:rPr lang="en-US" sz="2400" dirty="0" err="1">
                <a:solidFill>
                  <a:srgbClr val="FFFFFF"/>
                </a:solidFill>
              </a:rPr>
              <a:t>TransferWise</a:t>
            </a:r>
            <a:r>
              <a:rPr lang="en-US" sz="2400" dirty="0">
                <a:solidFill>
                  <a:srgbClr val="FFFFFF"/>
                </a:solidFill>
              </a:rPr>
              <a:t>, a cross-border transfer company, raised $58 million at a nearly $1 billion valuation, and has since established offices in the US (BI Intelligence)</a:t>
            </a:r>
          </a:p>
          <a:p>
            <a:pPr marL="380990" indent="-380990">
              <a:buFont typeface="Arial"/>
              <a:buChar char="•"/>
            </a:pPr>
            <a:r>
              <a:rPr lang="en-US" sz="2400" dirty="0">
                <a:solidFill>
                  <a:srgbClr val="FFFFFF"/>
                </a:solidFill>
              </a:rPr>
              <a:t>BAT - Third-party mobile payment platforms like </a:t>
            </a:r>
            <a:r>
              <a:rPr lang="en-US" sz="2400" dirty="0" err="1">
                <a:solidFill>
                  <a:srgbClr val="FFFFFF"/>
                </a:solidFill>
              </a:rPr>
              <a:t>Alipay</a:t>
            </a:r>
            <a:r>
              <a:rPr lang="en-US" sz="2400" dirty="0">
                <a:solidFill>
                  <a:srgbClr val="FFFFFF"/>
                </a:solidFill>
              </a:rPr>
              <a:t> and </a:t>
            </a:r>
            <a:r>
              <a:rPr lang="en-US" sz="2400" dirty="0" err="1">
                <a:solidFill>
                  <a:srgbClr val="FFFFFF"/>
                </a:solidFill>
              </a:rPr>
              <a:t>Tenpay</a:t>
            </a:r>
            <a:r>
              <a:rPr lang="en-US" sz="2400" dirty="0">
                <a:solidFill>
                  <a:srgbClr val="FFFFFF"/>
                </a:solidFill>
              </a:rPr>
              <a:t> processed 5.99 trillion Yuan ($936 billion) in gross merchandise volume (GMV) in 2014, marking 391% </a:t>
            </a:r>
            <a:r>
              <a:rPr lang="en-US" sz="2400" dirty="0" err="1">
                <a:solidFill>
                  <a:srgbClr val="FFFFFF"/>
                </a:solidFill>
              </a:rPr>
              <a:t>YoY</a:t>
            </a:r>
            <a:r>
              <a:rPr lang="en-US" sz="2400" dirty="0">
                <a:solidFill>
                  <a:srgbClr val="FFFFFF"/>
                </a:solidFill>
              </a:rPr>
              <a:t> growth. (BI Intelligence)</a:t>
            </a:r>
          </a:p>
          <a:p>
            <a:pPr marL="380990" indent="-380990">
              <a:buFont typeface="Arial"/>
              <a:buChar char="•"/>
            </a:pPr>
            <a:r>
              <a:rPr lang="en-US" sz="2400" dirty="0">
                <a:solidFill>
                  <a:srgbClr val="FFFFFF"/>
                </a:solidFill>
              </a:rPr>
              <a:t>Virtualization/</a:t>
            </a:r>
            <a:r>
              <a:rPr lang="en-US" sz="2400" dirty="0" err="1">
                <a:solidFill>
                  <a:srgbClr val="FFFFFF"/>
                </a:solidFill>
              </a:rPr>
              <a:t>Uberization</a:t>
            </a:r>
            <a:r>
              <a:rPr lang="en-US" sz="2400" dirty="0">
                <a:solidFill>
                  <a:srgbClr val="FFFFFF"/>
                </a:solidFill>
              </a:rPr>
              <a:t> of Services - Startups are leveraging these networks (Visa/MC)to create their own solutions </a:t>
            </a:r>
          </a:p>
          <a:p>
            <a:pPr marL="380990" indent="-380990">
              <a:buFont typeface="Arial"/>
              <a:buChar char="•"/>
            </a:pPr>
            <a:endParaRPr lang="en-US" sz="2400" dirty="0">
              <a:solidFill>
                <a:srgbClr val="FFFFFF"/>
              </a:solidFill>
            </a:endParaRPr>
          </a:p>
        </p:txBody>
      </p:sp>
    </p:spTree>
    <p:extLst>
      <p:ext uri="{BB962C8B-B14F-4D97-AF65-F5344CB8AC3E}">
        <p14:creationId xmlns:p14="http://schemas.microsoft.com/office/powerpoint/2010/main" val="100080742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425" y="809396"/>
            <a:ext cx="11192280" cy="2819801"/>
          </a:xfrm>
        </p:spPr>
        <p:txBody>
          <a:bodyPr>
            <a:normAutofit/>
          </a:bodyPr>
          <a:lstStyle/>
          <a:p>
            <a:br>
              <a:rPr lang="en-US" dirty="0"/>
            </a:br>
            <a:br>
              <a:rPr lang="en-US" dirty="0"/>
            </a:br>
            <a:r>
              <a:rPr lang="en-US" dirty="0"/>
              <a:t>Disruption and Innovation</a:t>
            </a:r>
            <a:endParaRPr lang="en-US" sz="3600" dirty="0"/>
          </a:p>
        </p:txBody>
      </p:sp>
      <p:sp>
        <p:nvSpPr>
          <p:cNvPr id="5" name="TextBox 4"/>
          <p:cNvSpPr txBox="1"/>
          <p:nvPr/>
        </p:nvSpPr>
        <p:spPr>
          <a:xfrm>
            <a:off x="485425" y="5621227"/>
            <a:ext cx="1596976" cy="276999"/>
          </a:xfrm>
          <a:prstGeom prst="rect">
            <a:avLst/>
          </a:prstGeom>
          <a:noFill/>
        </p:spPr>
        <p:txBody>
          <a:bodyPr wrap="none" rtlCol="0">
            <a:spAutoFit/>
          </a:bodyPr>
          <a:lstStyle/>
          <a:p>
            <a:r>
              <a:rPr lang="en-US" sz="1200" i="1" dirty="0"/>
              <a:t>IBM Blockchain – 2016</a:t>
            </a:r>
          </a:p>
        </p:txBody>
      </p:sp>
    </p:spTree>
    <p:extLst>
      <p:ext uri="{BB962C8B-B14F-4D97-AF65-F5344CB8AC3E}">
        <p14:creationId xmlns:p14="http://schemas.microsoft.com/office/powerpoint/2010/main" val="1475437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54" descr="contents_new copy"/>
          <p:cNvPicPr>
            <a:picLocks noChangeAspect="1" noChangeArrowheads="1"/>
          </p:cNvPicPr>
          <p:nvPr/>
        </p:nvPicPr>
        <p:blipFill>
          <a:blip r:embed="rId3" cstate="print"/>
          <a:srcRect/>
          <a:stretch>
            <a:fillRect/>
          </a:stretch>
        </p:blipFill>
        <p:spPr bwMode="auto">
          <a:xfrm>
            <a:off x="0" y="1"/>
            <a:ext cx="6326717" cy="6864351"/>
          </a:xfrm>
          <a:prstGeom prst="rect">
            <a:avLst/>
          </a:prstGeom>
          <a:noFill/>
          <a:ln w="9525">
            <a:noFill/>
            <a:miter lim="800000"/>
            <a:headEnd/>
            <a:tailEnd/>
          </a:ln>
        </p:spPr>
      </p:pic>
      <p:sp>
        <p:nvSpPr>
          <p:cNvPr id="63490" name="Freeform 3"/>
          <p:cNvSpPr>
            <a:spLocks/>
          </p:cNvSpPr>
          <p:nvPr/>
        </p:nvSpPr>
        <p:spPr bwMode="auto">
          <a:xfrm>
            <a:off x="5465234" y="-21166"/>
            <a:ext cx="6788151" cy="6929967"/>
          </a:xfrm>
          <a:custGeom>
            <a:avLst/>
            <a:gdLst>
              <a:gd name="T0" fmla="*/ 0 w 3207"/>
              <a:gd name="T1" fmla="*/ 3255 h 3274"/>
              <a:gd name="T2" fmla="*/ 29 w 3207"/>
              <a:gd name="T3" fmla="*/ 0 h 3274"/>
              <a:gd name="T4" fmla="*/ 3178 w 3207"/>
              <a:gd name="T5" fmla="*/ 0 h 3274"/>
              <a:gd name="T6" fmla="*/ 3207 w 3207"/>
              <a:gd name="T7" fmla="*/ 3274 h 3274"/>
              <a:gd name="T8" fmla="*/ 0 60000 65536"/>
              <a:gd name="T9" fmla="*/ 0 60000 65536"/>
              <a:gd name="T10" fmla="*/ 0 60000 65536"/>
              <a:gd name="T11" fmla="*/ 0 60000 65536"/>
              <a:gd name="T12" fmla="*/ 0 w 3207"/>
              <a:gd name="T13" fmla="*/ 0 h 3274"/>
              <a:gd name="T14" fmla="*/ 3207 w 3207"/>
              <a:gd name="T15" fmla="*/ 3274 h 3274"/>
            </a:gdLst>
            <a:ahLst/>
            <a:cxnLst>
              <a:cxn ang="T8">
                <a:pos x="T0" y="T1"/>
              </a:cxn>
              <a:cxn ang="T9">
                <a:pos x="T2" y="T3"/>
              </a:cxn>
              <a:cxn ang="T10">
                <a:pos x="T4" y="T5"/>
              </a:cxn>
              <a:cxn ang="T11">
                <a:pos x="T6" y="T7"/>
              </a:cxn>
            </a:cxnLst>
            <a:rect l="T12" t="T13" r="T14" b="T15"/>
            <a:pathLst>
              <a:path w="3207" h="3274">
                <a:moveTo>
                  <a:pt x="0" y="3255"/>
                </a:moveTo>
                <a:lnTo>
                  <a:pt x="29" y="0"/>
                </a:lnTo>
                <a:lnTo>
                  <a:pt x="3178" y="0"/>
                </a:lnTo>
                <a:lnTo>
                  <a:pt x="3207" y="3274"/>
                </a:lnTo>
              </a:path>
            </a:pathLst>
          </a:custGeom>
          <a:solidFill>
            <a:srgbClr val="1D3649"/>
          </a:solidFill>
          <a:ln w="9525">
            <a:noFill/>
            <a:round/>
            <a:headEnd/>
            <a:tailEnd/>
          </a:ln>
        </p:spPr>
        <p:txBody>
          <a:bodyPr/>
          <a:lstStyle/>
          <a:p>
            <a:endParaRPr lang="en-US" sz="2400"/>
          </a:p>
        </p:txBody>
      </p:sp>
      <p:graphicFrame>
        <p:nvGraphicFramePr>
          <p:cNvPr id="309401" name="Group 153"/>
          <p:cNvGraphicFramePr>
            <a:graphicFrameLocks noGrp="1"/>
          </p:cNvGraphicFramePr>
          <p:nvPr>
            <p:extLst>
              <p:ext uri="{D42A27DB-BD31-4B8C-83A1-F6EECF244321}">
                <p14:modId xmlns:p14="http://schemas.microsoft.com/office/powerpoint/2010/main" val="1321773137"/>
              </p:ext>
            </p:extLst>
          </p:nvPr>
        </p:nvGraphicFramePr>
        <p:xfrm>
          <a:off x="8236034" y="817392"/>
          <a:ext cx="3572933" cy="5380568"/>
        </p:xfrm>
        <a:graphic>
          <a:graphicData uri="http://schemas.openxmlformats.org/drawingml/2006/table">
            <a:tbl>
              <a:tblPr/>
              <a:tblGrid>
                <a:gridCol w="3572933">
                  <a:extLst>
                    <a:ext uri="{9D8B030D-6E8A-4147-A177-3AD203B41FA5}">
                      <a16:colId xmlns:a16="http://schemas.microsoft.com/office/drawing/2014/main" val="20000"/>
                    </a:ext>
                  </a:extLst>
                </a:gridCol>
              </a:tblGrid>
              <a:tr h="1932517">
                <a:tc>
                  <a:txBody>
                    <a:body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tab pos="800100" algn="l"/>
                        </a:tabLst>
                      </a:pPr>
                      <a:r>
                        <a:rPr kumimoji="0" lang="en-US" sz="2400" b="0" i="0" u="none" strike="noStrike" cap="none" normalizeH="0" baseline="0" dirty="0">
                          <a:ln>
                            <a:noFill/>
                          </a:ln>
                          <a:solidFill>
                            <a:srgbClr val="FF5050"/>
                          </a:solidFill>
                          <a:effectLst/>
                          <a:latin typeface="Helvetica" pitchFamily="34" charset="0"/>
                          <a:ea typeface="MS PGothic" pitchFamily="34" charset="-128"/>
                        </a:rPr>
                        <a:t>	 </a:t>
                      </a:r>
                      <a:r>
                        <a:rPr kumimoji="0" lang="en-US" sz="2400" b="0" i="0" u="none" strike="noStrike" cap="none" normalizeH="0" baseline="0" dirty="0">
                          <a:ln>
                            <a:noFill/>
                          </a:ln>
                          <a:solidFill>
                            <a:srgbClr val="AFB8B8"/>
                          </a:solidFill>
                          <a:effectLst/>
                          <a:latin typeface="Helvetica" pitchFamily="34" charset="0"/>
                          <a:ea typeface="MS PGothic" pitchFamily="34" charset="-128"/>
                        </a:rPr>
                        <a:t>are </a:t>
                      </a:r>
                      <a:r>
                        <a:rPr kumimoji="0" lang="en-US" sz="2400" b="0" i="0" u="none" strike="noStrike" cap="none" normalizeH="0" baseline="0" dirty="0" err="1">
                          <a:ln>
                            <a:noFill/>
                          </a:ln>
                          <a:solidFill>
                            <a:srgbClr val="AFB8B8"/>
                          </a:solidFill>
                          <a:effectLst/>
                          <a:latin typeface="Helvetica" pitchFamily="34" charset="0"/>
                          <a:ea typeface="MS PGothic" pitchFamily="34" charset="-128"/>
                        </a:rPr>
                        <a:t>Blockchain</a:t>
                      </a:r>
                      <a:r>
                        <a:rPr kumimoji="0" lang="en-US" sz="2400" b="0" i="0" u="none" strike="noStrike" cap="none" normalizeH="0" baseline="0" dirty="0">
                          <a:ln>
                            <a:noFill/>
                          </a:ln>
                          <a:solidFill>
                            <a:srgbClr val="AFB8B8"/>
                          </a:solidFill>
                          <a:effectLst/>
                          <a:latin typeface="Helvetica" pitchFamily="34" charset="0"/>
                          <a:ea typeface="MS PGothic" pitchFamily="34" charset="-128"/>
                        </a:rPr>
                        <a:t> technologies?</a:t>
                      </a: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1722967">
                <a:tc>
                  <a:txBody>
                    <a:bodyPr/>
                    <a:lstStyle/>
                    <a:p>
                      <a:pPr marL="0" marR="0" lvl="0" indent="0" algn="l" defTabSz="114300" rtl="0" eaLnBrk="1" fontAlgn="base" latinLnBrk="0" hangingPunct="1">
                        <a:lnSpc>
                          <a:spcPct val="100000"/>
                        </a:lnSpc>
                        <a:spcBef>
                          <a:spcPct val="0"/>
                        </a:spcBef>
                        <a:spcAft>
                          <a:spcPct val="0"/>
                        </a:spcAft>
                        <a:buClrTx/>
                        <a:buSzTx/>
                        <a:buFont typeface="Arial" pitchFamily="34" charset="0"/>
                        <a:buNone/>
                        <a:tabLst>
                          <a:tab pos="628650" algn="l"/>
                        </a:tabLst>
                      </a:pPr>
                      <a:r>
                        <a:rPr kumimoji="0" lang="en-US" sz="2400" b="0" i="0" u="none" strike="noStrike" cap="none" normalizeH="0" baseline="0" dirty="0">
                          <a:ln>
                            <a:noFill/>
                          </a:ln>
                          <a:solidFill>
                            <a:srgbClr val="8CD211"/>
                          </a:solidFill>
                          <a:effectLst/>
                          <a:latin typeface="Helvetica" pitchFamily="34" charset="0"/>
                          <a:ea typeface="MS PGothic" pitchFamily="34" charset="-128"/>
                        </a:rPr>
                        <a:t>		 </a:t>
                      </a:r>
                      <a:r>
                        <a:rPr kumimoji="0" lang="en-US" sz="2400" b="0" i="0" u="none" strike="noStrike" cap="none" normalizeH="0" baseline="0" dirty="0">
                          <a:ln>
                            <a:noFill/>
                          </a:ln>
                          <a:solidFill>
                            <a:srgbClr val="AFB8B8"/>
                          </a:solidFill>
                          <a:effectLst/>
                          <a:latin typeface="Helvetica" pitchFamily="34" charset="0"/>
                          <a:ea typeface="MS PGothic" pitchFamily="34" charset="-128"/>
                        </a:rPr>
                        <a:t>is it relevant </a:t>
                      </a:r>
                      <a:br>
                        <a:rPr kumimoji="0" lang="en-US" sz="2400" b="0" i="0" u="none" strike="noStrike" cap="none" normalizeH="0" baseline="0" dirty="0">
                          <a:ln>
                            <a:noFill/>
                          </a:ln>
                          <a:solidFill>
                            <a:srgbClr val="AFB8B8"/>
                          </a:solidFill>
                          <a:effectLst/>
                          <a:latin typeface="Helvetica" pitchFamily="34" charset="0"/>
                          <a:ea typeface="MS PGothic" pitchFamily="34" charset="-128"/>
                        </a:rPr>
                      </a:br>
                      <a:r>
                        <a:rPr kumimoji="0" lang="en-US" sz="2400" b="0" i="0" u="none" strike="noStrike" cap="none" normalizeH="0" baseline="0" dirty="0">
                          <a:ln>
                            <a:noFill/>
                          </a:ln>
                          <a:solidFill>
                            <a:srgbClr val="AFB8B8"/>
                          </a:solidFill>
                          <a:effectLst/>
                          <a:latin typeface="Helvetica" pitchFamily="34" charset="0"/>
                          <a:ea typeface="MS PGothic" pitchFamily="34" charset="-128"/>
                        </a:rPr>
                        <a:t>for our business?</a:t>
                      </a: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725084">
                <a:tc>
                  <a:txBody>
                    <a:body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tab pos="628650" algn="l"/>
                        </a:tabLst>
                      </a:pPr>
                      <a:r>
                        <a:rPr kumimoji="0" lang="en-US" sz="2400" b="0" i="0" u="none" strike="noStrike" cap="none" normalizeH="0" baseline="0" dirty="0">
                          <a:ln>
                            <a:noFill/>
                          </a:ln>
                          <a:solidFill>
                            <a:srgbClr val="AF6EE8"/>
                          </a:solidFill>
                          <a:effectLst/>
                          <a:latin typeface="Helvetica" pitchFamily="34" charset="0"/>
                          <a:ea typeface="MS PGothic" pitchFamily="34" charset="-128"/>
                        </a:rPr>
                        <a:t>		 can IBM help </a:t>
                      </a:r>
                      <a:br>
                        <a:rPr kumimoji="0" lang="en-US" sz="2400" b="0" i="0" u="none" strike="noStrike" cap="none" normalizeH="0" baseline="0" dirty="0">
                          <a:ln>
                            <a:noFill/>
                          </a:ln>
                          <a:solidFill>
                            <a:srgbClr val="AF6EE8"/>
                          </a:solidFill>
                          <a:effectLst/>
                          <a:latin typeface="Helvetica" pitchFamily="34" charset="0"/>
                          <a:ea typeface="MS PGothic" pitchFamily="34" charset="-128"/>
                        </a:rPr>
                      </a:br>
                      <a:r>
                        <a:rPr kumimoji="0" lang="en-US" sz="2400" b="0" i="0" u="none" strike="noStrike" cap="none" normalizeH="0" baseline="0" dirty="0">
                          <a:ln>
                            <a:noFill/>
                          </a:ln>
                          <a:solidFill>
                            <a:srgbClr val="AF6EE8"/>
                          </a:solidFill>
                          <a:effectLst/>
                          <a:latin typeface="Helvetica" pitchFamily="34" charset="0"/>
                          <a:ea typeface="MS PGothic" pitchFamily="34" charset="-128"/>
                        </a:rPr>
                        <a:t>us apply </a:t>
                      </a:r>
                      <a:r>
                        <a:rPr kumimoji="0" lang="en-US" sz="2400" b="0" i="0" u="none" strike="noStrike" cap="none" normalizeH="0" baseline="0" dirty="0" err="1">
                          <a:ln>
                            <a:noFill/>
                          </a:ln>
                          <a:solidFill>
                            <a:srgbClr val="AF6EE8"/>
                          </a:solidFill>
                          <a:effectLst/>
                          <a:latin typeface="Helvetica" pitchFamily="34" charset="0"/>
                          <a:ea typeface="MS PGothic" pitchFamily="34" charset="-128"/>
                        </a:rPr>
                        <a:t>Blockchain</a:t>
                      </a:r>
                      <a:r>
                        <a:rPr kumimoji="0" lang="en-US" sz="2400" b="0" i="0" u="none" strike="noStrike" cap="none" normalizeH="0" baseline="0" dirty="0">
                          <a:ln>
                            <a:noFill/>
                          </a:ln>
                          <a:solidFill>
                            <a:srgbClr val="AF6EE8"/>
                          </a:solidFill>
                          <a:effectLst/>
                          <a:latin typeface="Helvetica" pitchFamily="34" charset="0"/>
                          <a:ea typeface="MS PGothic" pitchFamily="34" charset="-128"/>
                        </a:rPr>
                        <a:t>?</a:t>
                      </a: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63496" name="pasted-image.tiff"/>
          <p:cNvPicPr>
            <a:picLocks noChangeAspect="1"/>
          </p:cNvPicPr>
          <p:nvPr/>
        </p:nvPicPr>
        <p:blipFill>
          <a:blip r:embed="rId4"/>
          <a:srcRect/>
          <a:stretch>
            <a:fillRect/>
          </a:stretch>
        </p:blipFill>
        <p:spPr bwMode="auto">
          <a:xfrm>
            <a:off x="6246285" y="4861984"/>
            <a:ext cx="222249" cy="736600"/>
          </a:xfrm>
          <a:prstGeom prst="rect">
            <a:avLst/>
          </a:prstGeom>
          <a:noFill/>
          <a:ln w="12700">
            <a:noFill/>
            <a:miter lim="400000"/>
            <a:headEnd/>
            <a:tailEnd/>
          </a:ln>
        </p:spPr>
      </p:pic>
      <p:grpSp>
        <p:nvGrpSpPr>
          <p:cNvPr id="63497" name="Group 10"/>
          <p:cNvGrpSpPr>
            <a:grpSpLocks/>
          </p:cNvGrpSpPr>
          <p:nvPr/>
        </p:nvGrpSpPr>
        <p:grpSpPr bwMode="auto">
          <a:xfrm>
            <a:off x="6860118" y="1289051"/>
            <a:ext cx="882649" cy="905933"/>
            <a:chOff x="3581" y="609"/>
            <a:chExt cx="417" cy="428"/>
          </a:xfrm>
        </p:grpSpPr>
        <p:sp>
          <p:nvSpPr>
            <p:cNvPr id="63517" name="Freeform 11"/>
            <p:cNvSpPr>
              <a:spLocks/>
            </p:cNvSpPr>
            <p:nvPr/>
          </p:nvSpPr>
          <p:spPr bwMode="auto">
            <a:xfrm>
              <a:off x="3879" y="609"/>
              <a:ext cx="119" cy="428"/>
            </a:xfrm>
            <a:custGeom>
              <a:avLst/>
              <a:gdLst>
                <a:gd name="T0" fmla="*/ 290 w 290"/>
                <a:gd name="T1" fmla="*/ 0 h 1037"/>
                <a:gd name="T2" fmla="*/ 290 w 290"/>
                <a:gd name="T3" fmla="*/ 1037 h 1037"/>
                <a:gd name="T4" fmla="*/ 20 w 290"/>
                <a:gd name="T5" fmla="*/ 1037 h 1037"/>
                <a:gd name="T6" fmla="*/ 15 w 290"/>
                <a:gd name="T7" fmla="*/ 1036 h 1037"/>
                <a:gd name="T8" fmla="*/ 12 w 290"/>
                <a:gd name="T9" fmla="*/ 1035 h 1037"/>
                <a:gd name="T10" fmla="*/ 8 w 290"/>
                <a:gd name="T11" fmla="*/ 1033 h 1037"/>
                <a:gd name="T12" fmla="*/ 5 w 290"/>
                <a:gd name="T13" fmla="*/ 1031 h 1037"/>
                <a:gd name="T14" fmla="*/ 3 w 290"/>
                <a:gd name="T15" fmla="*/ 1027 h 1037"/>
                <a:gd name="T16" fmla="*/ 1 w 290"/>
                <a:gd name="T17" fmla="*/ 1024 h 1037"/>
                <a:gd name="T18" fmla="*/ 0 w 290"/>
                <a:gd name="T19" fmla="*/ 1020 h 1037"/>
                <a:gd name="T20" fmla="*/ 0 w 290"/>
                <a:gd name="T21" fmla="*/ 1016 h 1037"/>
                <a:gd name="T22" fmla="*/ 0 w 290"/>
                <a:gd name="T23" fmla="*/ 1012 h 1037"/>
                <a:gd name="T24" fmla="*/ 1 w 290"/>
                <a:gd name="T25" fmla="*/ 1009 h 1037"/>
                <a:gd name="T26" fmla="*/ 3 w 290"/>
                <a:gd name="T27" fmla="*/ 1004 h 1037"/>
                <a:gd name="T28" fmla="*/ 5 w 290"/>
                <a:gd name="T29" fmla="*/ 1002 h 1037"/>
                <a:gd name="T30" fmla="*/ 8 w 290"/>
                <a:gd name="T31" fmla="*/ 999 h 1037"/>
                <a:gd name="T32" fmla="*/ 12 w 290"/>
                <a:gd name="T33" fmla="*/ 997 h 1037"/>
                <a:gd name="T34" fmla="*/ 15 w 290"/>
                <a:gd name="T35" fmla="*/ 996 h 1037"/>
                <a:gd name="T36" fmla="*/ 20 w 290"/>
                <a:gd name="T37" fmla="*/ 996 h 1037"/>
                <a:gd name="T38" fmla="*/ 250 w 290"/>
                <a:gd name="T39" fmla="*/ 996 h 1037"/>
                <a:gd name="T40" fmla="*/ 250 w 290"/>
                <a:gd name="T41" fmla="*/ 41 h 1037"/>
                <a:gd name="T42" fmla="*/ 23 w 290"/>
                <a:gd name="T43" fmla="*/ 41 h 1037"/>
                <a:gd name="T44" fmla="*/ 19 w 290"/>
                <a:gd name="T45" fmla="*/ 41 h 1037"/>
                <a:gd name="T46" fmla="*/ 14 w 290"/>
                <a:gd name="T47" fmla="*/ 40 h 1037"/>
                <a:gd name="T48" fmla="*/ 11 w 290"/>
                <a:gd name="T49" fmla="*/ 38 h 1037"/>
                <a:gd name="T50" fmla="*/ 8 w 290"/>
                <a:gd name="T51" fmla="*/ 35 h 1037"/>
                <a:gd name="T52" fmla="*/ 5 w 290"/>
                <a:gd name="T53" fmla="*/ 32 h 1037"/>
                <a:gd name="T54" fmla="*/ 4 w 290"/>
                <a:gd name="T55" fmla="*/ 29 h 1037"/>
                <a:gd name="T56" fmla="*/ 3 w 290"/>
                <a:gd name="T57" fmla="*/ 25 h 1037"/>
                <a:gd name="T58" fmla="*/ 2 w 290"/>
                <a:gd name="T59" fmla="*/ 21 h 1037"/>
                <a:gd name="T60" fmla="*/ 2 w 290"/>
                <a:gd name="T61" fmla="*/ 21 h 1037"/>
                <a:gd name="T62" fmla="*/ 3 w 290"/>
                <a:gd name="T63" fmla="*/ 17 h 1037"/>
                <a:gd name="T64" fmla="*/ 4 w 290"/>
                <a:gd name="T65" fmla="*/ 12 h 1037"/>
                <a:gd name="T66" fmla="*/ 5 w 290"/>
                <a:gd name="T67" fmla="*/ 9 h 1037"/>
                <a:gd name="T68" fmla="*/ 8 w 290"/>
                <a:gd name="T69" fmla="*/ 6 h 1037"/>
                <a:gd name="T70" fmla="*/ 11 w 290"/>
                <a:gd name="T71" fmla="*/ 4 h 1037"/>
                <a:gd name="T72" fmla="*/ 14 w 290"/>
                <a:gd name="T73" fmla="*/ 2 h 1037"/>
                <a:gd name="T74" fmla="*/ 19 w 290"/>
                <a:gd name="T75" fmla="*/ 1 h 1037"/>
                <a:gd name="T76" fmla="*/ 23 w 290"/>
                <a:gd name="T77" fmla="*/ 0 h 1037"/>
                <a:gd name="T78" fmla="*/ 29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290" y="0"/>
                  </a:moveTo>
                  <a:lnTo>
                    <a:pt x="290" y="1037"/>
                  </a:lnTo>
                  <a:lnTo>
                    <a:pt x="20" y="1037"/>
                  </a:lnTo>
                  <a:lnTo>
                    <a:pt x="15" y="1036"/>
                  </a:lnTo>
                  <a:lnTo>
                    <a:pt x="12" y="1035"/>
                  </a:lnTo>
                  <a:lnTo>
                    <a:pt x="8" y="1033"/>
                  </a:lnTo>
                  <a:lnTo>
                    <a:pt x="5" y="1031"/>
                  </a:lnTo>
                  <a:lnTo>
                    <a:pt x="3" y="1027"/>
                  </a:lnTo>
                  <a:lnTo>
                    <a:pt x="1" y="1024"/>
                  </a:lnTo>
                  <a:lnTo>
                    <a:pt x="0" y="1020"/>
                  </a:lnTo>
                  <a:lnTo>
                    <a:pt x="0" y="1016"/>
                  </a:lnTo>
                  <a:lnTo>
                    <a:pt x="0" y="1012"/>
                  </a:lnTo>
                  <a:lnTo>
                    <a:pt x="1" y="1009"/>
                  </a:lnTo>
                  <a:lnTo>
                    <a:pt x="3" y="1004"/>
                  </a:lnTo>
                  <a:lnTo>
                    <a:pt x="5" y="1002"/>
                  </a:lnTo>
                  <a:lnTo>
                    <a:pt x="8" y="999"/>
                  </a:lnTo>
                  <a:lnTo>
                    <a:pt x="12" y="997"/>
                  </a:lnTo>
                  <a:lnTo>
                    <a:pt x="15" y="996"/>
                  </a:lnTo>
                  <a:lnTo>
                    <a:pt x="20" y="996"/>
                  </a:lnTo>
                  <a:lnTo>
                    <a:pt x="250" y="996"/>
                  </a:lnTo>
                  <a:lnTo>
                    <a:pt x="250" y="41"/>
                  </a:lnTo>
                  <a:lnTo>
                    <a:pt x="23" y="41"/>
                  </a:lnTo>
                  <a:lnTo>
                    <a:pt x="19" y="41"/>
                  </a:lnTo>
                  <a:lnTo>
                    <a:pt x="14" y="40"/>
                  </a:lnTo>
                  <a:lnTo>
                    <a:pt x="11" y="38"/>
                  </a:lnTo>
                  <a:lnTo>
                    <a:pt x="8" y="35"/>
                  </a:lnTo>
                  <a:lnTo>
                    <a:pt x="5" y="32"/>
                  </a:lnTo>
                  <a:lnTo>
                    <a:pt x="4" y="29"/>
                  </a:lnTo>
                  <a:lnTo>
                    <a:pt x="3" y="25"/>
                  </a:lnTo>
                  <a:lnTo>
                    <a:pt x="2" y="21"/>
                  </a:lnTo>
                  <a:lnTo>
                    <a:pt x="3" y="17"/>
                  </a:lnTo>
                  <a:lnTo>
                    <a:pt x="4" y="12"/>
                  </a:lnTo>
                  <a:lnTo>
                    <a:pt x="5" y="9"/>
                  </a:lnTo>
                  <a:lnTo>
                    <a:pt x="8" y="6"/>
                  </a:lnTo>
                  <a:lnTo>
                    <a:pt x="11" y="4"/>
                  </a:lnTo>
                  <a:lnTo>
                    <a:pt x="14" y="2"/>
                  </a:lnTo>
                  <a:lnTo>
                    <a:pt x="19" y="1"/>
                  </a:lnTo>
                  <a:lnTo>
                    <a:pt x="23" y="0"/>
                  </a:lnTo>
                  <a:lnTo>
                    <a:pt x="290" y="0"/>
                  </a:lnTo>
                  <a:close/>
                </a:path>
              </a:pathLst>
            </a:custGeom>
            <a:solidFill>
              <a:srgbClr val="AFB8B8"/>
            </a:solidFill>
            <a:ln w="9525">
              <a:noFill/>
              <a:round/>
              <a:headEnd/>
              <a:tailEnd/>
            </a:ln>
          </p:spPr>
          <p:txBody>
            <a:bodyPr/>
            <a:lstStyle/>
            <a:p>
              <a:endParaRPr lang="en-US" sz="2400"/>
            </a:p>
          </p:txBody>
        </p:sp>
        <p:sp>
          <p:nvSpPr>
            <p:cNvPr id="63518" name="Freeform 12"/>
            <p:cNvSpPr>
              <a:spLocks/>
            </p:cNvSpPr>
            <p:nvPr/>
          </p:nvSpPr>
          <p:spPr bwMode="auto">
            <a:xfrm>
              <a:off x="3581" y="609"/>
              <a:ext cx="120" cy="428"/>
            </a:xfrm>
            <a:custGeom>
              <a:avLst/>
              <a:gdLst>
                <a:gd name="T0" fmla="*/ 0 w 290"/>
                <a:gd name="T1" fmla="*/ 0 h 1037"/>
                <a:gd name="T2" fmla="*/ 0 w 290"/>
                <a:gd name="T3" fmla="*/ 1037 h 1037"/>
                <a:gd name="T4" fmla="*/ 270 w 290"/>
                <a:gd name="T5" fmla="*/ 1037 h 1037"/>
                <a:gd name="T6" fmla="*/ 274 w 290"/>
                <a:gd name="T7" fmla="*/ 1036 h 1037"/>
                <a:gd name="T8" fmla="*/ 279 w 290"/>
                <a:gd name="T9" fmla="*/ 1035 h 1037"/>
                <a:gd name="T10" fmla="*/ 282 w 290"/>
                <a:gd name="T11" fmla="*/ 1033 h 1037"/>
                <a:gd name="T12" fmla="*/ 285 w 290"/>
                <a:gd name="T13" fmla="*/ 1031 h 1037"/>
                <a:gd name="T14" fmla="*/ 287 w 290"/>
                <a:gd name="T15" fmla="*/ 1027 h 1037"/>
                <a:gd name="T16" fmla="*/ 289 w 290"/>
                <a:gd name="T17" fmla="*/ 1024 h 1037"/>
                <a:gd name="T18" fmla="*/ 290 w 290"/>
                <a:gd name="T19" fmla="*/ 1020 h 1037"/>
                <a:gd name="T20" fmla="*/ 290 w 290"/>
                <a:gd name="T21" fmla="*/ 1016 h 1037"/>
                <a:gd name="T22" fmla="*/ 290 w 290"/>
                <a:gd name="T23" fmla="*/ 1012 h 1037"/>
                <a:gd name="T24" fmla="*/ 289 w 290"/>
                <a:gd name="T25" fmla="*/ 1009 h 1037"/>
                <a:gd name="T26" fmla="*/ 287 w 290"/>
                <a:gd name="T27" fmla="*/ 1004 h 1037"/>
                <a:gd name="T28" fmla="*/ 285 w 290"/>
                <a:gd name="T29" fmla="*/ 1002 h 1037"/>
                <a:gd name="T30" fmla="*/ 282 w 290"/>
                <a:gd name="T31" fmla="*/ 999 h 1037"/>
                <a:gd name="T32" fmla="*/ 279 w 290"/>
                <a:gd name="T33" fmla="*/ 997 h 1037"/>
                <a:gd name="T34" fmla="*/ 274 w 290"/>
                <a:gd name="T35" fmla="*/ 996 h 1037"/>
                <a:gd name="T36" fmla="*/ 270 w 290"/>
                <a:gd name="T37" fmla="*/ 996 h 1037"/>
                <a:gd name="T38" fmla="*/ 41 w 290"/>
                <a:gd name="T39" fmla="*/ 996 h 1037"/>
                <a:gd name="T40" fmla="*/ 41 w 290"/>
                <a:gd name="T41" fmla="*/ 41 h 1037"/>
                <a:gd name="T42" fmla="*/ 268 w 290"/>
                <a:gd name="T43" fmla="*/ 41 h 1037"/>
                <a:gd name="T44" fmla="*/ 271 w 290"/>
                <a:gd name="T45" fmla="*/ 41 h 1037"/>
                <a:gd name="T46" fmla="*/ 275 w 290"/>
                <a:gd name="T47" fmla="*/ 40 h 1037"/>
                <a:gd name="T48" fmla="*/ 279 w 290"/>
                <a:gd name="T49" fmla="*/ 38 h 1037"/>
                <a:gd name="T50" fmla="*/ 282 w 290"/>
                <a:gd name="T51" fmla="*/ 35 h 1037"/>
                <a:gd name="T52" fmla="*/ 285 w 290"/>
                <a:gd name="T53" fmla="*/ 32 h 1037"/>
                <a:gd name="T54" fmla="*/ 286 w 290"/>
                <a:gd name="T55" fmla="*/ 29 h 1037"/>
                <a:gd name="T56" fmla="*/ 288 w 290"/>
                <a:gd name="T57" fmla="*/ 25 h 1037"/>
                <a:gd name="T58" fmla="*/ 288 w 290"/>
                <a:gd name="T59" fmla="*/ 21 h 1037"/>
                <a:gd name="T60" fmla="*/ 288 w 290"/>
                <a:gd name="T61" fmla="*/ 21 h 1037"/>
                <a:gd name="T62" fmla="*/ 288 w 290"/>
                <a:gd name="T63" fmla="*/ 17 h 1037"/>
                <a:gd name="T64" fmla="*/ 286 w 290"/>
                <a:gd name="T65" fmla="*/ 12 h 1037"/>
                <a:gd name="T66" fmla="*/ 285 w 290"/>
                <a:gd name="T67" fmla="*/ 9 h 1037"/>
                <a:gd name="T68" fmla="*/ 282 w 290"/>
                <a:gd name="T69" fmla="*/ 6 h 1037"/>
                <a:gd name="T70" fmla="*/ 279 w 290"/>
                <a:gd name="T71" fmla="*/ 4 h 1037"/>
                <a:gd name="T72" fmla="*/ 275 w 290"/>
                <a:gd name="T73" fmla="*/ 2 h 1037"/>
                <a:gd name="T74" fmla="*/ 271 w 290"/>
                <a:gd name="T75" fmla="*/ 1 h 1037"/>
                <a:gd name="T76" fmla="*/ 268 w 290"/>
                <a:gd name="T77" fmla="*/ 0 h 1037"/>
                <a:gd name="T78" fmla="*/ 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0" y="0"/>
                  </a:moveTo>
                  <a:lnTo>
                    <a:pt x="0" y="1037"/>
                  </a:lnTo>
                  <a:lnTo>
                    <a:pt x="270" y="1037"/>
                  </a:lnTo>
                  <a:lnTo>
                    <a:pt x="274" y="1036"/>
                  </a:lnTo>
                  <a:lnTo>
                    <a:pt x="279" y="1035"/>
                  </a:lnTo>
                  <a:lnTo>
                    <a:pt x="282" y="1033"/>
                  </a:lnTo>
                  <a:lnTo>
                    <a:pt x="285" y="1031"/>
                  </a:lnTo>
                  <a:lnTo>
                    <a:pt x="287" y="1027"/>
                  </a:lnTo>
                  <a:lnTo>
                    <a:pt x="289" y="1024"/>
                  </a:lnTo>
                  <a:lnTo>
                    <a:pt x="290" y="1020"/>
                  </a:lnTo>
                  <a:lnTo>
                    <a:pt x="290" y="1016"/>
                  </a:lnTo>
                  <a:lnTo>
                    <a:pt x="290" y="1012"/>
                  </a:lnTo>
                  <a:lnTo>
                    <a:pt x="289" y="1009"/>
                  </a:lnTo>
                  <a:lnTo>
                    <a:pt x="287" y="1004"/>
                  </a:lnTo>
                  <a:lnTo>
                    <a:pt x="285" y="1002"/>
                  </a:lnTo>
                  <a:lnTo>
                    <a:pt x="282" y="999"/>
                  </a:lnTo>
                  <a:lnTo>
                    <a:pt x="279" y="997"/>
                  </a:lnTo>
                  <a:lnTo>
                    <a:pt x="274" y="996"/>
                  </a:lnTo>
                  <a:lnTo>
                    <a:pt x="270" y="996"/>
                  </a:lnTo>
                  <a:lnTo>
                    <a:pt x="41" y="996"/>
                  </a:lnTo>
                  <a:lnTo>
                    <a:pt x="41" y="41"/>
                  </a:lnTo>
                  <a:lnTo>
                    <a:pt x="268" y="41"/>
                  </a:lnTo>
                  <a:lnTo>
                    <a:pt x="271" y="41"/>
                  </a:lnTo>
                  <a:lnTo>
                    <a:pt x="275" y="40"/>
                  </a:lnTo>
                  <a:lnTo>
                    <a:pt x="279" y="38"/>
                  </a:lnTo>
                  <a:lnTo>
                    <a:pt x="282" y="35"/>
                  </a:lnTo>
                  <a:lnTo>
                    <a:pt x="285" y="32"/>
                  </a:lnTo>
                  <a:lnTo>
                    <a:pt x="286" y="29"/>
                  </a:lnTo>
                  <a:lnTo>
                    <a:pt x="288" y="25"/>
                  </a:lnTo>
                  <a:lnTo>
                    <a:pt x="288" y="21"/>
                  </a:lnTo>
                  <a:lnTo>
                    <a:pt x="288" y="17"/>
                  </a:lnTo>
                  <a:lnTo>
                    <a:pt x="286" y="12"/>
                  </a:lnTo>
                  <a:lnTo>
                    <a:pt x="285" y="9"/>
                  </a:lnTo>
                  <a:lnTo>
                    <a:pt x="282" y="6"/>
                  </a:lnTo>
                  <a:lnTo>
                    <a:pt x="279" y="4"/>
                  </a:lnTo>
                  <a:lnTo>
                    <a:pt x="275" y="2"/>
                  </a:lnTo>
                  <a:lnTo>
                    <a:pt x="271" y="1"/>
                  </a:lnTo>
                  <a:lnTo>
                    <a:pt x="268" y="0"/>
                  </a:lnTo>
                  <a:lnTo>
                    <a:pt x="0" y="0"/>
                  </a:lnTo>
                  <a:close/>
                </a:path>
              </a:pathLst>
            </a:custGeom>
            <a:solidFill>
              <a:srgbClr val="AFB8B8"/>
            </a:solidFill>
            <a:ln w="9525">
              <a:noFill/>
              <a:round/>
              <a:headEnd/>
              <a:tailEnd/>
            </a:ln>
          </p:spPr>
          <p:txBody>
            <a:bodyPr/>
            <a:lstStyle/>
            <a:p>
              <a:endParaRPr lang="en-US" sz="2400"/>
            </a:p>
          </p:txBody>
        </p:sp>
        <p:grpSp>
          <p:nvGrpSpPr>
            <p:cNvPr id="63519" name="Group 13"/>
            <p:cNvGrpSpPr>
              <a:grpSpLocks/>
            </p:cNvGrpSpPr>
            <p:nvPr/>
          </p:nvGrpSpPr>
          <p:grpSpPr bwMode="auto">
            <a:xfrm>
              <a:off x="3664" y="706"/>
              <a:ext cx="242" cy="238"/>
              <a:chOff x="3658" y="706"/>
              <a:chExt cx="242" cy="238"/>
            </a:xfrm>
          </p:grpSpPr>
          <p:sp>
            <p:nvSpPr>
              <p:cNvPr id="63520" name="Freeform 14"/>
              <p:cNvSpPr>
                <a:spLocks noEditPoints="1"/>
              </p:cNvSpPr>
              <p:nvPr/>
            </p:nvSpPr>
            <p:spPr bwMode="auto">
              <a:xfrm>
                <a:off x="3658" y="706"/>
                <a:ext cx="242" cy="164"/>
              </a:xfrm>
              <a:custGeom>
                <a:avLst/>
                <a:gdLst>
                  <a:gd name="T0" fmla="*/ 23 w 587"/>
                  <a:gd name="T1" fmla="*/ 372 h 395"/>
                  <a:gd name="T2" fmla="*/ 564 w 587"/>
                  <a:gd name="T3" fmla="*/ 372 h 395"/>
                  <a:gd name="T4" fmla="*/ 564 w 587"/>
                  <a:gd name="T5" fmla="*/ 36 h 395"/>
                  <a:gd name="T6" fmla="*/ 563 w 587"/>
                  <a:gd name="T7" fmla="*/ 31 h 395"/>
                  <a:gd name="T8" fmla="*/ 560 w 587"/>
                  <a:gd name="T9" fmla="*/ 26 h 395"/>
                  <a:gd name="T10" fmla="*/ 556 w 587"/>
                  <a:gd name="T11" fmla="*/ 24 h 395"/>
                  <a:gd name="T12" fmla="*/ 550 w 587"/>
                  <a:gd name="T13" fmla="*/ 23 h 395"/>
                  <a:gd name="T14" fmla="*/ 37 w 587"/>
                  <a:gd name="T15" fmla="*/ 23 h 395"/>
                  <a:gd name="T16" fmla="*/ 32 w 587"/>
                  <a:gd name="T17" fmla="*/ 24 h 395"/>
                  <a:gd name="T18" fmla="*/ 28 w 587"/>
                  <a:gd name="T19" fmla="*/ 26 h 395"/>
                  <a:gd name="T20" fmla="*/ 24 w 587"/>
                  <a:gd name="T21" fmla="*/ 31 h 395"/>
                  <a:gd name="T22" fmla="*/ 23 w 587"/>
                  <a:gd name="T23" fmla="*/ 36 h 395"/>
                  <a:gd name="T24" fmla="*/ 23 w 587"/>
                  <a:gd name="T25" fmla="*/ 372 h 395"/>
                  <a:gd name="T26" fmla="*/ 576 w 587"/>
                  <a:gd name="T27" fmla="*/ 395 h 395"/>
                  <a:gd name="T28" fmla="*/ 12 w 587"/>
                  <a:gd name="T29" fmla="*/ 395 h 395"/>
                  <a:gd name="T30" fmla="*/ 8 w 587"/>
                  <a:gd name="T31" fmla="*/ 394 h 395"/>
                  <a:gd name="T32" fmla="*/ 5 w 587"/>
                  <a:gd name="T33" fmla="*/ 392 h 395"/>
                  <a:gd name="T34" fmla="*/ 1 w 587"/>
                  <a:gd name="T35" fmla="*/ 389 h 395"/>
                  <a:gd name="T36" fmla="*/ 0 w 587"/>
                  <a:gd name="T37" fmla="*/ 384 h 395"/>
                  <a:gd name="T38" fmla="*/ 0 w 587"/>
                  <a:gd name="T39" fmla="*/ 36 h 395"/>
                  <a:gd name="T40" fmla="*/ 1 w 587"/>
                  <a:gd name="T41" fmla="*/ 29 h 395"/>
                  <a:gd name="T42" fmla="*/ 4 w 587"/>
                  <a:gd name="T43" fmla="*/ 22 h 395"/>
                  <a:gd name="T44" fmla="*/ 7 w 587"/>
                  <a:gd name="T45" fmla="*/ 15 h 395"/>
                  <a:gd name="T46" fmla="*/ 12 w 587"/>
                  <a:gd name="T47" fmla="*/ 10 h 395"/>
                  <a:gd name="T48" fmla="*/ 17 w 587"/>
                  <a:gd name="T49" fmla="*/ 6 h 395"/>
                  <a:gd name="T50" fmla="*/ 23 w 587"/>
                  <a:gd name="T51" fmla="*/ 2 h 395"/>
                  <a:gd name="T52" fmla="*/ 30 w 587"/>
                  <a:gd name="T53" fmla="*/ 0 h 395"/>
                  <a:gd name="T54" fmla="*/ 37 w 587"/>
                  <a:gd name="T55" fmla="*/ 0 h 395"/>
                  <a:gd name="T56" fmla="*/ 550 w 587"/>
                  <a:gd name="T57" fmla="*/ 0 h 395"/>
                  <a:gd name="T58" fmla="*/ 558 w 587"/>
                  <a:gd name="T59" fmla="*/ 0 h 395"/>
                  <a:gd name="T60" fmla="*/ 565 w 587"/>
                  <a:gd name="T61" fmla="*/ 2 h 395"/>
                  <a:gd name="T62" fmla="*/ 571 w 587"/>
                  <a:gd name="T63" fmla="*/ 6 h 395"/>
                  <a:gd name="T64" fmla="*/ 577 w 587"/>
                  <a:gd name="T65" fmla="*/ 10 h 395"/>
                  <a:gd name="T66" fmla="*/ 581 w 587"/>
                  <a:gd name="T67" fmla="*/ 15 h 395"/>
                  <a:gd name="T68" fmla="*/ 584 w 587"/>
                  <a:gd name="T69" fmla="*/ 22 h 395"/>
                  <a:gd name="T70" fmla="*/ 586 w 587"/>
                  <a:gd name="T71" fmla="*/ 29 h 395"/>
                  <a:gd name="T72" fmla="*/ 587 w 587"/>
                  <a:gd name="T73" fmla="*/ 36 h 395"/>
                  <a:gd name="T74" fmla="*/ 587 w 587"/>
                  <a:gd name="T75" fmla="*/ 384 h 395"/>
                  <a:gd name="T76" fmla="*/ 586 w 587"/>
                  <a:gd name="T77" fmla="*/ 389 h 395"/>
                  <a:gd name="T78" fmla="*/ 584 w 587"/>
                  <a:gd name="T79" fmla="*/ 392 h 395"/>
                  <a:gd name="T80" fmla="*/ 580 w 587"/>
                  <a:gd name="T81" fmla="*/ 394 h 395"/>
                  <a:gd name="T82" fmla="*/ 576 w 587"/>
                  <a:gd name="T83" fmla="*/ 395 h 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7"/>
                  <a:gd name="T127" fmla="*/ 0 h 395"/>
                  <a:gd name="T128" fmla="*/ 587 w 587"/>
                  <a:gd name="T129" fmla="*/ 395 h 3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7" h="395">
                    <a:moveTo>
                      <a:pt x="23" y="372"/>
                    </a:moveTo>
                    <a:lnTo>
                      <a:pt x="564" y="372"/>
                    </a:lnTo>
                    <a:lnTo>
                      <a:pt x="564" y="36"/>
                    </a:lnTo>
                    <a:lnTo>
                      <a:pt x="563" y="31"/>
                    </a:lnTo>
                    <a:lnTo>
                      <a:pt x="560" y="26"/>
                    </a:lnTo>
                    <a:lnTo>
                      <a:pt x="556" y="24"/>
                    </a:lnTo>
                    <a:lnTo>
                      <a:pt x="550" y="23"/>
                    </a:lnTo>
                    <a:lnTo>
                      <a:pt x="37" y="23"/>
                    </a:lnTo>
                    <a:lnTo>
                      <a:pt x="32" y="24"/>
                    </a:lnTo>
                    <a:lnTo>
                      <a:pt x="28" y="26"/>
                    </a:lnTo>
                    <a:lnTo>
                      <a:pt x="24" y="31"/>
                    </a:lnTo>
                    <a:lnTo>
                      <a:pt x="23" y="36"/>
                    </a:lnTo>
                    <a:lnTo>
                      <a:pt x="23" y="372"/>
                    </a:lnTo>
                    <a:close/>
                    <a:moveTo>
                      <a:pt x="576" y="395"/>
                    </a:moveTo>
                    <a:lnTo>
                      <a:pt x="12" y="395"/>
                    </a:lnTo>
                    <a:lnTo>
                      <a:pt x="8" y="394"/>
                    </a:lnTo>
                    <a:lnTo>
                      <a:pt x="5" y="392"/>
                    </a:lnTo>
                    <a:lnTo>
                      <a:pt x="1" y="389"/>
                    </a:lnTo>
                    <a:lnTo>
                      <a:pt x="0" y="384"/>
                    </a:lnTo>
                    <a:lnTo>
                      <a:pt x="0" y="36"/>
                    </a:lnTo>
                    <a:lnTo>
                      <a:pt x="1" y="29"/>
                    </a:lnTo>
                    <a:lnTo>
                      <a:pt x="4" y="22"/>
                    </a:lnTo>
                    <a:lnTo>
                      <a:pt x="7" y="15"/>
                    </a:lnTo>
                    <a:lnTo>
                      <a:pt x="12" y="10"/>
                    </a:lnTo>
                    <a:lnTo>
                      <a:pt x="17" y="6"/>
                    </a:lnTo>
                    <a:lnTo>
                      <a:pt x="23" y="2"/>
                    </a:lnTo>
                    <a:lnTo>
                      <a:pt x="30" y="0"/>
                    </a:lnTo>
                    <a:lnTo>
                      <a:pt x="37" y="0"/>
                    </a:lnTo>
                    <a:lnTo>
                      <a:pt x="550" y="0"/>
                    </a:lnTo>
                    <a:lnTo>
                      <a:pt x="558" y="0"/>
                    </a:lnTo>
                    <a:lnTo>
                      <a:pt x="565" y="2"/>
                    </a:lnTo>
                    <a:lnTo>
                      <a:pt x="571" y="6"/>
                    </a:lnTo>
                    <a:lnTo>
                      <a:pt x="577" y="10"/>
                    </a:lnTo>
                    <a:lnTo>
                      <a:pt x="581" y="15"/>
                    </a:lnTo>
                    <a:lnTo>
                      <a:pt x="584" y="22"/>
                    </a:lnTo>
                    <a:lnTo>
                      <a:pt x="586" y="29"/>
                    </a:lnTo>
                    <a:lnTo>
                      <a:pt x="587" y="36"/>
                    </a:lnTo>
                    <a:lnTo>
                      <a:pt x="587" y="384"/>
                    </a:lnTo>
                    <a:lnTo>
                      <a:pt x="586" y="389"/>
                    </a:lnTo>
                    <a:lnTo>
                      <a:pt x="584" y="392"/>
                    </a:lnTo>
                    <a:lnTo>
                      <a:pt x="580" y="394"/>
                    </a:lnTo>
                    <a:lnTo>
                      <a:pt x="576" y="395"/>
                    </a:lnTo>
                    <a:close/>
                  </a:path>
                </a:pathLst>
              </a:custGeom>
              <a:solidFill>
                <a:srgbClr val="AFB8B8"/>
              </a:solidFill>
              <a:ln w="9525">
                <a:noFill/>
                <a:round/>
                <a:headEnd/>
                <a:tailEnd/>
              </a:ln>
            </p:spPr>
            <p:txBody>
              <a:bodyPr/>
              <a:lstStyle/>
              <a:p>
                <a:endParaRPr lang="en-US" sz="2400"/>
              </a:p>
            </p:txBody>
          </p:sp>
          <p:sp>
            <p:nvSpPr>
              <p:cNvPr id="63521" name="Rectangle 15"/>
              <p:cNvSpPr>
                <a:spLocks noChangeArrowheads="1"/>
              </p:cNvSpPr>
              <p:nvPr/>
            </p:nvSpPr>
            <p:spPr bwMode="auto">
              <a:xfrm>
                <a:off x="3663" y="740"/>
                <a:ext cx="232" cy="9"/>
              </a:xfrm>
              <a:prstGeom prst="rect">
                <a:avLst/>
              </a:prstGeom>
              <a:solidFill>
                <a:srgbClr val="AFB8B8"/>
              </a:solidFill>
              <a:ln w="9525">
                <a:noFill/>
                <a:miter lim="800000"/>
                <a:headEnd/>
                <a:tailEnd/>
              </a:ln>
            </p:spPr>
            <p:txBody>
              <a:bodyPr/>
              <a:lstStyle/>
              <a:p>
                <a:endParaRPr lang="en-US" sz="2400"/>
              </a:p>
            </p:txBody>
          </p:sp>
          <p:sp>
            <p:nvSpPr>
              <p:cNvPr id="63522" name="Freeform 16"/>
              <p:cNvSpPr>
                <a:spLocks/>
              </p:cNvSpPr>
              <p:nvPr/>
            </p:nvSpPr>
            <p:spPr bwMode="auto">
              <a:xfrm>
                <a:off x="3873" y="724"/>
                <a:ext cx="10" cy="10"/>
              </a:xfrm>
              <a:custGeom>
                <a:avLst/>
                <a:gdLst>
                  <a:gd name="T0" fmla="*/ 25 w 25"/>
                  <a:gd name="T1" fmla="*/ 12 h 24"/>
                  <a:gd name="T2" fmla="*/ 24 w 25"/>
                  <a:gd name="T3" fmla="*/ 8 h 24"/>
                  <a:gd name="T4" fmla="*/ 22 w 25"/>
                  <a:gd name="T5" fmla="*/ 4 h 24"/>
                  <a:gd name="T6" fmla="*/ 18 w 25"/>
                  <a:gd name="T7" fmla="*/ 0 h 24"/>
                  <a:gd name="T8" fmla="*/ 13 w 25"/>
                  <a:gd name="T9" fmla="*/ 0 h 24"/>
                  <a:gd name="T10" fmla="*/ 8 w 25"/>
                  <a:gd name="T11" fmla="*/ 0 h 24"/>
                  <a:gd name="T12" fmla="*/ 4 w 25"/>
                  <a:gd name="T13" fmla="*/ 4 h 24"/>
                  <a:gd name="T14" fmla="*/ 1 w 25"/>
                  <a:gd name="T15" fmla="*/ 8 h 24"/>
                  <a:gd name="T16" fmla="*/ 0 w 25"/>
                  <a:gd name="T17" fmla="*/ 12 h 24"/>
                  <a:gd name="T18" fmla="*/ 1 w 25"/>
                  <a:gd name="T19" fmla="*/ 17 h 24"/>
                  <a:gd name="T20" fmla="*/ 4 w 25"/>
                  <a:gd name="T21" fmla="*/ 21 h 24"/>
                  <a:gd name="T22" fmla="*/ 8 w 25"/>
                  <a:gd name="T23" fmla="*/ 23 h 24"/>
                  <a:gd name="T24" fmla="*/ 13 w 25"/>
                  <a:gd name="T25" fmla="*/ 24 h 24"/>
                  <a:gd name="T26" fmla="*/ 18 w 25"/>
                  <a:gd name="T27" fmla="*/ 23 h 24"/>
                  <a:gd name="T28" fmla="*/ 22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2" y="4"/>
                    </a:lnTo>
                    <a:lnTo>
                      <a:pt x="18" y="0"/>
                    </a:lnTo>
                    <a:lnTo>
                      <a:pt x="13" y="0"/>
                    </a:lnTo>
                    <a:lnTo>
                      <a:pt x="8" y="0"/>
                    </a:lnTo>
                    <a:lnTo>
                      <a:pt x="4" y="4"/>
                    </a:lnTo>
                    <a:lnTo>
                      <a:pt x="1" y="8"/>
                    </a:lnTo>
                    <a:lnTo>
                      <a:pt x="0" y="12"/>
                    </a:lnTo>
                    <a:lnTo>
                      <a:pt x="1" y="17"/>
                    </a:lnTo>
                    <a:lnTo>
                      <a:pt x="4" y="21"/>
                    </a:lnTo>
                    <a:lnTo>
                      <a:pt x="8" y="23"/>
                    </a:lnTo>
                    <a:lnTo>
                      <a:pt x="13" y="24"/>
                    </a:lnTo>
                    <a:lnTo>
                      <a:pt x="18" y="23"/>
                    </a:lnTo>
                    <a:lnTo>
                      <a:pt x="22" y="21"/>
                    </a:lnTo>
                    <a:lnTo>
                      <a:pt x="24" y="17"/>
                    </a:lnTo>
                    <a:lnTo>
                      <a:pt x="25" y="12"/>
                    </a:lnTo>
                    <a:close/>
                  </a:path>
                </a:pathLst>
              </a:custGeom>
              <a:solidFill>
                <a:srgbClr val="AFB8B8"/>
              </a:solidFill>
              <a:ln w="9525">
                <a:noFill/>
                <a:round/>
                <a:headEnd/>
                <a:tailEnd/>
              </a:ln>
            </p:spPr>
            <p:txBody>
              <a:bodyPr/>
              <a:lstStyle/>
              <a:p>
                <a:endParaRPr lang="en-US" sz="2400"/>
              </a:p>
            </p:txBody>
          </p:sp>
          <p:sp>
            <p:nvSpPr>
              <p:cNvPr id="63523" name="Freeform 17"/>
              <p:cNvSpPr>
                <a:spLocks/>
              </p:cNvSpPr>
              <p:nvPr/>
            </p:nvSpPr>
            <p:spPr bwMode="auto">
              <a:xfrm>
                <a:off x="3850" y="724"/>
                <a:ext cx="10" cy="10"/>
              </a:xfrm>
              <a:custGeom>
                <a:avLst/>
                <a:gdLst>
                  <a:gd name="T0" fmla="*/ 24 w 24"/>
                  <a:gd name="T1" fmla="*/ 12 h 24"/>
                  <a:gd name="T2" fmla="*/ 23 w 24"/>
                  <a:gd name="T3" fmla="*/ 8 h 24"/>
                  <a:gd name="T4" fmla="*/ 21 w 24"/>
                  <a:gd name="T5" fmla="*/ 4 h 24"/>
                  <a:gd name="T6" fmla="*/ 16 w 24"/>
                  <a:gd name="T7" fmla="*/ 0 h 24"/>
                  <a:gd name="T8" fmla="*/ 12 w 24"/>
                  <a:gd name="T9" fmla="*/ 0 h 24"/>
                  <a:gd name="T10" fmla="*/ 7 w 24"/>
                  <a:gd name="T11" fmla="*/ 0 h 24"/>
                  <a:gd name="T12" fmla="*/ 3 w 24"/>
                  <a:gd name="T13" fmla="*/ 4 h 24"/>
                  <a:gd name="T14" fmla="*/ 1 w 24"/>
                  <a:gd name="T15" fmla="*/ 8 h 24"/>
                  <a:gd name="T16" fmla="*/ 0 w 24"/>
                  <a:gd name="T17" fmla="*/ 12 h 24"/>
                  <a:gd name="T18" fmla="*/ 1 w 24"/>
                  <a:gd name="T19" fmla="*/ 17 h 24"/>
                  <a:gd name="T20" fmla="*/ 3 w 24"/>
                  <a:gd name="T21" fmla="*/ 21 h 24"/>
                  <a:gd name="T22" fmla="*/ 7 w 24"/>
                  <a:gd name="T23" fmla="*/ 23 h 24"/>
                  <a:gd name="T24" fmla="*/ 12 w 24"/>
                  <a:gd name="T25" fmla="*/ 24 h 24"/>
                  <a:gd name="T26" fmla="*/ 16 w 24"/>
                  <a:gd name="T27" fmla="*/ 23 h 24"/>
                  <a:gd name="T28" fmla="*/ 21 w 24"/>
                  <a:gd name="T29" fmla="*/ 21 h 24"/>
                  <a:gd name="T30" fmla="*/ 23 w 24"/>
                  <a:gd name="T31" fmla="*/ 17 h 24"/>
                  <a:gd name="T32" fmla="*/ 24 w 24"/>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24" y="12"/>
                    </a:moveTo>
                    <a:lnTo>
                      <a:pt x="23" y="8"/>
                    </a:lnTo>
                    <a:lnTo>
                      <a:pt x="21" y="4"/>
                    </a:lnTo>
                    <a:lnTo>
                      <a:pt x="16" y="0"/>
                    </a:lnTo>
                    <a:lnTo>
                      <a:pt x="12" y="0"/>
                    </a:lnTo>
                    <a:lnTo>
                      <a:pt x="7" y="0"/>
                    </a:lnTo>
                    <a:lnTo>
                      <a:pt x="3" y="4"/>
                    </a:lnTo>
                    <a:lnTo>
                      <a:pt x="1" y="8"/>
                    </a:lnTo>
                    <a:lnTo>
                      <a:pt x="0" y="12"/>
                    </a:lnTo>
                    <a:lnTo>
                      <a:pt x="1" y="17"/>
                    </a:lnTo>
                    <a:lnTo>
                      <a:pt x="3" y="21"/>
                    </a:lnTo>
                    <a:lnTo>
                      <a:pt x="7" y="23"/>
                    </a:lnTo>
                    <a:lnTo>
                      <a:pt x="12" y="24"/>
                    </a:lnTo>
                    <a:lnTo>
                      <a:pt x="16" y="23"/>
                    </a:lnTo>
                    <a:lnTo>
                      <a:pt x="21" y="21"/>
                    </a:lnTo>
                    <a:lnTo>
                      <a:pt x="23" y="17"/>
                    </a:lnTo>
                    <a:lnTo>
                      <a:pt x="24" y="12"/>
                    </a:lnTo>
                    <a:close/>
                  </a:path>
                </a:pathLst>
              </a:custGeom>
              <a:solidFill>
                <a:srgbClr val="AFB8B8"/>
              </a:solidFill>
              <a:ln w="9525">
                <a:noFill/>
                <a:round/>
                <a:headEnd/>
                <a:tailEnd/>
              </a:ln>
            </p:spPr>
            <p:txBody>
              <a:bodyPr/>
              <a:lstStyle/>
              <a:p>
                <a:endParaRPr lang="en-US" sz="2400"/>
              </a:p>
            </p:txBody>
          </p:sp>
          <p:sp>
            <p:nvSpPr>
              <p:cNvPr id="63524" name="Freeform 18"/>
              <p:cNvSpPr>
                <a:spLocks/>
              </p:cNvSpPr>
              <p:nvPr/>
            </p:nvSpPr>
            <p:spPr bwMode="auto">
              <a:xfrm>
                <a:off x="3828" y="724"/>
                <a:ext cx="11" cy="10"/>
              </a:xfrm>
              <a:custGeom>
                <a:avLst/>
                <a:gdLst>
                  <a:gd name="T0" fmla="*/ 25 w 25"/>
                  <a:gd name="T1" fmla="*/ 12 h 24"/>
                  <a:gd name="T2" fmla="*/ 24 w 25"/>
                  <a:gd name="T3" fmla="*/ 8 h 24"/>
                  <a:gd name="T4" fmla="*/ 21 w 25"/>
                  <a:gd name="T5" fmla="*/ 4 h 24"/>
                  <a:gd name="T6" fmla="*/ 17 w 25"/>
                  <a:gd name="T7" fmla="*/ 0 h 24"/>
                  <a:gd name="T8" fmla="*/ 13 w 25"/>
                  <a:gd name="T9" fmla="*/ 0 h 24"/>
                  <a:gd name="T10" fmla="*/ 7 w 25"/>
                  <a:gd name="T11" fmla="*/ 0 h 24"/>
                  <a:gd name="T12" fmla="*/ 3 w 25"/>
                  <a:gd name="T13" fmla="*/ 4 h 24"/>
                  <a:gd name="T14" fmla="*/ 1 w 25"/>
                  <a:gd name="T15" fmla="*/ 8 h 24"/>
                  <a:gd name="T16" fmla="*/ 0 w 25"/>
                  <a:gd name="T17" fmla="*/ 12 h 24"/>
                  <a:gd name="T18" fmla="*/ 1 w 25"/>
                  <a:gd name="T19" fmla="*/ 17 h 24"/>
                  <a:gd name="T20" fmla="*/ 3 w 25"/>
                  <a:gd name="T21" fmla="*/ 21 h 24"/>
                  <a:gd name="T22" fmla="*/ 7 w 25"/>
                  <a:gd name="T23" fmla="*/ 23 h 24"/>
                  <a:gd name="T24" fmla="*/ 13 w 25"/>
                  <a:gd name="T25" fmla="*/ 24 h 24"/>
                  <a:gd name="T26" fmla="*/ 17 w 25"/>
                  <a:gd name="T27" fmla="*/ 23 h 24"/>
                  <a:gd name="T28" fmla="*/ 21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1" y="4"/>
                    </a:lnTo>
                    <a:lnTo>
                      <a:pt x="17" y="0"/>
                    </a:lnTo>
                    <a:lnTo>
                      <a:pt x="13" y="0"/>
                    </a:lnTo>
                    <a:lnTo>
                      <a:pt x="7" y="0"/>
                    </a:lnTo>
                    <a:lnTo>
                      <a:pt x="3" y="4"/>
                    </a:lnTo>
                    <a:lnTo>
                      <a:pt x="1" y="8"/>
                    </a:lnTo>
                    <a:lnTo>
                      <a:pt x="0" y="12"/>
                    </a:lnTo>
                    <a:lnTo>
                      <a:pt x="1" y="17"/>
                    </a:lnTo>
                    <a:lnTo>
                      <a:pt x="3" y="21"/>
                    </a:lnTo>
                    <a:lnTo>
                      <a:pt x="7" y="23"/>
                    </a:lnTo>
                    <a:lnTo>
                      <a:pt x="13" y="24"/>
                    </a:lnTo>
                    <a:lnTo>
                      <a:pt x="17" y="23"/>
                    </a:lnTo>
                    <a:lnTo>
                      <a:pt x="21" y="21"/>
                    </a:lnTo>
                    <a:lnTo>
                      <a:pt x="24" y="17"/>
                    </a:lnTo>
                    <a:lnTo>
                      <a:pt x="25" y="12"/>
                    </a:lnTo>
                    <a:close/>
                  </a:path>
                </a:pathLst>
              </a:custGeom>
              <a:solidFill>
                <a:srgbClr val="AFB8B8"/>
              </a:solidFill>
              <a:ln w="9525">
                <a:noFill/>
                <a:round/>
                <a:headEnd/>
                <a:tailEnd/>
              </a:ln>
            </p:spPr>
            <p:txBody>
              <a:bodyPr/>
              <a:lstStyle/>
              <a:p>
                <a:endParaRPr lang="en-US" sz="2400"/>
              </a:p>
            </p:txBody>
          </p:sp>
          <p:sp>
            <p:nvSpPr>
              <p:cNvPr id="63525" name="Freeform 19"/>
              <p:cNvSpPr>
                <a:spLocks/>
              </p:cNvSpPr>
              <p:nvPr/>
            </p:nvSpPr>
            <p:spPr bwMode="auto">
              <a:xfrm>
                <a:off x="3684" y="788"/>
                <a:ext cx="54" cy="9"/>
              </a:xfrm>
              <a:custGeom>
                <a:avLst/>
                <a:gdLst>
                  <a:gd name="T0" fmla="*/ 120 w 131"/>
                  <a:gd name="T1" fmla="*/ 24 h 24"/>
                  <a:gd name="T2" fmla="*/ 12 w 131"/>
                  <a:gd name="T3" fmla="*/ 24 h 24"/>
                  <a:gd name="T4" fmla="*/ 7 w 131"/>
                  <a:gd name="T5" fmla="*/ 22 h 24"/>
                  <a:gd name="T6" fmla="*/ 3 w 131"/>
                  <a:gd name="T7" fmla="*/ 19 h 24"/>
                  <a:gd name="T8" fmla="*/ 1 w 131"/>
                  <a:gd name="T9" fmla="*/ 16 h 24"/>
                  <a:gd name="T10" fmla="*/ 0 w 131"/>
                  <a:gd name="T11" fmla="*/ 12 h 24"/>
                  <a:gd name="T12" fmla="*/ 1 w 131"/>
                  <a:gd name="T13" fmla="*/ 7 h 24"/>
                  <a:gd name="T14" fmla="*/ 3 w 131"/>
                  <a:gd name="T15" fmla="*/ 4 h 24"/>
                  <a:gd name="T16" fmla="*/ 7 w 131"/>
                  <a:gd name="T17" fmla="*/ 0 h 24"/>
                  <a:gd name="T18" fmla="*/ 12 w 131"/>
                  <a:gd name="T19" fmla="*/ 0 h 24"/>
                  <a:gd name="T20" fmla="*/ 120 w 131"/>
                  <a:gd name="T21" fmla="*/ 0 h 24"/>
                  <a:gd name="T22" fmla="*/ 124 w 131"/>
                  <a:gd name="T23" fmla="*/ 0 h 24"/>
                  <a:gd name="T24" fmla="*/ 128 w 131"/>
                  <a:gd name="T25" fmla="*/ 4 h 24"/>
                  <a:gd name="T26" fmla="*/ 130 w 131"/>
                  <a:gd name="T27" fmla="*/ 7 h 24"/>
                  <a:gd name="T28" fmla="*/ 131 w 131"/>
                  <a:gd name="T29" fmla="*/ 12 h 24"/>
                  <a:gd name="T30" fmla="*/ 130 w 131"/>
                  <a:gd name="T31" fmla="*/ 16 h 24"/>
                  <a:gd name="T32" fmla="*/ 128 w 131"/>
                  <a:gd name="T33" fmla="*/ 19 h 24"/>
                  <a:gd name="T34" fmla="*/ 124 w 131"/>
                  <a:gd name="T35" fmla="*/ 22 h 24"/>
                  <a:gd name="T36" fmla="*/ 120 w 131"/>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4"/>
                  <a:gd name="T59" fmla="*/ 131 w 131"/>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4">
                    <a:moveTo>
                      <a:pt x="120" y="24"/>
                    </a:moveTo>
                    <a:lnTo>
                      <a:pt x="12" y="24"/>
                    </a:lnTo>
                    <a:lnTo>
                      <a:pt x="7" y="22"/>
                    </a:lnTo>
                    <a:lnTo>
                      <a:pt x="3" y="19"/>
                    </a:lnTo>
                    <a:lnTo>
                      <a:pt x="1" y="16"/>
                    </a:lnTo>
                    <a:lnTo>
                      <a:pt x="0" y="12"/>
                    </a:lnTo>
                    <a:lnTo>
                      <a:pt x="1" y="7"/>
                    </a:lnTo>
                    <a:lnTo>
                      <a:pt x="3" y="4"/>
                    </a:lnTo>
                    <a:lnTo>
                      <a:pt x="7" y="0"/>
                    </a:lnTo>
                    <a:lnTo>
                      <a:pt x="12" y="0"/>
                    </a:lnTo>
                    <a:lnTo>
                      <a:pt x="120" y="0"/>
                    </a:lnTo>
                    <a:lnTo>
                      <a:pt x="124" y="0"/>
                    </a:lnTo>
                    <a:lnTo>
                      <a:pt x="128" y="4"/>
                    </a:lnTo>
                    <a:lnTo>
                      <a:pt x="130" y="7"/>
                    </a:lnTo>
                    <a:lnTo>
                      <a:pt x="131" y="12"/>
                    </a:lnTo>
                    <a:lnTo>
                      <a:pt x="130" y="16"/>
                    </a:lnTo>
                    <a:lnTo>
                      <a:pt x="128" y="19"/>
                    </a:lnTo>
                    <a:lnTo>
                      <a:pt x="124" y="22"/>
                    </a:lnTo>
                    <a:lnTo>
                      <a:pt x="120" y="24"/>
                    </a:lnTo>
                    <a:close/>
                  </a:path>
                </a:pathLst>
              </a:custGeom>
              <a:solidFill>
                <a:srgbClr val="AFB8B8"/>
              </a:solidFill>
              <a:ln w="9525">
                <a:noFill/>
                <a:round/>
                <a:headEnd/>
                <a:tailEnd/>
              </a:ln>
            </p:spPr>
            <p:txBody>
              <a:bodyPr/>
              <a:lstStyle/>
              <a:p>
                <a:endParaRPr lang="en-US" sz="2400"/>
              </a:p>
            </p:txBody>
          </p:sp>
          <p:sp>
            <p:nvSpPr>
              <p:cNvPr id="63526" name="Freeform 20"/>
              <p:cNvSpPr>
                <a:spLocks/>
              </p:cNvSpPr>
              <p:nvPr/>
            </p:nvSpPr>
            <p:spPr bwMode="auto">
              <a:xfrm>
                <a:off x="3684" y="764"/>
                <a:ext cx="54" cy="9"/>
              </a:xfrm>
              <a:custGeom>
                <a:avLst/>
                <a:gdLst>
                  <a:gd name="T0" fmla="*/ 120 w 131"/>
                  <a:gd name="T1" fmla="*/ 23 h 23"/>
                  <a:gd name="T2" fmla="*/ 12 w 131"/>
                  <a:gd name="T3" fmla="*/ 23 h 23"/>
                  <a:gd name="T4" fmla="*/ 7 w 131"/>
                  <a:gd name="T5" fmla="*/ 22 h 23"/>
                  <a:gd name="T6" fmla="*/ 3 w 131"/>
                  <a:gd name="T7" fmla="*/ 20 h 23"/>
                  <a:gd name="T8" fmla="*/ 1 w 131"/>
                  <a:gd name="T9" fmla="*/ 17 h 23"/>
                  <a:gd name="T10" fmla="*/ 0 w 131"/>
                  <a:gd name="T11" fmla="*/ 11 h 23"/>
                  <a:gd name="T12" fmla="*/ 1 w 131"/>
                  <a:gd name="T13" fmla="*/ 7 h 23"/>
                  <a:gd name="T14" fmla="*/ 3 w 131"/>
                  <a:gd name="T15" fmla="*/ 4 h 23"/>
                  <a:gd name="T16" fmla="*/ 7 w 131"/>
                  <a:gd name="T17" fmla="*/ 1 h 23"/>
                  <a:gd name="T18" fmla="*/ 12 w 131"/>
                  <a:gd name="T19" fmla="*/ 0 h 23"/>
                  <a:gd name="T20" fmla="*/ 120 w 131"/>
                  <a:gd name="T21" fmla="*/ 0 h 23"/>
                  <a:gd name="T22" fmla="*/ 124 w 131"/>
                  <a:gd name="T23" fmla="*/ 1 h 23"/>
                  <a:gd name="T24" fmla="*/ 128 w 131"/>
                  <a:gd name="T25" fmla="*/ 4 h 23"/>
                  <a:gd name="T26" fmla="*/ 130 w 131"/>
                  <a:gd name="T27" fmla="*/ 7 h 23"/>
                  <a:gd name="T28" fmla="*/ 131 w 131"/>
                  <a:gd name="T29" fmla="*/ 11 h 23"/>
                  <a:gd name="T30" fmla="*/ 130 w 131"/>
                  <a:gd name="T31" fmla="*/ 17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7"/>
                    </a:lnTo>
                    <a:lnTo>
                      <a:pt x="0" y="11"/>
                    </a:lnTo>
                    <a:lnTo>
                      <a:pt x="1" y="7"/>
                    </a:lnTo>
                    <a:lnTo>
                      <a:pt x="3" y="4"/>
                    </a:lnTo>
                    <a:lnTo>
                      <a:pt x="7" y="1"/>
                    </a:lnTo>
                    <a:lnTo>
                      <a:pt x="12" y="0"/>
                    </a:lnTo>
                    <a:lnTo>
                      <a:pt x="120" y="0"/>
                    </a:lnTo>
                    <a:lnTo>
                      <a:pt x="124" y="1"/>
                    </a:lnTo>
                    <a:lnTo>
                      <a:pt x="128" y="4"/>
                    </a:lnTo>
                    <a:lnTo>
                      <a:pt x="130" y="7"/>
                    </a:lnTo>
                    <a:lnTo>
                      <a:pt x="131" y="11"/>
                    </a:lnTo>
                    <a:lnTo>
                      <a:pt x="130" y="17"/>
                    </a:lnTo>
                    <a:lnTo>
                      <a:pt x="128" y="20"/>
                    </a:lnTo>
                    <a:lnTo>
                      <a:pt x="124" y="22"/>
                    </a:lnTo>
                    <a:lnTo>
                      <a:pt x="120" y="23"/>
                    </a:lnTo>
                    <a:close/>
                  </a:path>
                </a:pathLst>
              </a:custGeom>
              <a:solidFill>
                <a:srgbClr val="AFB8B8"/>
              </a:solidFill>
              <a:ln w="9525">
                <a:noFill/>
                <a:round/>
                <a:headEnd/>
                <a:tailEnd/>
              </a:ln>
            </p:spPr>
            <p:txBody>
              <a:bodyPr/>
              <a:lstStyle/>
              <a:p>
                <a:endParaRPr lang="en-US" sz="2400"/>
              </a:p>
            </p:txBody>
          </p:sp>
          <p:sp>
            <p:nvSpPr>
              <p:cNvPr id="63527" name="Freeform 21"/>
              <p:cNvSpPr>
                <a:spLocks/>
              </p:cNvSpPr>
              <p:nvPr/>
            </p:nvSpPr>
            <p:spPr bwMode="auto">
              <a:xfrm>
                <a:off x="3684" y="812"/>
                <a:ext cx="54" cy="10"/>
              </a:xfrm>
              <a:custGeom>
                <a:avLst/>
                <a:gdLst>
                  <a:gd name="T0" fmla="*/ 120 w 131"/>
                  <a:gd name="T1" fmla="*/ 23 h 23"/>
                  <a:gd name="T2" fmla="*/ 12 w 131"/>
                  <a:gd name="T3" fmla="*/ 23 h 23"/>
                  <a:gd name="T4" fmla="*/ 7 w 131"/>
                  <a:gd name="T5" fmla="*/ 22 h 23"/>
                  <a:gd name="T6" fmla="*/ 3 w 131"/>
                  <a:gd name="T7" fmla="*/ 20 h 23"/>
                  <a:gd name="T8" fmla="*/ 1 w 131"/>
                  <a:gd name="T9" fmla="*/ 16 h 23"/>
                  <a:gd name="T10" fmla="*/ 0 w 131"/>
                  <a:gd name="T11" fmla="*/ 12 h 23"/>
                  <a:gd name="T12" fmla="*/ 1 w 131"/>
                  <a:gd name="T13" fmla="*/ 7 h 23"/>
                  <a:gd name="T14" fmla="*/ 3 w 131"/>
                  <a:gd name="T15" fmla="*/ 3 h 23"/>
                  <a:gd name="T16" fmla="*/ 7 w 131"/>
                  <a:gd name="T17" fmla="*/ 1 h 23"/>
                  <a:gd name="T18" fmla="*/ 12 w 131"/>
                  <a:gd name="T19" fmla="*/ 0 h 23"/>
                  <a:gd name="T20" fmla="*/ 120 w 131"/>
                  <a:gd name="T21" fmla="*/ 0 h 23"/>
                  <a:gd name="T22" fmla="*/ 124 w 131"/>
                  <a:gd name="T23" fmla="*/ 1 h 23"/>
                  <a:gd name="T24" fmla="*/ 128 w 131"/>
                  <a:gd name="T25" fmla="*/ 3 h 23"/>
                  <a:gd name="T26" fmla="*/ 130 w 131"/>
                  <a:gd name="T27" fmla="*/ 7 h 23"/>
                  <a:gd name="T28" fmla="*/ 131 w 131"/>
                  <a:gd name="T29" fmla="*/ 12 h 23"/>
                  <a:gd name="T30" fmla="*/ 130 w 131"/>
                  <a:gd name="T31" fmla="*/ 16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6"/>
                    </a:lnTo>
                    <a:lnTo>
                      <a:pt x="0" y="12"/>
                    </a:lnTo>
                    <a:lnTo>
                      <a:pt x="1" y="7"/>
                    </a:lnTo>
                    <a:lnTo>
                      <a:pt x="3" y="3"/>
                    </a:lnTo>
                    <a:lnTo>
                      <a:pt x="7" y="1"/>
                    </a:lnTo>
                    <a:lnTo>
                      <a:pt x="12" y="0"/>
                    </a:lnTo>
                    <a:lnTo>
                      <a:pt x="120" y="0"/>
                    </a:lnTo>
                    <a:lnTo>
                      <a:pt x="124" y="1"/>
                    </a:lnTo>
                    <a:lnTo>
                      <a:pt x="128" y="3"/>
                    </a:lnTo>
                    <a:lnTo>
                      <a:pt x="130" y="7"/>
                    </a:lnTo>
                    <a:lnTo>
                      <a:pt x="131" y="12"/>
                    </a:lnTo>
                    <a:lnTo>
                      <a:pt x="130" y="16"/>
                    </a:lnTo>
                    <a:lnTo>
                      <a:pt x="128" y="20"/>
                    </a:lnTo>
                    <a:lnTo>
                      <a:pt x="124" y="22"/>
                    </a:lnTo>
                    <a:lnTo>
                      <a:pt x="120" y="23"/>
                    </a:lnTo>
                    <a:close/>
                  </a:path>
                </a:pathLst>
              </a:custGeom>
              <a:solidFill>
                <a:srgbClr val="AFB8B8"/>
              </a:solidFill>
              <a:ln w="9525">
                <a:noFill/>
                <a:round/>
                <a:headEnd/>
                <a:tailEnd/>
              </a:ln>
            </p:spPr>
            <p:txBody>
              <a:bodyPr/>
              <a:lstStyle/>
              <a:p>
                <a:endParaRPr lang="en-US" sz="2400"/>
              </a:p>
            </p:txBody>
          </p:sp>
          <p:sp>
            <p:nvSpPr>
              <p:cNvPr id="63528" name="Freeform 22"/>
              <p:cNvSpPr>
                <a:spLocks/>
              </p:cNvSpPr>
              <p:nvPr/>
            </p:nvSpPr>
            <p:spPr bwMode="auto">
              <a:xfrm>
                <a:off x="3658" y="886"/>
                <a:ext cx="242" cy="9"/>
              </a:xfrm>
              <a:custGeom>
                <a:avLst/>
                <a:gdLst>
                  <a:gd name="T0" fmla="*/ 576 w 587"/>
                  <a:gd name="T1" fmla="*/ 23 h 23"/>
                  <a:gd name="T2" fmla="*/ 12 w 587"/>
                  <a:gd name="T3" fmla="*/ 23 h 23"/>
                  <a:gd name="T4" fmla="*/ 8 w 587"/>
                  <a:gd name="T5" fmla="*/ 22 h 23"/>
                  <a:gd name="T6" fmla="*/ 5 w 587"/>
                  <a:gd name="T7" fmla="*/ 19 h 23"/>
                  <a:gd name="T8" fmla="*/ 1 w 587"/>
                  <a:gd name="T9" fmla="*/ 16 h 23"/>
                  <a:gd name="T10" fmla="*/ 0 w 587"/>
                  <a:gd name="T11" fmla="*/ 12 h 23"/>
                  <a:gd name="T12" fmla="*/ 1 w 587"/>
                  <a:gd name="T13" fmla="*/ 6 h 23"/>
                  <a:gd name="T14" fmla="*/ 5 w 587"/>
                  <a:gd name="T15" fmla="*/ 3 h 23"/>
                  <a:gd name="T16" fmla="*/ 8 w 587"/>
                  <a:gd name="T17" fmla="*/ 0 h 23"/>
                  <a:gd name="T18" fmla="*/ 12 w 587"/>
                  <a:gd name="T19" fmla="*/ 0 h 23"/>
                  <a:gd name="T20" fmla="*/ 576 w 587"/>
                  <a:gd name="T21" fmla="*/ 0 h 23"/>
                  <a:gd name="T22" fmla="*/ 580 w 587"/>
                  <a:gd name="T23" fmla="*/ 0 h 23"/>
                  <a:gd name="T24" fmla="*/ 584 w 587"/>
                  <a:gd name="T25" fmla="*/ 3 h 23"/>
                  <a:gd name="T26" fmla="*/ 586 w 587"/>
                  <a:gd name="T27" fmla="*/ 6 h 23"/>
                  <a:gd name="T28" fmla="*/ 587 w 587"/>
                  <a:gd name="T29" fmla="*/ 12 h 23"/>
                  <a:gd name="T30" fmla="*/ 586 w 587"/>
                  <a:gd name="T31" fmla="*/ 16 h 23"/>
                  <a:gd name="T32" fmla="*/ 584 w 587"/>
                  <a:gd name="T33" fmla="*/ 19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19"/>
                    </a:lnTo>
                    <a:lnTo>
                      <a:pt x="1" y="16"/>
                    </a:lnTo>
                    <a:lnTo>
                      <a:pt x="0" y="12"/>
                    </a:lnTo>
                    <a:lnTo>
                      <a:pt x="1" y="6"/>
                    </a:lnTo>
                    <a:lnTo>
                      <a:pt x="5" y="3"/>
                    </a:lnTo>
                    <a:lnTo>
                      <a:pt x="8" y="0"/>
                    </a:lnTo>
                    <a:lnTo>
                      <a:pt x="12" y="0"/>
                    </a:lnTo>
                    <a:lnTo>
                      <a:pt x="576" y="0"/>
                    </a:lnTo>
                    <a:lnTo>
                      <a:pt x="580" y="0"/>
                    </a:lnTo>
                    <a:lnTo>
                      <a:pt x="584" y="3"/>
                    </a:lnTo>
                    <a:lnTo>
                      <a:pt x="586" y="6"/>
                    </a:lnTo>
                    <a:lnTo>
                      <a:pt x="587" y="12"/>
                    </a:lnTo>
                    <a:lnTo>
                      <a:pt x="586" y="16"/>
                    </a:lnTo>
                    <a:lnTo>
                      <a:pt x="584" y="19"/>
                    </a:lnTo>
                    <a:lnTo>
                      <a:pt x="580" y="22"/>
                    </a:lnTo>
                    <a:lnTo>
                      <a:pt x="576" y="23"/>
                    </a:lnTo>
                    <a:close/>
                  </a:path>
                </a:pathLst>
              </a:custGeom>
              <a:solidFill>
                <a:srgbClr val="AFB8B8"/>
              </a:solidFill>
              <a:ln w="9525">
                <a:noFill/>
                <a:round/>
                <a:headEnd/>
                <a:tailEnd/>
              </a:ln>
            </p:spPr>
            <p:txBody>
              <a:bodyPr/>
              <a:lstStyle/>
              <a:p>
                <a:endParaRPr lang="en-US" sz="2400"/>
              </a:p>
            </p:txBody>
          </p:sp>
          <p:sp>
            <p:nvSpPr>
              <p:cNvPr id="63529" name="Freeform 23"/>
              <p:cNvSpPr>
                <a:spLocks/>
              </p:cNvSpPr>
              <p:nvPr/>
            </p:nvSpPr>
            <p:spPr bwMode="auto">
              <a:xfrm>
                <a:off x="3658" y="934"/>
                <a:ext cx="242" cy="10"/>
              </a:xfrm>
              <a:custGeom>
                <a:avLst/>
                <a:gdLst>
                  <a:gd name="T0" fmla="*/ 576 w 587"/>
                  <a:gd name="T1" fmla="*/ 24 h 24"/>
                  <a:gd name="T2" fmla="*/ 12 w 587"/>
                  <a:gd name="T3" fmla="*/ 24 h 24"/>
                  <a:gd name="T4" fmla="*/ 8 w 587"/>
                  <a:gd name="T5" fmla="*/ 22 h 24"/>
                  <a:gd name="T6" fmla="*/ 5 w 587"/>
                  <a:gd name="T7" fmla="*/ 20 h 24"/>
                  <a:gd name="T8" fmla="*/ 1 w 587"/>
                  <a:gd name="T9" fmla="*/ 16 h 24"/>
                  <a:gd name="T10" fmla="*/ 0 w 587"/>
                  <a:gd name="T11" fmla="*/ 12 h 24"/>
                  <a:gd name="T12" fmla="*/ 1 w 587"/>
                  <a:gd name="T13" fmla="*/ 8 h 24"/>
                  <a:gd name="T14" fmla="*/ 5 w 587"/>
                  <a:gd name="T15" fmla="*/ 4 h 24"/>
                  <a:gd name="T16" fmla="*/ 8 w 587"/>
                  <a:gd name="T17" fmla="*/ 2 h 24"/>
                  <a:gd name="T18" fmla="*/ 12 w 587"/>
                  <a:gd name="T19" fmla="*/ 0 h 24"/>
                  <a:gd name="T20" fmla="*/ 576 w 587"/>
                  <a:gd name="T21" fmla="*/ 0 h 24"/>
                  <a:gd name="T22" fmla="*/ 580 w 587"/>
                  <a:gd name="T23" fmla="*/ 2 h 24"/>
                  <a:gd name="T24" fmla="*/ 584 w 587"/>
                  <a:gd name="T25" fmla="*/ 4 h 24"/>
                  <a:gd name="T26" fmla="*/ 586 w 587"/>
                  <a:gd name="T27" fmla="*/ 8 h 24"/>
                  <a:gd name="T28" fmla="*/ 587 w 587"/>
                  <a:gd name="T29" fmla="*/ 12 h 24"/>
                  <a:gd name="T30" fmla="*/ 586 w 587"/>
                  <a:gd name="T31" fmla="*/ 16 h 24"/>
                  <a:gd name="T32" fmla="*/ 584 w 587"/>
                  <a:gd name="T33" fmla="*/ 20 h 24"/>
                  <a:gd name="T34" fmla="*/ 580 w 587"/>
                  <a:gd name="T35" fmla="*/ 22 h 24"/>
                  <a:gd name="T36" fmla="*/ 576 w 587"/>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4"/>
                  <a:gd name="T59" fmla="*/ 587 w 587"/>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4">
                    <a:moveTo>
                      <a:pt x="576" y="24"/>
                    </a:moveTo>
                    <a:lnTo>
                      <a:pt x="12" y="24"/>
                    </a:lnTo>
                    <a:lnTo>
                      <a:pt x="8" y="22"/>
                    </a:lnTo>
                    <a:lnTo>
                      <a:pt x="5" y="20"/>
                    </a:lnTo>
                    <a:lnTo>
                      <a:pt x="1" y="16"/>
                    </a:lnTo>
                    <a:lnTo>
                      <a:pt x="0" y="12"/>
                    </a:lnTo>
                    <a:lnTo>
                      <a:pt x="1" y="8"/>
                    </a:lnTo>
                    <a:lnTo>
                      <a:pt x="5" y="4"/>
                    </a:lnTo>
                    <a:lnTo>
                      <a:pt x="8" y="2"/>
                    </a:lnTo>
                    <a:lnTo>
                      <a:pt x="12" y="0"/>
                    </a:lnTo>
                    <a:lnTo>
                      <a:pt x="576" y="0"/>
                    </a:lnTo>
                    <a:lnTo>
                      <a:pt x="580" y="2"/>
                    </a:lnTo>
                    <a:lnTo>
                      <a:pt x="584" y="4"/>
                    </a:lnTo>
                    <a:lnTo>
                      <a:pt x="586" y="8"/>
                    </a:lnTo>
                    <a:lnTo>
                      <a:pt x="587" y="12"/>
                    </a:lnTo>
                    <a:lnTo>
                      <a:pt x="586" y="16"/>
                    </a:lnTo>
                    <a:lnTo>
                      <a:pt x="584" y="20"/>
                    </a:lnTo>
                    <a:lnTo>
                      <a:pt x="580" y="22"/>
                    </a:lnTo>
                    <a:lnTo>
                      <a:pt x="576" y="24"/>
                    </a:lnTo>
                    <a:close/>
                  </a:path>
                </a:pathLst>
              </a:custGeom>
              <a:solidFill>
                <a:srgbClr val="AFB8B8"/>
              </a:solidFill>
              <a:ln w="9525">
                <a:noFill/>
                <a:round/>
                <a:headEnd/>
                <a:tailEnd/>
              </a:ln>
            </p:spPr>
            <p:txBody>
              <a:bodyPr/>
              <a:lstStyle/>
              <a:p>
                <a:endParaRPr lang="en-US" sz="2400"/>
              </a:p>
            </p:txBody>
          </p:sp>
          <p:sp>
            <p:nvSpPr>
              <p:cNvPr id="63530" name="Freeform 24"/>
              <p:cNvSpPr>
                <a:spLocks/>
              </p:cNvSpPr>
              <p:nvPr/>
            </p:nvSpPr>
            <p:spPr bwMode="auto">
              <a:xfrm>
                <a:off x="3658" y="910"/>
                <a:ext cx="242" cy="9"/>
              </a:xfrm>
              <a:custGeom>
                <a:avLst/>
                <a:gdLst>
                  <a:gd name="T0" fmla="*/ 576 w 587"/>
                  <a:gd name="T1" fmla="*/ 23 h 23"/>
                  <a:gd name="T2" fmla="*/ 12 w 587"/>
                  <a:gd name="T3" fmla="*/ 23 h 23"/>
                  <a:gd name="T4" fmla="*/ 8 w 587"/>
                  <a:gd name="T5" fmla="*/ 22 h 23"/>
                  <a:gd name="T6" fmla="*/ 5 w 587"/>
                  <a:gd name="T7" fmla="*/ 20 h 23"/>
                  <a:gd name="T8" fmla="*/ 1 w 587"/>
                  <a:gd name="T9" fmla="*/ 16 h 23"/>
                  <a:gd name="T10" fmla="*/ 0 w 587"/>
                  <a:gd name="T11" fmla="*/ 11 h 23"/>
                  <a:gd name="T12" fmla="*/ 1 w 587"/>
                  <a:gd name="T13" fmla="*/ 7 h 23"/>
                  <a:gd name="T14" fmla="*/ 5 w 587"/>
                  <a:gd name="T15" fmla="*/ 3 h 23"/>
                  <a:gd name="T16" fmla="*/ 8 w 587"/>
                  <a:gd name="T17" fmla="*/ 1 h 23"/>
                  <a:gd name="T18" fmla="*/ 12 w 587"/>
                  <a:gd name="T19" fmla="*/ 0 h 23"/>
                  <a:gd name="T20" fmla="*/ 576 w 587"/>
                  <a:gd name="T21" fmla="*/ 0 h 23"/>
                  <a:gd name="T22" fmla="*/ 580 w 587"/>
                  <a:gd name="T23" fmla="*/ 1 h 23"/>
                  <a:gd name="T24" fmla="*/ 584 w 587"/>
                  <a:gd name="T25" fmla="*/ 3 h 23"/>
                  <a:gd name="T26" fmla="*/ 586 w 587"/>
                  <a:gd name="T27" fmla="*/ 7 h 23"/>
                  <a:gd name="T28" fmla="*/ 587 w 587"/>
                  <a:gd name="T29" fmla="*/ 11 h 23"/>
                  <a:gd name="T30" fmla="*/ 586 w 587"/>
                  <a:gd name="T31" fmla="*/ 16 h 23"/>
                  <a:gd name="T32" fmla="*/ 584 w 587"/>
                  <a:gd name="T33" fmla="*/ 20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20"/>
                    </a:lnTo>
                    <a:lnTo>
                      <a:pt x="1" y="16"/>
                    </a:lnTo>
                    <a:lnTo>
                      <a:pt x="0" y="11"/>
                    </a:lnTo>
                    <a:lnTo>
                      <a:pt x="1" y="7"/>
                    </a:lnTo>
                    <a:lnTo>
                      <a:pt x="5" y="3"/>
                    </a:lnTo>
                    <a:lnTo>
                      <a:pt x="8" y="1"/>
                    </a:lnTo>
                    <a:lnTo>
                      <a:pt x="12" y="0"/>
                    </a:lnTo>
                    <a:lnTo>
                      <a:pt x="576" y="0"/>
                    </a:lnTo>
                    <a:lnTo>
                      <a:pt x="580" y="1"/>
                    </a:lnTo>
                    <a:lnTo>
                      <a:pt x="584" y="3"/>
                    </a:lnTo>
                    <a:lnTo>
                      <a:pt x="586" y="7"/>
                    </a:lnTo>
                    <a:lnTo>
                      <a:pt x="587" y="11"/>
                    </a:lnTo>
                    <a:lnTo>
                      <a:pt x="586" y="16"/>
                    </a:lnTo>
                    <a:lnTo>
                      <a:pt x="584" y="20"/>
                    </a:lnTo>
                    <a:lnTo>
                      <a:pt x="580" y="22"/>
                    </a:lnTo>
                    <a:lnTo>
                      <a:pt x="576" y="23"/>
                    </a:lnTo>
                    <a:close/>
                  </a:path>
                </a:pathLst>
              </a:custGeom>
              <a:solidFill>
                <a:srgbClr val="AFB8B8"/>
              </a:solidFill>
              <a:ln w="9525">
                <a:noFill/>
                <a:round/>
                <a:headEnd/>
                <a:tailEnd/>
              </a:ln>
            </p:spPr>
            <p:txBody>
              <a:bodyPr/>
              <a:lstStyle/>
              <a:p>
                <a:endParaRPr lang="en-US" sz="2400"/>
              </a:p>
            </p:txBody>
          </p:sp>
        </p:grpSp>
      </p:grpSp>
      <p:grpSp>
        <p:nvGrpSpPr>
          <p:cNvPr id="63498" name="Group 25"/>
          <p:cNvGrpSpPr>
            <a:grpSpLocks/>
          </p:cNvGrpSpPr>
          <p:nvPr/>
        </p:nvGrpSpPr>
        <p:grpSpPr bwMode="auto">
          <a:xfrm>
            <a:off x="6858000" y="3043767"/>
            <a:ext cx="882651" cy="905933"/>
            <a:chOff x="3451" y="1425"/>
            <a:chExt cx="506" cy="519"/>
          </a:xfrm>
        </p:grpSpPr>
        <p:sp>
          <p:nvSpPr>
            <p:cNvPr id="63513" name="Freeform 26"/>
            <p:cNvSpPr>
              <a:spLocks/>
            </p:cNvSpPr>
            <p:nvPr/>
          </p:nvSpPr>
          <p:spPr bwMode="auto">
            <a:xfrm>
              <a:off x="3812" y="1425"/>
              <a:ext cx="145" cy="519"/>
            </a:xfrm>
            <a:custGeom>
              <a:avLst/>
              <a:gdLst>
                <a:gd name="T0" fmla="*/ 292 w 292"/>
                <a:gd name="T1" fmla="*/ 0 h 1037"/>
                <a:gd name="T2" fmla="*/ 292 w 292"/>
                <a:gd name="T3" fmla="*/ 1037 h 1037"/>
                <a:gd name="T4" fmla="*/ 20 w 292"/>
                <a:gd name="T5" fmla="*/ 1037 h 1037"/>
                <a:gd name="T6" fmla="*/ 17 w 292"/>
                <a:gd name="T7" fmla="*/ 1036 h 1037"/>
                <a:gd name="T8" fmla="*/ 13 w 292"/>
                <a:gd name="T9" fmla="*/ 1035 h 1037"/>
                <a:gd name="T10" fmla="*/ 10 w 292"/>
                <a:gd name="T11" fmla="*/ 1033 h 1037"/>
                <a:gd name="T12" fmla="*/ 7 w 292"/>
                <a:gd name="T13" fmla="*/ 1031 h 1037"/>
                <a:gd name="T14" fmla="*/ 4 w 292"/>
                <a:gd name="T15" fmla="*/ 1028 h 1037"/>
                <a:gd name="T16" fmla="*/ 2 w 292"/>
                <a:gd name="T17" fmla="*/ 1025 h 1037"/>
                <a:gd name="T18" fmla="*/ 0 w 292"/>
                <a:gd name="T19" fmla="*/ 1021 h 1037"/>
                <a:gd name="T20" fmla="*/ 0 w 292"/>
                <a:gd name="T21" fmla="*/ 1016 h 1037"/>
                <a:gd name="T22" fmla="*/ 0 w 292"/>
                <a:gd name="T23" fmla="*/ 1012 h 1037"/>
                <a:gd name="T24" fmla="*/ 2 w 292"/>
                <a:gd name="T25" fmla="*/ 1009 h 1037"/>
                <a:gd name="T26" fmla="*/ 4 w 292"/>
                <a:gd name="T27" fmla="*/ 1005 h 1037"/>
                <a:gd name="T28" fmla="*/ 7 w 292"/>
                <a:gd name="T29" fmla="*/ 1002 h 1037"/>
                <a:gd name="T30" fmla="*/ 10 w 292"/>
                <a:gd name="T31" fmla="*/ 1000 h 1037"/>
                <a:gd name="T32" fmla="*/ 13 w 292"/>
                <a:gd name="T33" fmla="*/ 998 h 1037"/>
                <a:gd name="T34" fmla="*/ 17 w 292"/>
                <a:gd name="T35" fmla="*/ 997 h 1037"/>
                <a:gd name="T36" fmla="*/ 20 w 292"/>
                <a:gd name="T37" fmla="*/ 997 h 1037"/>
                <a:gd name="T38" fmla="*/ 251 w 292"/>
                <a:gd name="T39" fmla="*/ 997 h 1037"/>
                <a:gd name="T40" fmla="*/ 251 w 292"/>
                <a:gd name="T41" fmla="*/ 41 h 1037"/>
                <a:gd name="T42" fmla="*/ 23 w 292"/>
                <a:gd name="T43" fmla="*/ 41 h 1037"/>
                <a:gd name="T44" fmla="*/ 19 w 292"/>
                <a:gd name="T45" fmla="*/ 41 h 1037"/>
                <a:gd name="T46" fmla="*/ 15 w 292"/>
                <a:gd name="T47" fmla="*/ 40 h 1037"/>
                <a:gd name="T48" fmla="*/ 12 w 292"/>
                <a:gd name="T49" fmla="*/ 38 h 1037"/>
                <a:gd name="T50" fmla="*/ 9 w 292"/>
                <a:gd name="T51" fmla="*/ 36 h 1037"/>
                <a:gd name="T52" fmla="*/ 7 w 292"/>
                <a:gd name="T53" fmla="*/ 33 h 1037"/>
                <a:gd name="T54" fmla="*/ 5 w 292"/>
                <a:gd name="T55" fmla="*/ 29 h 1037"/>
                <a:gd name="T56" fmla="*/ 4 w 292"/>
                <a:gd name="T57" fmla="*/ 25 h 1037"/>
                <a:gd name="T58" fmla="*/ 2 w 292"/>
                <a:gd name="T59" fmla="*/ 21 h 1037"/>
                <a:gd name="T60" fmla="*/ 2 w 292"/>
                <a:gd name="T61" fmla="*/ 21 h 1037"/>
                <a:gd name="T62" fmla="*/ 4 w 292"/>
                <a:gd name="T63" fmla="*/ 17 h 1037"/>
                <a:gd name="T64" fmla="*/ 5 w 292"/>
                <a:gd name="T65" fmla="*/ 13 h 1037"/>
                <a:gd name="T66" fmla="*/ 7 w 292"/>
                <a:gd name="T67" fmla="*/ 10 h 1037"/>
                <a:gd name="T68" fmla="*/ 9 w 292"/>
                <a:gd name="T69" fmla="*/ 7 h 1037"/>
                <a:gd name="T70" fmla="*/ 12 w 292"/>
                <a:gd name="T71" fmla="*/ 5 h 1037"/>
                <a:gd name="T72" fmla="*/ 15 w 292"/>
                <a:gd name="T73" fmla="*/ 2 h 1037"/>
                <a:gd name="T74" fmla="*/ 19 w 292"/>
                <a:gd name="T75" fmla="*/ 1 h 1037"/>
                <a:gd name="T76" fmla="*/ 23 w 292"/>
                <a:gd name="T77" fmla="*/ 0 h 1037"/>
                <a:gd name="T78" fmla="*/ 292 w 292"/>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1037"/>
                <a:gd name="T122" fmla="*/ 292 w 292"/>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1037">
                  <a:moveTo>
                    <a:pt x="292" y="0"/>
                  </a:moveTo>
                  <a:lnTo>
                    <a:pt x="292" y="1037"/>
                  </a:lnTo>
                  <a:lnTo>
                    <a:pt x="20" y="1037"/>
                  </a:lnTo>
                  <a:lnTo>
                    <a:pt x="17" y="1036"/>
                  </a:lnTo>
                  <a:lnTo>
                    <a:pt x="13" y="1035"/>
                  </a:lnTo>
                  <a:lnTo>
                    <a:pt x="10" y="1033"/>
                  </a:lnTo>
                  <a:lnTo>
                    <a:pt x="7" y="1031"/>
                  </a:lnTo>
                  <a:lnTo>
                    <a:pt x="4" y="1028"/>
                  </a:lnTo>
                  <a:lnTo>
                    <a:pt x="2" y="1025"/>
                  </a:lnTo>
                  <a:lnTo>
                    <a:pt x="0" y="1021"/>
                  </a:lnTo>
                  <a:lnTo>
                    <a:pt x="0" y="1016"/>
                  </a:lnTo>
                  <a:lnTo>
                    <a:pt x="0" y="1012"/>
                  </a:lnTo>
                  <a:lnTo>
                    <a:pt x="2" y="1009"/>
                  </a:lnTo>
                  <a:lnTo>
                    <a:pt x="4" y="1005"/>
                  </a:lnTo>
                  <a:lnTo>
                    <a:pt x="7" y="1002"/>
                  </a:lnTo>
                  <a:lnTo>
                    <a:pt x="10" y="1000"/>
                  </a:lnTo>
                  <a:lnTo>
                    <a:pt x="13" y="998"/>
                  </a:lnTo>
                  <a:lnTo>
                    <a:pt x="17" y="997"/>
                  </a:lnTo>
                  <a:lnTo>
                    <a:pt x="20" y="997"/>
                  </a:lnTo>
                  <a:lnTo>
                    <a:pt x="251" y="997"/>
                  </a:lnTo>
                  <a:lnTo>
                    <a:pt x="251" y="41"/>
                  </a:lnTo>
                  <a:lnTo>
                    <a:pt x="23" y="41"/>
                  </a:lnTo>
                  <a:lnTo>
                    <a:pt x="19" y="41"/>
                  </a:lnTo>
                  <a:lnTo>
                    <a:pt x="15" y="40"/>
                  </a:lnTo>
                  <a:lnTo>
                    <a:pt x="12" y="38"/>
                  </a:lnTo>
                  <a:lnTo>
                    <a:pt x="9" y="36"/>
                  </a:lnTo>
                  <a:lnTo>
                    <a:pt x="7" y="33"/>
                  </a:lnTo>
                  <a:lnTo>
                    <a:pt x="5" y="29"/>
                  </a:lnTo>
                  <a:lnTo>
                    <a:pt x="4" y="25"/>
                  </a:lnTo>
                  <a:lnTo>
                    <a:pt x="2" y="21"/>
                  </a:lnTo>
                  <a:lnTo>
                    <a:pt x="4" y="17"/>
                  </a:lnTo>
                  <a:lnTo>
                    <a:pt x="5" y="13"/>
                  </a:lnTo>
                  <a:lnTo>
                    <a:pt x="7" y="10"/>
                  </a:lnTo>
                  <a:lnTo>
                    <a:pt x="9" y="7"/>
                  </a:lnTo>
                  <a:lnTo>
                    <a:pt x="12" y="5"/>
                  </a:lnTo>
                  <a:lnTo>
                    <a:pt x="15" y="2"/>
                  </a:lnTo>
                  <a:lnTo>
                    <a:pt x="19" y="1"/>
                  </a:lnTo>
                  <a:lnTo>
                    <a:pt x="23" y="0"/>
                  </a:lnTo>
                  <a:lnTo>
                    <a:pt x="292" y="0"/>
                  </a:lnTo>
                  <a:close/>
                </a:path>
              </a:pathLst>
            </a:custGeom>
            <a:solidFill>
              <a:srgbClr val="AFB8B8"/>
            </a:solidFill>
            <a:ln w="9525">
              <a:noFill/>
              <a:round/>
              <a:headEnd/>
              <a:tailEnd/>
            </a:ln>
          </p:spPr>
          <p:txBody>
            <a:bodyPr/>
            <a:lstStyle/>
            <a:p>
              <a:endParaRPr lang="en-US" sz="2400"/>
            </a:p>
          </p:txBody>
        </p:sp>
        <p:sp>
          <p:nvSpPr>
            <p:cNvPr id="63514" name="Freeform 27"/>
            <p:cNvSpPr>
              <a:spLocks/>
            </p:cNvSpPr>
            <p:nvPr/>
          </p:nvSpPr>
          <p:spPr bwMode="auto">
            <a:xfrm>
              <a:off x="3451" y="1425"/>
              <a:ext cx="146" cy="519"/>
            </a:xfrm>
            <a:custGeom>
              <a:avLst/>
              <a:gdLst>
                <a:gd name="T0" fmla="*/ 0 w 291"/>
                <a:gd name="T1" fmla="*/ 0 h 1037"/>
                <a:gd name="T2" fmla="*/ 0 w 291"/>
                <a:gd name="T3" fmla="*/ 1037 h 1037"/>
                <a:gd name="T4" fmla="*/ 270 w 291"/>
                <a:gd name="T5" fmla="*/ 1037 h 1037"/>
                <a:gd name="T6" fmla="*/ 274 w 291"/>
                <a:gd name="T7" fmla="*/ 1036 h 1037"/>
                <a:gd name="T8" fmla="*/ 278 w 291"/>
                <a:gd name="T9" fmla="*/ 1035 h 1037"/>
                <a:gd name="T10" fmla="*/ 281 w 291"/>
                <a:gd name="T11" fmla="*/ 1033 h 1037"/>
                <a:gd name="T12" fmla="*/ 285 w 291"/>
                <a:gd name="T13" fmla="*/ 1031 h 1037"/>
                <a:gd name="T14" fmla="*/ 287 w 291"/>
                <a:gd name="T15" fmla="*/ 1028 h 1037"/>
                <a:gd name="T16" fmla="*/ 289 w 291"/>
                <a:gd name="T17" fmla="*/ 1025 h 1037"/>
                <a:gd name="T18" fmla="*/ 290 w 291"/>
                <a:gd name="T19" fmla="*/ 1021 h 1037"/>
                <a:gd name="T20" fmla="*/ 291 w 291"/>
                <a:gd name="T21" fmla="*/ 1016 h 1037"/>
                <a:gd name="T22" fmla="*/ 290 w 291"/>
                <a:gd name="T23" fmla="*/ 1012 h 1037"/>
                <a:gd name="T24" fmla="*/ 289 w 291"/>
                <a:gd name="T25" fmla="*/ 1009 h 1037"/>
                <a:gd name="T26" fmla="*/ 287 w 291"/>
                <a:gd name="T27" fmla="*/ 1005 h 1037"/>
                <a:gd name="T28" fmla="*/ 285 w 291"/>
                <a:gd name="T29" fmla="*/ 1002 h 1037"/>
                <a:gd name="T30" fmla="*/ 281 w 291"/>
                <a:gd name="T31" fmla="*/ 1000 h 1037"/>
                <a:gd name="T32" fmla="*/ 278 w 291"/>
                <a:gd name="T33" fmla="*/ 998 h 1037"/>
                <a:gd name="T34" fmla="*/ 274 w 291"/>
                <a:gd name="T35" fmla="*/ 997 h 1037"/>
                <a:gd name="T36" fmla="*/ 270 w 291"/>
                <a:gd name="T37" fmla="*/ 997 h 1037"/>
                <a:gd name="T38" fmla="*/ 40 w 291"/>
                <a:gd name="T39" fmla="*/ 997 h 1037"/>
                <a:gd name="T40" fmla="*/ 40 w 291"/>
                <a:gd name="T41" fmla="*/ 41 h 1037"/>
                <a:gd name="T42" fmla="*/ 268 w 291"/>
                <a:gd name="T43" fmla="*/ 41 h 1037"/>
                <a:gd name="T44" fmla="*/ 272 w 291"/>
                <a:gd name="T45" fmla="*/ 41 h 1037"/>
                <a:gd name="T46" fmla="*/ 275 w 291"/>
                <a:gd name="T47" fmla="*/ 40 h 1037"/>
                <a:gd name="T48" fmla="*/ 279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3 h 1037"/>
                <a:gd name="T66" fmla="*/ 285 w 291"/>
                <a:gd name="T67" fmla="*/ 10 h 1037"/>
                <a:gd name="T68" fmla="*/ 282 w 291"/>
                <a:gd name="T69" fmla="*/ 7 h 1037"/>
                <a:gd name="T70" fmla="*/ 279 w 291"/>
                <a:gd name="T71" fmla="*/ 5 h 1037"/>
                <a:gd name="T72" fmla="*/ 275 w 291"/>
                <a:gd name="T73" fmla="*/ 2 h 1037"/>
                <a:gd name="T74" fmla="*/ 272 w 291"/>
                <a:gd name="T75" fmla="*/ 1 h 1037"/>
                <a:gd name="T76" fmla="*/ 268 w 291"/>
                <a:gd name="T77" fmla="*/ 0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6"/>
                  </a:lnTo>
                  <a:lnTo>
                    <a:pt x="278" y="1035"/>
                  </a:lnTo>
                  <a:lnTo>
                    <a:pt x="281" y="1033"/>
                  </a:lnTo>
                  <a:lnTo>
                    <a:pt x="285" y="1031"/>
                  </a:lnTo>
                  <a:lnTo>
                    <a:pt x="287" y="1028"/>
                  </a:lnTo>
                  <a:lnTo>
                    <a:pt x="289" y="1025"/>
                  </a:lnTo>
                  <a:lnTo>
                    <a:pt x="290" y="1021"/>
                  </a:lnTo>
                  <a:lnTo>
                    <a:pt x="291" y="1016"/>
                  </a:lnTo>
                  <a:lnTo>
                    <a:pt x="290" y="1012"/>
                  </a:lnTo>
                  <a:lnTo>
                    <a:pt x="289" y="1009"/>
                  </a:lnTo>
                  <a:lnTo>
                    <a:pt x="287" y="1005"/>
                  </a:lnTo>
                  <a:lnTo>
                    <a:pt x="285" y="1002"/>
                  </a:lnTo>
                  <a:lnTo>
                    <a:pt x="281" y="1000"/>
                  </a:lnTo>
                  <a:lnTo>
                    <a:pt x="278" y="998"/>
                  </a:lnTo>
                  <a:lnTo>
                    <a:pt x="274" y="997"/>
                  </a:lnTo>
                  <a:lnTo>
                    <a:pt x="270" y="997"/>
                  </a:lnTo>
                  <a:lnTo>
                    <a:pt x="40" y="997"/>
                  </a:lnTo>
                  <a:lnTo>
                    <a:pt x="40" y="41"/>
                  </a:lnTo>
                  <a:lnTo>
                    <a:pt x="268" y="41"/>
                  </a:lnTo>
                  <a:lnTo>
                    <a:pt x="272" y="41"/>
                  </a:lnTo>
                  <a:lnTo>
                    <a:pt x="275" y="40"/>
                  </a:lnTo>
                  <a:lnTo>
                    <a:pt x="279" y="38"/>
                  </a:lnTo>
                  <a:lnTo>
                    <a:pt x="282" y="36"/>
                  </a:lnTo>
                  <a:lnTo>
                    <a:pt x="285" y="33"/>
                  </a:lnTo>
                  <a:lnTo>
                    <a:pt x="287" y="29"/>
                  </a:lnTo>
                  <a:lnTo>
                    <a:pt x="288" y="25"/>
                  </a:lnTo>
                  <a:lnTo>
                    <a:pt x="288" y="21"/>
                  </a:lnTo>
                  <a:lnTo>
                    <a:pt x="288" y="17"/>
                  </a:lnTo>
                  <a:lnTo>
                    <a:pt x="287" y="13"/>
                  </a:lnTo>
                  <a:lnTo>
                    <a:pt x="285" y="10"/>
                  </a:lnTo>
                  <a:lnTo>
                    <a:pt x="282" y="7"/>
                  </a:lnTo>
                  <a:lnTo>
                    <a:pt x="279" y="5"/>
                  </a:lnTo>
                  <a:lnTo>
                    <a:pt x="275" y="2"/>
                  </a:lnTo>
                  <a:lnTo>
                    <a:pt x="272" y="1"/>
                  </a:lnTo>
                  <a:lnTo>
                    <a:pt x="268" y="0"/>
                  </a:lnTo>
                  <a:lnTo>
                    <a:pt x="0" y="0"/>
                  </a:lnTo>
                  <a:close/>
                </a:path>
              </a:pathLst>
            </a:custGeom>
            <a:solidFill>
              <a:srgbClr val="AFB8B8"/>
            </a:solidFill>
            <a:ln w="9525">
              <a:noFill/>
              <a:round/>
              <a:headEnd/>
              <a:tailEnd/>
            </a:ln>
          </p:spPr>
          <p:txBody>
            <a:bodyPr/>
            <a:lstStyle/>
            <a:p>
              <a:endParaRPr lang="en-US" sz="2400"/>
            </a:p>
          </p:txBody>
        </p:sp>
        <p:sp>
          <p:nvSpPr>
            <p:cNvPr id="63515" name="Freeform 28"/>
            <p:cNvSpPr>
              <a:spLocks/>
            </p:cNvSpPr>
            <p:nvPr/>
          </p:nvSpPr>
          <p:spPr bwMode="auto">
            <a:xfrm>
              <a:off x="3675" y="1849"/>
              <a:ext cx="56" cy="56"/>
            </a:xfrm>
            <a:custGeom>
              <a:avLst/>
              <a:gdLst>
                <a:gd name="T0" fmla="*/ 111 w 111"/>
                <a:gd name="T1" fmla="*/ 56 h 112"/>
                <a:gd name="T2" fmla="*/ 111 w 111"/>
                <a:gd name="T3" fmla="*/ 50 h 112"/>
                <a:gd name="T4" fmla="*/ 110 w 111"/>
                <a:gd name="T5" fmla="*/ 45 h 112"/>
                <a:gd name="T6" fmla="*/ 109 w 111"/>
                <a:gd name="T7" fmla="*/ 40 h 112"/>
                <a:gd name="T8" fmla="*/ 107 w 111"/>
                <a:gd name="T9" fmla="*/ 34 h 112"/>
                <a:gd name="T10" fmla="*/ 102 w 111"/>
                <a:gd name="T11" fmla="*/ 25 h 112"/>
                <a:gd name="T12" fmla="*/ 94 w 111"/>
                <a:gd name="T13" fmla="*/ 17 h 112"/>
                <a:gd name="T14" fmla="*/ 87 w 111"/>
                <a:gd name="T15" fmla="*/ 9 h 112"/>
                <a:gd name="T16" fmla="*/ 77 w 111"/>
                <a:gd name="T17" fmla="*/ 5 h 112"/>
                <a:gd name="T18" fmla="*/ 72 w 111"/>
                <a:gd name="T19" fmla="*/ 3 h 112"/>
                <a:gd name="T20" fmla="*/ 67 w 111"/>
                <a:gd name="T21" fmla="*/ 1 h 112"/>
                <a:gd name="T22" fmla="*/ 61 w 111"/>
                <a:gd name="T23" fmla="*/ 1 h 112"/>
                <a:gd name="T24" fmla="*/ 55 w 111"/>
                <a:gd name="T25" fmla="*/ 0 h 112"/>
                <a:gd name="T26" fmla="*/ 49 w 111"/>
                <a:gd name="T27" fmla="*/ 1 h 112"/>
                <a:gd name="T28" fmla="*/ 44 w 111"/>
                <a:gd name="T29" fmla="*/ 1 h 112"/>
                <a:gd name="T30" fmla="*/ 39 w 111"/>
                <a:gd name="T31" fmla="*/ 3 h 112"/>
                <a:gd name="T32" fmla="*/ 33 w 111"/>
                <a:gd name="T33" fmla="*/ 5 h 112"/>
                <a:gd name="T34" fmla="*/ 24 w 111"/>
                <a:gd name="T35" fmla="*/ 9 h 112"/>
                <a:gd name="T36" fmla="*/ 16 w 111"/>
                <a:gd name="T37" fmla="*/ 17 h 112"/>
                <a:gd name="T38" fmla="*/ 9 w 111"/>
                <a:gd name="T39" fmla="*/ 25 h 112"/>
                <a:gd name="T40" fmla="*/ 4 w 111"/>
                <a:gd name="T41" fmla="*/ 34 h 112"/>
                <a:gd name="T42" fmla="*/ 2 w 111"/>
                <a:gd name="T43" fmla="*/ 40 h 112"/>
                <a:gd name="T44" fmla="*/ 1 w 111"/>
                <a:gd name="T45" fmla="*/ 45 h 112"/>
                <a:gd name="T46" fmla="*/ 0 w 111"/>
                <a:gd name="T47" fmla="*/ 50 h 112"/>
                <a:gd name="T48" fmla="*/ 0 w 111"/>
                <a:gd name="T49" fmla="*/ 56 h 112"/>
                <a:gd name="T50" fmla="*/ 0 w 111"/>
                <a:gd name="T51" fmla="*/ 62 h 112"/>
                <a:gd name="T52" fmla="*/ 1 w 111"/>
                <a:gd name="T53" fmla="*/ 67 h 112"/>
                <a:gd name="T54" fmla="*/ 2 w 111"/>
                <a:gd name="T55" fmla="*/ 72 h 112"/>
                <a:gd name="T56" fmla="*/ 4 w 111"/>
                <a:gd name="T57" fmla="*/ 77 h 112"/>
                <a:gd name="T58" fmla="*/ 9 w 111"/>
                <a:gd name="T59" fmla="*/ 87 h 112"/>
                <a:gd name="T60" fmla="*/ 16 w 111"/>
                <a:gd name="T61" fmla="*/ 95 h 112"/>
                <a:gd name="T62" fmla="*/ 24 w 111"/>
                <a:gd name="T63" fmla="*/ 102 h 112"/>
                <a:gd name="T64" fmla="*/ 33 w 111"/>
                <a:gd name="T65" fmla="*/ 108 h 112"/>
                <a:gd name="T66" fmla="*/ 39 w 111"/>
                <a:gd name="T67" fmla="*/ 109 h 112"/>
                <a:gd name="T68" fmla="*/ 44 w 111"/>
                <a:gd name="T69" fmla="*/ 111 h 112"/>
                <a:gd name="T70" fmla="*/ 49 w 111"/>
                <a:gd name="T71" fmla="*/ 112 h 112"/>
                <a:gd name="T72" fmla="*/ 55 w 111"/>
                <a:gd name="T73" fmla="*/ 112 h 112"/>
                <a:gd name="T74" fmla="*/ 61 w 111"/>
                <a:gd name="T75" fmla="*/ 112 h 112"/>
                <a:gd name="T76" fmla="*/ 67 w 111"/>
                <a:gd name="T77" fmla="*/ 111 h 112"/>
                <a:gd name="T78" fmla="*/ 72 w 111"/>
                <a:gd name="T79" fmla="*/ 109 h 112"/>
                <a:gd name="T80" fmla="*/ 77 w 111"/>
                <a:gd name="T81" fmla="*/ 108 h 112"/>
                <a:gd name="T82" fmla="*/ 87 w 111"/>
                <a:gd name="T83" fmla="*/ 102 h 112"/>
                <a:gd name="T84" fmla="*/ 94 w 111"/>
                <a:gd name="T85" fmla="*/ 95 h 112"/>
                <a:gd name="T86" fmla="*/ 102 w 111"/>
                <a:gd name="T87" fmla="*/ 87 h 112"/>
                <a:gd name="T88" fmla="*/ 107 w 111"/>
                <a:gd name="T89" fmla="*/ 77 h 112"/>
                <a:gd name="T90" fmla="*/ 109 w 111"/>
                <a:gd name="T91" fmla="*/ 72 h 112"/>
                <a:gd name="T92" fmla="*/ 110 w 111"/>
                <a:gd name="T93" fmla="*/ 67 h 112"/>
                <a:gd name="T94" fmla="*/ 111 w 111"/>
                <a:gd name="T95" fmla="*/ 62 h 112"/>
                <a:gd name="T96" fmla="*/ 111 w 111"/>
                <a:gd name="T97" fmla="*/ 56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12"/>
                <a:gd name="T149" fmla="*/ 111 w 111"/>
                <a:gd name="T150" fmla="*/ 112 h 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12">
                  <a:moveTo>
                    <a:pt x="111" y="56"/>
                  </a:moveTo>
                  <a:lnTo>
                    <a:pt x="111" y="50"/>
                  </a:lnTo>
                  <a:lnTo>
                    <a:pt x="110" y="45"/>
                  </a:lnTo>
                  <a:lnTo>
                    <a:pt x="109" y="40"/>
                  </a:lnTo>
                  <a:lnTo>
                    <a:pt x="107" y="34"/>
                  </a:lnTo>
                  <a:lnTo>
                    <a:pt x="102" y="25"/>
                  </a:lnTo>
                  <a:lnTo>
                    <a:pt x="94" y="17"/>
                  </a:lnTo>
                  <a:lnTo>
                    <a:pt x="87" y="9"/>
                  </a:lnTo>
                  <a:lnTo>
                    <a:pt x="77" y="5"/>
                  </a:lnTo>
                  <a:lnTo>
                    <a:pt x="72" y="3"/>
                  </a:lnTo>
                  <a:lnTo>
                    <a:pt x="67" y="1"/>
                  </a:lnTo>
                  <a:lnTo>
                    <a:pt x="61" y="1"/>
                  </a:lnTo>
                  <a:lnTo>
                    <a:pt x="55" y="0"/>
                  </a:lnTo>
                  <a:lnTo>
                    <a:pt x="49" y="1"/>
                  </a:lnTo>
                  <a:lnTo>
                    <a:pt x="44" y="1"/>
                  </a:lnTo>
                  <a:lnTo>
                    <a:pt x="39" y="3"/>
                  </a:lnTo>
                  <a:lnTo>
                    <a:pt x="33" y="5"/>
                  </a:lnTo>
                  <a:lnTo>
                    <a:pt x="24" y="9"/>
                  </a:lnTo>
                  <a:lnTo>
                    <a:pt x="16" y="17"/>
                  </a:lnTo>
                  <a:lnTo>
                    <a:pt x="9" y="25"/>
                  </a:lnTo>
                  <a:lnTo>
                    <a:pt x="4" y="34"/>
                  </a:lnTo>
                  <a:lnTo>
                    <a:pt x="2" y="40"/>
                  </a:lnTo>
                  <a:lnTo>
                    <a:pt x="1" y="45"/>
                  </a:lnTo>
                  <a:lnTo>
                    <a:pt x="0" y="50"/>
                  </a:lnTo>
                  <a:lnTo>
                    <a:pt x="0" y="56"/>
                  </a:lnTo>
                  <a:lnTo>
                    <a:pt x="0" y="62"/>
                  </a:lnTo>
                  <a:lnTo>
                    <a:pt x="1" y="67"/>
                  </a:lnTo>
                  <a:lnTo>
                    <a:pt x="2" y="72"/>
                  </a:lnTo>
                  <a:lnTo>
                    <a:pt x="4" y="77"/>
                  </a:lnTo>
                  <a:lnTo>
                    <a:pt x="9" y="87"/>
                  </a:lnTo>
                  <a:lnTo>
                    <a:pt x="16" y="95"/>
                  </a:lnTo>
                  <a:lnTo>
                    <a:pt x="24" y="102"/>
                  </a:lnTo>
                  <a:lnTo>
                    <a:pt x="33" y="108"/>
                  </a:lnTo>
                  <a:lnTo>
                    <a:pt x="39" y="109"/>
                  </a:lnTo>
                  <a:lnTo>
                    <a:pt x="44" y="111"/>
                  </a:lnTo>
                  <a:lnTo>
                    <a:pt x="49" y="112"/>
                  </a:lnTo>
                  <a:lnTo>
                    <a:pt x="55" y="112"/>
                  </a:lnTo>
                  <a:lnTo>
                    <a:pt x="61" y="112"/>
                  </a:lnTo>
                  <a:lnTo>
                    <a:pt x="67" y="111"/>
                  </a:lnTo>
                  <a:lnTo>
                    <a:pt x="72" y="109"/>
                  </a:lnTo>
                  <a:lnTo>
                    <a:pt x="77" y="108"/>
                  </a:lnTo>
                  <a:lnTo>
                    <a:pt x="87" y="102"/>
                  </a:lnTo>
                  <a:lnTo>
                    <a:pt x="94" y="95"/>
                  </a:lnTo>
                  <a:lnTo>
                    <a:pt x="102" y="87"/>
                  </a:lnTo>
                  <a:lnTo>
                    <a:pt x="107" y="77"/>
                  </a:lnTo>
                  <a:lnTo>
                    <a:pt x="109" y="72"/>
                  </a:lnTo>
                  <a:lnTo>
                    <a:pt x="110" y="67"/>
                  </a:lnTo>
                  <a:lnTo>
                    <a:pt x="111" y="62"/>
                  </a:lnTo>
                  <a:lnTo>
                    <a:pt x="111" y="56"/>
                  </a:lnTo>
                  <a:close/>
                </a:path>
              </a:pathLst>
            </a:custGeom>
            <a:solidFill>
              <a:srgbClr val="AFB8B8"/>
            </a:solidFill>
            <a:ln w="9525">
              <a:noFill/>
              <a:round/>
              <a:headEnd/>
              <a:tailEnd/>
            </a:ln>
          </p:spPr>
          <p:txBody>
            <a:bodyPr/>
            <a:lstStyle/>
            <a:p>
              <a:endParaRPr lang="en-US" sz="2400"/>
            </a:p>
          </p:txBody>
        </p:sp>
        <p:sp>
          <p:nvSpPr>
            <p:cNvPr id="63516" name="Freeform 29"/>
            <p:cNvSpPr>
              <a:spLocks/>
            </p:cNvSpPr>
            <p:nvPr/>
          </p:nvSpPr>
          <p:spPr bwMode="auto">
            <a:xfrm>
              <a:off x="3589" y="1491"/>
              <a:ext cx="227" cy="298"/>
            </a:xfrm>
            <a:custGeom>
              <a:avLst/>
              <a:gdLst>
                <a:gd name="T0" fmla="*/ 219 w 455"/>
                <a:gd name="T1" fmla="*/ 594 h 596"/>
                <a:gd name="T2" fmla="*/ 211 w 455"/>
                <a:gd name="T3" fmla="*/ 587 h 596"/>
                <a:gd name="T4" fmla="*/ 207 w 455"/>
                <a:gd name="T5" fmla="*/ 575 h 596"/>
                <a:gd name="T6" fmla="*/ 213 w 455"/>
                <a:gd name="T7" fmla="*/ 515 h 596"/>
                <a:gd name="T8" fmla="*/ 229 w 455"/>
                <a:gd name="T9" fmla="*/ 466 h 596"/>
                <a:gd name="T10" fmla="*/ 253 w 455"/>
                <a:gd name="T11" fmla="*/ 429 h 596"/>
                <a:gd name="T12" fmla="*/ 281 w 455"/>
                <a:gd name="T13" fmla="*/ 399 h 596"/>
                <a:gd name="T14" fmla="*/ 340 w 455"/>
                <a:gd name="T15" fmla="*/ 353 h 596"/>
                <a:gd name="T16" fmla="*/ 373 w 455"/>
                <a:gd name="T17" fmla="*/ 325 h 596"/>
                <a:gd name="T18" fmla="*/ 392 w 455"/>
                <a:gd name="T19" fmla="*/ 299 h 596"/>
                <a:gd name="T20" fmla="*/ 407 w 455"/>
                <a:gd name="T21" fmla="*/ 266 h 596"/>
                <a:gd name="T22" fmla="*/ 414 w 455"/>
                <a:gd name="T23" fmla="*/ 224 h 596"/>
                <a:gd name="T24" fmla="*/ 411 w 455"/>
                <a:gd name="T25" fmla="*/ 172 h 596"/>
                <a:gd name="T26" fmla="*/ 393 w 455"/>
                <a:gd name="T27" fmla="*/ 126 h 596"/>
                <a:gd name="T28" fmla="*/ 362 w 455"/>
                <a:gd name="T29" fmla="*/ 87 h 596"/>
                <a:gd name="T30" fmla="*/ 320 w 455"/>
                <a:gd name="T31" fmla="*/ 60 h 596"/>
                <a:gd name="T32" fmla="*/ 267 w 455"/>
                <a:gd name="T33" fmla="*/ 44 h 596"/>
                <a:gd name="T34" fmla="*/ 209 w 455"/>
                <a:gd name="T35" fmla="*/ 42 h 596"/>
                <a:gd name="T36" fmla="*/ 154 w 455"/>
                <a:gd name="T37" fmla="*/ 56 h 596"/>
                <a:gd name="T38" fmla="*/ 108 w 455"/>
                <a:gd name="T39" fmla="*/ 83 h 596"/>
                <a:gd name="T40" fmla="*/ 72 w 455"/>
                <a:gd name="T41" fmla="*/ 123 h 596"/>
                <a:gd name="T42" fmla="*/ 49 w 455"/>
                <a:gd name="T43" fmla="*/ 172 h 596"/>
                <a:gd name="T44" fmla="*/ 41 w 455"/>
                <a:gd name="T45" fmla="*/ 228 h 596"/>
                <a:gd name="T46" fmla="*/ 37 w 455"/>
                <a:gd name="T47" fmla="*/ 239 h 596"/>
                <a:gd name="T48" fmla="*/ 28 w 455"/>
                <a:gd name="T49" fmla="*/ 246 h 596"/>
                <a:gd name="T50" fmla="*/ 16 w 455"/>
                <a:gd name="T51" fmla="*/ 247 h 596"/>
                <a:gd name="T52" fmla="*/ 5 w 455"/>
                <a:gd name="T53" fmla="*/ 242 h 596"/>
                <a:gd name="T54" fmla="*/ 0 w 455"/>
                <a:gd name="T55" fmla="*/ 232 h 596"/>
                <a:gd name="T56" fmla="*/ 1 w 455"/>
                <a:gd name="T57" fmla="*/ 205 h 596"/>
                <a:gd name="T58" fmla="*/ 6 w 455"/>
                <a:gd name="T59" fmla="*/ 171 h 596"/>
                <a:gd name="T60" fmla="*/ 18 w 455"/>
                <a:gd name="T61" fmla="*/ 139 h 596"/>
                <a:gd name="T62" fmla="*/ 33 w 455"/>
                <a:gd name="T63" fmla="*/ 109 h 596"/>
                <a:gd name="T64" fmla="*/ 66 w 455"/>
                <a:gd name="T65" fmla="*/ 66 h 596"/>
                <a:gd name="T66" fmla="*/ 109 w 455"/>
                <a:gd name="T67" fmla="*/ 33 h 596"/>
                <a:gd name="T68" fmla="*/ 138 w 455"/>
                <a:gd name="T69" fmla="*/ 18 h 596"/>
                <a:gd name="T70" fmla="*/ 171 w 455"/>
                <a:gd name="T71" fmla="*/ 8 h 596"/>
                <a:gd name="T72" fmla="*/ 204 w 455"/>
                <a:gd name="T73" fmla="*/ 1 h 596"/>
                <a:gd name="T74" fmla="*/ 252 w 455"/>
                <a:gd name="T75" fmla="*/ 1 h 596"/>
                <a:gd name="T76" fmla="*/ 319 w 455"/>
                <a:gd name="T77" fmla="*/ 16 h 596"/>
                <a:gd name="T78" fmla="*/ 374 w 455"/>
                <a:gd name="T79" fmla="*/ 45 h 596"/>
                <a:gd name="T80" fmla="*/ 417 w 455"/>
                <a:gd name="T81" fmla="*/ 89 h 596"/>
                <a:gd name="T82" fmla="*/ 434 w 455"/>
                <a:gd name="T83" fmla="*/ 115 h 596"/>
                <a:gd name="T84" fmla="*/ 445 w 455"/>
                <a:gd name="T85" fmla="*/ 144 h 596"/>
                <a:gd name="T86" fmla="*/ 453 w 455"/>
                <a:gd name="T87" fmla="*/ 175 h 596"/>
                <a:gd name="T88" fmla="*/ 455 w 455"/>
                <a:gd name="T89" fmla="*/ 208 h 596"/>
                <a:gd name="T90" fmla="*/ 450 w 455"/>
                <a:gd name="T91" fmla="*/ 263 h 596"/>
                <a:gd name="T92" fmla="*/ 434 w 455"/>
                <a:gd name="T93" fmla="*/ 307 h 596"/>
                <a:gd name="T94" fmla="*/ 412 w 455"/>
                <a:gd name="T95" fmla="*/ 342 h 596"/>
                <a:gd name="T96" fmla="*/ 385 w 455"/>
                <a:gd name="T97" fmla="*/ 370 h 596"/>
                <a:gd name="T98" fmla="*/ 327 w 455"/>
                <a:gd name="T99" fmla="*/ 415 h 596"/>
                <a:gd name="T100" fmla="*/ 291 w 455"/>
                <a:gd name="T101" fmla="*/ 445 h 596"/>
                <a:gd name="T102" fmla="*/ 270 w 455"/>
                <a:gd name="T103" fmla="*/ 475 h 596"/>
                <a:gd name="T104" fmla="*/ 256 w 455"/>
                <a:gd name="T105" fmla="*/ 510 h 596"/>
                <a:gd name="T106" fmla="*/ 248 w 455"/>
                <a:gd name="T107" fmla="*/ 558 h 596"/>
                <a:gd name="T108" fmla="*/ 246 w 455"/>
                <a:gd name="T109" fmla="*/ 584 h 596"/>
                <a:gd name="T110" fmla="*/ 239 w 455"/>
                <a:gd name="T111" fmla="*/ 593 h 596"/>
                <a:gd name="T112" fmla="*/ 227 w 455"/>
                <a:gd name="T113" fmla="*/ 596 h 5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5"/>
                <a:gd name="T172" fmla="*/ 0 h 596"/>
                <a:gd name="T173" fmla="*/ 455 w 455"/>
                <a:gd name="T174" fmla="*/ 596 h 5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5" h="596">
                  <a:moveTo>
                    <a:pt x="227" y="596"/>
                  </a:moveTo>
                  <a:lnTo>
                    <a:pt x="223" y="596"/>
                  </a:lnTo>
                  <a:lnTo>
                    <a:pt x="219" y="594"/>
                  </a:lnTo>
                  <a:lnTo>
                    <a:pt x="216" y="593"/>
                  </a:lnTo>
                  <a:lnTo>
                    <a:pt x="213" y="590"/>
                  </a:lnTo>
                  <a:lnTo>
                    <a:pt x="211" y="587"/>
                  </a:lnTo>
                  <a:lnTo>
                    <a:pt x="209" y="584"/>
                  </a:lnTo>
                  <a:lnTo>
                    <a:pt x="208" y="580"/>
                  </a:lnTo>
                  <a:lnTo>
                    <a:pt x="207" y="575"/>
                  </a:lnTo>
                  <a:lnTo>
                    <a:pt x="208" y="553"/>
                  </a:lnTo>
                  <a:lnTo>
                    <a:pt x="210" y="533"/>
                  </a:lnTo>
                  <a:lnTo>
                    <a:pt x="213" y="515"/>
                  </a:lnTo>
                  <a:lnTo>
                    <a:pt x="217" y="497"/>
                  </a:lnTo>
                  <a:lnTo>
                    <a:pt x="222" y="481"/>
                  </a:lnTo>
                  <a:lnTo>
                    <a:pt x="229" y="466"/>
                  </a:lnTo>
                  <a:lnTo>
                    <a:pt x="236" y="453"/>
                  </a:lnTo>
                  <a:lnTo>
                    <a:pt x="244" y="440"/>
                  </a:lnTo>
                  <a:lnTo>
                    <a:pt x="253" y="429"/>
                  </a:lnTo>
                  <a:lnTo>
                    <a:pt x="262" y="418"/>
                  </a:lnTo>
                  <a:lnTo>
                    <a:pt x="271" y="409"/>
                  </a:lnTo>
                  <a:lnTo>
                    <a:pt x="281" y="399"/>
                  </a:lnTo>
                  <a:lnTo>
                    <a:pt x="301" y="383"/>
                  </a:lnTo>
                  <a:lnTo>
                    <a:pt x="322" y="367"/>
                  </a:lnTo>
                  <a:lnTo>
                    <a:pt x="340" y="353"/>
                  </a:lnTo>
                  <a:lnTo>
                    <a:pt x="357" y="340"/>
                  </a:lnTo>
                  <a:lnTo>
                    <a:pt x="365" y="332"/>
                  </a:lnTo>
                  <a:lnTo>
                    <a:pt x="373" y="325"/>
                  </a:lnTo>
                  <a:lnTo>
                    <a:pt x="379" y="317"/>
                  </a:lnTo>
                  <a:lnTo>
                    <a:pt x="387" y="308"/>
                  </a:lnTo>
                  <a:lnTo>
                    <a:pt x="392" y="299"/>
                  </a:lnTo>
                  <a:lnTo>
                    <a:pt x="398" y="288"/>
                  </a:lnTo>
                  <a:lnTo>
                    <a:pt x="402" y="278"/>
                  </a:lnTo>
                  <a:lnTo>
                    <a:pt x="407" y="266"/>
                  </a:lnTo>
                  <a:lnTo>
                    <a:pt x="410" y="253"/>
                  </a:lnTo>
                  <a:lnTo>
                    <a:pt x="412" y="239"/>
                  </a:lnTo>
                  <a:lnTo>
                    <a:pt x="414" y="224"/>
                  </a:lnTo>
                  <a:lnTo>
                    <a:pt x="414" y="208"/>
                  </a:lnTo>
                  <a:lnTo>
                    <a:pt x="413" y="190"/>
                  </a:lnTo>
                  <a:lnTo>
                    <a:pt x="411" y="172"/>
                  </a:lnTo>
                  <a:lnTo>
                    <a:pt x="407" y="156"/>
                  </a:lnTo>
                  <a:lnTo>
                    <a:pt x="400" y="141"/>
                  </a:lnTo>
                  <a:lnTo>
                    <a:pt x="393" y="126"/>
                  </a:lnTo>
                  <a:lnTo>
                    <a:pt x="384" y="111"/>
                  </a:lnTo>
                  <a:lnTo>
                    <a:pt x="373" y="99"/>
                  </a:lnTo>
                  <a:lnTo>
                    <a:pt x="362" y="87"/>
                  </a:lnTo>
                  <a:lnTo>
                    <a:pt x="349" y="77"/>
                  </a:lnTo>
                  <a:lnTo>
                    <a:pt x="334" y="67"/>
                  </a:lnTo>
                  <a:lnTo>
                    <a:pt x="320" y="60"/>
                  </a:lnTo>
                  <a:lnTo>
                    <a:pt x="303" y="53"/>
                  </a:lnTo>
                  <a:lnTo>
                    <a:pt x="285" y="47"/>
                  </a:lnTo>
                  <a:lnTo>
                    <a:pt x="267" y="44"/>
                  </a:lnTo>
                  <a:lnTo>
                    <a:pt x="247" y="41"/>
                  </a:lnTo>
                  <a:lnTo>
                    <a:pt x="227" y="41"/>
                  </a:lnTo>
                  <a:lnTo>
                    <a:pt x="209" y="42"/>
                  </a:lnTo>
                  <a:lnTo>
                    <a:pt x="190" y="44"/>
                  </a:lnTo>
                  <a:lnTo>
                    <a:pt x="172" y="49"/>
                  </a:lnTo>
                  <a:lnTo>
                    <a:pt x="154" y="56"/>
                  </a:lnTo>
                  <a:lnTo>
                    <a:pt x="138" y="63"/>
                  </a:lnTo>
                  <a:lnTo>
                    <a:pt x="123" y="73"/>
                  </a:lnTo>
                  <a:lnTo>
                    <a:pt x="108" y="83"/>
                  </a:lnTo>
                  <a:lnTo>
                    <a:pt x="95" y="96"/>
                  </a:lnTo>
                  <a:lnTo>
                    <a:pt x="83" y="109"/>
                  </a:lnTo>
                  <a:lnTo>
                    <a:pt x="72" y="123"/>
                  </a:lnTo>
                  <a:lnTo>
                    <a:pt x="63" y="139"/>
                  </a:lnTo>
                  <a:lnTo>
                    <a:pt x="56" y="155"/>
                  </a:lnTo>
                  <a:lnTo>
                    <a:pt x="49" y="172"/>
                  </a:lnTo>
                  <a:lnTo>
                    <a:pt x="44" y="190"/>
                  </a:lnTo>
                  <a:lnTo>
                    <a:pt x="41" y="209"/>
                  </a:lnTo>
                  <a:lnTo>
                    <a:pt x="41" y="228"/>
                  </a:lnTo>
                  <a:lnTo>
                    <a:pt x="40" y="232"/>
                  </a:lnTo>
                  <a:lnTo>
                    <a:pt x="39" y="236"/>
                  </a:lnTo>
                  <a:lnTo>
                    <a:pt x="37" y="239"/>
                  </a:lnTo>
                  <a:lnTo>
                    <a:pt x="35" y="242"/>
                  </a:lnTo>
                  <a:lnTo>
                    <a:pt x="32" y="244"/>
                  </a:lnTo>
                  <a:lnTo>
                    <a:pt x="28" y="246"/>
                  </a:lnTo>
                  <a:lnTo>
                    <a:pt x="24" y="247"/>
                  </a:lnTo>
                  <a:lnTo>
                    <a:pt x="20" y="247"/>
                  </a:lnTo>
                  <a:lnTo>
                    <a:pt x="16" y="247"/>
                  </a:lnTo>
                  <a:lnTo>
                    <a:pt x="13" y="246"/>
                  </a:lnTo>
                  <a:lnTo>
                    <a:pt x="9" y="244"/>
                  </a:lnTo>
                  <a:lnTo>
                    <a:pt x="5" y="242"/>
                  </a:lnTo>
                  <a:lnTo>
                    <a:pt x="3" y="239"/>
                  </a:lnTo>
                  <a:lnTo>
                    <a:pt x="1" y="236"/>
                  </a:lnTo>
                  <a:lnTo>
                    <a:pt x="0" y="232"/>
                  </a:lnTo>
                  <a:lnTo>
                    <a:pt x="0" y="228"/>
                  </a:lnTo>
                  <a:lnTo>
                    <a:pt x="0" y="216"/>
                  </a:lnTo>
                  <a:lnTo>
                    <a:pt x="1" y="205"/>
                  </a:lnTo>
                  <a:lnTo>
                    <a:pt x="2" y="193"/>
                  </a:lnTo>
                  <a:lnTo>
                    <a:pt x="4" y="181"/>
                  </a:lnTo>
                  <a:lnTo>
                    <a:pt x="6" y="171"/>
                  </a:lnTo>
                  <a:lnTo>
                    <a:pt x="10" y="159"/>
                  </a:lnTo>
                  <a:lnTo>
                    <a:pt x="14" y="149"/>
                  </a:lnTo>
                  <a:lnTo>
                    <a:pt x="18" y="139"/>
                  </a:lnTo>
                  <a:lnTo>
                    <a:pt x="22" y="129"/>
                  </a:lnTo>
                  <a:lnTo>
                    <a:pt x="27" y="120"/>
                  </a:lnTo>
                  <a:lnTo>
                    <a:pt x="33" y="109"/>
                  </a:lnTo>
                  <a:lnTo>
                    <a:pt x="39" y="101"/>
                  </a:lnTo>
                  <a:lnTo>
                    <a:pt x="51" y="83"/>
                  </a:lnTo>
                  <a:lnTo>
                    <a:pt x="66" y="66"/>
                  </a:lnTo>
                  <a:lnTo>
                    <a:pt x="83" y="52"/>
                  </a:lnTo>
                  <a:lnTo>
                    <a:pt x="100" y="39"/>
                  </a:lnTo>
                  <a:lnTo>
                    <a:pt x="109" y="33"/>
                  </a:lnTo>
                  <a:lnTo>
                    <a:pt x="119" y="27"/>
                  </a:lnTo>
                  <a:lnTo>
                    <a:pt x="129" y="22"/>
                  </a:lnTo>
                  <a:lnTo>
                    <a:pt x="138" y="18"/>
                  </a:lnTo>
                  <a:lnTo>
                    <a:pt x="149" y="14"/>
                  </a:lnTo>
                  <a:lnTo>
                    <a:pt x="159" y="11"/>
                  </a:lnTo>
                  <a:lnTo>
                    <a:pt x="171" y="8"/>
                  </a:lnTo>
                  <a:lnTo>
                    <a:pt x="181" y="4"/>
                  </a:lnTo>
                  <a:lnTo>
                    <a:pt x="193" y="2"/>
                  </a:lnTo>
                  <a:lnTo>
                    <a:pt x="204" y="1"/>
                  </a:lnTo>
                  <a:lnTo>
                    <a:pt x="216" y="0"/>
                  </a:lnTo>
                  <a:lnTo>
                    <a:pt x="227" y="0"/>
                  </a:lnTo>
                  <a:lnTo>
                    <a:pt x="252" y="1"/>
                  </a:lnTo>
                  <a:lnTo>
                    <a:pt x="275" y="4"/>
                  </a:lnTo>
                  <a:lnTo>
                    <a:pt x="298" y="9"/>
                  </a:lnTo>
                  <a:lnTo>
                    <a:pt x="319" y="16"/>
                  </a:lnTo>
                  <a:lnTo>
                    <a:pt x="339" y="24"/>
                  </a:lnTo>
                  <a:lnTo>
                    <a:pt x="357" y="34"/>
                  </a:lnTo>
                  <a:lnTo>
                    <a:pt x="374" y="45"/>
                  </a:lnTo>
                  <a:lnTo>
                    <a:pt x="391" y="59"/>
                  </a:lnTo>
                  <a:lnTo>
                    <a:pt x="405" y="74"/>
                  </a:lnTo>
                  <a:lnTo>
                    <a:pt x="417" y="89"/>
                  </a:lnTo>
                  <a:lnTo>
                    <a:pt x="423" y="98"/>
                  </a:lnTo>
                  <a:lnTo>
                    <a:pt x="429" y="106"/>
                  </a:lnTo>
                  <a:lnTo>
                    <a:pt x="434" y="115"/>
                  </a:lnTo>
                  <a:lnTo>
                    <a:pt x="438" y="125"/>
                  </a:lnTo>
                  <a:lnTo>
                    <a:pt x="441" y="134"/>
                  </a:lnTo>
                  <a:lnTo>
                    <a:pt x="445" y="144"/>
                  </a:lnTo>
                  <a:lnTo>
                    <a:pt x="449" y="154"/>
                  </a:lnTo>
                  <a:lnTo>
                    <a:pt x="451" y="165"/>
                  </a:lnTo>
                  <a:lnTo>
                    <a:pt x="453" y="175"/>
                  </a:lnTo>
                  <a:lnTo>
                    <a:pt x="454" y="186"/>
                  </a:lnTo>
                  <a:lnTo>
                    <a:pt x="455" y="196"/>
                  </a:lnTo>
                  <a:lnTo>
                    <a:pt x="455" y="208"/>
                  </a:lnTo>
                  <a:lnTo>
                    <a:pt x="454" y="228"/>
                  </a:lnTo>
                  <a:lnTo>
                    <a:pt x="453" y="246"/>
                  </a:lnTo>
                  <a:lnTo>
                    <a:pt x="450" y="263"/>
                  </a:lnTo>
                  <a:lnTo>
                    <a:pt x="445" y="280"/>
                  </a:lnTo>
                  <a:lnTo>
                    <a:pt x="440" y="294"/>
                  </a:lnTo>
                  <a:lnTo>
                    <a:pt x="434" y="307"/>
                  </a:lnTo>
                  <a:lnTo>
                    <a:pt x="427" y="320"/>
                  </a:lnTo>
                  <a:lnTo>
                    <a:pt x="419" y="331"/>
                  </a:lnTo>
                  <a:lnTo>
                    <a:pt x="412" y="342"/>
                  </a:lnTo>
                  <a:lnTo>
                    <a:pt x="402" y="352"/>
                  </a:lnTo>
                  <a:lnTo>
                    <a:pt x="394" y="361"/>
                  </a:lnTo>
                  <a:lnTo>
                    <a:pt x="385" y="370"/>
                  </a:lnTo>
                  <a:lnTo>
                    <a:pt x="366" y="386"/>
                  </a:lnTo>
                  <a:lnTo>
                    <a:pt x="346" y="400"/>
                  </a:lnTo>
                  <a:lnTo>
                    <a:pt x="327" y="415"/>
                  </a:lnTo>
                  <a:lnTo>
                    <a:pt x="308" y="430"/>
                  </a:lnTo>
                  <a:lnTo>
                    <a:pt x="300" y="437"/>
                  </a:lnTo>
                  <a:lnTo>
                    <a:pt x="291" y="445"/>
                  </a:lnTo>
                  <a:lnTo>
                    <a:pt x="284" y="455"/>
                  </a:lnTo>
                  <a:lnTo>
                    <a:pt x="277" y="464"/>
                  </a:lnTo>
                  <a:lnTo>
                    <a:pt x="270" y="475"/>
                  </a:lnTo>
                  <a:lnTo>
                    <a:pt x="265" y="485"/>
                  </a:lnTo>
                  <a:lnTo>
                    <a:pt x="260" y="498"/>
                  </a:lnTo>
                  <a:lnTo>
                    <a:pt x="256" y="510"/>
                  </a:lnTo>
                  <a:lnTo>
                    <a:pt x="253" y="525"/>
                  </a:lnTo>
                  <a:lnTo>
                    <a:pt x="249" y="541"/>
                  </a:lnTo>
                  <a:lnTo>
                    <a:pt x="248" y="558"/>
                  </a:lnTo>
                  <a:lnTo>
                    <a:pt x="247" y="575"/>
                  </a:lnTo>
                  <a:lnTo>
                    <a:pt x="247" y="580"/>
                  </a:lnTo>
                  <a:lnTo>
                    <a:pt x="246" y="584"/>
                  </a:lnTo>
                  <a:lnTo>
                    <a:pt x="244" y="587"/>
                  </a:lnTo>
                  <a:lnTo>
                    <a:pt x="242" y="590"/>
                  </a:lnTo>
                  <a:lnTo>
                    <a:pt x="239" y="593"/>
                  </a:lnTo>
                  <a:lnTo>
                    <a:pt x="235" y="594"/>
                  </a:lnTo>
                  <a:lnTo>
                    <a:pt x="232" y="596"/>
                  </a:lnTo>
                  <a:lnTo>
                    <a:pt x="227" y="596"/>
                  </a:lnTo>
                  <a:close/>
                </a:path>
              </a:pathLst>
            </a:custGeom>
            <a:solidFill>
              <a:srgbClr val="AFB8B8"/>
            </a:solidFill>
            <a:ln w="9525">
              <a:noFill/>
              <a:round/>
              <a:headEnd/>
              <a:tailEnd/>
            </a:ln>
          </p:spPr>
          <p:txBody>
            <a:bodyPr/>
            <a:lstStyle/>
            <a:p>
              <a:endParaRPr lang="en-US" sz="2400"/>
            </a:p>
          </p:txBody>
        </p:sp>
      </p:grpSp>
      <p:grpSp>
        <p:nvGrpSpPr>
          <p:cNvPr id="63499" name="Group 30"/>
          <p:cNvGrpSpPr>
            <a:grpSpLocks/>
          </p:cNvGrpSpPr>
          <p:nvPr/>
        </p:nvGrpSpPr>
        <p:grpSpPr bwMode="auto">
          <a:xfrm>
            <a:off x="6866467" y="4762500"/>
            <a:ext cx="882651" cy="905933"/>
            <a:chOff x="1695" y="2184"/>
            <a:chExt cx="506" cy="518"/>
          </a:xfrm>
        </p:grpSpPr>
        <p:sp>
          <p:nvSpPr>
            <p:cNvPr id="63506" name="Freeform 31"/>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63507" name="Freeform 32"/>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63508" name="Freeform 33"/>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63509" name="Freeform 34"/>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63510" name="Freeform 35"/>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63511" name="Freeform 36"/>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63512" name="Freeform 37"/>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pic>
        <p:nvPicPr>
          <p:cNvPr id="63500" name="Picture 38" descr="buttons2_CLOUD-what-g"/>
          <p:cNvPicPr>
            <a:picLocks noChangeAspect="1" noChangeArrowheads="1"/>
          </p:cNvPicPr>
          <p:nvPr/>
        </p:nvPicPr>
        <p:blipFill>
          <a:blip r:embed="rId5"/>
          <a:srcRect/>
          <a:stretch>
            <a:fillRect/>
          </a:stretch>
        </p:blipFill>
        <p:spPr bwMode="auto">
          <a:xfrm>
            <a:off x="7979833" y="1380067"/>
            <a:ext cx="1255184" cy="499533"/>
          </a:xfrm>
          <a:prstGeom prst="rect">
            <a:avLst/>
          </a:prstGeom>
          <a:noFill/>
          <a:ln w="9525">
            <a:noFill/>
            <a:miter lim="800000"/>
            <a:headEnd/>
            <a:tailEnd/>
          </a:ln>
        </p:spPr>
      </p:pic>
      <p:pic>
        <p:nvPicPr>
          <p:cNvPr id="63501" name="Picture 39" descr="buttons2_CLOUD-how"/>
          <p:cNvPicPr>
            <a:picLocks noChangeAspect="1" noChangeArrowheads="1"/>
          </p:cNvPicPr>
          <p:nvPr/>
        </p:nvPicPr>
        <p:blipFill>
          <a:blip r:embed="rId6"/>
          <a:srcRect/>
          <a:stretch>
            <a:fillRect/>
          </a:stretch>
        </p:blipFill>
        <p:spPr bwMode="auto">
          <a:xfrm>
            <a:off x="8022167" y="4942418"/>
            <a:ext cx="963084" cy="427567"/>
          </a:xfrm>
          <a:prstGeom prst="rect">
            <a:avLst/>
          </a:prstGeom>
          <a:noFill/>
          <a:ln w="9525">
            <a:noFill/>
            <a:miter lim="800000"/>
            <a:headEnd/>
            <a:tailEnd/>
          </a:ln>
        </p:spPr>
      </p:pic>
      <p:pic>
        <p:nvPicPr>
          <p:cNvPr id="63502" name="Picture 40" descr="buttons2_CLOUD-why-g"/>
          <p:cNvPicPr>
            <a:picLocks noChangeAspect="1" noChangeArrowheads="1"/>
          </p:cNvPicPr>
          <p:nvPr/>
        </p:nvPicPr>
        <p:blipFill>
          <a:blip r:embed="rId7"/>
          <a:srcRect/>
          <a:stretch>
            <a:fillRect/>
          </a:stretch>
        </p:blipFill>
        <p:spPr bwMode="auto">
          <a:xfrm>
            <a:off x="7971367" y="3181351"/>
            <a:ext cx="1073151" cy="535516"/>
          </a:xfrm>
          <a:prstGeom prst="rect">
            <a:avLst/>
          </a:prstGeom>
          <a:noFill/>
          <a:ln w="9525">
            <a:noFill/>
            <a:miter lim="800000"/>
            <a:headEnd/>
            <a:tailEnd/>
          </a:ln>
        </p:spPr>
      </p:pic>
      <p:sp>
        <p:nvSpPr>
          <p:cNvPr id="63503" name="Rectangle 3"/>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fld id="{9EB17A76-2FD0-48B1-AC85-E383440EB9C4}" type="slidenum">
              <a:rPr lang="en-US" sz="800">
                <a:solidFill>
                  <a:srgbClr val="FFFFFF"/>
                </a:solidFill>
              </a:rPr>
              <a:pPr/>
              <a:t>20</a:t>
            </a:fld>
            <a:endParaRPr lang="en-US" sz="800">
              <a:solidFill>
                <a:srgbClr val="FFFFFF"/>
              </a:solidFill>
            </a:endParaRPr>
          </a:p>
        </p:txBody>
      </p:sp>
      <p:sp>
        <p:nvSpPr>
          <p:cNvPr id="63504" name="Rectangle 4"/>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r>
              <a:rPr lang="en-US" sz="800">
                <a:solidFill>
                  <a:srgbClr val="FFFFFF"/>
                </a:solidFill>
              </a:rPr>
              <a:t>Page</a:t>
            </a:r>
          </a:p>
        </p:txBody>
      </p:sp>
      <p:sp>
        <p:nvSpPr>
          <p:cNvPr id="63505"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rgbClr val="FFFFFF"/>
                </a:solidFill>
              </a:rPr>
              <a:t>© 2016 IBM Corporation</a:t>
            </a:r>
          </a:p>
        </p:txBody>
      </p:sp>
      <p:sp>
        <p:nvSpPr>
          <p:cNvPr id="41" name="Shape 304"/>
          <p:cNvSpPr>
            <a:spLocks noChangeArrowheads="1"/>
          </p:cNvSpPr>
          <p:nvPr/>
        </p:nvSpPr>
        <p:spPr bwMode="auto">
          <a:xfrm>
            <a:off x="363009" y="1081989"/>
            <a:ext cx="4593167" cy="793444"/>
          </a:xfrm>
          <a:prstGeom prst="rect">
            <a:avLst/>
          </a:prstGeom>
          <a:noFill/>
          <a:ln w="12700">
            <a:noFill/>
            <a:miter lim="400000"/>
            <a:headEnd/>
            <a:tailEnd/>
          </a:ln>
        </p:spPr>
        <p:txBody>
          <a:bodyPr lIns="67733" tIns="67733" rIns="67733" bIns="67733">
            <a:spAutoFit/>
          </a:bodyPr>
          <a:lstStyle/>
          <a:p>
            <a:pPr defTabSz="1098523" hangingPunct="0"/>
            <a:r>
              <a:rPr lang="en-US" sz="4267">
                <a:solidFill>
                  <a:srgbClr val="FFFFFF"/>
                </a:solidFill>
                <a:sym typeface="Helvetica" pitchFamily="34" charset="0"/>
              </a:rPr>
              <a:t>Contents</a:t>
            </a:r>
            <a:endParaRPr lang="en-US" sz="4267" dirty="0">
              <a:solidFill>
                <a:srgbClr val="FFFFFF"/>
              </a:solidFill>
              <a:sym typeface="Helvetica" pitchFamily="34" charset="0"/>
            </a:endParaRPr>
          </a:p>
        </p:txBody>
      </p:sp>
    </p:spTree>
    <p:extLst>
      <p:ext uri="{BB962C8B-B14F-4D97-AF65-F5344CB8AC3E}">
        <p14:creationId xmlns:p14="http://schemas.microsoft.com/office/powerpoint/2010/main" val="147841825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2801" y="812800"/>
            <a:ext cx="10384367" cy="508000"/>
          </a:xfrm>
        </p:spPr>
        <p:txBody>
          <a:bodyPr>
            <a:normAutofit fontScale="90000"/>
          </a:bodyPr>
          <a:lstStyle/>
          <a:p>
            <a:pPr>
              <a:lnSpc>
                <a:spcPts val="4000"/>
              </a:lnSpc>
            </a:pPr>
            <a:r>
              <a:rPr lang="en-US" sz="3733">
                <a:solidFill>
                  <a:srgbClr val="5596E6"/>
                </a:solidFill>
              </a:rPr>
              <a:t>Blockchain for Business – Our Point of View</a:t>
            </a:r>
          </a:p>
        </p:txBody>
      </p:sp>
      <p:graphicFrame>
        <p:nvGraphicFramePr>
          <p:cNvPr id="101380" name="Group 4"/>
          <p:cNvGraphicFramePr>
            <a:graphicFrameLocks noGrp="1"/>
          </p:cNvGraphicFramePr>
          <p:nvPr>
            <p:extLst>
              <p:ext uri="{D42A27DB-BD31-4B8C-83A1-F6EECF244321}">
                <p14:modId xmlns:p14="http://schemas.microsoft.com/office/powerpoint/2010/main" val="1694088486"/>
              </p:ext>
            </p:extLst>
          </p:nvPr>
        </p:nvGraphicFramePr>
        <p:xfrm>
          <a:off x="713317" y="1464734"/>
          <a:ext cx="10276416" cy="4997451"/>
        </p:xfrm>
        <a:graphic>
          <a:graphicData uri="http://schemas.openxmlformats.org/drawingml/2006/table">
            <a:tbl>
              <a:tblPr/>
              <a:tblGrid>
                <a:gridCol w="823383">
                  <a:extLst>
                    <a:ext uri="{9D8B030D-6E8A-4147-A177-3AD203B41FA5}">
                      <a16:colId xmlns:a16="http://schemas.microsoft.com/office/drawing/2014/main" val="20000"/>
                    </a:ext>
                  </a:extLst>
                </a:gridCol>
                <a:gridCol w="2643717">
                  <a:extLst>
                    <a:ext uri="{9D8B030D-6E8A-4147-A177-3AD203B41FA5}">
                      <a16:colId xmlns:a16="http://schemas.microsoft.com/office/drawing/2014/main" val="20001"/>
                    </a:ext>
                  </a:extLst>
                </a:gridCol>
                <a:gridCol w="6809316">
                  <a:extLst>
                    <a:ext uri="{9D8B030D-6E8A-4147-A177-3AD203B41FA5}">
                      <a16:colId xmlns:a16="http://schemas.microsoft.com/office/drawing/2014/main" val="20002"/>
                    </a:ext>
                  </a:extLst>
                </a:gridCol>
              </a:tblGrid>
              <a:tr h="1665817">
                <a:tc>
                  <a:txBody>
                    <a:bodyPr/>
                    <a:lstStyle/>
                    <a:p>
                      <a:pPr marL="0" marR="0" lvl="0" indent="0" algn="l" defTabSz="914400" rtl="0" eaLnBrk="0" fontAlgn="base" latinLnBrk="0" hangingPunct="0">
                        <a:lnSpc>
                          <a:spcPct val="100000"/>
                        </a:lnSpc>
                        <a:spcBef>
                          <a:spcPct val="15000"/>
                        </a:spcBef>
                        <a:spcAft>
                          <a:spcPct val="15000"/>
                        </a:spcAft>
                        <a:buClrTx/>
                        <a:buSzTx/>
                        <a:buFont typeface="Arial" pitchFamily="34" charset="0"/>
                        <a:buNone/>
                        <a:tabLst/>
                      </a:pPr>
                      <a:endParaRPr kumimoji="0" lang="en-US" sz="1900" b="0" i="0" u="none" strike="noStrike" cap="none" normalizeH="0" baseline="0" dirty="0">
                        <a:ln>
                          <a:noFill/>
                        </a:ln>
                        <a:solidFill>
                          <a:schemeClr val="bg1"/>
                        </a:solidFill>
                        <a:effectLst/>
                        <a:latin typeface="Arial" pitchFamily="34" charset="0"/>
                        <a:ea typeface="MS PGothic" pitchFamily="34" charset="-128"/>
                        <a:cs typeface="Arial" pitchFamily="34" charset="0"/>
                      </a:endParaRPr>
                    </a:p>
                  </a:txBody>
                  <a:tcPr marL="121920" marR="121920" marT="60960" marB="60960" horzOverflow="overflow">
                    <a:lnL cap="flat">
                      <a:noFill/>
                    </a:lnL>
                    <a:lnR>
                      <a:noFill/>
                    </a:lnR>
                    <a:lnT w="1905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15000"/>
                        </a:spcBef>
                        <a:spcAft>
                          <a:spcPct val="15000"/>
                        </a:spcAft>
                        <a:buClrTx/>
                        <a:buSzTx/>
                        <a:buFont typeface="Arial" pitchFamily="34" charset="0"/>
                        <a:buNone/>
                        <a:tabLst/>
                      </a:pPr>
                      <a:r>
                        <a:rPr kumimoji="0" lang="en-US" sz="1900" b="1" i="0" u="none" strike="noStrike" cap="none" normalizeH="0" baseline="0" dirty="0">
                          <a:ln>
                            <a:noFill/>
                          </a:ln>
                          <a:solidFill>
                            <a:srgbClr val="5AA700"/>
                          </a:solidFill>
                          <a:effectLst/>
                          <a:latin typeface="Arial" pitchFamily="34" charset="0"/>
                          <a:ea typeface="MS PGothic" pitchFamily="34" charset="-128"/>
                          <a:cs typeface="Arial" pitchFamily="34" charset="0"/>
                          <a:sym typeface="Helvetica Neue"/>
                        </a:rPr>
                        <a:t>Community + Code</a:t>
                      </a:r>
                    </a:p>
                    <a:p>
                      <a:pPr marL="0" marR="0" lvl="0" indent="0" algn="l" defTabSz="914400" rtl="0" eaLnBrk="0" fontAlgn="base" latinLnBrk="0" hangingPunct="0">
                        <a:lnSpc>
                          <a:spcPct val="100000"/>
                        </a:lnSpc>
                        <a:spcBef>
                          <a:spcPct val="15000"/>
                        </a:spcBef>
                        <a:spcAft>
                          <a:spcPct val="15000"/>
                        </a:spcAft>
                        <a:buClrTx/>
                        <a:buSzTx/>
                        <a:buFont typeface="Arial" pitchFamily="34" charset="0"/>
                        <a:buNone/>
                        <a:tabLst/>
                      </a:pPr>
                      <a:r>
                        <a:rPr kumimoji="0" lang="en-US" sz="1900" b="0" i="0" u="none" strike="noStrike" cap="none" normalizeH="0" baseline="0" dirty="0">
                          <a:ln>
                            <a:noFill/>
                          </a:ln>
                          <a:solidFill>
                            <a:schemeClr val="tx1"/>
                          </a:solidFill>
                          <a:effectLst/>
                          <a:latin typeface="Arial" pitchFamily="34" charset="0"/>
                          <a:ea typeface="MS PGothic" pitchFamily="34" charset="-128"/>
                          <a:cs typeface="Arial" pitchFamily="34" charset="0"/>
                          <a:sym typeface="Helvetica Neue"/>
                        </a:rPr>
                        <a:t>Linux </a:t>
                      </a:r>
                      <a:r>
                        <a:rPr kumimoji="0" lang="en-US" sz="1900" b="0" i="0" u="none" strike="noStrike" cap="none" normalizeH="0" baseline="0" dirty="0" err="1">
                          <a:ln>
                            <a:noFill/>
                          </a:ln>
                          <a:solidFill>
                            <a:schemeClr val="tx1"/>
                          </a:solidFill>
                          <a:effectLst/>
                          <a:latin typeface="Arial" pitchFamily="34" charset="0"/>
                          <a:ea typeface="MS PGothic" pitchFamily="34" charset="-128"/>
                        </a:rPr>
                        <a:t>Hyperledger</a:t>
                      </a:r>
                      <a:r>
                        <a:rPr kumimoji="0" lang="en-US" sz="1900" b="0" i="0" u="none" strike="noStrike" cap="none" normalizeH="0" baseline="0" dirty="0">
                          <a:ln>
                            <a:noFill/>
                          </a:ln>
                          <a:solidFill>
                            <a:schemeClr val="tx1"/>
                          </a:solidFill>
                          <a:effectLst/>
                          <a:latin typeface="Arial" pitchFamily="34" charset="0"/>
                          <a:ea typeface="MS PGothic" pitchFamily="34" charset="-128"/>
                          <a:sym typeface="Helvetica Neue"/>
                        </a:rPr>
                        <a:t> </a:t>
                      </a:r>
                      <a:br>
                        <a:rPr kumimoji="0" lang="en-US" sz="1900" b="0" i="0" u="none" strike="noStrike" cap="none" normalizeH="0" baseline="0" dirty="0">
                          <a:ln>
                            <a:noFill/>
                          </a:ln>
                          <a:solidFill>
                            <a:schemeClr val="tx1"/>
                          </a:solidFill>
                          <a:effectLst/>
                          <a:latin typeface="Arial" pitchFamily="34" charset="0"/>
                          <a:ea typeface="MS PGothic" pitchFamily="34" charset="-128"/>
                          <a:cs typeface="Arial" pitchFamily="34" charset="0"/>
                          <a:sym typeface="Helvetica Neue"/>
                        </a:rPr>
                      </a:br>
                      <a:r>
                        <a:rPr kumimoji="0" lang="en-US" sz="1900" b="0" i="0" u="none" strike="noStrike" cap="none" normalizeH="0" baseline="0" dirty="0">
                          <a:ln>
                            <a:noFill/>
                          </a:ln>
                          <a:solidFill>
                            <a:schemeClr val="tx1"/>
                          </a:solidFill>
                          <a:effectLst/>
                          <a:latin typeface="Arial" pitchFamily="34" charset="0"/>
                          <a:ea typeface="MS PGothic" pitchFamily="34" charset="-128"/>
                          <a:cs typeface="Arial" pitchFamily="34" charset="0"/>
                          <a:sym typeface="Helvetica Neue"/>
                        </a:rPr>
                        <a:t>Project</a:t>
                      </a:r>
                      <a:r>
                        <a:rPr kumimoji="0" lang="en-US" sz="1900" b="0" i="0" u="none" strike="noStrike" cap="none" normalizeH="0" baseline="0" dirty="0">
                          <a:ln>
                            <a:noFill/>
                          </a:ln>
                          <a:solidFill>
                            <a:schemeClr val="tx1"/>
                          </a:solidFill>
                          <a:effectLst/>
                          <a:latin typeface="Arial" pitchFamily="34" charset="0"/>
                          <a:ea typeface="MS PGothic" pitchFamily="34" charset="-128"/>
                          <a:cs typeface="Arial" pitchFamily="34" charset="0"/>
                        </a:rPr>
                        <a:t> </a:t>
                      </a:r>
                    </a:p>
                  </a:txBody>
                  <a:tcPr marL="121920" marR="121920" marT="60960" marB="60960" horzOverflow="overflow">
                    <a:lnL>
                      <a:noFill/>
                    </a:lnL>
                    <a:lnR cap="flat">
                      <a:noFill/>
                    </a:lnR>
                    <a:lnT w="1905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10000"/>
                        </a:lnSpc>
                        <a:spcBef>
                          <a:spcPct val="10000"/>
                        </a:spcBef>
                        <a:spcAft>
                          <a:spcPct val="30000"/>
                        </a:spcAft>
                        <a:buClrTx/>
                        <a:buSzTx/>
                        <a:buFont typeface="Arial" pitchFamily="34" charset="0"/>
                        <a:buNone/>
                        <a:tabLst/>
                      </a:pPr>
                      <a:r>
                        <a:rPr kumimoji="0" lang="en-US" sz="1600" b="0" i="0" u="none" strike="noStrike" cap="none" normalizeH="0" baseline="0" dirty="0">
                          <a:ln>
                            <a:noFill/>
                          </a:ln>
                          <a:solidFill>
                            <a:schemeClr val="tx1"/>
                          </a:solidFill>
                          <a:effectLst/>
                          <a:latin typeface="Arial" pitchFamily="34" charset="0"/>
                          <a:ea typeface="MS PGothic" pitchFamily="34" charset="-128"/>
                          <a:cs typeface="Arial" pitchFamily="34" charset="0"/>
                        </a:rPr>
                        <a:t>Open Source Code: </a:t>
                      </a:r>
                      <a:r>
                        <a:rPr kumimoji="0" lang="en-US" sz="1600" b="0" i="0" u="none" strike="noStrike" cap="none" normalizeH="0" baseline="0" dirty="0" err="1">
                          <a:ln>
                            <a:noFill/>
                          </a:ln>
                          <a:solidFill>
                            <a:schemeClr val="tx1"/>
                          </a:solidFill>
                          <a:effectLst/>
                          <a:latin typeface="Arial" pitchFamily="34" charset="0"/>
                          <a:ea typeface="MS PGothic" pitchFamily="34" charset="-128"/>
                          <a:cs typeface="Arial" pitchFamily="34" charset="0"/>
                        </a:rPr>
                        <a:t>Blockchain</a:t>
                      </a:r>
                      <a:r>
                        <a:rPr kumimoji="0" lang="en-US" sz="1600" b="0" i="0" u="none" strike="noStrike" cap="none" normalizeH="0" baseline="0" dirty="0">
                          <a:ln>
                            <a:noFill/>
                          </a:ln>
                          <a:solidFill>
                            <a:schemeClr val="tx1"/>
                          </a:solidFill>
                          <a:effectLst/>
                          <a:latin typeface="Arial" pitchFamily="34" charset="0"/>
                          <a:ea typeface="MS PGothic" pitchFamily="34" charset="-128"/>
                          <a:cs typeface="Arial" pitchFamily="34" charset="0"/>
                        </a:rPr>
                        <a:t> built from the ground up for business;</a:t>
                      </a:r>
                    </a:p>
                    <a:p>
                      <a:pPr marL="0" marR="0" lvl="0" indent="0" algn="l" defTabSz="914400" rtl="0" eaLnBrk="0" fontAlgn="base" latinLnBrk="0" hangingPunct="0">
                        <a:lnSpc>
                          <a:spcPct val="110000"/>
                        </a:lnSpc>
                        <a:spcBef>
                          <a:spcPct val="10000"/>
                        </a:spcBef>
                        <a:spcAft>
                          <a:spcPct val="30000"/>
                        </a:spcAft>
                        <a:buClrTx/>
                        <a:buSzTx/>
                        <a:buFont typeface="Arial" pitchFamily="34" charset="0"/>
                        <a:buNone/>
                        <a:tabLst/>
                      </a:pPr>
                      <a:r>
                        <a:rPr kumimoji="0" lang="en-US" sz="1600" b="1" i="0" u="none" strike="noStrike" cap="none" normalizeH="0" baseline="0" dirty="0">
                          <a:ln>
                            <a:noFill/>
                          </a:ln>
                          <a:solidFill>
                            <a:srgbClr val="5AA700"/>
                          </a:solidFill>
                          <a:effectLst/>
                          <a:latin typeface="Arial" pitchFamily="34" charset="0"/>
                          <a:ea typeface="MS PGothic" pitchFamily="34" charset="-128"/>
                          <a:cs typeface="Arial" pitchFamily="34" charset="0"/>
                        </a:rPr>
                        <a:t>Permission | Privacy</a:t>
                      </a:r>
                      <a:br>
                        <a:rPr kumimoji="0" lang="en-US" sz="1600" b="1" i="0" u="none" strike="noStrike" cap="none" normalizeH="0" baseline="0" dirty="0">
                          <a:ln>
                            <a:noFill/>
                          </a:ln>
                          <a:solidFill>
                            <a:srgbClr val="5AA700"/>
                          </a:solidFill>
                          <a:effectLst/>
                          <a:latin typeface="Arial" pitchFamily="34" charset="0"/>
                          <a:ea typeface="MS PGothic" pitchFamily="34" charset="-128"/>
                          <a:cs typeface="Arial" pitchFamily="34" charset="0"/>
                        </a:rPr>
                      </a:br>
                      <a:r>
                        <a:rPr kumimoji="0" lang="en-US" sz="1600" b="1" i="0" u="none" strike="noStrike" cap="none" normalizeH="0" baseline="0" dirty="0">
                          <a:ln>
                            <a:noFill/>
                          </a:ln>
                          <a:solidFill>
                            <a:srgbClr val="5AA700"/>
                          </a:solidFill>
                          <a:effectLst/>
                          <a:latin typeface="Arial" pitchFamily="34" charset="0"/>
                          <a:ea typeface="MS PGothic" pitchFamily="34" charset="-128"/>
                          <a:cs typeface="Arial" pitchFamily="34" charset="0"/>
                        </a:rPr>
                        <a:t>Confidential | Auditable</a:t>
                      </a:r>
                    </a:p>
                    <a:p>
                      <a:pPr marL="0" marR="0" lvl="0" indent="0" algn="l" defTabSz="914400" rtl="0" eaLnBrk="0" fontAlgn="base" latinLnBrk="0" hangingPunct="0">
                        <a:lnSpc>
                          <a:spcPct val="110000"/>
                        </a:lnSpc>
                        <a:spcBef>
                          <a:spcPct val="10000"/>
                        </a:spcBef>
                        <a:spcAft>
                          <a:spcPct val="30000"/>
                        </a:spcAft>
                        <a:buClrTx/>
                        <a:buSzTx/>
                        <a:buFont typeface="Arial" pitchFamily="34" charset="0"/>
                        <a:buNone/>
                        <a:tabLst/>
                      </a:pPr>
                      <a:r>
                        <a:rPr kumimoji="0" lang="en-US" sz="1600" b="0" i="0" u="none" strike="noStrike" cap="none" normalizeH="0" baseline="0" dirty="0">
                          <a:ln>
                            <a:noFill/>
                          </a:ln>
                          <a:solidFill>
                            <a:schemeClr val="bg1"/>
                          </a:solidFill>
                          <a:effectLst/>
                          <a:latin typeface="Arial" pitchFamily="34" charset="0"/>
                          <a:ea typeface="MS PGothic" pitchFamily="34" charset="-128"/>
                          <a:cs typeface="Arial" pitchFamily="34" charset="0"/>
                        </a:rPr>
                        <a:t>Open Governance – 40 member board</a:t>
                      </a:r>
                    </a:p>
                  </a:txBody>
                  <a:tcPr marL="121920" marR="121920" marT="60960" marB="60960" horzOverflow="overflow">
                    <a:lnL cap="flat">
                      <a:noFill/>
                    </a:lnL>
                    <a:lnR cap="flat">
                      <a:noFill/>
                    </a:lnR>
                    <a:lnT w="1905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65817">
                <a:tc>
                  <a:txBody>
                    <a:bodyPr/>
                    <a:lstStyle/>
                    <a:p>
                      <a:pPr marL="0" marR="0" lvl="0" indent="0" algn="l" defTabSz="914400" rtl="0" eaLnBrk="0" fontAlgn="base" latinLnBrk="0" hangingPunct="0">
                        <a:lnSpc>
                          <a:spcPct val="100000"/>
                        </a:lnSpc>
                        <a:spcBef>
                          <a:spcPct val="15000"/>
                        </a:spcBef>
                        <a:spcAft>
                          <a:spcPct val="15000"/>
                        </a:spcAft>
                        <a:buClrTx/>
                        <a:buSzTx/>
                        <a:buFont typeface="Arial" pitchFamily="34" charset="0"/>
                        <a:buNone/>
                        <a:tabLst/>
                      </a:pPr>
                      <a:endParaRPr kumimoji="0" lang="en-US" sz="1900" b="0" i="0" u="none" strike="noStrike" cap="none" normalizeH="0" baseline="0">
                        <a:ln>
                          <a:noFill/>
                        </a:ln>
                        <a:solidFill>
                          <a:srgbClr val="5E6066"/>
                        </a:solidFill>
                        <a:effectLst/>
                        <a:latin typeface="Arial" pitchFamily="34" charset="0"/>
                        <a:ea typeface="MS PGothic" pitchFamily="34" charset="-128"/>
                        <a:cs typeface="Arial" pitchFamily="34" charset="0"/>
                        <a:sym typeface="Helvetica Neue"/>
                      </a:endParaRPr>
                    </a:p>
                  </a:txBody>
                  <a:tcPr marL="121920" marR="121920" marT="60960" marB="60960" horzOverflow="overflow">
                    <a:lnL cap="flat">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15000"/>
                        </a:spcBef>
                        <a:spcAft>
                          <a:spcPct val="15000"/>
                        </a:spcAft>
                        <a:buClrTx/>
                        <a:buSzTx/>
                        <a:buFont typeface="Arial" pitchFamily="34" charset="0"/>
                        <a:buNone/>
                        <a:tabLst/>
                      </a:pPr>
                      <a:r>
                        <a:rPr kumimoji="0" lang="en-US" sz="1900" b="1" i="0" u="none" strike="noStrike" cap="none" normalizeH="0" baseline="0" dirty="0">
                          <a:ln>
                            <a:noFill/>
                          </a:ln>
                          <a:solidFill>
                            <a:srgbClr val="4178BE"/>
                          </a:solidFill>
                          <a:effectLst/>
                          <a:latin typeface="Arial" pitchFamily="34" charset="0"/>
                          <a:ea typeface="MS PGothic" pitchFamily="34" charset="-128"/>
                          <a:cs typeface="Arial" pitchFamily="34" charset="0"/>
                          <a:sym typeface="Helvetica Neue"/>
                        </a:rPr>
                        <a:t>Cloud</a:t>
                      </a:r>
                    </a:p>
                    <a:p>
                      <a:pPr marL="0" marR="0" lvl="0" indent="0" algn="l" defTabSz="914400" rtl="0" eaLnBrk="0" fontAlgn="base" latinLnBrk="0" hangingPunct="0">
                        <a:lnSpc>
                          <a:spcPct val="100000"/>
                        </a:lnSpc>
                        <a:spcBef>
                          <a:spcPct val="15000"/>
                        </a:spcBef>
                        <a:spcAft>
                          <a:spcPct val="15000"/>
                        </a:spcAft>
                        <a:buClrTx/>
                        <a:buSzTx/>
                        <a:buFont typeface="Arial" pitchFamily="34" charset="0"/>
                        <a:buNone/>
                        <a:tabLst/>
                      </a:pPr>
                      <a:r>
                        <a:rPr kumimoji="0" lang="en-US" sz="1900" b="0" i="0" u="none" strike="noStrike" cap="none" normalizeH="0" baseline="0" dirty="0">
                          <a:ln>
                            <a:noFill/>
                          </a:ln>
                          <a:solidFill>
                            <a:schemeClr val="tx1"/>
                          </a:solidFill>
                          <a:effectLst/>
                          <a:latin typeface="Arial" pitchFamily="34" charset="0"/>
                          <a:ea typeface="MS PGothic" pitchFamily="34" charset="-128"/>
                          <a:cs typeface="Arial" pitchFamily="34" charset="0"/>
                          <a:sym typeface="Helvetica Neue"/>
                        </a:rPr>
                        <a:t>IBM </a:t>
                      </a:r>
                      <a:r>
                        <a:rPr kumimoji="0" lang="en-US" sz="1900" b="0" i="0" u="none" strike="noStrike" cap="none" normalizeH="0" baseline="0" dirty="0" err="1">
                          <a:ln>
                            <a:noFill/>
                          </a:ln>
                          <a:solidFill>
                            <a:schemeClr val="tx1"/>
                          </a:solidFill>
                          <a:effectLst/>
                          <a:latin typeface="Arial" pitchFamily="34" charset="0"/>
                          <a:ea typeface="MS PGothic" pitchFamily="34" charset="-128"/>
                          <a:cs typeface="Arial" pitchFamily="34" charset="0"/>
                          <a:sym typeface="Helvetica Neue"/>
                        </a:rPr>
                        <a:t>Blockchain</a:t>
                      </a:r>
                      <a:endParaRPr kumimoji="0" lang="en-US" sz="1900" b="0" i="0" u="none" strike="noStrike" cap="none" normalizeH="0" baseline="0" dirty="0">
                        <a:ln>
                          <a:noFill/>
                        </a:ln>
                        <a:solidFill>
                          <a:schemeClr val="tx1"/>
                        </a:solidFill>
                        <a:effectLst/>
                        <a:latin typeface="Arial" pitchFamily="34" charset="0"/>
                        <a:ea typeface="MS PGothic" pitchFamily="34" charset="-128"/>
                        <a:cs typeface="Arial" pitchFamily="34" charset="0"/>
                        <a:sym typeface="Helvetica Neue"/>
                      </a:endParaRPr>
                    </a:p>
                  </a:txBody>
                  <a:tcPr marL="121920" marR="121920" marT="60960" marB="60960" horzOverflow="overflow">
                    <a:lnL>
                      <a:noFill/>
                    </a:lnL>
                    <a:lnR cap="flat">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20000"/>
                        </a:spcAft>
                        <a:buClrTx/>
                        <a:buSzTx/>
                        <a:buFont typeface="Arial" pitchFamily="34" charset="0"/>
                        <a:buNone/>
                        <a:tabLst/>
                      </a:pPr>
                      <a:r>
                        <a:rPr kumimoji="0" lang="en-US" sz="1600" b="0" i="0" u="none" strike="noStrike" cap="none" normalizeH="0" baseline="0" dirty="0" err="1">
                          <a:ln>
                            <a:noFill/>
                          </a:ln>
                          <a:solidFill>
                            <a:schemeClr val="tx1"/>
                          </a:solidFill>
                          <a:effectLst/>
                          <a:latin typeface="Arial" pitchFamily="34" charset="0"/>
                          <a:ea typeface="MS PGothic" pitchFamily="34" charset="-128"/>
                          <a:cs typeface="Arial" pitchFamily="34" charset="0"/>
                        </a:rPr>
                        <a:t>Blockchain</a:t>
                      </a:r>
                      <a:r>
                        <a:rPr kumimoji="0" lang="en-US" sz="1600" b="0" i="0" u="none" strike="noStrike" cap="none" normalizeH="0" baseline="0" dirty="0">
                          <a:ln>
                            <a:noFill/>
                          </a:ln>
                          <a:solidFill>
                            <a:schemeClr val="tx1"/>
                          </a:solidFill>
                          <a:effectLst/>
                          <a:latin typeface="Arial" pitchFamily="34" charset="0"/>
                          <a:ea typeface="MS PGothic" pitchFamily="34" charset="-128"/>
                          <a:cs typeface="Arial" pitchFamily="34" charset="0"/>
                        </a:rPr>
                        <a:t> value-added managed service on </a:t>
                      </a:r>
                      <a:r>
                        <a:rPr kumimoji="0" lang="en-US" sz="1600" b="0" i="0" u="none" strike="noStrike" cap="none" normalizeH="0" baseline="0" dirty="0" err="1">
                          <a:ln>
                            <a:noFill/>
                          </a:ln>
                          <a:solidFill>
                            <a:schemeClr val="tx1"/>
                          </a:solidFill>
                          <a:effectLst/>
                          <a:latin typeface="Arial" pitchFamily="34" charset="0"/>
                          <a:ea typeface="MS PGothic" pitchFamily="34" charset="-128"/>
                          <a:cs typeface="Arial" pitchFamily="34" charset="0"/>
                        </a:rPr>
                        <a:t>SoftLayer</a:t>
                      </a:r>
                      <a:r>
                        <a:rPr kumimoji="0" lang="en-US" sz="1600" b="0" i="0" u="none" strike="noStrike" cap="none" normalizeH="0" baseline="0" dirty="0">
                          <a:ln>
                            <a:noFill/>
                          </a:ln>
                          <a:solidFill>
                            <a:schemeClr val="tx1"/>
                          </a:solidFill>
                          <a:effectLst/>
                          <a:latin typeface="Arial" pitchFamily="34" charset="0"/>
                          <a:ea typeface="MS PGothic" pitchFamily="34" charset="-128"/>
                          <a:cs typeface="Arial" pitchFamily="34" charset="0"/>
                        </a:rPr>
                        <a:t> and </a:t>
                      </a:r>
                      <a:br>
                        <a:rPr kumimoji="0" lang="en-US" sz="1600" b="0" i="0" u="none" strike="noStrike" cap="none" normalizeH="0" baseline="0" dirty="0">
                          <a:ln>
                            <a:noFill/>
                          </a:ln>
                          <a:solidFill>
                            <a:schemeClr val="tx1"/>
                          </a:solidFill>
                          <a:effectLst/>
                          <a:latin typeface="Arial" pitchFamily="34" charset="0"/>
                          <a:ea typeface="MS PGothic" pitchFamily="34" charset="-128"/>
                          <a:cs typeface="Arial" pitchFamily="34" charset="0"/>
                        </a:rPr>
                      </a:br>
                      <a:r>
                        <a:rPr kumimoji="0" lang="en-US" sz="1600" b="0" i="0" u="none" strike="noStrike" cap="none" normalizeH="0" baseline="0" dirty="0">
                          <a:ln>
                            <a:noFill/>
                          </a:ln>
                          <a:solidFill>
                            <a:schemeClr val="tx1"/>
                          </a:solidFill>
                          <a:effectLst/>
                          <a:latin typeface="Arial" pitchFamily="34" charset="0"/>
                          <a:ea typeface="MS PGothic" pitchFamily="34" charset="-128"/>
                          <a:cs typeface="Arial" pitchFamily="34" charset="0"/>
                        </a:rPr>
                        <a:t>z Systems;</a:t>
                      </a:r>
                    </a:p>
                    <a:p>
                      <a:pPr marL="0" marR="0" lvl="0" indent="0" algn="l" defTabSz="914400" rtl="0" eaLnBrk="0" fontAlgn="base" latinLnBrk="0" hangingPunct="0">
                        <a:lnSpc>
                          <a:spcPct val="100000"/>
                        </a:lnSpc>
                        <a:spcBef>
                          <a:spcPct val="10000"/>
                        </a:spcBef>
                        <a:spcAft>
                          <a:spcPct val="20000"/>
                        </a:spcAft>
                        <a:buClrTx/>
                        <a:buSzTx/>
                        <a:buFont typeface="Arial" pitchFamily="34" charset="0"/>
                        <a:buNone/>
                        <a:tabLst/>
                      </a:pPr>
                      <a:r>
                        <a:rPr kumimoji="0" lang="en-US" sz="1600" b="1" i="0" u="none" strike="noStrike" cap="none" normalizeH="0" baseline="0" dirty="0">
                          <a:ln>
                            <a:noFill/>
                          </a:ln>
                          <a:solidFill>
                            <a:srgbClr val="4178BE"/>
                          </a:solidFill>
                          <a:effectLst/>
                          <a:latin typeface="Arial" pitchFamily="34" charset="0"/>
                          <a:ea typeface="MS PGothic" pitchFamily="34" charset="-128"/>
                          <a:cs typeface="Arial" pitchFamily="34" charset="0"/>
                        </a:rPr>
                        <a:t>Identity | Consensus | Audit | System Integration |  </a:t>
                      </a:r>
                      <a:br>
                        <a:rPr kumimoji="0" lang="en-US" sz="1600" b="1" i="0" u="none" strike="noStrike" cap="none" normalizeH="0" baseline="0" dirty="0">
                          <a:ln>
                            <a:noFill/>
                          </a:ln>
                          <a:solidFill>
                            <a:srgbClr val="4178BE"/>
                          </a:solidFill>
                          <a:effectLst/>
                          <a:latin typeface="Arial" pitchFamily="34" charset="0"/>
                          <a:ea typeface="MS PGothic" pitchFamily="34" charset="-128"/>
                          <a:cs typeface="Arial" pitchFamily="34" charset="0"/>
                        </a:rPr>
                      </a:br>
                      <a:r>
                        <a:rPr kumimoji="0" lang="en-US" sz="1600" b="1" i="0" u="none" strike="noStrike" cap="none" normalizeH="0" baseline="0" dirty="0">
                          <a:ln>
                            <a:noFill/>
                          </a:ln>
                          <a:solidFill>
                            <a:srgbClr val="4178BE"/>
                          </a:solidFill>
                          <a:effectLst/>
                          <a:latin typeface="Arial" pitchFamily="34" charset="0"/>
                          <a:ea typeface="MS PGothic" pitchFamily="34" charset="-128"/>
                          <a:cs typeface="Arial" pitchFamily="34" charset="0"/>
                        </a:rPr>
                        <a:t>Hardware-assist for Performance &amp; Security</a:t>
                      </a:r>
                    </a:p>
                    <a:p>
                      <a:pPr marL="0" marR="0" lvl="0" indent="0" algn="l" defTabSz="914400" rtl="0" eaLnBrk="0" fontAlgn="base" latinLnBrk="0" hangingPunct="0">
                        <a:lnSpc>
                          <a:spcPct val="100000"/>
                        </a:lnSpc>
                        <a:spcBef>
                          <a:spcPct val="10000"/>
                        </a:spcBef>
                        <a:spcAft>
                          <a:spcPct val="20000"/>
                        </a:spcAft>
                        <a:buClrTx/>
                        <a:buSzTx/>
                        <a:buFont typeface="Arial" pitchFamily="34" charset="0"/>
                        <a:buNone/>
                        <a:tabLst/>
                      </a:pPr>
                      <a:r>
                        <a:rPr kumimoji="0" lang="en-US" sz="1600" b="1" i="0" u="none" strike="noStrike" cap="none" normalizeH="0" baseline="0" dirty="0">
                          <a:ln>
                            <a:noFill/>
                          </a:ln>
                          <a:solidFill>
                            <a:srgbClr val="4178BE"/>
                          </a:solidFill>
                          <a:effectLst/>
                          <a:latin typeface="Arial" pitchFamily="34" charset="0"/>
                          <a:ea typeface="MS PGothic" pitchFamily="34" charset="-128"/>
                          <a:cs typeface="Arial" pitchFamily="34" charset="0"/>
                        </a:rPr>
                        <a:t>IBM </a:t>
                      </a:r>
                      <a:r>
                        <a:rPr kumimoji="0" lang="en-US" sz="1600" b="1" i="0" u="none" strike="noStrike" cap="none" normalizeH="0" baseline="0" dirty="0" err="1">
                          <a:ln>
                            <a:noFill/>
                          </a:ln>
                          <a:solidFill>
                            <a:srgbClr val="4178BE"/>
                          </a:solidFill>
                          <a:effectLst/>
                          <a:latin typeface="Arial" pitchFamily="34" charset="0"/>
                          <a:ea typeface="MS PGothic" pitchFamily="34" charset="-128"/>
                          <a:cs typeface="Arial" pitchFamily="34" charset="0"/>
                        </a:rPr>
                        <a:t>Blockchain</a:t>
                      </a:r>
                      <a:r>
                        <a:rPr kumimoji="0" lang="en-US" sz="1600" b="1" i="0" u="none" strike="noStrike" cap="none" normalizeH="0" baseline="0" dirty="0">
                          <a:ln>
                            <a:noFill/>
                          </a:ln>
                          <a:solidFill>
                            <a:srgbClr val="4178BE"/>
                          </a:solidFill>
                          <a:effectLst/>
                          <a:latin typeface="Arial" pitchFamily="34" charset="0"/>
                          <a:ea typeface="MS PGothic" pitchFamily="34" charset="-128"/>
                          <a:cs typeface="Arial" pitchFamily="34" charset="0"/>
                        </a:rPr>
                        <a:t> on </a:t>
                      </a:r>
                      <a:r>
                        <a:rPr kumimoji="0" lang="en-US" sz="1600" b="1" i="0" u="none" strike="noStrike" cap="none" normalizeH="0" baseline="0" dirty="0" err="1">
                          <a:ln>
                            <a:noFill/>
                          </a:ln>
                          <a:solidFill>
                            <a:srgbClr val="4178BE"/>
                          </a:solidFill>
                          <a:effectLst/>
                          <a:latin typeface="Arial" pitchFamily="34" charset="0"/>
                          <a:ea typeface="MS PGothic" pitchFamily="34" charset="-128"/>
                          <a:cs typeface="Arial" pitchFamily="34" charset="0"/>
                        </a:rPr>
                        <a:t>Bluemix</a:t>
                      </a:r>
                      <a:endParaRPr kumimoji="0" lang="en-US" sz="1600" b="1" i="0" u="none" strike="noStrike" cap="none" normalizeH="0" baseline="0" dirty="0">
                        <a:ln>
                          <a:noFill/>
                        </a:ln>
                        <a:solidFill>
                          <a:srgbClr val="4178BE"/>
                        </a:solidFill>
                        <a:effectLst/>
                        <a:latin typeface="Arial" pitchFamily="34" charset="0"/>
                        <a:ea typeface="MS PGothic" pitchFamily="34" charset="-128"/>
                        <a:cs typeface="Arial" pitchFamily="34" charset="0"/>
                      </a:endParaRPr>
                    </a:p>
                  </a:txBody>
                  <a:tcPr marL="121920" marR="121920" marT="60960" marB="60960" horzOverflow="overflow">
                    <a:lnL cap="flat">
                      <a:noFill/>
                    </a:lnL>
                    <a:lnR cap="flat">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65817">
                <a:tc>
                  <a:txBody>
                    <a:bodyPr/>
                    <a:lstStyle/>
                    <a:p>
                      <a:pPr marL="0" marR="0" lvl="0" indent="0" algn="l" defTabSz="914400" rtl="0" eaLnBrk="0" fontAlgn="base" latinLnBrk="0" hangingPunct="0">
                        <a:lnSpc>
                          <a:spcPct val="100000"/>
                        </a:lnSpc>
                        <a:spcBef>
                          <a:spcPct val="15000"/>
                        </a:spcBef>
                        <a:spcAft>
                          <a:spcPct val="15000"/>
                        </a:spcAft>
                        <a:buClrTx/>
                        <a:buSzTx/>
                        <a:buFont typeface="Arial" pitchFamily="34" charset="0"/>
                        <a:buNone/>
                        <a:tabLst/>
                      </a:pPr>
                      <a:endParaRPr kumimoji="0" lang="en-US" sz="1900" b="0" i="0" u="none" strike="noStrike" cap="none" normalizeH="0" baseline="0">
                        <a:ln>
                          <a:noFill/>
                        </a:ln>
                        <a:solidFill>
                          <a:srgbClr val="5E6066"/>
                        </a:solidFill>
                        <a:effectLst/>
                        <a:latin typeface="Arial" pitchFamily="34" charset="0"/>
                        <a:ea typeface="MS PGothic" pitchFamily="34" charset="-128"/>
                        <a:cs typeface="Arial" pitchFamily="34" charset="0"/>
                        <a:sym typeface="Helvetica Neue"/>
                      </a:endParaRPr>
                    </a:p>
                  </a:txBody>
                  <a:tcPr marL="121920" marR="121920" marT="60960" marB="60960" horzOverflow="overflow">
                    <a:lnL cap="flat">
                      <a:noFill/>
                    </a:lnL>
                    <a:lnR>
                      <a:noFill/>
                    </a:lnR>
                    <a:lnT w="952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15000"/>
                        </a:spcBef>
                        <a:spcAft>
                          <a:spcPct val="15000"/>
                        </a:spcAft>
                        <a:buClrTx/>
                        <a:buSzTx/>
                        <a:buFont typeface="Arial" pitchFamily="34" charset="0"/>
                        <a:buNone/>
                        <a:tabLst/>
                      </a:pPr>
                      <a:r>
                        <a:rPr kumimoji="0" lang="en-US" sz="1900" b="1" i="0" u="none" strike="noStrike" cap="none" normalizeH="0" baseline="0" dirty="0">
                          <a:ln>
                            <a:noFill/>
                          </a:ln>
                          <a:solidFill>
                            <a:srgbClr val="A6266E"/>
                          </a:solidFill>
                          <a:effectLst/>
                          <a:latin typeface="Arial" pitchFamily="34" charset="0"/>
                          <a:ea typeface="MS PGothic" pitchFamily="34" charset="-128"/>
                          <a:cs typeface="Arial" pitchFamily="34" charset="0"/>
                          <a:sym typeface="Helvetica Neue"/>
                        </a:rPr>
                        <a:t>Clients</a:t>
                      </a:r>
                    </a:p>
                    <a:p>
                      <a:pPr marL="0" marR="0" lvl="0" indent="0" algn="l" defTabSz="914400" rtl="0" eaLnBrk="0" fontAlgn="base" latinLnBrk="0" hangingPunct="0">
                        <a:lnSpc>
                          <a:spcPct val="100000"/>
                        </a:lnSpc>
                        <a:spcBef>
                          <a:spcPct val="15000"/>
                        </a:spcBef>
                        <a:spcAft>
                          <a:spcPct val="15000"/>
                        </a:spcAft>
                        <a:buClrTx/>
                        <a:buSzTx/>
                        <a:buFont typeface="Arial" pitchFamily="34" charset="0"/>
                        <a:buNone/>
                        <a:tabLst/>
                      </a:pPr>
                      <a:r>
                        <a:rPr kumimoji="0" lang="en-US" sz="1900" b="0" i="0" u="none" strike="noStrike" cap="none" normalizeH="0" baseline="0" dirty="0" err="1">
                          <a:ln>
                            <a:noFill/>
                          </a:ln>
                          <a:solidFill>
                            <a:schemeClr val="tx1"/>
                          </a:solidFill>
                          <a:effectLst/>
                          <a:latin typeface="Arial" pitchFamily="34" charset="0"/>
                          <a:ea typeface="MS PGothic" pitchFamily="34" charset="-128"/>
                          <a:cs typeface="Arial" pitchFamily="34" charset="0"/>
                          <a:sym typeface="Helvetica Neue"/>
                        </a:rPr>
                        <a:t>Blockchain</a:t>
                      </a:r>
                      <a:r>
                        <a:rPr kumimoji="0" lang="en-US" sz="1900" b="0" i="0" u="none" strike="noStrike" cap="none" normalizeH="0" baseline="0" dirty="0">
                          <a:ln>
                            <a:noFill/>
                          </a:ln>
                          <a:solidFill>
                            <a:schemeClr val="tx1"/>
                          </a:solidFill>
                          <a:effectLst/>
                          <a:latin typeface="Arial" pitchFamily="34" charset="0"/>
                          <a:ea typeface="MS PGothic" pitchFamily="34" charset="-128"/>
                          <a:cs typeface="Arial" pitchFamily="34" charset="0"/>
                          <a:sym typeface="Helvetica Neue"/>
                        </a:rPr>
                        <a:t> Solutions</a:t>
                      </a:r>
                      <a:br>
                        <a:rPr kumimoji="0" lang="en-US" sz="1900" b="0" i="0" u="none" strike="noStrike" cap="none" normalizeH="0" baseline="0" dirty="0">
                          <a:ln>
                            <a:noFill/>
                          </a:ln>
                          <a:solidFill>
                            <a:schemeClr val="tx1"/>
                          </a:solidFill>
                          <a:effectLst/>
                          <a:latin typeface="Arial" pitchFamily="34" charset="0"/>
                          <a:ea typeface="MS PGothic" pitchFamily="34" charset="-128"/>
                          <a:cs typeface="Arial" pitchFamily="34" charset="0"/>
                          <a:sym typeface="Helvetica Neue"/>
                        </a:rPr>
                      </a:br>
                      <a:r>
                        <a:rPr kumimoji="0" lang="en-US" sz="1900" b="0" i="0" u="none" strike="noStrike" cap="none" normalizeH="0" baseline="0" dirty="0" err="1">
                          <a:ln>
                            <a:noFill/>
                          </a:ln>
                          <a:solidFill>
                            <a:schemeClr val="tx1"/>
                          </a:solidFill>
                          <a:effectLst/>
                          <a:latin typeface="Arial" pitchFamily="34" charset="0"/>
                          <a:ea typeface="MS PGothic" pitchFamily="34" charset="-128"/>
                          <a:cs typeface="Arial" pitchFamily="34" charset="0"/>
                          <a:sym typeface="Helvetica Neue"/>
                        </a:rPr>
                        <a:t>Blockchain</a:t>
                      </a:r>
                      <a:r>
                        <a:rPr kumimoji="0" lang="en-US" sz="1900" b="0" i="0" u="none" strike="noStrike" cap="none" normalizeH="0" baseline="0" dirty="0">
                          <a:ln>
                            <a:noFill/>
                          </a:ln>
                          <a:solidFill>
                            <a:schemeClr val="tx1"/>
                          </a:solidFill>
                          <a:effectLst/>
                          <a:latin typeface="Arial" pitchFamily="34" charset="0"/>
                          <a:ea typeface="MS PGothic" pitchFamily="34" charset="-128"/>
                          <a:cs typeface="Arial" pitchFamily="34" charset="0"/>
                          <a:sym typeface="Helvetica Neue"/>
                        </a:rPr>
                        <a:t> Garage</a:t>
                      </a:r>
                    </a:p>
                  </a:txBody>
                  <a:tcPr marL="121920" marR="121920" marT="60960" marB="60960" horzOverflow="overflow">
                    <a:lnL>
                      <a:noFill/>
                    </a:lnL>
                    <a:lnR cap="flat">
                      <a:noFill/>
                    </a:lnR>
                    <a:lnT w="952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20000"/>
                        </a:spcAft>
                        <a:buClrTx/>
                        <a:buSzTx/>
                        <a:buFont typeface="Arial" pitchFamily="34" charset="0"/>
                        <a:buNone/>
                        <a:tabLst/>
                      </a:pPr>
                      <a:r>
                        <a:rPr kumimoji="0" lang="en-US" sz="1600" b="0" i="0" u="none" strike="noStrike" cap="none" normalizeH="0" baseline="0" dirty="0" err="1">
                          <a:ln>
                            <a:noFill/>
                          </a:ln>
                          <a:solidFill>
                            <a:schemeClr val="tx1"/>
                          </a:solidFill>
                          <a:effectLst/>
                          <a:latin typeface="Arial" pitchFamily="34" charset="0"/>
                          <a:ea typeface="MS PGothic" pitchFamily="34" charset="-128"/>
                          <a:cs typeface="Arial" pitchFamily="34" charset="0"/>
                        </a:rPr>
                        <a:t>Blockchain</a:t>
                      </a:r>
                      <a:r>
                        <a:rPr kumimoji="0" lang="en-US" sz="1600" b="0" i="0" u="none" strike="noStrike" cap="none" normalizeH="0" baseline="0" dirty="0">
                          <a:ln>
                            <a:noFill/>
                          </a:ln>
                          <a:solidFill>
                            <a:schemeClr val="tx1"/>
                          </a:solidFill>
                          <a:effectLst/>
                          <a:latin typeface="Arial" pitchFamily="34" charset="0"/>
                          <a:ea typeface="MS PGothic" pitchFamily="34" charset="-128"/>
                          <a:cs typeface="Arial" pitchFamily="34" charset="0"/>
                        </a:rPr>
                        <a:t> Solutions for Financial Services; </a:t>
                      </a:r>
                    </a:p>
                    <a:p>
                      <a:pPr marL="0" marR="0" lvl="0" indent="0" algn="l" defTabSz="914400" rtl="0" eaLnBrk="0" fontAlgn="base" latinLnBrk="0" hangingPunct="0">
                        <a:lnSpc>
                          <a:spcPct val="100000"/>
                        </a:lnSpc>
                        <a:spcBef>
                          <a:spcPct val="10000"/>
                        </a:spcBef>
                        <a:spcAft>
                          <a:spcPct val="20000"/>
                        </a:spcAft>
                        <a:buClrTx/>
                        <a:buSzTx/>
                        <a:buFont typeface="Arial" pitchFamily="34" charset="0"/>
                        <a:buNone/>
                        <a:tabLst/>
                      </a:pPr>
                      <a:r>
                        <a:rPr kumimoji="0" lang="en-US" sz="1600" b="1" i="0" u="none" strike="noStrike" cap="none" normalizeH="0" baseline="0" dirty="0">
                          <a:ln>
                            <a:noFill/>
                          </a:ln>
                          <a:solidFill>
                            <a:srgbClr val="A6266E"/>
                          </a:solidFill>
                          <a:effectLst/>
                          <a:latin typeface="Arial" pitchFamily="34" charset="0"/>
                          <a:ea typeface="MS PGothic" pitchFamily="34" charset="-128"/>
                          <a:cs typeface="Arial" pitchFamily="34" charset="0"/>
                        </a:rPr>
                        <a:t>Trade Finance | Capital Markets</a:t>
                      </a:r>
                    </a:p>
                    <a:p>
                      <a:pPr marL="0" marR="0" lvl="0" indent="0" algn="l" defTabSz="914400" rtl="0" eaLnBrk="0" fontAlgn="base" latinLnBrk="0" hangingPunct="0">
                        <a:lnSpc>
                          <a:spcPct val="100000"/>
                        </a:lnSpc>
                        <a:spcBef>
                          <a:spcPct val="10000"/>
                        </a:spcBef>
                        <a:spcAft>
                          <a:spcPct val="20000"/>
                        </a:spcAft>
                        <a:buClrTx/>
                        <a:buSzTx/>
                        <a:buFont typeface="Arial" pitchFamily="34" charset="0"/>
                        <a:buNone/>
                        <a:tabLst/>
                      </a:pPr>
                      <a:r>
                        <a:rPr kumimoji="0" lang="en-US" sz="1600" b="0" i="0" u="none" strike="noStrike" cap="none" normalizeH="0" baseline="0" dirty="0" err="1">
                          <a:ln>
                            <a:noFill/>
                          </a:ln>
                          <a:solidFill>
                            <a:schemeClr val="tx1"/>
                          </a:solidFill>
                          <a:effectLst/>
                          <a:latin typeface="Arial" pitchFamily="34" charset="0"/>
                          <a:ea typeface="MS PGothic" pitchFamily="34" charset="-128"/>
                          <a:cs typeface="Arial" pitchFamily="34" charset="0"/>
                        </a:rPr>
                        <a:t>Blockchain</a:t>
                      </a:r>
                      <a:r>
                        <a:rPr kumimoji="0" lang="en-US" sz="1600" b="0" i="0" u="none" strike="noStrike" cap="none" normalizeH="0" baseline="0" dirty="0">
                          <a:ln>
                            <a:noFill/>
                          </a:ln>
                          <a:solidFill>
                            <a:schemeClr val="tx1"/>
                          </a:solidFill>
                          <a:effectLst/>
                          <a:latin typeface="Arial" pitchFamily="34" charset="0"/>
                          <a:ea typeface="MS PGothic" pitchFamily="34" charset="-128"/>
                          <a:cs typeface="Arial" pitchFamily="34" charset="0"/>
                        </a:rPr>
                        <a:t> Garage </a:t>
                      </a:r>
                      <a:endParaRPr kumimoji="0" lang="en-US" sz="1600" b="1" i="0" u="none" strike="noStrike" cap="none" normalizeH="0" baseline="0" dirty="0">
                        <a:ln>
                          <a:noFill/>
                        </a:ln>
                        <a:solidFill>
                          <a:schemeClr val="tx1"/>
                        </a:solidFill>
                        <a:effectLst/>
                        <a:latin typeface="Arial" pitchFamily="34" charset="0"/>
                        <a:ea typeface="MS PGothic" pitchFamily="34" charset="-128"/>
                        <a:cs typeface="Arial" pitchFamily="34" charset="0"/>
                      </a:endParaRPr>
                    </a:p>
                    <a:p>
                      <a:pPr marL="0" marR="0" lvl="0" indent="0" algn="l" defTabSz="914400" rtl="0" eaLnBrk="0" fontAlgn="base" latinLnBrk="0" hangingPunct="0">
                        <a:lnSpc>
                          <a:spcPct val="100000"/>
                        </a:lnSpc>
                        <a:spcBef>
                          <a:spcPct val="10000"/>
                        </a:spcBef>
                        <a:spcAft>
                          <a:spcPct val="20000"/>
                        </a:spcAft>
                        <a:buClrTx/>
                        <a:buSzTx/>
                        <a:buFont typeface="Arial" pitchFamily="34" charset="0"/>
                        <a:buNone/>
                        <a:tabLst/>
                      </a:pPr>
                      <a:r>
                        <a:rPr kumimoji="0" lang="en-US" sz="1600" b="1" i="0" u="none" strike="noStrike" cap="none" normalizeH="0" baseline="0" dirty="0">
                          <a:ln>
                            <a:noFill/>
                          </a:ln>
                          <a:solidFill>
                            <a:srgbClr val="A6266E"/>
                          </a:solidFill>
                          <a:effectLst/>
                          <a:latin typeface="Arial" pitchFamily="34" charset="0"/>
                          <a:ea typeface="MS PGothic" pitchFamily="34" charset="-128"/>
                          <a:cs typeface="Arial" pitchFamily="34" charset="0"/>
                        </a:rPr>
                        <a:t>NY | London | Singapore | Japan</a:t>
                      </a:r>
                    </a:p>
                    <a:p>
                      <a:pPr marL="0" marR="0" lvl="0" indent="0" algn="l" defTabSz="914400" rtl="0" eaLnBrk="0" fontAlgn="base" latinLnBrk="0" hangingPunct="0">
                        <a:lnSpc>
                          <a:spcPct val="100000"/>
                        </a:lnSpc>
                        <a:spcBef>
                          <a:spcPct val="10000"/>
                        </a:spcBef>
                        <a:spcAft>
                          <a:spcPct val="20000"/>
                        </a:spcAft>
                        <a:buClrTx/>
                        <a:buSzTx/>
                        <a:buFont typeface="Arial" pitchFamily="34" charset="0"/>
                        <a:buNone/>
                        <a:tabLst/>
                      </a:pPr>
                      <a:r>
                        <a:rPr kumimoji="0" lang="en-US" sz="1600" b="0" i="0" u="none" strike="noStrike" cap="none" normalizeH="0" baseline="0" dirty="0" err="1">
                          <a:ln>
                            <a:noFill/>
                          </a:ln>
                          <a:solidFill>
                            <a:schemeClr val="tx1"/>
                          </a:solidFill>
                          <a:effectLst/>
                          <a:latin typeface="Arial" pitchFamily="34" charset="0"/>
                          <a:ea typeface="MS PGothic" pitchFamily="34" charset="-128"/>
                          <a:cs typeface="Arial" pitchFamily="34" charset="0"/>
                        </a:rPr>
                        <a:t>Blockchain</a:t>
                      </a:r>
                      <a:r>
                        <a:rPr kumimoji="0" lang="en-US" sz="1600" b="0" i="0" u="none" strike="noStrike" cap="none" normalizeH="0" baseline="0" dirty="0">
                          <a:ln>
                            <a:noFill/>
                          </a:ln>
                          <a:solidFill>
                            <a:schemeClr val="tx1"/>
                          </a:solidFill>
                          <a:effectLst/>
                          <a:latin typeface="Arial" pitchFamily="34" charset="0"/>
                          <a:ea typeface="MS PGothic" pitchFamily="34" charset="-128"/>
                          <a:cs typeface="Arial" pitchFamily="34" charset="0"/>
                        </a:rPr>
                        <a:t> GBS Practice</a:t>
                      </a:r>
                    </a:p>
                  </a:txBody>
                  <a:tcPr marL="121920" marR="121920" marT="60960" marB="60960" horzOverflow="overflow">
                    <a:lnL cap="flat">
                      <a:noFill/>
                    </a:lnL>
                    <a:lnR cap="flat">
                      <a:noFill/>
                    </a:lnR>
                    <a:lnT w="952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101397" name="Group 21"/>
          <p:cNvGrpSpPr>
            <a:grpSpLocks/>
          </p:cNvGrpSpPr>
          <p:nvPr/>
        </p:nvGrpSpPr>
        <p:grpSpPr bwMode="auto">
          <a:xfrm>
            <a:off x="753534" y="3200401"/>
            <a:ext cx="702733" cy="613833"/>
            <a:chOff x="150" y="1729"/>
            <a:chExt cx="377" cy="329"/>
          </a:xfrm>
        </p:grpSpPr>
        <p:sp>
          <p:nvSpPr>
            <p:cNvPr id="101398" name="Freeform 22"/>
            <p:cNvSpPr>
              <a:spLocks noEditPoints="1"/>
            </p:cNvSpPr>
            <p:nvPr/>
          </p:nvSpPr>
          <p:spPr bwMode="auto">
            <a:xfrm>
              <a:off x="150" y="1729"/>
              <a:ext cx="377" cy="264"/>
            </a:xfrm>
            <a:custGeom>
              <a:avLst/>
              <a:gdLst/>
              <a:ahLst/>
              <a:cxnLst>
                <a:cxn ang="0">
                  <a:pos x="715" y="321"/>
                </a:cxn>
                <a:cxn ang="0">
                  <a:pos x="693" y="275"/>
                </a:cxn>
                <a:cxn ang="0">
                  <a:pos x="657" y="240"/>
                </a:cxn>
                <a:cxn ang="0">
                  <a:pos x="611" y="220"/>
                </a:cxn>
                <a:cxn ang="0">
                  <a:pos x="588" y="195"/>
                </a:cxn>
                <a:cxn ang="0">
                  <a:pos x="569" y="169"/>
                </a:cxn>
                <a:cxn ang="0">
                  <a:pos x="540" y="151"/>
                </a:cxn>
                <a:cxn ang="0">
                  <a:pos x="507" y="145"/>
                </a:cxn>
                <a:cxn ang="0">
                  <a:pos x="480" y="100"/>
                </a:cxn>
                <a:cxn ang="0">
                  <a:pos x="442" y="51"/>
                </a:cxn>
                <a:cxn ang="0">
                  <a:pos x="390" y="17"/>
                </a:cxn>
                <a:cxn ang="0">
                  <a:pos x="329" y="1"/>
                </a:cxn>
                <a:cxn ang="0">
                  <a:pos x="258" y="8"/>
                </a:cxn>
                <a:cxn ang="0">
                  <a:pos x="196" y="39"/>
                </a:cxn>
                <a:cxn ang="0">
                  <a:pos x="150" y="90"/>
                </a:cxn>
                <a:cxn ang="0">
                  <a:pos x="125" y="157"/>
                </a:cxn>
                <a:cxn ang="0">
                  <a:pos x="84" y="191"/>
                </a:cxn>
                <a:cxn ang="0">
                  <a:pos x="43" y="224"/>
                </a:cxn>
                <a:cxn ang="0">
                  <a:pos x="15" y="270"/>
                </a:cxn>
                <a:cxn ang="0">
                  <a:pos x="2" y="322"/>
                </a:cxn>
                <a:cxn ang="0">
                  <a:pos x="8" y="386"/>
                </a:cxn>
                <a:cxn ang="0">
                  <a:pos x="39" y="443"/>
                </a:cxn>
                <a:cxn ang="0">
                  <a:pos x="89" y="484"/>
                </a:cxn>
                <a:cxn ang="0">
                  <a:pos x="152" y="503"/>
                </a:cxn>
                <a:cxn ang="0">
                  <a:pos x="606" y="502"/>
                </a:cxn>
                <a:cxn ang="0">
                  <a:pos x="657" y="480"/>
                </a:cxn>
                <a:cxn ang="0">
                  <a:pos x="696" y="441"/>
                </a:cxn>
                <a:cxn ang="0">
                  <a:pos x="718" y="390"/>
                </a:cxn>
                <a:cxn ang="0">
                  <a:pos x="168" y="456"/>
                </a:cxn>
                <a:cxn ang="0">
                  <a:pos x="122" y="446"/>
                </a:cxn>
                <a:cxn ang="0">
                  <a:pos x="83" y="421"/>
                </a:cxn>
                <a:cxn ang="0">
                  <a:pos x="58" y="383"/>
                </a:cxn>
                <a:cxn ang="0">
                  <a:pos x="48" y="336"/>
                </a:cxn>
                <a:cxn ang="0">
                  <a:pos x="56" y="294"/>
                </a:cxn>
                <a:cxn ang="0">
                  <a:pos x="77" y="259"/>
                </a:cxn>
                <a:cxn ang="0">
                  <a:pos x="108" y="232"/>
                </a:cxn>
                <a:cxn ang="0">
                  <a:pos x="148" y="218"/>
                </a:cxn>
                <a:cxn ang="0">
                  <a:pos x="163" y="209"/>
                </a:cxn>
                <a:cxn ang="0">
                  <a:pos x="168" y="193"/>
                </a:cxn>
                <a:cxn ang="0">
                  <a:pos x="180" y="136"/>
                </a:cxn>
                <a:cxn ang="0">
                  <a:pos x="211" y="90"/>
                </a:cxn>
                <a:cxn ang="0">
                  <a:pos x="256" y="60"/>
                </a:cxn>
                <a:cxn ang="0">
                  <a:pos x="313" y="48"/>
                </a:cxn>
                <a:cxn ang="0">
                  <a:pos x="364" y="58"/>
                </a:cxn>
                <a:cxn ang="0">
                  <a:pos x="409" y="85"/>
                </a:cxn>
                <a:cxn ang="0">
                  <a:pos x="440" y="125"/>
                </a:cxn>
                <a:cxn ang="0">
                  <a:pos x="455" y="175"/>
                </a:cxn>
                <a:cxn ang="0">
                  <a:pos x="466" y="194"/>
                </a:cxn>
                <a:cxn ang="0">
                  <a:pos x="488" y="196"/>
                </a:cxn>
                <a:cxn ang="0">
                  <a:pos x="512" y="193"/>
                </a:cxn>
                <a:cxn ang="0">
                  <a:pos x="533" y="201"/>
                </a:cxn>
                <a:cxn ang="0">
                  <a:pos x="547" y="218"/>
                </a:cxn>
                <a:cxn ang="0">
                  <a:pos x="552" y="240"/>
                </a:cxn>
                <a:cxn ang="0">
                  <a:pos x="560" y="257"/>
                </a:cxn>
                <a:cxn ang="0">
                  <a:pos x="576" y="264"/>
                </a:cxn>
                <a:cxn ang="0">
                  <a:pos x="613" y="272"/>
                </a:cxn>
                <a:cxn ang="0">
                  <a:pos x="644" y="293"/>
                </a:cxn>
                <a:cxn ang="0">
                  <a:pos x="664" y="323"/>
                </a:cxn>
                <a:cxn ang="0">
                  <a:pos x="672" y="360"/>
                </a:cxn>
                <a:cxn ang="0">
                  <a:pos x="664" y="397"/>
                </a:cxn>
                <a:cxn ang="0">
                  <a:pos x="644" y="428"/>
                </a:cxn>
                <a:cxn ang="0">
                  <a:pos x="613" y="448"/>
                </a:cxn>
                <a:cxn ang="0">
                  <a:pos x="576" y="456"/>
                </a:cxn>
              </a:cxnLst>
              <a:rect l="0" t="0" r="r" b="b"/>
              <a:pathLst>
                <a:path w="720" h="504">
                  <a:moveTo>
                    <a:pt x="720" y="360"/>
                  </a:moveTo>
                  <a:lnTo>
                    <a:pt x="720" y="347"/>
                  </a:lnTo>
                  <a:lnTo>
                    <a:pt x="718" y="334"/>
                  </a:lnTo>
                  <a:lnTo>
                    <a:pt x="715" y="321"/>
                  </a:lnTo>
                  <a:lnTo>
                    <a:pt x="711" y="309"/>
                  </a:lnTo>
                  <a:lnTo>
                    <a:pt x="706" y="297"/>
                  </a:lnTo>
                  <a:lnTo>
                    <a:pt x="700" y="286"/>
                  </a:lnTo>
                  <a:lnTo>
                    <a:pt x="693" y="275"/>
                  </a:lnTo>
                  <a:lnTo>
                    <a:pt x="685" y="266"/>
                  </a:lnTo>
                  <a:lnTo>
                    <a:pt x="676" y="257"/>
                  </a:lnTo>
                  <a:lnTo>
                    <a:pt x="667" y="248"/>
                  </a:lnTo>
                  <a:lnTo>
                    <a:pt x="657" y="240"/>
                  </a:lnTo>
                  <a:lnTo>
                    <a:pt x="646" y="234"/>
                  </a:lnTo>
                  <a:lnTo>
                    <a:pt x="635" y="229"/>
                  </a:lnTo>
                  <a:lnTo>
                    <a:pt x="623" y="224"/>
                  </a:lnTo>
                  <a:lnTo>
                    <a:pt x="611" y="220"/>
                  </a:lnTo>
                  <a:lnTo>
                    <a:pt x="598" y="218"/>
                  </a:lnTo>
                  <a:lnTo>
                    <a:pt x="596" y="210"/>
                  </a:lnTo>
                  <a:lnTo>
                    <a:pt x="593" y="202"/>
                  </a:lnTo>
                  <a:lnTo>
                    <a:pt x="588" y="195"/>
                  </a:lnTo>
                  <a:lnTo>
                    <a:pt x="584" y="187"/>
                  </a:lnTo>
                  <a:lnTo>
                    <a:pt x="580" y="181"/>
                  </a:lnTo>
                  <a:lnTo>
                    <a:pt x="574" y="174"/>
                  </a:lnTo>
                  <a:lnTo>
                    <a:pt x="569" y="169"/>
                  </a:lnTo>
                  <a:lnTo>
                    <a:pt x="562" y="163"/>
                  </a:lnTo>
                  <a:lnTo>
                    <a:pt x="555" y="159"/>
                  </a:lnTo>
                  <a:lnTo>
                    <a:pt x="548" y="154"/>
                  </a:lnTo>
                  <a:lnTo>
                    <a:pt x="540" y="151"/>
                  </a:lnTo>
                  <a:lnTo>
                    <a:pt x="533" y="148"/>
                  </a:lnTo>
                  <a:lnTo>
                    <a:pt x="524" y="146"/>
                  </a:lnTo>
                  <a:lnTo>
                    <a:pt x="515" y="145"/>
                  </a:lnTo>
                  <a:lnTo>
                    <a:pt x="507" y="145"/>
                  </a:lnTo>
                  <a:lnTo>
                    <a:pt x="498" y="145"/>
                  </a:lnTo>
                  <a:lnTo>
                    <a:pt x="494" y="129"/>
                  </a:lnTo>
                  <a:lnTo>
                    <a:pt x="488" y="114"/>
                  </a:lnTo>
                  <a:lnTo>
                    <a:pt x="480" y="100"/>
                  </a:lnTo>
                  <a:lnTo>
                    <a:pt x="473" y="87"/>
                  </a:lnTo>
                  <a:lnTo>
                    <a:pt x="464" y="74"/>
                  </a:lnTo>
                  <a:lnTo>
                    <a:pt x="453" y="62"/>
                  </a:lnTo>
                  <a:lnTo>
                    <a:pt x="442" y="51"/>
                  </a:lnTo>
                  <a:lnTo>
                    <a:pt x="430" y="41"/>
                  </a:lnTo>
                  <a:lnTo>
                    <a:pt x="418" y="31"/>
                  </a:lnTo>
                  <a:lnTo>
                    <a:pt x="404" y="24"/>
                  </a:lnTo>
                  <a:lnTo>
                    <a:pt x="390" y="17"/>
                  </a:lnTo>
                  <a:lnTo>
                    <a:pt x="376" y="11"/>
                  </a:lnTo>
                  <a:lnTo>
                    <a:pt x="361" y="6"/>
                  </a:lnTo>
                  <a:lnTo>
                    <a:pt x="346" y="3"/>
                  </a:lnTo>
                  <a:lnTo>
                    <a:pt x="329" y="1"/>
                  </a:lnTo>
                  <a:lnTo>
                    <a:pt x="313" y="0"/>
                  </a:lnTo>
                  <a:lnTo>
                    <a:pt x="294" y="1"/>
                  </a:lnTo>
                  <a:lnTo>
                    <a:pt x="276" y="3"/>
                  </a:lnTo>
                  <a:lnTo>
                    <a:pt x="258" y="8"/>
                  </a:lnTo>
                  <a:lnTo>
                    <a:pt x="242" y="14"/>
                  </a:lnTo>
                  <a:lnTo>
                    <a:pt x="226" y="21"/>
                  </a:lnTo>
                  <a:lnTo>
                    <a:pt x="211" y="29"/>
                  </a:lnTo>
                  <a:lnTo>
                    <a:pt x="196" y="39"/>
                  </a:lnTo>
                  <a:lnTo>
                    <a:pt x="183" y="51"/>
                  </a:lnTo>
                  <a:lnTo>
                    <a:pt x="171" y="63"/>
                  </a:lnTo>
                  <a:lnTo>
                    <a:pt x="159" y="76"/>
                  </a:lnTo>
                  <a:lnTo>
                    <a:pt x="150" y="90"/>
                  </a:lnTo>
                  <a:lnTo>
                    <a:pt x="141" y="105"/>
                  </a:lnTo>
                  <a:lnTo>
                    <a:pt x="134" y="122"/>
                  </a:lnTo>
                  <a:lnTo>
                    <a:pt x="128" y="139"/>
                  </a:lnTo>
                  <a:lnTo>
                    <a:pt x="125" y="157"/>
                  </a:lnTo>
                  <a:lnTo>
                    <a:pt x="121" y="175"/>
                  </a:lnTo>
                  <a:lnTo>
                    <a:pt x="108" y="180"/>
                  </a:lnTo>
                  <a:lnTo>
                    <a:pt x="96" y="185"/>
                  </a:lnTo>
                  <a:lnTo>
                    <a:pt x="84" y="191"/>
                  </a:lnTo>
                  <a:lnTo>
                    <a:pt x="72" y="198"/>
                  </a:lnTo>
                  <a:lnTo>
                    <a:pt x="61" y="207"/>
                  </a:lnTo>
                  <a:lnTo>
                    <a:pt x="52" y="215"/>
                  </a:lnTo>
                  <a:lnTo>
                    <a:pt x="43" y="224"/>
                  </a:lnTo>
                  <a:lnTo>
                    <a:pt x="34" y="235"/>
                  </a:lnTo>
                  <a:lnTo>
                    <a:pt x="27" y="246"/>
                  </a:lnTo>
                  <a:lnTo>
                    <a:pt x="20" y="257"/>
                  </a:lnTo>
                  <a:lnTo>
                    <a:pt x="15" y="270"/>
                  </a:lnTo>
                  <a:lnTo>
                    <a:pt x="9" y="282"/>
                  </a:lnTo>
                  <a:lnTo>
                    <a:pt x="6" y="295"/>
                  </a:lnTo>
                  <a:lnTo>
                    <a:pt x="3" y="308"/>
                  </a:lnTo>
                  <a:lnTo>
                    <a:pt x="2" y="322"/>
                  </a:lnTo>
                  <a:lnTo>
                    <a:pt x="0" y="336"/>
                  </a:lnTo>
                  <a:lnTo>
                    <a:pt x="2" y="354"/>
                  </a:lnTo>
                  <a:lnTo>
                    <a:pt x="4" y="370"/>
                  </a:lnTo>
                  <a:lnTo>
                    <a:pt x="8" y="386"/>
                  </a:lnTo>
                  <a:lnTo>
                    <a:pt x="14" y="402"/>
                  </a:lnTo>
                  <a:lnTo>
                    <a:pt x="21" y="416"/>
                  </a:lnTo>
                  <a:lnTo>
                    <a:pt x="29" y="430"/>
                  </a:lnTo>
                  <a:lnTo>
                    <a:pt x="39" y="443"/>
                  </a:lnTo>
                  <a:lnTo>
                    <a:pt x="49" y="455"/>
                  </a:lnTo>
                  <a:lnTo>
                    <a:pt x="61" y="466"/>
                  </a:lnTo>
                  <a:lnTo>
                    <a:pt x="74" y="476"/>
                  </a:lnTo>
                  <a:lnTo>
                    <a:pt x="89" y="484"/>
                  </a:lnTo>
                  <a:lnTo>
                    <a:pt x="103" y="491"/>
                  </a:lnTo>
                  <a:lnTo>
                    <a:pt x="119" y="496"/>
                  </a:lnTo>
                  <a:lnTo>
                    <a:pt x="134" y="501"/>
                  </a:lnTo>
                  <a:lnTo>
                    <a:pt x="152" y="503"/>
                  </a:lnTo>
                  <a:lnTo>
                    <a:pt x="168" y="504"/>
                  </a:lnTo>
                  <a:lnTo>
                    <a:pt x="576" y="504"/>
                  </a:lnTo>
                  <a:lnTo>
                    <a:pt x="592" y="504"/>
                  </a:lnTo>
                  <a:lnTo>
                    <a:pt x="606" y="502"/>
                  </a:lnTo>
                  <a:lnTo>
                    <a:pt x="619" y="497"/>
                  </a:lnTo>
                  <a:lnTo>
                    <a:pt x="633" y="493"/>
                  </a:lnTo>
                  <a:lnTo>
                    <a:pt x="645" y="487"/>
                  </a:lnTo>
                  <a:lnTo>
                    <a:pt x="657" y="480"/>
                  </a:lnTo>
                  <a:lnTo>
                    <a:pt x="668" y="471"/>
                  </a:lnTo>
                  <a:lnTo>
                    <a:pt x="679" y="461"/>
                  </a:lnTo>
                  <a:lnTo>
                    <a:pt x="687" y="452"/>
                  </a:lnTo>
                  <a:lnTo>
                    <a:pt x="696" y="441"/>
                  </a:lnTo>
                  <a:lnTo>
                    <a:pt x="703" y="429"/>
                  </a:lnTo>
                  <a:lnTo>
                    <a:pt x="709" y="416"/>
                  </a:lnTo>
                  <a:lnTo>
                    <a:pt x="713" y="403"/>
                  </a:lnTo>
                  <a:lnTo>
                    <a:pt x="718" y="390"/>
                  </a:lnTo>
                  <a:lnTo>
                    <a:pt x="720" y="374"/>
                  </a:lnTo>
                  <a:lnTo>
                    <a:pt x="720" y="360"/>
                  </a:lnTo>
                  <a:close/>
                  <a:moveTo>
                    <a:pt x="576" y="456"/>
                  </a:moveTo>
                  <a:lnTo>
                    <a:pt x="168" y="456"/>
                  </a:lnTo>
                  <a:lnTo>
                    <a:pt x="156" y="456"/>
                  </a:lnTo>
                  <a:lnTo>
                    <a:pt x="144" y="454"/>
                  </a:lnTo>
                  <a:lnTo>
                    <a:pt x="133" y="451"/>
                  </a:lnTo>
                  <a:lnTo>
                    <a:pt x="122" y="446"/>
                  </a:lnTo>
                  <a:lnTo>
                    <a:pt x="111" y="442"/>
                  </a:lnTo>
                  <a:lnTo>
                    <a:pt x="102" y="435"/>
                  </a:lnTo>
                  <a:lnTo>
                    <a:pt x="92" y="429"/>
                  </a:lnTo>
                  <a:lnTo>
                    <a:pt x="83" y="421"/>
                  </a:lnTo>
                  <a:lnTo>
                    <a:pt x="76" y="412"/>
                  </a:lnTo>
                  <a:lnTo>
                    <a:pt x="69" y="404"/>
                  </a:lnTo>
                  <a:lnTo>
                    <a:pt x="63" y="393"/>
                  </a:lnTo>
                  <a:lnTo>
                    <a:pt x="58" y="383"/>
                  </a:lnTo>
                  <a:lnTo>
                    <a:pt x="54" y="372"/>
                  </a:lnTo>
                  <a:lnTo>
                    <a:pt x="51" y="360"/>
                  </a:lnTo>
                  <a:lnTo>
                    <a:pt x="49" y="348"/>
                  </a:lnTo>
                  <a:lnTo>
                    <a:pt x="48" y="336"/>
                  </a:lnTo>
                  <a:lnTo>
                    <a:pt x="49" y="325"/>
                  </a:lnTo>
                  <a:lnTo>
                    <a:pt x="51" y="315"/>
                  </a:lnTo>
                  <a:lnTo>
                    <a:pt x="53" y="305"/>
                  </a:lnTo>
                  <a:lnTo>
                    <a:pt x="56" y="294"/>
                  </a:lnTo>
                  <a:lnTo>
                    <a:pt x="60" y="285"/>
                  </a:lnTo>
                  <a:lnTo>
                    <a:pt x="65" y="275"/>
                  </a:lnTo>
                  <a:lnTo>
                    <a:pt x="70" y="267"/>
                  </a:lnTo>
                  <a:lnTo>
                    <a:pt x="77" y="259"/>
                  </a:lnTo>
                  <a:lnTo>
                    <a:pt x="84" y="251"/>
                  </a:lnTo>
                  <a:lnTo>
                    <a:pt x="92" y="244"/>
                  </a:lnTo>
                  <a:lnTo>
                    <a:pt x="100" y="238"/>
                  </a:lnTo>
                  <a:lnTo>
                    <a:pt x="108" y="232"/>
                  </a:lnTo>
                  <a:lnTo>
                    <a:pt x="118" y="227"/>
                  </a:lnTo>
                  <a:lnTo>
                    <a:pt x="128" y="223"/>
                  </a:lnTo>
                  <a:lnTo>
                    <a:pt x="138" y="220"/>
                  </a:lnTo>
                  <a:lnTo>
                    <a:pt x="148" y="218"/>
                  </a:lnTo>
                  <a:lnTo>
                    <a:pt x="153" y="217"/>
                  </a:lnTo>
                  <a:lnTo>
                    <a:pt x="156" y="214"/>
                  </a:lnTo>
                  <a:lnTo>
                    <a:pt x="160" y="212"/>
                  </a:lnTo>
                  <a:lnTo>
                    <a:pt x="163" y="209"/>
                  </a:lnTo>
                  <a:lnTo>
                    <a:pt x="165" y="205"/>
                  </a:lnTo>
                  <a:lnTo>
                    <a:pt x="167" y="201"/>
                  </a:lnTo>
                  <a:lnTo>
                    <a:pt x="168" y="197"/>
                  </a:lnTo>
                  <a:lnTo>
                    <a:pt x="168" y="193"/>
                  </a:lnTo>
                  <a:lnTo>
                    <a:pt x="169" y="177"/>
                  </a:lnTo>
                  <a:lnTo>
                    <a:pt x="171" y="163"/>
                  </a:lnTo>
                  <a:lnTo>
                    <a:pt x="175" y="149"/>
                  </a:lnTo>
                  <a:lnTo>
                    <a:pt x="180" y="136"/>
                  </a:lnTo>
                  <a:lnTo>
                    <a:pt x="186" y="124"/>
                  </a:lnTo>
                  <a:lnTo>
                    <a:pt x="193" y="112"/>
                  </a:lnTo>
                  <a:lnTo>
                    <a:pt x="202" y="101"/>
                  </a:lnTo>
                  <a:lnTo>
                    <a:pt x="211" y="90"/>
                  </a:lnTo>
                  <a:lnTo>
                    <a:pt x="221" y="82"/>
                  </a:lnTo>
                  <a:lnTo>
                    <a:pt x="232" y="73"/>
                  </a:lnTo>
                  <a:lnTo>
                    <a:pt x="244" y="65"/>
                  </a:lnTo>
                  <a:lnTo>
                    <a:pt x="256" y="60"/>
                  </a:lnTo>
                  <a:lnTo>
                    <a:pt x="269" y="54"/>
                  </a:lnTo>
                  <a:lnTo>
                    <a:pt x="283" y="51"/>
                  </a:lnTo>
                  <a:lnTo>
                    <a:pt x="298" y="49"/>
                  </a:lnTo>
                  <a:lnTo>
                    <a:pt x="313" y="48"/>
                  </a:lnTo>
                  <a:lnTo>
                    <a:pt x="326" y="49"/>
                  </a:lnTo>
                  <a:lnTo>
                    <a:pt x="339" y="51"/>
                  </a:lnTo>
                  <a:lnTo>
                    <a:pt x="352" y="53"/>
                  </a:lnTo>
                  <a:lnTo>
                    <a:pt x="364" y="58"/>
                  </a:lnTo>
                  <a:lnTo>
                    <a:pt x="376" y="63"/>
                  </a:lnTo>
                  <a:lnTo>
                    <a:pt x="388" y="70"/>
                  </a:lnTo>
                  <a:lnTo>
                    <a:pt x="399" y="76"/>
                  </a:lnTo>
                  <a:lnTo>
                    <a:pt x="409" y="85"/>
                  </a:lnTo>
                  <a:lnTo>
                    <a:pt x="417" y="94"/>
                  </a:lnTo>
                  <a:lnTo>
                    <a:pt x="426" y="103"/>
                  </a:lnTo>
                  <a:lnTo>
                    <a:pt x="434" y="114"/>
                  </a:lnTo>
                  <a:lnTo>
                    <a:pt x="440" y="125"/>
                  </a:lnTo>
                  <a:lnTo>
                    <a:pt x="446" y="137"/>
                  </a:lnTo>
                  <a:lnTo>
                    <a:pt x="450" y="149"/>
                  </a:lnTo>
                  <a:lnTo>
                    <a:pt x="453" y="162"/>
                  </a:lnTo>
                  <a:lnTo>
                    <a:pt x="455" y="175"/>
                  </a:lnTo>
                  <a:lnTo>
                    <a:pt x="457" y="181"/>
                  </a:lnTo>
                  <a:lnTo>
                    <a:pt x="459" y="186"/>
                  </a:lnTo>
                  <a:lnTo>
                    <a:pt x="462" y="190"/>
                  </a:lnTo>
                  <a:lnTo>
                    <a:pt x="466" y="194"/>
                  </a:lnTo>
                  <a:lnTo>
                    <a:pt x="472" y="196"/>
                  </a:lnTo>
                  <a:lnTo>
                    <a:pt x="477" y="197"/>
                  </a:lnTo>
                  <a:lnTo>
                    <a:pt x="483" y="197"/>
                  </a:lnTo>
                  <a:lnTo>
                    <a:pt x="488" y="196"/>
                  </a:lnTo>
                  <a:lnTo>
                    <a:pt x="494" y="194"/>
                  </a:lnTo>
                  <a:lnTo>
                    <a:pt x="500" y="193"/>
                  </a:lnTo>
                  <a:lnTo>
                    <a:pt x="507" y="193"/>
                  </a:lnTo>
                  <a:lnTo>
                    <a:pt x="512" y="193"/>
                  </a:lnTo>
                  <a:lnTo>
                    <a:pt x="517" y="194"/>
                  </a:lnTo>
                  <a:lnTo>
                    <a:pt x="523" y="196"/>
                  </a:lnTo>
                  <a:lnTo>
                    <a:pt x="528" y="198"/>
                  </a:lnTo>
                  <a:lnTo>
                    <a:pt x="533" y="201"/>
                  </a:lnTo>
                  <a:lnTo>
                    <a:pt x="537" y="205"/>
                  </a:lnTo>
                  <a:lnTo>
                    <a:pt x="541" y="209"/>
                  </a:lnTo>
                  <a:lnTo>
                    <a:pt x="545" y="213"/>
                  </a:lnTo>
                  <a:lnTo>
                    <a:pt x="547" y="218"/>
                  </a:lnTo>
                  <a:lnTo>
                    <a:pt x="549" y="223"/>
                  </a:lnTo>
                  <a:lnTo>
                    <a:pt x="551" y="229"/>
                  </a:lnTo>
                  <a:lnTo>
                    <a:pt x="552" y="234"/>
                  </a:lnTo>
                  <a:lnTo>
                    <a:pt x="552" y="240"/>
                  </a:lnTo>
                  <a:lnTo>
                    <a:pt x="553" y="245"/>
                  </a:lnTo>
                  <a:lnTo>
                    <a:pt x="555" y="249"/>
                  </a:lnTo>
                  <a:lnTo>
                    <a:pt x="557" y="254"/>
                  </a:lnTo>
                  <a:lnTo>
                    <a:pt x="560" y="257"/>
                  </a:lnTo>
                  <a:lnTo>
                    <a:pt x="563" y="260"/>
                  </a:lnTo>
                  <a:lnTo>
                    <a:pt x="568" y="262"/>
                  </a:lnTo>
                  <a:lnTo>
                    <a:pt x="572" y="263"/>
                  </a:lnTo>
                  <a:lnTo>
                    <a:pt x="576" y="264"/>
                  </a:lnTo>
                  <a:lnTo>
                    <a:pt x="586" y="264"/>
                  </a:lnTo>
                  <a:lnTo>
                    <a:pt x="596" y="267"/>
                  </a:lnTo>
                  <a:lnTo>
                    <a:pt x="605" y="269"/>
                  </a:lnTo>
                  <a:lnTo>
                    <a:pt x="613" y="272"/>
                  </a:lnTo>
                  <a:lnTo>
                    <a:pt x="622" y="275"/>
                  </a:lnTo>
                  <a:lnTo>
                    <a:pt x="630" y="281"/>
                  </a:lnTo>
                  <a:lnTo>
                    <a:pt x="637" y="286"/>
                  </a:lnTo>
                  <a:lnTo>
                    <a:pt x="644" y="293"/>
                  </a:lnTo>
                  <a:lnTo>
                    <a:pt x="650" y="299"/>
                  </a:lnTo>
                  <a:lnTo>
                    <a:pt x="656" y="307"/>
                  </a:lnTo>
                  <a:lnTo>
                    <a:pt x="661" y="315"/>
                  </a:lnTo>
                  <a:lnTo>
                    <a:pt x="664" y="323"/>
                  </a:lnTo>
                  <a:lnTo>
                    <a:pt x="668" y="332"/>
                  </a:lnTo>
                  <a:lnTo>
                    <a:pt x="671" y="341"/>
                  </a:lnTo>
                  <a:lnTo>
                    <a:pt x="672" y="350"/>
                  </a:lnTo>
                  <a:lnTo>
                    <a:pt x="672" y="360"/>
                  </a:lnTo>
                  <a:lnTo>
                    <a:pt x="672" y="370"/>
                  </a:lnTo>
                  <a:lnTo>
                    <a:pt x="671" y="380"/>
                  </a:lnTo>
                  <a:lnTo>
                    <a:pt x="668" y="389"/>
                  </a:lnTo>
                  <a:lnTo>
                    <a:pt x="664" y="397"/>
                  </a:lnTo>
                  <a:lnTo>
                    <a:pt x="661" y="406"/>
                  </a:lnTo>
                  <a:lnTo>
                    <a:pt x="656" y="414"/>
                  </a:lnTo>
                  <a:lnTo>
                    <a:pt x="650" y="421"/>
                  </a:lnTo>
                  <a:lnTo>
                    <a:pt x="644" y="428"/>
                  </a:lnTo>
                  <a:lnTo>
                    <a:pt x="637" y="434"/>
                  </a:lnTo>
                  <a:lnTo>
                    <a:pt x="630" y="440"/>
                  </a:lnTo>
                  <a:lnTo>
                    <a:pt x="622" y="444"/>
                  </a:lnTo>
                  <a:lnTo>
                    <a:pt x="613" y="448"/>
                  </a:lnTo>
                  <a:lnTo>
                    <a:pt x="605" y="452"/>
                  </a:lnTo>
                  <a:lnTo>
                    <a:pt x="596" y="454"/>
                  </a:lnTo>
                  <a:lnTo>
                    <a:pt x="586" y="456"/>
                  </a:lnTo>
                  <a:lnTo>
                    <a:pt x="576" y="456"/>
                  </a:lnTo>
                  <a:close/>
                </a:path>
              </a:pathLst>
            </a:custGeom>
            <a:solidFill>
              <a:srgbClr val="4178BE"/>
            </a:solidFill>
            <a:ln w="9525">
              <a:noFill/>
              <a:round/>
              <a:headEnd/>
              <a:tailEnd/>
            </a:ln>
          </p:spPr>
          <p:txBody>
            <a:bodyPr/>
            <a:lstStyle/>
            <a:p>
              <a:endParaRPr lang="en-US" sz="2400"/>
            </a:p>
          </p:txBody>
        </p:sp>
        <p:sp>
          <p:nvSpPr>
            <p:cNvPr id="101399" name="Rectangle 23"/>
            <p:cNvSpPr>
              <a:spLocks noChangeArrowheads="1"/>
            </p:cNvSpPr>
            <p:nvPr/>
          </p:nvSpPr>
          <p:spPr bwMode="auto">
            <a:xfrm>
              <a:off x="246" y="1951"/>
              <a:ext cx="195" cy="56"/>
            </a:xfrm>
            <a:prstGeom prst="rect">
              <a:avLst/>
            </a:prstGeom>
            <a:solidFill>
              <a:srgbClr val="FFFFFF"/>
            </a:solidFill>
            <a:ln w="9525">
              <a:noFill/>
              <a:miter lim="800000"/>
              <a:headEnd/>
              <a:tailEnd/>
            </a:ln>
            <a:effectLst/>
          </p:spPr>
          <p:txBody>
            <a:bodyPr wrap="none" anchor="ctr"/>
            <a:lstStyle/>
            <a:p>
              <a:endParaRPr lang="en-US" sz="2400"/>
            </a:p>
          </p:txBody>
        </p:sp>
        <p:grpSp>
          <p:nvGrpSpPr>
            <p:cNvPr id="101400" name="Group 24"/>
            <p:cNvGrpSpPr>
              <a:grpSpLocks/>
            </p:cNvGrpSpPr>
            <p:nvPr/>
          </p:nvGrpSpPr>
          <p:grpSpPr bwMode="auto">
            <a:xfrm>
              <a:off x="267" y="1877"/>
              <a:ext cx="151" cy="181"/>
              <a:chOff x="268" y="1948"/>
              <a:chExt cx="156" cy="187"/>
            </a:xfrm>
          </p:grpSpPr>
          <p:sp>
            <p:nvSpPr>
              <p:cNvPr id="101401" name="Rectangle 25"/>
              <p:cNvSpPr>
                <a:spLocks noChangeArrowheads="1"/>
              </p:cNvSpPr>
              <p:nvPr/>
            </p:nvSpPr>
            <p:spPr bwMode="auto">
              <a:xfrm>
                <a:off x="318" y="2039"/>
                <a:ext cx="56" cy="66"/>
              </a:xfrm>
              <a:prstGeom prst="rect">
                <a:avLst/>
              </a:prstGeom>
              <a:solidFill>
                <a:srgbClr val="FFFFFF"/>
              </a:solidFill>
              <a:ln w="9525">
                <a:noFill/>
                <a:miter lim="800000"/>
                <a:headEnd/>
                <a:tailEnd/>
              </a:ln>
              <a:effectLst/>
            </p:spPr>
            <p:txBody>
              <a:bodyPr wrap="none" anchor="ctr"/>
              <a:lstStyle/>
              <a:p>
                <a:endParaRPr lang="en-US" sz="2400"/>
              </a:p>
            </p:txBody>
          </p:sp>
          <p:sp>
            <p:nvSpPr>
              <p:cNvPr id="101402" name="Freeform 26"/>
              <p:cNvSpPr>
                <a:spLocks noEditPoints="1"/>
              </p:cNvSpPr>
              <p:nvPr/>
            </p:nvSpPr>
            <p:spPr bwMode="auto">
              <a:xfrm>
                <a:off x="268" y="1948"/>
                <a:ext cx="156" cy="187"/>
              </a:xfrm>
              <a:custGeom>
                <a:avLst/>
                <a:gdLst/>
                <a:ahLst/>
                <a:cxnLst>
                  <a:cxn ang="0">
                    <a:pos x="952" y="7"/>
                  </a:cxn>
                  <a:cxn ang="0">
                    <a:pos x="1084" y="45"/>
                  </a:cxn>
                  <a:cxn ang="0">
                    <a:pos x="1199" y="111"/>
                  </a:cxn>
                  <a:cxn ang="0">
                    <a:pos x="1296" y="203"/>
                  </a:cxn>
                  <a:cxn ang="0">
                    <a:pos x="1367" y="316"/>
                  </a:cxn>
                  <a:cxn ang="0">
                    <a:pos x="1411" y="444"/>
                  </a:cxn>
                  <a:cxn ang="0">
                    <a:pos x="1423" y="828"/>
                  </a:cxn>
                  <a:cxn ang="0">
                    <a:pos x="1624" y="1093"/>
                  </a:cxn>
                  <a:cxn ang="0">
                    <a:pos x="1584" y="1374"/>
                  </a:cxn>
                  <a:cxn ang="0">
                    <a:pos x="1502" y="1602"/>
                  </a:cxn>
                  <a:cxn ang="0">
                    <a:pos x="1371" y="1773"/>
                  </a:cxn>
                  <a:cxn ang="0">
                    <a:pos x="1188" y="1890"/>
                  </a:cxn>
                  <a:cxn ang="0">
                    <a:pos x="949" y="1949"/>
                  </a:cxn>
                  <a:cxn ang="0">
                    <a:pos x="675" y="1950"/>
                  </a:cxn>
                  <a:cxn ang="0">
                    <a:pos x="452" y="1891"/>
                  </a:cxn>
                  <a:cxn ang="0">
                    <a:pos x="276" y="1775"/>
                  </a:cxn>
                  <a:cxn ang="0">
                    <a:pos x="144" y="1605"/>
                  </a:cxn>
                  <a:cxn ang="0">
                    <a:pos x="56" y="1387"/>
                  </a:cxn>
                  <a:cxn ang="0">
                    <a:pos x="9" y="1127"/>
                  </a:cxn>
                  <a:cxn ang="0">
                    <a:pos x="4" y="828"/>
                  </a:cxn>
                  <a:cxn ang="0">
                    <a:pos x="233" y="476"/>
                  </a:cxn>
                  <a:cxn ang="0">
                    <a:pos x="271" y="343"/>
                  </a:cxn>
                  <a:cxn ang="0">
                    <a:pos x="338" y="226"/>
                  </a:cxn>
                  <a:cxn ang="0">
                    <a:pos x="431" y="129"/>
                  </a:cxn>
                  <a:cxn ang="0">
                    <a:pos x="544" y="56"/>
                  </a:cxn>
                  <a:cxn ang="0">
                    <a:pos x="674" y="12"/>
                  </a:cxn>
                  <a:cxn ang="0">
                    <a:pos x="821" y="981"/>
                  </a:cxn>
                  <a:cxn ang="0">
                    <a:pos x="753" y="999"/>
                  </a:cxn>
                  <a:cxn ang="0">
                    <a:pos x="702" y="1045"/>
                  </a:cxn>
                  <a:cxn ang="0">
                    <a:pos x="679" y="1109"/>
                  </a:cxn>
                  <a:cxn ang="0">
                    <a:pos x="682" y="1160"/>
                  </a:cxn>
                  <a:cxn ang="0">
                    <a:pos x="729" y="1234"/>
                  </a:cxn>
                  <a:cxn ang="0">
                    <a:pos x="910" y="1237"/>
                  </a:cxn>
                  <a:cxn ang="0">
                    <a:pos x="959" y="1161"/>
                  </a:cxn>
                  <a:cxn ang="0">
                    <a:pos x="963" y="1109"/>
                  </a:cxn>
                  <a:cxn ang="0">
                    <a:pos x="940" y="1045"/>
                  </a:cxn>
                  <a:cxn ang="0">
                    <a:pos x="889" y="999"/>
                  </a:cxn>
                  <a:cxn ang="0">
                    <a:pos x="821" y="981"/>
                  </a:cxn>
                  <a:cxn ang="0">
                    <a:pos x="1201" y="504"/>
                  </a:cxn>
                  <a:cxn ang="0">
                    <a:pos x="1179" y="425"/>
                  </a:cxn>
                  <a:cxn ang="0">
                    <a:pos x="1138" y="355"/>
                  </a:cxn>
                  <a:cxn ang="0">
                    <a:pos x="1082" y="296"/>
                  </a:cxn>
                  <a:cxn ang="0">
                    <a:pos x="1013" y="252"/>
                  </a:cxn>
                  <a:cxn ang="0">
                    <a:pos x="935" y="225"/>
                  </a:cxn>
                  <a:cxn ang="0">
                    <a:pos x="787" y="218"/>
                  </a:cxn>
                  <a:cxn ang="0">
                    <a:pos x="702" y="229"/>
                  </a:cxn>
                  <a:cxn ang="0">
                    <a:pos x="624" y="259"/>
                  </a:cxn>
                  <a:cxn ang="0">
                    <a:pos x="557" y="308"/>
                  </a:cxn>
                  <a:cxn ang="0">
                    <a:pos x="503" y="370"/>
                  </a:cxn>
                  <a:cxn ang="0">
                    <a:pos x="465" y="444"/>
                  </a:cxn>
                  <a:cxn ang="0">
                    <a:pos x="445" y="527"/>
                  </a:cxn>
                </a:cxnLst>
                <a:rect l="0" t="0" r="r" b="b"/>
                <a:pathLst>
                  <a:path w="1629" h="1957">
                    <a:moveTo>
                      <a:pt x="787" y="0"/>
                    </a:moveTo>
                    <a:lnTo>
                      <a:pt x="868" y="0"/>
                    </a:lnTo>
                    <a:lnTo>
                      <a:pt x="896" y="1"/>
                    </a:lnTo>
                    <a:lnTo>
                      <a:pt x="925" y="4"/>
                    </a:lnTo>
                    <a:lnTo>
                      <a:pt x="952" y="7"/>
                    </a:lnTo>
                    <a:lnTo>
                      <a:pt x="979" y="12"/>
                    </a:lnTo>
                    <a:lnTo>
                      <a:pt x="1006" y="18"/>
                    </a:lnTo>
                    <a:lnTo>
                      <a:pt x="1032" y="26"/>
                    </a:lnTo>
                    <a:lnTo>
                      <a:pt x="1058" y="34"/>
                    </a:lnTo>
                    <a:lnTo>
                      <a:pt x="1084" y="45"/>
                    </a:lnTo>
                    <a:lnTo>
                      <a:pt x="1108" y="56"/>
                    </a:lnTo>
                    <a:lnTo>
                      <a:pt x="1132" y="67"/>
                    </a:lnTo>
                    <a:lnTo>
                      <a:pt x="1155" y="82"/>
                    </a:lnTo>
                    <a:lnTo>
                      <a:pt x="1178" y="96"/>
                    </a:lnTo>
                    <a:lnTo>
                      <a:pt x="1199" y="111"/>
                    </a:lnTo>
                    <a:lnTo>
                      <a:pt x="1220" y="127"/>
                    </a:lnTo>
                    <a:lnTo>
                      <a:pt x="1240" y="145"/>
                    </a:lnTo>
                    <a:lnTo>
                      <a:pt x="1260" y="164"/>
                    </a:lnTo>
                    <a:lnTo>
                      <a:pt x="1278" y="183"/>
                    </a:lnTo>
                    <a:lnTo>
                      <a:pt x="1296" y="203"/>
                    </a:lnTo>
                    <a:lnTo>
                      <a:pt x="1312" y="224"/>
                    </a:lnTo>
                    <a:lnTo>
                      <a:pt x="1327" y="246"/>
                    </a:lnTo>
                    <a:lnTo>
                      <a:pt x="1343" y="269"/>
                    </a:lnTo>
                    <a:lnTo>
                      <a:pt x="1356" y="291"/>
                    </a:lnTo>
                    <a:lnTo>
                      <a:pt x="1367" y="316"/>
                    </a:lnTo>
                    <a:lnTo>
                      <a:pt x="1379" y="341"/>
                    </a:lnTo>
                    <a:lnTo>
                      <a:pt x="1389" y="365"/>
                    </a:lnTo>
                    <a:lnTo>
                      <a:pt x="1398" y="391"/>
                    </a:lnTo>
                    <a:lnTo>
                      <a:pt x="1405" y="417"/>
                    </a:lnTo>
                    <a:lnTo>
                      <a:pt x="1411" y="444"/>
                    </a:lnTo>
                    <a:lnTo>
                      <a:pt x="1417" y="471"/>
                    </a:lnTo>
                    <a:lnTo>
                      <a:pt x="1420" y="500"/>
                    </a:lnTo>
                    <a:lnTo>
                      <a:pt x="1422" y="528"/>
                    </a:lnTo>
                    <a:lnTo>
                      <a:pt x="1423" y="556"/>
                    </a:lnTo>
                    <a:lnTo>
                      <a:pt x="1423" y="828"/>
                    </a:lnTo>
                    <a:lnTo>
                      <a:pt x="1626" y="828"/>
                    </a:lnTo>
                    <a:lnTo>
                      <a:pt x="1629" y="897"/>
                    </a:lnTo>
                    <a:lnTo>
                      <a:pt x="1629" y="965"/>
                    </a:lnTo>
                    <a:lnTo>
                      <a:pt x="1626" y="1029"/>
                    </a:lnTo>
                    <a:lnTo>
                      <a:pt x="1624" y="1093"/>
                    </a:lnTo>
                    <a:lnTo>
                      <a:pt x="1619" y="1153"/>
                    </a:lnTo>
                    <a:lnTo>
                      <a:pt x="1613" y="1212"/>
                    </a:lnTo>
                    <a:lnTo>
                      <a:pt x="1605" y="1268"/>
                    </a:lnTo>
                    <a:lnTo>
                      <a:pt x="1596" y="1323"/>
                    </a:lnTo>
                    <a:lnTo>
                      <a:pt x="1584" y="1374"/>
                    </a:lnTo>
                    <a:lnTo>
                      <a:pt x="1571" y="1425"/>
                    </a:lnTo>
                    <a:lnTo>
                      <a:pt x="1557" y="1472"/>
                    </a:lnTo>
                    <a:lnTo>
                      <a:pt x="1540" y="1518"/>
                    </a:lnTo>
                    <a:lnTo>
                      <a:pt x="1522" y="1560"/>
                    </a:lnTo>
                    <a:lnTo>
                      <a:pt x="1502" y="1602"/>
                    </a:lnTo>
                    <a:lnTo>
                      <a:pt x="1479" y="1640"/>
                    </a:lnTo>
                    <a:lnTo>
                      <a:pt x="1456" y="1677"/>
                    </a:lnTo>
                    <a:lnTo>
                      <a:pt x="1430" y="1711"/>
                    </a:lnTo>
                    <a:lnTo>
                      <a:pt x="1401" y="1744"/>
                    </a:lnTo>
                    <a:lnTo>
                      <a:pt x="1371" y="1773"/>
                    </a:lnTo>
                    <a:lnTo>
                      <a:pt x="1339" y="1802"/>
                    </a:lnTo>
                    <a:lnTo>
                      <a:pt x="1305" y="1826"/>
                    </a:lnTo>
                    <a:lnTo>
                      <a:pt x="1268" y="1850"/>
                    </a:lnTo>
                    <a:lnTo>
                      <a:pt x="1230" y="1871"/>
                    </a:lnTo>
                    <a:lnTo>
                      <a:pt x="1188" y="1890"/>
                    </a:lnTo>
                    <a:lnTo>
                      <a:pt x="1145" y="1905"/>
                    </a:lnTo>
                    <a:lnTo>
                      <a:pt x="1100" y="1919"/>
                    </a:lnTo>
                    <a:lnTo>
                      <a:pt x="1052" y="1932"/>
                    </a:lnTo>
                    <a:lnTo>
                      <a:pt x="1001" y="1942"/>
                    </a:lnTo>
                    <a:lnTo>
                      <a:pt x="949" y="1949"/>
                    </a:lnTo>
                    <a:lnTo>
                      <a:pt x="894" y="1954"/>
                    </a:lnTo>
                    <a:lnTo>
                      <a:pt x="836" y="1956"/>
                    </a:lnTo>
                    <a:lnTo>
                      <a:pt x="776" y="1957"/>
                    </a:lnTo>
                    <a:lnTo>
                      <a:pt x="724" y="1955"/>
                    </a:lnTo>
                    <a:lnTo>
                      <a:pt x="675" y="1950"/>
                    </a:lnTo>
                    <a:lnTo>
                      <a:pt x="627" y="1943"/>
                    </a:lnTo>
                    <a:lnTo>
                      <a:pt x="581" y="1934"/>
                    </a:lnTo>
                    <a:lnTo>
                      <a:pt x="536" y="1922"/>
                    </a:lnTo>
                    <a:lnTo>
                      <a:pt x="494" y="1908"/>
                    </a:lnTo>
                    <a:lnTo>
                      <a:pt x="452" y="1891"/>
                    </a:lnTo>
                    <a:lnTo>
                      <a:pt x="414" y="1872"/>
                    </a:lnTo>
                    <a:lnTo>
                      <a:pt x="377" y="1851"/>
                    </a:lnTo>
                    <a:lnTo>
                      <a:pt x="342" y="1828"/>
                    </a:lnTo>
                    <a:lnTo>
                      <a:pt x="308" y="1803"/>
                    </a:lnTo>
                    <a:lnTo>
                      <a:pt x="276" y="1775"/>
                    </a:lnTo>
                    <a:lnTo>
                      <a:pt x="246" y="1745"/>
                    </a:lnTo>
                    <a:lnTo>
                      <a:pt x="218" y="1713"/>
                    </a:lnTo>
                    <a:lnTo>
                      <a:pt x="192" y="1679"/>
                    </a:lnTo>
                    <a:lnTo>
                      <a:pt x="167" y="1643"/>
                    </a:lnTo>
                    <a:lnTo>
                      <a:pt x="144" y="1605"/>
                    </a:lnTo>
                    <a:lnTo>
                      <a:pt x="123" y="1565"/>
                    </a:lnTo>
                    <a:lnTo>
                      <a:pt x="104" y="1524"/>
                    </a:lnTo>
                    <a:lnTo>
                      <a:pt x="86" y="1480"/>
                    </a:lnTo>
                    <a:lnTo>
                      <a:pt x="70" y="1434"/>
                    </a:lnTo>
                    <a:lnTo>
                      <a:pt x="56" y="1387"/>
                    </a:lnTo>
                    <a:lnTo>
                      <a:pt x="43" y="1339"/>
                    </a:lnTo>
                    <a:lnTo>
                      <a:pt x="32" y="1288"/>
                    </a:lnTo>
                    <a:lnTo>
                      <a:pt x="23" y="1237"/>
                    </a:lnTo>
                    <a:lnTo>
                      <a:pt x="14" y="1182"/>
                    </a:lnTo>
                    <a:lnTo>
                      <a:pt x="9" y="1127"/>
                    </a:lnTo>
                    <a:lnTo>
                      <a:pt x="5" y="1071"/>
                    </a:lnTo>
                    <a:lnTo>
                      <a:pt x="1" y="1012"/>
                    </a:lnTo>
                    <a:lnTo>
                      <a:pt x="0" y="953"/>
                    </a:lnTo>
                    <a:lnTo>
                      <a:pt x="1" y="892"/>
                    </a:lnTo>
                    <a:lnTo>
                      <a:pt x="4" y="828"/>
                    </a:lnTo>
                    <a:lnTo>
                      <a:pt x="226" y="828"/>
                    </a:lnTo>
                    <a:lnTo>
                      <a:pt x="226" y="561"/>
                    </a:lnTo>
                    <a:lnTo>
                      <a:pt x="228" y="532"/>
                    </a:lnTo>
                    <a:lnTo>
                      <a:pt x="230" y="504"/>
                    </a:lnTo>
                    <a:lnTo>
                      <a:pt x="233" y="476"/>
                    </a:lnTo>
                    <a:lnTo>
                      <a:pt x="238" y="449"/>
                    </a:lnTo>
                    <a:lnTo>
                      <a:pt x="244" y="422"/>
                    </a:lnTo>
                    <a:lnTo>
                      <a:pt x="252" y="395"/>
                    </a:lnTo>
                    <a:lnTo>
                      <a:pt x="260" y="369"/>
                    </a:lnTo>
                    <a:lnTo>
                      <a:pt x="271" y="343"/>
                    </a:lnTo>
                    <a:lnTo>
                      <a:pt x="282" y="318"/>
                    </a:lnTo>
                    <a:lnTo>
                      <a:pt x="295" y="295"/>
                    </a:lnTo>
                    <a:lnTo>
                      <a:pt x="308" y="271"/>
                    </a:lnTo>
                    <a:lnTo>
                      <a:pt x="323" y="249"/>
                    </a:lnTo>
                    <a:lnTo>
                      <a:pt x="338" y="226"/>
                    </a:lnTo>
                    <a:lnTo>
                      <a:pt x="355" y="205"/>
                    </a:lnTo>
                    <a:lnTo>
                      <a:pt x="372" y="185"/>
                    </a:lnTo>
                    <a:lnTo>
                      <a:pt x="391" y="165"/>
                    </a:lnTo>
                    <a:lnTo>
                      <a:pt x="410" y="146"/>
                    </a:lnTo>
                    <a:lnTo>
                      <a:pt x="431" y="129"/>
                    </a:lnTo>
                    <a:lnTo>
                      <a:pt x="452" y="112"/>
                    </a:lnTo>
                    <a:lnTo>
                      <a:pt x="474" y="97"/>
                    </a:lnTo>
                    <a:lnTo>
                      <a:pt x="497" y="82"/>
                    </a:lnTo>
                    <a:lnTo>
                      <a:pt x="521" y="69"/>
                    </a:lnTo>
                    <a:lnTo>
                      <a:pt x="544" y="56"/>
                    </a:lnTo>
                    <a:lnTo>
                      <a:pt x="569" y="45"/>
                    </a:lnTo>
                    <a:lnTo>
                      <a:pt x="595" y="34"/>
                    </a:lnTo>
                    <a:lnTo>
                      <a:pt x="621" y="26"/>
                    </a:lnTo>
                    <a:lnTo>
                      <a:pt x="647" y="18"/>
                    </a:lnTo>
                    <a:lnTo>
                      <a:pt x="674" y="12"/>
                    </a:lnTo>
                    <a:lnTo>
                      <a:pt x="702" y="7"/>
                    </a:lnTo>
                    <a:lnTo>
                      <a:pt x="730" y="4"/>
                    </a:lnTo>
                    <a:lnTo>
                      <a:pt x="759" y="1"/>
                    </a:lnTo>
                    <a:lnTo>
                      <a:pt x="787" y="0"/>
                    </a:lnTo>
                    <a:close/>
                    <a:moveTo>
                      <a:pt x="821" y="981"/>
                    </a:moveTo>
                    <a:lnTo>
                      <a:pt x="807" y="982"/>
                    </a:lnTo>
                    <a:lnTo>
                      <a:pt x="793" y="983"/>
                    </a:lnTo>
                    <a:lnTo>
                      <a:pt x="779" y="987"/>
                    </a:lnTo>
                    <a:lnTo>
                      <a:pt x="766" y="992"/>
                    </a:lnTo>
                    <a:lnTo>
                      <a:pt x="753" y="999"/>
                    </a:lnTo>
                    <a:lnTo>
                      <a:pt x="741" y="1006"/>
                    </a:lnTo>
                    <a:lnTo>
                      <a:pt x="730" y="1014"/>
                    </a:lnTo>
                    <a:lnTo>
                      <a:pt x="720" y="1023"/>
                    </a:lnTo>
                    <a:lnTo>
                      <a:pt x="710" y="1033"/>
                    </a:lnTo>
                    <a:lnTo>
                      <a:pt x="702" y="1045"/>
                    </a:lnTo>
                    <a:lnTo>
                      <a:pt x="695" y="1056"/>
                    </a:lnTo>
                    <a:lnTo>
                      <a:pt x="689" y="1068"/>
                    </a:lnTo>
                    <a:lnTo>
                      <a:pt x="684" y="1081"/>
                    </a:lnTo>
                    <a:lnTo>
                      <a:pt x="681" y="1095"/>
                    </a:lnTo>
                    <a:lnTo>
                      <a:pt x="679" y="1109"/>
                    </a:lnTo>
                    <a:lnTo>
                      <a:pt x="679" y="1124"/>
                    </a:lnTo>
                    <a:lnTo>
                      <a:pt x="679" y="1133"/>
                    </a:lnTo>
                    <a:lnTo>
                      <a:pt x="680" y="1142"/>
                    </a:lnTo>
                    <a:lnTo>
                      <a:pt x="681" y="1152"/>
                    </a:lnTo>
                    <a:lnTo>
                      <a:pt x="682" y="1160"/>
                    </a:lnTo>
                    <a:lnTo>
                      <a:pt x="688" y="1178"/>
                    </a:lnTo>
                    <a:lnTo>
                      <a:pt x="696" y="1193"/>
                    </a:lnTo>
                    <a:lnTo>
                      <a:pt x="706" y="1208"/>
                    </a:lnTo>
                    <a:lnTo>
                      <a:pt x="716" y="1221"/>
                    </a:lnTo>
                    <a:lnTo>
                      <a:pt x="729" y="1234"/>
                    </a:lnTo>
                    <a:lnTo>
                      <a:pt x="743" y="1244"/>
                    </a:lnTo>
                    <a:lnTo>
                      <a:pt x="743" y="1570"/>
                    </a:lnTo>
                    <a:lnTo>
                      <a:pt x="895" y="1570"/>
                    </a:lnTo>
                    <a:lnTo>
                      <a:pt x="895" y="1246"/>
                    </a:lnTo>
                    <a:lnTo>
                      <a:pt x="910" y="1237"/>
                    </a:lnTo>
                    <a:lnTo>
                      <a:pt x="923" y="1224"/>
                    </a:lnTo>
                    <a:lnTo>
                      <a:pt x="935" y="1211"/>
                    </a:lnTo>
                    <a:lnTo>
                      <a:pt x="946" y="1195"/>
                    </a:lnTo>
                    <a:lnTo>
                      <a:pt x="953" y="1179"/>
                    </a:lnTo>
                    <a:lnTo>
                      <a:pt x="959" y="1161"/>
                    </a:lnTo>
                    <a:lnTo>
                      <a:pt x="961" y="1153"/>
                    </a:lnTo>
                    <a:lnTo>
                      <a:pt x="963" y="1144"/>
                    </a:lnTo>
                    <a:lnTo>
                      <a:pt x="963" y="1134"/>
                    </a:lnTo>
                    <a:lnTo>
                      <a:pt x="965" y="1124"/>
                    </a:lnTo>
                    <a:lnTo>
                      <a:pt x="963" y="1109"/>
                    </a:lnTo>
                    <a:lnTo>
                      <a:pt x="961" y="1095"/>
                    </a:lnTo>
                    <a:lnTo>
                      <a:pt x="958" y="1081"/>
                    </a:lnTo>
                    <a:lnTo>
                      <a:pt x="953" y="1068"/>
                    </a:lnTo>
                    <a:lnTo>
                      <a:pt x="947" y="1056"/>
                    </a:lnTo>
                    <a:lnTo>
                      <a:pt x="940" y="1045"/>
                    </a:lnTo>
                    <a:lnTo>
                      <a:pt x="932" y="1033"/>
                    </a:lnTo>
                    <a:lnTo>
                      <a:pt x="922" y="1023"/>
                    </a:lnTo>
                    <a:lnTo>
                      <a:pt x="912" y="1014"/>
                    </a:lnTo>
                    <a:lnTo>
                      <a:pt x="901" y="1006"/>
                    </a:lnTo>
                    <a:lnTo>
                      <a:pt x="889" y="999"/>
                    </a:lnTo>
                    <a:lnTo>
                      <a:pt x="876" y="992"/>
                    </a:lnTo>
                    <a:lnTo>
                      <a:pt x="863" y="987"/>
                    </a:lnTo>
                    <a:lnTo>
                      <a:pt x="850" y="983"/>
                    </a:lnTo>
                    <a:lnTo>
                      <a:pt x="835" y="982"/>
                    </a:lnTo>
                    <a:lnTo>
                      <a:pt x="821" y="981"/>
                    </a:lnTo>
                    <a:close/>
                    <a:moveTo>
                      <a:pt x="1205" y="828"/>
                    </a:moveTo>
                    <a:lnTo>
                      <a:pt x="1205" y="556"/>
                    </a:lnTo>
                    <a:lnTo>
                      <a:pt x="1205" y="538"/>
                    </a:lnTo>
                    <a:lnTo>
                      <a:pt x="1204" y="522"/>
                    </a:lnTo>
                    <a:lnTo>
                      <a:pt x="1201" y="504"/>
                    </a:lnTo>
                    <a:lnTo>
                      <a:pt x="1198" y="488"/>
                    </a:lnTo>
                    <a:lnTo>
                      <a:pt x="1194" y="471"/>
                    </a:lnTo>
                    <a:lnTo>
                      <a:pt x="1190" y="456"/>
                    </a:lnTo>
                    <a:lnTo>
                      <a:pt x="1185" y="441"/>
                    </a:lnTo>
                    <a:lnTo>
                      <a:pt x="1179" y="425"/>
                    </a:lnTo>
                    <a:lnTo>
                      <a:pt x="1172" y="410"/>
                    </a:lnTo>
                    <a:lnTo>
                      <a:pt x="1164" y="396"/>
                    </a:lnTo>
                    <a:lnTo>
                      <a:pt x="1157" y="382"/>
                    </a:lnTo>
                    <a:lnTo>
                      <a:pt x="1147" y="368"/>
                    </a:lnTo>
                    <a:lnTo>
                      <a:pt x="1138" y="355"/>
                    </a:lnTo>
                    <a:lnTo>
                      <a:pt x="1127" y="342"/>
                    </a:lnTo>
                    <a:lnTo>
                      <a:pt x="1117" y="329"/>
                    </a:lnTo>
                    <a:lnTo>
                      <a:pt x="1106" y="317"/>
                    </a:lnTo>
                    <a:lnTo>
                      <a:pt x="1094" y="306"/>
                    </a:lnTo>
                    <a:lnTo>
                      <a:pt x="1082" y="296"/>
                    </a:lnTo>
                    <a:lnTo>
                      <a:pt x="1069" y="285"/>
                    </a:lnTo>
                    <a:lnTo>
                      <a:pt x="1055" y="276"/>
                    </a:lnTo>
                    <a:lnTo>
                      <a:pt x="1042" y="268"/>
                    </a:lnTo>
                    <a:lnTo>
                      <a:pt x="1028" y="259"/>
                    </a:lnTo>
                    <a:lnTo>
                      <a:pt x="1013" y="252"/>
                    </a:lnTo>
                    <a:lnTo>
                      <a:pt x="999" y="245"/>
                    </a:lnTo>
                    <a:lnTo>
                      <a:pt x="983" y="239"/>
                    </a:lnTo>
                    <a:lnTo>
                      <a:pt x="968" y="233"/>
                    </a:lnTo>
                    <a:lnTo>
                      <a:pt x="952" y="229"/>
                    </a:lnTo>
                    <a:lnTo>
                      <a:pt x="935" y="225"/>
                    </a:lnTo>
                    <a:lnTo>
                      <a:pt x="919" y="222"/>
                    </a:lnTo>
                    <a:lnTo>
                      <a:pt x="902" y="220"/>
                    </a:lnTo>
                    <a:lnTo>
                      <a:pt x="885" y="219"/>
                    </a:lnTo>
                    <a:lnTo>
                      <a:pt x="868" y="218"/>
                    </a:lnTo>
                    <a:lnTo>
                      <a:pt x="787" y="218"/>
                    </a:lnTo>
                    <a:lnTo>
                      <a:pt x="769" y="219"/>
                    </a:lnTo>
                    <a:lnTo>
                      <a:pt x="752" y="220"/>
                    </a:lnTo>
                    <a:lnTo>
                      <a:pt x="735" y="223"/>
                    </a:lnTo>
                    <a:lnTo>
                      <a:pt x="719" y="225"/>
                    </a:lnTo>
                    <a:lnTo>
                      <a:pt x="702" y="229"/>
                    </a:lnTo>
                    <a:lnTo>
                      <a:pt x="686" y="233"/>
                    </a:lnTo>
                    <a:lnTo>
                      <a:pt x="669" y="239"/>
                    </a:lnTo>
                    <a:lnTo>
                      <a:pt x="654" y="245"/>
                    </a:lnTo>
                    <a:lnTo>
                      <a:pt x="638" y="252"/>
                    </a:lnTo>
                    <a:lnTo>
                      <a:pt x="624" y="259"/>
                    </a:lnTo>
                    <a:lnTo>
                      <a:pt x="609" y="268"/>
                    </a:lnTo>
                    <a:lnTo>
                      <a:pt x="596" y="277"/>
                    </a:lnTo>
                    <a:lnTo>
                      <a:pt x="582" y="286"/>
                    </a:lnTo>
                    <a:lnTo>
                      <a:pt x="569" y="297"/>
                    </a:lnTo>
                    <a:lnTo>
                      <a:pt x="557" y="308"/>
                    </a:lnTo>
                    <a:lnTo>
                      <a:pt x="545" y="319"/>
                    </a:lnTo>
                    <a:lnTo>
                      <a:pt x="534" y="331"/>
                    </a:lnTo>
                    <a:lnTo>
                      <a:pt x="523" y="343"/>
                    </a:lnTo>
                    <a:lnTo>
                      <a:pt x="512" y="356"/>
                    </a:lnTo>
                    <a:lnTo>
                      <a:pt x="503" y="370"/>
                    </a:lnTo>
                    <a:lnTo>
                      <a:pt x="494" y="384"/>
                    </a:lnTo>
                    <a:lnTo>
                      <a:pt x="485" y="398"/>
                    </a:lnTo>
                    <a:lnTo>
                      <a:pt x="478" y="412"/>
                    </a:lnTo>
                    <a:lnTo>
                      <a:pt x="471" y="428"/>
                    </a:lnTo>
                    <a:lnTo>
                      <a:pt x="465" y="444"/>
                    </a:lnTo>
                    <a:lnTo>
                      <a:pt x="459" y="459"/>
                    </a:lnTo>
                    <a:lnTo>
                      <a:pt x="455" y="476"/>
                    </a:lnTo>
                    <a:lnTo>
                      <a:pt x="451" y="492"/>
                    </a:lnTo>
                    <a:lnTo>
                      <a:pt x="448" y="509"/>
                    </a:lnTo>
                    <a:lnTo>
                      <a:pt x="445" y="527"/>
                    </a:lnTo>
                    <a:lnTo>
                      <a:pt x="444" y="543"/>
                    </a:lnTo>
                    <a:lnTo>
                      <a:pt x="444" y="561"/>
                    </a:lnTo>
                    <a:lnTo>
                      <a:pt x="444" y="828"/>
                    </a:lnTo>
                    <a:lnTo>
                      <a:pt x="1205" y="828"/>
                    </a:lnTo>
                    <a:close/>
                  </a:path>
                </a:pathLst>
              </a:custGeom>
              <a:solidFill>
                <a:srgbClr val="4178BE"/>
              </a:solidFill>
              <a:ln w="3175" cmpd="sng">
                <a:solidFill>
                  <a:srgbClr val="FFFFFF"/>
                </a:solidFill>
                <a:round/>
                <a:headEnd/>
                <a:tailEnd/>
              </a:ln>
            </p:spPr>
            <p:txBody>
              <a:bodyPr/>
              <a:lstStyle/>
              <a:p>
                <a:endParaRPr lang="en-US" sz="2400"/>
              </a:p>
            </p:txBody>
          </p:sp>
        </p:grpSp>
      </p:grpSp>
      <p:sp>
        <p:nvSpPr>
          <p:cNvPr id="101403" name="Freeform 27"/>
          <p:cNvSpPr>
            <a:spLocks noEditPoints="1"/>
          </p:cNvSpPr>
          <p:nvPr/>
        </p:nvSpPr>
        <p:spPr bwMode="auto">
          <a:xfrm>
            <a:off x="757767" y="4847167"/>
            <a:ext cx="685800" cy="414867"/>
          </a:xfrm>
          <a:custGeom>
            <a:avLst/>
            <a:gdLst/>
            <a:ahLst/>
            <a:cxnLst>
              <a:cxn ang="0">
                <a:pos x="1875" y="1144"/>
              </a:cxn>
              <a:cxn ang="0">
                <a:pos x="1402" y="608"/>
              </a:cxn>
              <a:cxn ang="0">
                <a:pos x="1411" y="351"/>
              </a:cxn>
              <a:cxn ang="0">
                <a:pos x="1542" y="61"/>
              </a:cxn>
              <a:cxn ang="0">
                <a:pos x="1831" y="3"/>
              </a:cxn>
              <a:cxn ang="0">
                <a:pos x="2086" y="131"/>
              </a:cxn>
              <a:cxn ang="0">
                <a:pos x="2152" y="461"/>
              </a:cxn>
              <a:cxn ang="0">
                <a:pos x="2109" y="678"/>
              </a:cxn>
              <a:cxn ang="0">
                <a:pos x="1977" y="911"/>
              </a:cxn>
              <a:cxn ang="0">
                <a:pos x="1724" y="993"/>
              </a:cxn>
              <a:cxn ang="0">
                <a:pos x="1484" y="829"/>
              </a:cxn>
              <a:cxn ang="0">
                <a:pos x="1708" y="241"/>
              </a:cxn>
              <a:cxn ang="0">
                <a:pos x="1509" y="239"/>
              </a:cxn>
              <a:cxn ang="0">
                <a:pos x="1465" y="465"/>
              </a:cxn>
              <a:cxn ang="0">
                <a:pos x="1468" y="633"/>
              </a:cxn>
              <a:cxn ang="0">
                <a:pos x="1527" y="783"/>
              </a:cxn>
              <a:cxn ang="0">
                <a:pos x="1638" y="752"/>
              </a:cxn>
              <a:cxn ang="0">
                <a:pos x="1825" y="701"/>
              </a:cxn>
              <a:cxn ang="0">
                <a:pos x="1984" y="803"/>
              </a:cxn>
              <a:cxn ang="0">
                <a:pos x="2051" y="691"/>
              </a:cxn>
              <a:cxn ang="0">
                <a:pos x="2114" y="506"/>
              </a:cxn>
              <a:cxn ang="0">
                <a:pos x="2069" y="345"/>
              </a:cxn>
              <a:cxn ang="0">
                <a:pos x="1976" y="198"/>
              </a:cxn>
              <a:cxn ang="0">
                <a:pos x="411" y="1193"/>
              </a:cxn>
              <a:cxn ang="0">
                <a:pos x="358" y="821"/>
              </a:cxn>
              <a:cxn ang="0">
                <a:pos x="324" y="603"/>
              </a:cxn>
              <a:cxn ang="0">
                <a:pos x="388" y="262"/>
              </a:cxn>
              <a:cxn ang="0">
                <a:pos x="610" y="162"/>
              </a:cxn>
              <a:cxn ang="0">
                <a:pos x="965" y="232"/>
              </a:cxn>
              <a:cxn ang="0">
                <a:pos x="1062" y="590"/>
              </a:cxn>
              <a:cxn ang="0">
                <a:pos x="1048" y="807"/>
              </a:cxn>
              <a:cxn ang="0">
                <a:pos x="952" y="1018"/>
              </a:cxn>
              <a:cxn ang="0">
                <a:pos x="698" y="1144"/>
              </a:cxn>
              <a:cxn ang="0">
                <a:pos x="443" y="1018"/>
              </a:cxn>
              <a:cxn ang="0">
                <a:pos x="529" y="377"/>
              </a:cxn>
              <a:cxn ang="0">
                <a:pos x="429" y="456"/>
              </a:cxn>
              <a:cxn ang="0">
                <a:pos x="371" y="623"/>
              </a:cxn>
              <a:cxn ang="0">
                <a:pos x="403" y="794"/>
              </a:cxn>
              <a:cxn ang="0">
                <a:pos x="485" y="989"/>
              </a:cxn>
              <a:cxn ang="0">
                <a:pos x="748" y="1092"/>
              </a:cxn>
              <a:cxn ang="0">
                <a:pos x="961" y="923"/>
              </a:cxn>
              <a:cxn ang="0">
                <a:pos x="1019" y="754"/>
              </a:cxn>
              <a:cxn ang="0">
                <a:pos x="983" y="611"/>
              </a:cxn>
              <a:cxn ang="0">
                <a:pos x="801" y="510"/>
              </a:cxn>
              <a:cxn ang="0">
                <a:pos x="2510" y="860"/>
              </a:cxn>
              <a:cxn ang="0">
                <a:pos x="2458" y="493"/>
              </a:cxn>
              <a:cxn ang="0">
                <a:pos x="2584" y="269"/>
              </a:cxn>
              <a:cxn ang="0">
                <a:pos x="2818" y="204"/>
              </a:cxn>
              <a:cxn ang="0">
                <a:pos x="3082" y="311"/>
              </a:cxn>
              <a:cxn ang="0">
                <a:pos x="3178" y="671"/>
              </a:cxn>
              <a:cxn ang="0">
                <a:pos x="3213" y="1073"/>
              </a:cxn>
              <a:cxn ang="0">
                <a:pos x="3082" y="1162"/>
              </a:cxn>
              <a:cxn ang="0">
                <a:pos x="2848" y="1180"/>
              </a:cxn>
              <a:cxn ang="0">
                <a:pos x="2665" y="1107"/>
              </a:cxn>
              <a:cxn ang="0">
                <a:pos x="2525" y="870"/>
              </a:cxn>
              <a:cxn ang="0">
                <a:pos x="2582" y="545"/>
              </a:cxn>
              <a:cxn ang="0">
                <a:pos x="2509" y="730"/>
              </a:cxn>
              <a:cxn ang="0">
                <a:pos x="2596" y="957"/>
              </a:cxn>
              <a:cxn ang="0">
                <a:pos x="2803" y="1130"/>
              </a:cxn>
              <a:cxn ang="0">
                <a:pos x="3005" y="1024"/>
              </a:cxn>
              <a:cxn ang="0">
                <a:pos x="3088" y="726"/>
              </a:cxn>
              <a:cxn ang="0">
                <a:pos x="2980" y="633"/>
              </a:cxn>
              <a:cxn ang="0">
                <a:pos x="2783" y="380"/>
              </a:cxn>
            </a:cxnLst>
            <a:rect l="0" t="0" r="r" b="b"/>
            <a:pathLst>
              <a:path w="3421" h="2008">
                <a:moveTo>
                  <a:pt x="3421" y="1346"/>
                </a:moveTo>
                <a:lnTo>
                  <a:pt x="3110" y="1244"/>
                </a:lnTo>
                <a:lnTo>
                  <a:pt x="2823" y="1590"/>
                </a:lnTo>
                <a:lnTo>
                  <a:pt x="2622" y="1330"/>
                </a:lnTo>
                <a:lnTo>
                  <a:pt x="2622" y="1840"/>
                </a:lnTo>
                <a:lnTo>
                  <a:pt x="3421" y="1680"/>
                </a:lnTo>
                <a:lnTo>
                  <a:pt x="3421" y="1346"/>
                </a:lnTo>
                <a:close/>
                <a:moveTo>
                  <a:pt x="1029" y="1197"/>
                </a:moveTo>
                <a:lnTo>
                  <a:pt x="1439" y="1045"/>
                </a:lnTo>
                <a:lnTo>
                  <a:pt x="1676" y="1540"/>
                </a:lnTo>
                <a:lnTo>
                  <a:pt x="1727" y="1244"/>
                </a:lnTo>
                <a:lnTo>
                  <a:pt x="1676" y="1144"/>
                </a:lnTo>
                <a:lnTo>
                  <a:pt x="1727" y="1045"/>
                </a:lnTo>
                <a:lnTo>
                  <a:pt x="1776" y="1045"/>
                </a:lnTo>
                <a:lnTo>
                  <a:pt x="1825" y="1045"/>
                </a:lnTo>
                <a:lnTo>
                  <a:pt x="1875" y="1144"/>
                </a:lnTo>
                <a:lnTo>
                  <a:pt x="1825" y="1244"/>
                </a:lnTo>
                <a:lnTo>
                  <a:pt x="1896" y="1540"/>
                </a:lnTo>
                <a:lnTo>
                  <a:pt x="2094" y="1045"/>
                </a:lnTo>
                <a:lnTo>
                  <a:pt x="2523" y="1197"/>
                </a:lnTo>
                <a:lnTo>
                  <a:pt x="2523" y="1859"/>
                </a:lnTo>
                <a:lnTo>
                  <a:pt x="1776" y="2008"/>
                </a:lnTo>
                <a:lnTo>
                  <a:pt x="1029" y="1859"/>
                </a:lnTo>
                <a:lnTo>
                  <a:pt x="1029" y="1197"/>
                </a:lnTo>
                <a:close/>
                <a:moveTo>
                  <a:pt x="1450" y="685"/>
                </a:moveTo>
                <a:lnTo>
                  <a:pt x="1442" y="678"/>
                </a:lnTo>
                <a:lnTo>
                  <a:pt x="1436" y="672"/>
                </a:lnTo>
                <a:lnTo>
                  <a:pt x="1430" y="666"/>
                </a:lnTo>
                <a:lnTo>
                  <a:pt x="1425" y="659"/>
                </a:lnTo>
                <a:lnTo>
                  <a:pt x="1416" y="643"/>
                </a:lnTo>
                <a:lnTo>
                  <a:pt x="1409" y="626"/>
                </a:lnTo>
                <a:lnTo>
                  <a:pt x="1402" y="608"/>
                </a:lnTo>
                <a:lnTo>
                  <a:pt x="1398" y="590"/>
                </a:lnTo>
                <a:lnTo>
                  <a:pt x="1394" y="572"/>
                </a:lnTo>
                <a:lnTo>
                  <a:pt x="1391" y="555"/>
                </a:lnTo>
                <a:lnTo>
                  <a:pt x="1389" y="540"/>
                </a:lnTo>
                <a:lnTo>
                  <a:pt x="1388" y="526"/>
                </a:lnTo>
                <a:lnTo>
                  <a:pt x="1388" y="510"/>
                </a:lnTo>
                <a:lnTo>
                  <a:pt x="1389" y="496"/>
                </a:lnTo>
                <a:lnTo>
                  <a:pt x="1391" y="481"/>
                </a:lnTo>
                <a:lnTo>
                  <a:pt x="1395" y="467"/>
                </a:lnTo>
                <a:lnTo>
                  <a:pt x="1398" y="461"/>
                </a:lnTo>
                <a:lnTo>
                  <a:pt x="1402" y="454"/>
                </a:lnTo>
                <a:lnTo>
                  <a:pt x="1407" y="448"/>
                </a:lnTo>
                <a:lnTo>
                  <a:pt x="1412" y="443"/>
                </a:lnTo>
                <a:lnTo>
                  <a:pt x="1411" y="411"/>
                </a:lnTo>
                <a:lnTo>
                  <a:pt x="1411" y="380"/>
                </a:lnTo>
                <a:lnTo>
                  <a:pt x="1411" y="351"/>
                </a:lnTo>
                <a:lnTo>
                  <a:pt x="1412" y="324"/>
                </a:lnTo>
                <a:lnTo>
                  <a:pt x="1413" y="298"/>
                </a:lnTo>
                <a:lnTo>
                  <a:pt x="1416" y="273"/>
                </a:lnTo>
                <a:lnTo>
                  <a:pt x="1419" y="250"/>
                </a:lnTo>
                <a:lnTo>
                  <a:pt x="1424" y="227"/>
                </a:lnTo>
                <a:lnTo>
                  <a:pt x="1429" y="206"/>
                </a:lnTo>
                <a:lnTo>
                  <a:pt x="1436" y="186"/>
                </a:lnTo>
                <a:lnTo>
                  <a:pt x="1444" y="167"/>
                </a:lnTo>
                <a:lnTo>
                  <a:pt x="1454" y="148"/>
                </a:lnTo>
                <a:lnTo>
                  <a:pt x="1465" y="131"/>
                </a:lnTo>
                <a:lnTo>
                  <a:pt x="1477" y="114"/>
                </a:lnTo>
                <a:lnTo>
                  <a:pt x="1492" y="99"/>
                </a:lnTo>
                <a:lnTo>
                  <a:pt x="1508" y="83"/>
                </a:lnTo>
                <a:lnTo>
                  <a:pt x="1517" y="76"/>
                </a:lnTo>
                <a:lnTo>
                  <a:pt x="1529" y="68"/>
                </a:lnTo>
                <a:lnTo>
                  <a:pt x="1542" y="61"/>
                </a:lnTo>
                <a:lnTo>
                  <a:pt x="1556" y="54"/>
                </a:lnTo>
                <a:lnTo>
                  <a:pt x="1572" y="46"/>
                </a:lnTo>
                <a:lnTo>
                  <a:pt x="1588" y="39"/>
                </a:lnTo>
                <a:lnTo>
                  <a:pt x="1606" y="32"/>
                </a:lnTo>
                <a:lnTo>
                  <a:pt x="1624" y="26"/>
                </a:lnTo>
                <a:lnTo>
                  <a:pt x="1642" y="20"/>
                </a:lnTo>
                <a:lnTo>
                  <a:pt x="1662" y="15"/>
                </a:lnTo>
                <a:lnTo>
                  <a:pt x="1681" y="11"/>
                </a:lnTo>
                <a:lnTo>
                  <a:pt x="1701" y="7"/>
                </a:lnTo>
                <a:lnTo>
                  <a:pt x="1720" y="3"/>
                </a:lnTo>
                <a:lnTo>
                  <a:pt x="1739" y="1"/>
                </a:lnTo>
                <a:lnTo>
                  <a:pt x="1757" y="0"/>
                </a:lnTo>
                <a:lnTo>
                  <a:pt x="1776" y="0"/>
                </a:lnTo>
                <a:lnTo>
                  <a:pt x="1793" y="0"/>
                </a:lnTo>
                <a:lnTo>
                  <a:pt x="1812" y="1"/>
                </a:lnTo>
                <a:lnTo>
                  <a:pt x="1831" y="3"/>
                </a:lnTo>
                <a:lnTo>
                  <a:pt x="1851" y="7"/>
                </a:lnTo>
                <a:lnTo>
                  <a:pt x="1870" y="11"/>
                </a:lnTo>
                <a:lnTo>
                  <a:pt x="1890" y="15"/>
                </a:lnTo>
                <a:lnTo>
                  <a:pt x="1908" y="20"/>
                </a:lnTo>
                <a:lnTo>
                  <a:pt x="1928" y="26"/>
                </a:lnTo>
                <a:lnTo>
                  <a:pt x="1945" y="32"/>
                </a:lnTo>
                <a:lnTo>
                  <a:pt x="1962" y="39"/>
                </a:lnTo>
                <a:lnTo>
                  <a:pt x="1979" y="46"/>
                </a:lnTo>
                <a:lnTo>
                  <a:pt x="1995" y="54"/>
                </a:lnTo>
                <a:lnTo>
                  <a:pt x="2010" y="61"/>
                </a:lnTo>
                <a:lnTo>
                  <a:pt x="2022" y="68"/>
                </a:lnTo>
                <a:lnTo>
                  <a:pt x="2034" y="76"/>
                </a:lnTo>
                <a:lnTo>
                  <a:pt x="2044" y="83"/>
                </a:lnTo>
                <a:lnTo>
                  <a:pt x="2059" y="99"/>
                </a:lnTo>
                <a:lnTo>
                  <a:pt x="2073" y="114"/>
                </a:lnTo>
                <a:lnTo>
                  <a:pt x="2086" y="131"/>
                </a:lnTo>
                <a:lnTo>
                  <a:pt x="2097" y="148"/>
                </a:lnTo>
                <a:lnTo>
                  <a:pt x="2107" y="167"/>
                </a:lnTo>
                <a:lnTo>
                  <a:pt x="2115" y="186"/>
                </a:lnTo>
                <a:lnTo>
                  <a:pt x="2121" y="206"/>
                </a:lnTo>
                <a:lnTo>
                  <a:pt x="2128" y="227"/>
                </a:lnTo>
                <a:lnTo>
                  <a:pt x="2132" y="250"/>
                </a:lnTo>
                <a:lnTo>
                  <a:pt x="2136" y="273"/>
                </a:lnTo>
                <a:lnTo>
                  <a:pt x="2138" y="298"/>
                </a:lnTo>
                <a:lnTo>
                  <a:pt x="2140" y="324"/>
                </a:lnTo>
                <a:lnTo>
                  <a:pt x="2141" y="351"/>
                </a:lnTo>
                <a:lnTo>
                  <a:pt x="2141" y="380"/>
                </a:lnTo>
                <a:lnTo>
                  <a:pt x="2141" y="411"/>
                </a:lnTo>
                <a:lnTo>
                  <a:pt x="2140" y="443"/>
                </a:lnTo>
                <a:lnTo>
                  <a:pt x="2145" y="448"/>
                </a:lnTo>
                <a:lnTo>
                  <a:pt x="2149" y="454"/>
                </a:lnTo>
                <a:lnTo>
                  <a:pt x="2152" y="461"/>
                </a:lnTo>
                <a:lnTo>
                  <a:pt x="2155" y="467"/>
                </a:lnTo>
                <a:lnTo>
                  <a:pt x="2160" y="481"/>
                </a:lnTo>
                <a:lnTo>
                  <a:pt x="2162" y="496"/>
                </a:lnTo>
                <a:lnTo>
                  <a:pt x="2164" y="510"/>
                </a:lnTo>
                <a:lnTo>
                  <a:pt x="2164" y="526"/>
                </a:lnTo>
                <a:lnTo>
                  <a:pt x="2161" y="540"/>
                </a:lnTo>
                <a:lnTo>
                  <a:pt x="2159" y="555"/>
                </a:lnTo>
                <a:lnTo>
                  <a:pt x="2157" y="572"/>
                </a:lnTo>
                <a:lnTo>
                  <a:pt x="2153" y="590"/>
                </a:lnTo>
                <a:lnTo>
                  <a:pt x="2148" y="608"/>
                </a:lnTo>
                <a:lnTo>
                  <a:pt x="2142" y="626"/>
                </a:lnTo>
                <a:lnTo>
                  <a:pt x="2135" y="643"/>
                </a:lnTo>
                <a:lnTo>
                  <a:pt x="2126" y="659"/>
                </a:lnTo>
                <a:lnTo>
                  <a:pt x="2120" y="666"/>
                </a:lnTo>
                <a:lnTo>
                  <a:pt x="2115" y="672"/>
                </a:lnTo>
                <a:lnTo>
                  <a:pt x="2109" y="678"/>
                </a:lnTo>
                <a:lnTo>
                  <a:pt x="2102" y="685"/>
                </a:lnTo>
                <a:lnTo>
                  <a:pt x="2101" y="708"/>
                </a:lnTo>
                <a:lnTo>
                  <a:pt x="2099" y="732"/>
                </a:lnTo>
                <a:lnTo>
                  <a:pt x="2098" y="744"/>
                </a:lnTo>
                <a:lnTo>
                  <a:pt x="2096" y="755"/>
                </a:lnTo>
                <a:lnTo>
                  <a:pt x="2094" y="768"/>
                </a:lnTo>
                <a:lnTo>
                  <a:pt x="2091" y="779"/>
                </a:lnTo>
                <a:lnTo>
                  <a:pt x="2084" y="796"/>
                </a:lnTo>
                <a:lnTo>
                  <a:pt x="2076" y="814"/>
                </a:lnTo>
                <a:lnTo>
                  <a:pt x="2066" y="829"/>
                </a:lnTo>
                <a:lnTo>
                  <a:pt x="2056" y="844"/>
                </a:lnTo>
                <a:lnTo>
                  <a:pt x="2044" y="857"/>
                </a:lnTo>
                <a:lnTo>
                  <a:pt x="2030" y="869"/>
                </a:lnTo>
                <a:lnTo>
                  <a:pt x="2016" y="882"/>
                </a:lnTo>
                <a:lnTo>
                  <a:pt x="2000" y="893"/>
                </a:lnTo>
                <a:lnTo>
                  <a:pt x="1977" y="911"/>
                </a:lnTo>
                <a:lnTo>
                  <a:pt x="1953" y="931"/>
                </a:lnTo>
                <a:lnTo>
                  <a:pt x="1942" y="940"/>
                </a:lnTo>
                <a:lnTo>
                  <a:pt x="1930" y="949"/>
                </a:lnTo>
                <a:lnTo>
                  <a:pt x="1917" y="958"/>
                </a:lnTo>
                <a:lnTo>
                  <a:pt x="1905" y="967"/>
                </a:lnTo>
                <a:lnTo>
                  <a:pt x="1890" y="975"/>
                </a:lnTo>
                <a:lnTo>
                  <a:pt x="1874" y="981"/>
                </a:lnTo>
                <a:lnTo>
                  <a:pt x="1859" y="986"/>
                </a:lnTo>
                <a:lnTo>
                  <a:pt x="1842" y="990"/>
                </a:lnTo>
                <a:lnTo>
                  <a:pt x="1826" y="993"/>
                </a:lnTo>
                <a:lnTo>
                  <a:pt x="1810" y="994"/>
                </a:lnTo>
                <a:lnTo>
                  <a:pt x="1793" y="995"/>
                </a:lnTo>
                <a:lnTo>
                  <a:pt x="1776" y="995"/>
                </a:lnTo>
                <a:lnTo>
                  <a:pt x="1758" y="995"/>
                </a:lnTo>
                <a:lnTo>
                  <a:pt x="1741" y="994"/>
                </a:lnTo>
                <a:lnTo>
                  <a:pt x="1724" y="993"/>
                </a:lnTo>
                <a:lnTo>
                  <a:pt x="1708" y="990"/>
                </a:lnTo>
                <a:lnTo>
                  <a:pt x="1693" y="986"/>
                </a:lnTo>
                <a:lnTo>
                  <a:pt x="1677" y="981"/>
                </a:lnTo>
                <a:lnTo>
                  <a:pt x="1661" y="975"/>
                </a:lnTo>
                <a:lnTo>
                  <a:pt x="1646" y="967"/>
                </a:lnTo>
                <a:lnTo>
                  <a:pt x="1633" y="958"/>
                </a:lnTo>
                <a:lnTo>
                  <a:pt x="1622" y="949"/>
                </a:lnTo>
                <a:lnTo>
                  <a:pt x="1610" y="940"/>
                </a:lnTo>
                <a:lnTo>
                  <a:pt x="1598" y="931"/>
                </a:lnTo>
                <a:lnTo>
                  <a:pt x="1575" y="911"/>
                </a:lnTo>
                <a:lnTo>
                  <a:pt x="1551" y="893"/>
                </a:lnTo>
                <a:lnTo>
                  <a:pt x="1536" y="882"/>
                </a:lnTo>
                <a:lnTo>
                  <a:pt x="1521" y="869"/>
                </a:lnTo>
                <a:lnTo>
                  <a:pt x="1508" y="857"/>
                </a:lnTo>
                <a:lnTo>
                  <a:pt x="1496" y="844"/>
                </a:lnTo>
                <a:lnTo>
                  <a:pt x="1484" y="829"/>
                </a:lnTo>
                <a:lnTo>
                  <a:pt x="1475" y="814"/>
                </a:lnTo>
                <a:lnTo>
                  <a:pt x="1467" y="796"/>
                </a:lnTo>
                <a:lnTo>
                  <a:pt x="1461" y="779"/>
                </a:lnTo>
                <a:lnTo>
                  <a:pt x="1458" y="768"/>
                </a:lnTo>
                <a:lnTo>
                  <a:pt x="1456" y="755"/>
                </a:lnTo>
                <a:lnTo>
                  <a:pt x="1454" y="744"/>
                </a:lnTo>
                <a:lnTo>
                  <a:pt x="1452" y="732"/>
                </a:lnTo>
                <a:lnTo>
                  <a:pt x="1451" y="708"/>
                </a:lnTo>
                <a:lnTo>
                  <a:pt x="1450" y="685"/>
                </a:lnTo>
                <a:close/>
                <a:moveTo>
                  <a:pt x="1776" y="255"/>
                </a:moveTo>
                <a:lnTo>
                  <a:pt x="1767" y="255"/>
                </a:lnTo>
                <a:lnTo>
                  <a:pt x="1758" y="255"/>
                </a:lnTo>
                <a:lnTo>
                  <a:pt x="1749" y="254"/>
                </a:lnTo>
                <a:lnTo>
                  <a:pt x="1741" y="252"/>
                </a:lnTo>
                <a:lnTo>
                  <a:pt x="1724" y="248"/>
                </a:lnTo>
                <a:lnTo>
                  <a:pt x="1708" y="241"/>
                </a:lnTo>
                <a:lnTo>
                  <a:pt x="1677" y="227"/>
                </a:lnTo>
                <a:lnTo>
                  <a:pt x="1649" y="213"/>
                </a:lnTo>
                <a:lnTo>
                  <a:pt x="1634" y="207"/>
                </a:lnTo>
                <a:lnTo>
                  <a:pt x="1620" y="201"/>
                </a:lnTo>
                <a:lnTo>
                  <a:pt x="1606" y="198"/>
                </a:lnTo>
                <a:lnTo>
                  <a:pt x="1590" y="196"/>
                </a:lnTo>
                <a:lnTo>
                  <a:pt x="1583" y="197"/>
                </a:lnTo>
                <a:lnTo>
                  <a:pt x="1576" y="198"/>
                </a:lnTo>
                <a:lnTo>
                  <a:pt x="1569" y="199"/>
                </a:lnTo>
                <a:lnTo>
                  <a:pt x="1560" y="201"/>
                </a:lnTo>
                <a:lnTo>
                  <a:pt x="1553" y="205"/>
                </a:lnTo>
                <a:lnTo>
                  <a:pt x="1545" y="209"/>
                </a:lnTo>
                <a:lnTo>
                  <a:pt x="1537" y="214"/>
                </a:lnTo>
                <a:lnTo>
                  <a:pt x="1530" y="220"/>
                </a:lnTo>
                <a:lnTo>
                  <a:pt x="1518" y="229"/>
                </a:lnTo>
                <a:lnTo>
                  <a:pt x="1509" y="239"/>
                </a:lnTo>
                <a:lnTo>
                  <a:pt x="1502" y="250"/>
                </a:lnTo>
                <a:lnTo>
                  <a:pt x="1496" y="261"/>
                </a:lnTo>
                <a:lnTo>
                  <a:pt x="1491" y="273"/>
                </a:lnTo>
                <a:lnTo>
                  <a:pt x="1487" y="286"/>
                </a:lnTo>
                <a:lnTo>
                  <a:pt x="1484" y="299"/>
                </a:lnTo>
                <a:lnTo>
                  <a:pt x="1482" y="313"/>
                </a:lnTo>
                <a:lnTo>
                  <a:pt x="1481" y="329"/>
                </a:lnTo>
                <a:lnTo>
                  <a:pt x="1482" y="345"/>
                </a:lnTo>
                <a:lnTo>
                  <a:pt x="1483" y="361"/>
                </a:lnTo>
                <a:lnTo>
                  <a:pt x="1485" y="380"/>
                </a:lnTo>
                <a:lnTo>
                  <a:pt x="1492" y="419"/>
                </a:lnTo>
                <a:lnTo>
                  <a:pt x="1501" y="462"/>
                </a:lnTo>
                <a:lnTo>
                  <a:pt x="1491" y="462"/>
                </a:lnTo>
                <a:lnTo>
                  <a:pt x="1481" y="463"/>
                </a:lnTo>
                <a:lnTo>
                  <a:pt x="1472" y="464"/>
                </a:lnTo>
                <a:lnTo>
                  <a:pt x="1465" y="465"/>
                </a:lnTo>
                <a:lnTo>
                  <a:pt x="1459" y="468"/>
                </a:lnTo>
                <a:lnTo>
                  <a:pt x="1454" y="471"/>
                </a:lnTo>
                <a:lnTo>
                  <a:pt x="1449" y="475"/>
                </a:lnTo>
                <a:lnTo>
                  <a:pt x="1444" y="479"/>
                </a:lnTo>
                <a:lnTo>
                  <a:pt x="1442" y="485"/>
                </a:lnTo>
                <a:lnTo>
                  <a:pt x="1439" y="491"/>
                </a:lnTo>
                <a:lnTo>
                  <a:pt x="1438" y="498"/>
                </a:lnTo>
                <a:lnTo>
                  <a:pt x="1437" y="506"/>
                </a:lnTo>
                <a:lnTo>
                  <a:pt x="1437" y="525"/>
                </a:lnTo>
                <a:lnTo>
                  <a:pt x="1440" y="547"/>
                </a:lnTo>
                <a:lnTo>
                  <a:pt x="1444" y="569"/>
                </a:lnTo>
                <a:lnTo>
                  <a:pt x="1449" y="588"/>
                </a:lnTo>
                <a:lnTo>
                  <a:pt x="1454" y="606"/>
                </a:lnTo>
                <a:lnTo>
                  <a:pt x="1461" y="621"/>
                </a:lnTo>
                <a:lnTo>
                  <a:pt x="1464" y="627"/>
                </a:lnTo>
                <a:lnTo>
                  <a:pt x="1468" y="633"/>
                </a:lnTo>
                <a:lnTo>
                  <a:pt x="1472" y="638"/>
                </a:lnTo>
                <a:lnTo>
                  <a:pt x="1476" y="643"/>
                </a:lnTo>
                <a:lnTo>
                  <a:pt x="1481" y="646"/>
                </a:lnTo>
                <a:lnTo>
                  <a:pt x="1487" y="649"/>
                </a:lnTo>
                <a:lnTo>
                  <a:pt x="1492" y="651"/>
                </a:lnTo>
                <a:lnTo>
                  <a:pt x="1498" y="652"/>
                </a:lnTo>
                <a:lnTo>
                  <a:pt x="1499" y="672"/>
                </a:lnTo>
                <a:lnTo>
                  <a:pt x="1501" y="691"/>
                </a:lnTo>
                <a:lnTo>
                  <a:pt x="1503" y="707"/>
                </a:lnTo>
                <a:lnTo>
                  <a:pt x="1506" y="723"/>
                </a:lnTo>
                <a:lnTo>
                  <a:pt x="1509" y="736"/>
                </a:lnTo>
                <a:lnTo>
                  <a:pt x="1512" y="748"/>
                </a:lnTo>
                <a:lnTo>
                  <a:pt x="1515" y="759"/>
                </a:lnTo>
                <a:lnTo>
                  <a:pt x="1519" y="769"/>
                </a:lnTo>
                <a:lnTo>
                  <a:pt x="1522" y="777"/>
                </a:lnTo>
                <a:lnTo>
                  <a:pt x="1527" y="783"/>
                </a:lnTo>
                <a:lnTo>
                  <a:pt x="1531" y="789"/>
                </a:lnTo>
                <a:lnTo>
                  <a:pt x="1535" y="793"/>
                </a:lnTo>
                <a:lnTo>
                  <a:pt x="1540" y="797"/>
                </a:lnTo>
                <a:lnTo>
                  <a:pt x="1544" y="799"/>
                </a:lnTo>
                <a:lnTo>
                  <a:pt x="1549" y="802"/>
                </a:lnTo>
                <a:lnTo>
                  <a:pt x="1553" y="803"/>
                </a:lnTo>
                <a:lnTo>
                  <a:pt x="1560" y="804"/>
                </a:lnTo>
                <a:lnTo>
                  <a:pt x="1568" y="803"/>
                </a:lnTo>
                <a:lnTo>
                  <a:pt x="1574" y="803"/>
                </a:lnTo>
                <a:lnTo>
                  <a:pt x="1580" y="800"/>
                </a:lnTo>
                <a:lnTo>
                  <a:pt x="1585" y="798"/>
                </a:lnTo>
                <a:lnTo>
                  <a:pt x="1590" y="796"/>
                </a:lnTo>
                <a:lnTo>
                  <a:pt x="1595" y="793"/>
                </a:lnTo>
                <a:lnTo>
                  <a:pt x="1600" y="790"/>
                </a:lnTo>
                <a:lnTo>
                  <a:pt x="1619" y="773"/>
                </a:lnTo>
                <a:lnTo>
                  <a:pt x="1638" y="752"/>
                </a:lnTo>
                <a:lnTo>
                  <a:pt x="1649" y="742"/>
                </a:lnTo>
                <a:lnTo>
                  <a:pt x="1660" y="732"/>
                </a:lnTo>
                <a:lnTo>
                  <a:pt x="1673" y="723"/>
                </a:lnTo>
                <a:lnTo>
                  <a:pt x="1689" y="713"/>
                </a:lnTo>
                <a:lnTo>
                  <a:pt x="1697" y="710"/>
                </a:lnTo>
                <a:lnTo>
                  <a:pt x="1706" y="706"/>
                </a:lnTo>
                <a:lnTo>
                  <a:pt x="1716" y="704"/>
                </a:lnTo>
                <a:lnTo>
                  <a:pt x="1727" y="701"/>
                </a:lnTo>
                <a:lnTo>
                  <a:pt x="1737" y="700"/>
                </a:lnTo>
                <a:lnTo>
                  <a:pt x="1749" y="698"/>
                </a:lnTo>
                <a:lnTo>
                  <a:pt x="1762" y="698"/>
                </a:lnTo>
                <a:lnTo>
                  <a:pt x="1776" y="698"/>
                </a:lnTo>
                <a:lnTo>
                  <a:pt x="1789" y="698"/>
                </a:lnTo>
                <a:lnTo>
                  <a:pt x="1802" y="698"/>
                </a:lnTo>
                <a:lnTo>
                  <a:pt x="1814" y="700"/>
                </a:lnTo>
                <a:lnTo>
                  <a:pt x="1825" y="701"/>
                </a:lnTo>
                <a:lnTo>
                  <a:pt x="1835" y="704"/>
                </a:lnTo>
                <a:lnTo>
                  <a:pt x="1846" y="706"/>
                </a:lnTo>
                <a:lnTo>
                  <a:pt x="1854" y="710"/>
                </a:lnTo>
                <a:lnTo>
                  <a:pt x="1863" y="713"/>
                </a:lnTo>
                <a:lnTo>
                  <a:pt x="1877" y="723"/>
                </a:lnTo>
                <a:lnTo>
                  <a:pt x="1891" y="732"/>
                </a:lnTo>
                <a:lnTo>
                  <a:pt x="1903" y="742"/>
                </a:lnTo>
                <a:lnTo>
                  <a:pt x="1913" y="752"/>
                </a:lnTo>
                <a:lnTo>
                  <a:pt x="1933" y="773"/>
                </a:lnTo>
                <a:lnTo>
                  <a:pt x="1951" y="790"/>
                </a:lnTo>
                <a:lnTo>
                  <a:pt x="1955" y="793"/>
                </a:lnTo>
                <a:lnTo>
                  <a:pt x="1960" y="796"/>
                </a:lnTo>
                <a:lnTo>
                  <a:pt x="1967" y="798"/>
                </a:lnTo>
                <a:lnTo>
                  <a:pt x="1972" y="800"/>
                </a:lnTo>
                <a:lnTo>
                  <a:pt x="1978" y="803"/>
                </a:lnTo>
                <a:lnTo>
                  <a:pt x="1984" y="803"/>
                </a:lnTo>
                <a:lnTo>
                  <a:pt x="1991" y="804"/>
                </a:lnTo>
                <a:lnTo>
                  <a:pt x="1998" y="803"/>
                </a:lnTo>
                <a:lnTo>
                  <a:pt x="2002" y="802"/>
                </a:lnTo>
                <a:lnTo>
                  <a:pt x="2008" y="799"/>
                </a:lnTo>
                <a:lnTo>
                  <a:pt x="2012" y="797"/>
                </a:lnTo>
                <a:lnTo>
                  <a:pt x="2016" y="793"/>
                </a:lnTo>
                <a:lnTo>
                  <a:pt x="2020" y="789"/>
                </a:lnTo>
                <a:lnTo>
                  <a:pt x="2025" y="783"/>
                </a:lnTo>
                <a:lnTo>
                  <a:pt x="2028" y="777"/>
                </a:lnTo>
                <a:lnTo>
                  <a:pt x="2032" y="769"/>
                </a:lnTo>
                <a:lnTo>
                  <a:pt x="2036" y="759"/>
                </a:lnTo>
                <a:lnTo>
                  <a:pt x="2039" y="748"/>
                </a:lnTo>
                <a:lnTo>
                  <a:pt x="2042" y="736"/>
                </a:lnTo>
                <a:lnTo>
                  <a:pt x="2046" y="723"/>
                </a:lnTo>
                <a:lnTo>
                  <a:pt x="2048" y="707"/>
                </a:lnTo>
                <a:lnTo>
                  <a:pt x="2051" y="691"/>
                </a:lnTo>
                <a:lnTo>
                  <a:pt x="2053" y="672"/>
                </a:lnTo>
                <a:lnTo>
                  <a:pt x="2054" y="652"/>
                </a:lnTo>
                <a:lnTo>
                  <a:pt x="2060" y="651"/>
                </a:lnTo>
                <a:lnTo>
                  <a:pt x="2065" y="649"/>
                </a:lnTo>
                <a:lnTo>
                  <a:pt x="2070" y="646"/>
                </a:lnTo>
                <a:lnTo>
                  <a:pt x="2075" y="643"/>
                </a:lnTo>
                <a:lnTo>
                  <a:pt x="2079" y="638"/>
                </a:lnTo>
                <a:lnTo>
                  <a:pt x="2084" y="633"/>
                </a:lnTo>
                <a:lnTo>
                  <a:pt x="2088" y="627"/>
                </a:lnTo>
                <a:lnTo>
                  <a:pt x="2091" y="621"/>
                </a:lnTo>
                <a:lnTo>
                  <a:pt x="2097" y="606"/>
                </a:lnTo>
                <a:lnTo>
                  <a:pt x="2103" y="588"/>
                </a:lnTo>
                <a:lnTo>
                  <a:pt x="2107" y="569"/>
                </a:lnTo>
                <a:lnTo>
                  <a:pt x="2111" y="547"/>
                </a:lnTo>
                <a:lnTo>
                  <a:pt x="2113" y="525"/>
                </a:lnTo>
                <a:lnTo>
                  <a:pt x="2114" y="506"/>
                </a:lnTo>
                <a:lnTo>
                  <a:pt x="2113" y="498"/>
                </a:lnTo>
                <a:lnTo>
                  <a:pt x="2111" y="491"/>
                </a:lnTo>
                <a:lnTo>
                  <a:pt x="2109" y="485"/>
                </a:lnTo>
                <a:lnTo>
                  <a:pt x="2106" y="479"/>
                </a:lnTo>
                <a:lnTo>
                  <a:pt x="2103" y="475"/>
                </a:lnTo>
                <a:lnTo>
                  <a:pt x="2098" y="471"/>
                </a:lnTo>
                <a:lnTo>
                  <a:pt x="2093" y="468"/>
                </a:lnTo>
                <a:lnTo>
                  <a:pt x="2086" y="465"/>
                </a:lnTo>
                <a:lnTo>
                  <a:pt x="2078" y="464"/>
                </a:lnTo>
                <a:lnTo>
                  <a:pt x="2070" y="463"/>
                </a:lnTo>
                <a:lnTo>
                  <a:pt x="2061" y="462"/>
                </a:lnTo>
                <a:lnTo>
                  <a:pt x="2051" y="462"/>
                </a:lnTo>
                <a:lnTo>
                  <a:pt x="2060" y="419"/>
                </a:lnTo>
                <a:lnTo>
                  <a:pt x="2066" y="380"/>
                </a:lnTo>
                <a:lnTo>
                  <a:pt x="2068" y="361"/>
                </a:lnTo>
                <a:lnTo>
                  <a:pt x="2069" y="345"/>
                </a:lnTo>
                <a:lnTo>
                  <a:pt x="2069" y="329"/>
                </a:lnTo>
                <a:lnTo>
                  <a:pt x="2069" y="313"/>
                </a:lnTo>
                <a:lnTo>
                  <a:pt x="2067" y="299"/>
                </a:lnTo>
                <a:lnTo>
                  <a:pt x="2065" y="286"/>
                </a:lnTo>
                <a:lnTo>
                  <a:pt x="2061" y="273"/>
                </a:lnTo>
                <a:lnTo>
                  <a:pt x="2056" y="261"/>
                </a:lnTo>
                <a:lnTo>
                  <a:pt x="2050" y="250"/>
                </a:lnTo>
                <a:lnTo>
                  <a:pt x="2041" y="239"/>
                </a:lnTo>
                <a:lnTo>
                  <a:pt x="2032" y="229"/>
                </a:lnTo>
                <a:lnTo>
                  <a:pt x="2022" y="220"/>
                </a:lnTo>
                <a:lnTo>
                  <a:pt x="2014" y="214"/>
                </a:lnTo>
                <a:lnTo>
                  <a:pt x="2007" y="209"/>
                </a:lnTo>
                <a:lnTo>
                  <a:pt x="1998" y="205"/>
                </a:lnTo>
                <a:lnTo>
                  <a:pt x="1991" y="201"/>
                </a:lnTo>
                <a:lnTo>
                  <a:pt x="1983" y="199"/>
                </a:lnTo>
                <a:lnTo>
                  <a:pt x="1976" y="198"/>
                </a:lnTo>
                <a:lnTo>
                  <a:pt x="1969" y="197"/>
                </a:lnTo>
                <a:lnTo>
                  <a:pt x="1960" y="196"/>
                </a:lnTo>
                <a:lnTo>
                  <a:pt x="1946" y="198"/>
                </a:lnTo>
                <a:lnTo>
                  <a:pt x="1932" y="201"/>
                </a:lnTo>
                <a:lnTo>
                  <a:pt x="1917" y="207"/>
                </a:lnTo>
                <a:lnTo>
                  <a:pt x="1903" y="213"/>
                </a:lnTo>
                <a:lnTo>
                  <a:pt x="1873" y="227"/>
                </a:lnTo>
                <a:lnTo>
                  <a:pt x="1842" y="241"/>
                </a:lnTo>
                <a:lnTo>
                  <a:pt x="1827" y="248"/>
                </a:lnTo>
                <a:lnTo>
                  <a:pt x="1811" y="252"/>
                </a:lnTo>
                <a:lnTo>
                  <a:pt x="1802" y="254"/>
                </a:lnTo>
                <a:lnTo>
                  <a:pt x="1793" y="255"/>
                </a:lnTo>
                <a:lnTo>
                  <a:pt x="1785" y="255"/>
                </a:lnTo>
                <a:lnTo>
                  <a:pt x="1776" y="255"/>
                </a:lnTo>
                <a:close/>
                <a:moveTo>
                  <a:pt x="0" y="1346"/>
                </a:moveTo>
                <a:lnTo>
                  <a:pt x="411" y="1193"/>
                </a:lnTo>
                <a:lnTo>
                  <a:pt x="598" y="1590"/>
                </a:lnTo>
                <a:lnTo>
                  <a:pt x="647" y="1391"/>
                </a:lnTo>
                <a:lnTo>
                  <a:pt x="598" y="1293"/>
                </a:lnTo>
                <a:lnTo>
                  <a:pt x="647" y="1193"/>
                </a:lnTo>
                <a:lnTo>
                  <a:pt x="698" y="1193"/>
                </a:lnTo>
                <a:lnTo>
                  <a:pt x="747" y="1193"/>
                </a:lnTo>
                <a:lnTo>
                  <a:pt x="796" y="1293"/>
                </a:lnTo>
                <a:lnTo>
                  <a:pt x="747" y="1391"/>
                </a:lnTo>
                <a:lnTo>
                  <a:pt x="818" y="1590"/>
                </a:lnTo>
                <a:lnTo>
                  <a:pt x="930" y="1292"/>
                </a:lnTo>
                <a:lnTo>
                  <a:pt x="930" y="1840"/>
                </a:lnTo>
                <a:lnTo>
                  <a:pt x="0" y="1654"/>
                </a:lnTo>
                <a:lnTo>
                  <a:pt x="0" y="1346"/>
                </a:lnTo>
                <a:close/>
                <a:moveTo>
                  <a:pt x="371" y="833"/>
                </a:moveTo>
                <a:lnTo>
                  <a:pt x="364" y="827"/>
                </a:lnTo>
                <a:lnTo>
                  <a:pt x="358" y="821"/>
                </a:lnTo>
                <a:lnTo>
                  <a:pt x="352" y="815"/>
                </a:lnTo>
                <a:lnTo>
                  <a:pt x="347" y="807"/>
                </a:lnTo>
                <a:lnTo>
                  <a:pt x="338" y="791"/>
                </a:lnTo>
                <a:lnTo>
                  <a:pt x="331" y="775"/>
                </a:lnTo>
                <a:lnTo>
                  <a:pt x="324" y="756"/>
                </a:lnTo>
                <a:lnTo>
                  <a:pt x="320" y="739"/>
                </a:lnTo>
                <a:lnTo>
                  <a:pt x="316" y="720"/>
                </a:lnTo>
                <a:lnTo>
                  <a:pt x="313" y="703"/>
                </a:lnTo>
                <a:lnTo>
                  <a:pt x="311" y="689"/>
                </a:lnTo>
                <a:lnTo>
                  <a:pt x="310" y="674"/>
                </a:lnTo>
                <a:lnTo>
                  <a:pt x="310" y="659"/>
                </a:lnTo>
                <a:lnTo>
                  <a:pt x="310" y="645"/>
                </a:lnTo>
                <a:lnTo>
                  <a:pt x="313" y="630"/>
                </a:lnTo>
                <a:lnTo>
                  <a:pt x="317" y="616"/>
                </a:lnTo>
                <a:lnTo>
                  <a:pt x="320" y="610"/>
                </a:lnTo>
                <a:lnTo>
                  <a:pt x="324" y="603"/>
                </a:lnTo>
                <a:lnTo>
                  <a:pt x="328" y="596"/>
                </a:lnTo>
                <a:lnTo>
                  <a:pt x="334" y="590"/>
                </a:lnTo>
                <a:lnTo>
                  <a:pt x="333" y="566"/>
                </a:lnTo>
                <a:lnTo>
                  <a:pt x="333" y="536"/>
                </a:lnTo>
                <a:lnTo>
                  <a:pt x="334" y="503"/>
                </a:lnTo>
                <a:lnTo>
                  <a:pt x="335" y="469"/>
                </a:lnTo>
                <a:lnTo>
                  <a:pt x="339" y="433"/>
                </a:lnTo>
                <a:lnTo>
                  <a:pt x="343" y="397"/>
                </a:lnTo>
                <a:lnTo>
                  <a:pt x="347" y="379"/>
                </a:lnTo>
                <a:lnTo>
                  <a:pt x="351" y="361"/>
                </a:lnTo>
                <a:lnTo>
                  <a:pt x="355" y="343"/>
                </a:lnTo>
                <a:lnTo>
                  <a:pt x="360" y="327"/>
                </a:lnTo>
                <a:lnTo>
                  <a:pt x="366" y="309"/>
                </a:lnTo>
                <a:lnTo>
                  <a:pt x="373" y="293"/>
                </a:lnTo>
                <a:lnTo>
                  <a:pt x="380" y="277"/>
                </a:lnTo>
                <a:lnTo>
                  <a:pt x="388" y="262"/>
                </a:lnTo>
                <a:lnTo>
                  <a:pt x="397" y="249"/>
                </a:lnTo>
                <a:lnTo>
                  <a:pt x="407" y="235"/>
                </a:lnTo>
                <a:lnTo>
                  <a:pt x="418" y="223"/>
                </a:lnTo>
                <a:lnTo>
                  <a:pt x="430" y="213"/>
                </a:lnTo>
                <a:lnTo>
                  <a:pt x="443" y="202"/>
                </a:lnTo>
                <a:lnTo>
                  <a:pt x="457" y="194"/>
                </a:lnTo>
                <a:lnTo>
                  <a:pt x="472" y="188"/>
                </a:lnTo>
                <a:lnTo>
                  <a:pt x="487" y="183"/>
                </a:lnTo>
                <a:lnTo>
                  <a:pt x="505" y="179"/>
                </a:lnTo>
                <a:lnTo>
                  <a:pt x="523" y="177"/>
                </a:lnTo>
                <a:lnTo>
                  <a:pt x="544" y="177"/>
                </a:lnTo>
                <a:lnTo>
                  <a:pt x="564" y="179"/>
                </a:lnTo>
                <a:lnTo>
                  <a:pt x="576" y="175"/>
                </a:lnTo>
                <a:lnTo>
                  <a:pt x="586" y="170"/>
                </a:lnTo>
                <a:lnTo>
                  <a:pt x="598" y="166"/>
                </a:lnTo>
                <a:lnTo>
                  <a:pt x="610" y="162"/>
                </a:lnTo>
                <a:lnTo>
                  <a:pt x="634" y="156"/>
                </a:lnTo>
                <a:lnTo>
                  <a:pt x="660" y="152"/>
                </a:lnTo>
                <a:lnTo>
                  <a:pt x="686" y="150"/>
                </a:lnTo>
                <a:lnTo>
                  <a:pt x="713" y="149"/>
                </a:lnTo>
                <a:lnTo>
                  <a:pt x="741" y="150"/>
                </a:lnTo>
                <a:lnTo>
                  <a:pt x="768" y="153"/>
                </a:lnTo>
                <a:lnTo>
                  <a:pt x="796" y="157"/>
                </a:lnTo>
                <a:lnTo>
                  <a:pt x="823" y="162"/>
                </a:lnTo>
                <a:lnTo>
                  <a:pt x="850" y="171"/>
                </a:lnTo>
                <a:lnTo>
                  <a:pt x="875" y="180"/>
                </a:lnTo>
                <a:lnTo>
                  <a:pt x="900" y="190"/>
                </a:lnTo>
                <a:lnTo>
                  <a:pt x="923" y="202"/>
                </a:lnTo>
                <a:lnTo>
                  <a:pt x="935" y="210"/>
                </a:lnTo>
                <a:lnTo>
                  <a:pt x="945" y="217"/>
                </a:lnTo>
                <a:lnTo>
                  <a:pt x="955" y="225"/>
                </a:lnTo>
                <a:lnTo>
                  <a:pt x="965" y="232"/>
                </a:lnTo>
                <a:lnTo>
                  <a:pt x="981" y="248"/>
                </a:lnTo>
                <a:lnTo>
                  <a:pt x="995" y="263"/>
                </a:lnTo>
                <a:lnTo>
                  <a:pt x="1007" y="279"/>
                </a:lnTo>
                <a:lnTo>
                  <a:pt x="1019" y="297"/>
                </a:lnTo>
                <a:lnTo>
                  <a:pt x="1028" y="315"/>
                </a:lnTo>
                <a:lnTo>
                  <a:pt x="1036" y="335"/>
                </a:lnTo>
                <a:lnTo>
                  <a:pt x="1043" y="354"/>
                </a:lnTo>
                <a:lnTo>
                  <a:pt x="1050" y="376"/>
                </a:lnTo>
                <a:lnTo>
                  <a:pt x="1054" y="398"/>
                </a:lnTo>
                <a:lnTo>
                  <a:pt x="1058" y="422"/>
                </a:lnTo>
                <a:lnTo>
                  <a:pt x="1060" y="447"/>
                </a:lnTo>
                <a:lnTo>
                  <a:pt x="1062" y="472"/>
                </a:lnTo>
                <a:lnTo>
                  <a:pt x="1063" y="500"/>
                </a:lnTo>
                <a:lnTo>
                  <a:pt x="1063" y="529"/>
                </a:lnTo>
                <a:lnTo>
                  <a:pt x="1063" y="559"/>
                </a:lnTo>
                <a:lnTo>
                  <a:pt x="1062" y="590"/>
                </a:lnTo>
                <a:lnTo>
                  <a:pt x="1066" y="596"/>
                </a:lnTo>
                <a:lnTo>
                  <a:pt x="1071" y="603"/>
                </a:lnTo>
                <a:lnTo>
                  <a:pt x="1074" y="610"/>
                </a:lnTo>
                <a:lnTo>
                  <a:pt x="1077" y="616"/>
                </a:lnTo>
                <a:lnTo>
                  <a:pt x="1082" y="630"/>
                </a:lnTo>
                <a:lnTo>
                  <a:pt x="1084" y="645"/>
                </a:lnTo>
                <a:lnTo>
                  <a:pt x="1085" y="659"/>
                </a:lnTo>
                <a:lnTo>
                  <a:pt x="1084" y="674"/>
                </a:lnTo>
                <a:lnTo>
                  <a:pt x="1083" y="689"/>
                </a:lnTo>
                <a:lnTo>
                  <a:pt x="1081" y="703"/>
                </a:lnTo>
                <a:lnTo>
                  <a:pt x="1078" y="720"/>
                </a:lnTo>
                <a:lnTo>
                  <a:pt x="1075" y="739"/>
                </a:lnTo>
                <a:lnTo>
                  <a:pt x="1070" y="756"/>
                </a:lnTo>
                <a:lnTo>
                  <a:pt x="1064" y="775"/>
                </a:lnTo>
                <a:lnTo>
                  <a:pt x="1057" y="791"/>
                </a:lnTo>
                <a:lnTo>
                  <a:pt x="1048" y="807"/>
                </a:lnTo>
                <a:lnTo>
                  <a:pt x="1042" y="815"/>
                </a:lnTo>
                <a:lnTo>
                  <a:pt x="1037" y="821"/>
                </a:lnTo>
                <a:lnTo>
                  <a:pt x="1030" y="827"/>
                </a:lnTo>
                <a:lnTo>
                  <a:pt x="1024" y="833"/>
                </a:lnTo>
                <a:lnTo>
                  <a:pt x="1023" y="857"/>
                </a:lnTo>
                <a:lnTo>
                  <a:pt x="1021" y="881"/>
                </a:lnTo>
                <a:lnTo>
                  <a:pt x="1020" y="893"/>
                </a:lnTo>
                <a:lnTo>
                  <a:pt x="1018" y="904"/>
                </a:lnTo>
                <a:lnTo>
                  <a:pt x="1016" y="916"/>
                </a:lnTo>
                <a:lnTo>
                  <a:pt x="1013" y="928"/>
                </a:lnTo>
                <a:lnTo>
                  <a:pt x="1005" y="945"/>
                </a:lnTo>
                <a:lnTo>
                  <a:pt x="997" y="963"/>
                </a:lnTo>
                <a:lnTo>
                  <a:pt x="988" y="978"/>
                </a:lnTo>
                <a:lnTo>
                  <a:pt x="978" y="992"/>
                </a:lnTo>
                <a:lnTo>
                  <a:pt x="965" y="1006"/>
                </a:lnTo>
                <a:lnTo>
                  <a:pt x="952" y="1018"/>
                </a:lnTo>
                <a:lnTo>
                  <a:pt x="938" y="1030"/>
                </a:lnTo>
                <a:lnTo>
                  <a:pt x="922" y="1042"/>
                </a:lnTo>
                <a:lnTo>
                  <a:pt x="899" y="1060"/>
                </a:lnTo>
                <a:lnTo>
                  <a:pt x="875" y="1079"/>
                </a:lnTo>
                <a:lnTo>
                  <a:pt x="864" y="1089"/>
                </a:lnTo>
                <a:lnTo>
                  <a:pt x="852" y="1098"/>
                </a:lnTo>
                <a:lnTo>
                  <a:pt x="839" y="1107"/>
                </a:lnTo>
                <a:lnTo>
                  <a:pt x="827" y="1114"/>
                </a:lnTo>
                <a:lnTo>
                  <a:pt x="812" y="1124"/>
                </a:lnTo>
                <a:lnTo>
                  <a:pt x="796" y="1130"/>
                </a:lnTo>
                <a:lnTo>
                  <a:pt x="781" y="1135"/>
                </a:lnTo>
                <a:lnTo>
                  <a:pt x="764" y="1139"/>
                </a:lnTo>
                <a:lnTo>
                  <a:pt x="748" y="1142"/>
                </a:lnTo>
                <a:lnTo>
                  <a:pt x="732" y="1143"/>
                </a:lnTo>
                <a:lnTo>
                  <a:pt x="715" y="1144"/>
                </a:lnTo>
                <a:lnTo>
                  <a:pt x="698" y="1144"/>
                </a:lnTo>
                <a:lnTo>
                  <a:pt x="680" y="1144"/>
                </a:lnTo>
                <a:lnTo>
                  <a:pt x="663" y="1143"/>
                </a:lnTo>
                <a:lnTo>
                  <a:pt x="646" y="1142"/>
                </a:lnTo>
                <a:lnTo>
                  <a:pt x="630" y="1139"/>
                </a:lnTo>
                <a:lnTo>
                  <a:pt x="615" y="1135"/>
                </a:lnTo>
                <a:lnTo>
                  <a:pt x="598" y="1130"/>
                </a:lnTo>
                <a:lnTo>
                  <a:pt x="583" y="1124"/>
                </a:lnTo>
                <a:lnTo>
                  <a:pt x="567" y="1114"/>
                </a:lnTo>
                <a:lnTo>
                  <a:pt x="555" y="1107"/>
                </a:lnTo>
                <a:lnTo>
                  <a:pt x="543" y="1098"/>
                </a:lnTo>
                <a:lnTo>
                  <a:pt x="532" y="1089"/>
                </a:lnTo>
                <a:lnTo>
                  <a:pt x="520" y="1079"/>
                </a:lnTo>
                <a:lnTo>
                  <a:pt x="497" y="1060"/>
                </a:lnTo>
                <a:lnTo>
                  <a:pt x="472" y="1042"/>
                </a:lnTo>
                <a:lnTo>
                  <a:pt x="458" y="1030"/>
                </a:lnTo>
                <a:lnTo>
                  <a:pt x="443" y="1018"/>
                </a:lnTo>
                <a:lnTo>
                  <a:pt x="430" y="1006"/>
                </a:lnTo>
                <a:lnTo>
                  <a:pt x="418" y="992"/>
                </a:lnTo>
                <a:lnTo>
                  <a:pt x="406" y="978"/>
                </a:lnTo>
                <a:lnTo>
                  <a:pt x="397" y="963"/>
                </a:lnTo>
                <a:lnTo>
                  <a:pt x="389" y="945"/>
                </a:lnTo>
                <a:lnTo>
                  <a:pt x="383" y="928"/>
                </a:lnTo>
                <a:lnTo>
                  <a:pt x="380" y="916"/>
                </a:lnTo>
                <a:lnTo>
                  <a:pt x="377" y="904"/>
                </a:lnTo>
                <a:lnTo>
                  <a:pt x="376" y="893"/>
                </a:lnTo>
                <a:lnTo>
                  <a:pt x="374" y="881"/>
                </a:lnTo>
                <a:lnTo>
                  <a:pt x="372" y="857"/>
                </a:lnTo>
                <a:lnTo>
                  <a:pt x="371" y="833"/>
                </a:lnTo>
                <a:close/>
                <a:moveTo>
                  <a:pt x="579" y="383"/>
                </a:moveTo>
                <a:lnTo>
                  <a:pt x="558" y="379"/>
                </a:lnTo>
                <a:lnTo>
                  <a:pt x="539" y="377"/>
                </a:lnTo>
                <a:lnTo>
                  <a:pt x="529" y="377"/>
                </a:lnTo>
                <a:lnTo>
                  <a:pt x="520" y="378"/>
                </a:lnTo>
                <a:lnTo>
                  <a:pt x="512" y="379"/>
                </a:lnTo>
                <a:lnTo>
                  <a:pt x="504" y="380"/>
                </a:lnTo>
                <a:lnTo>
                  <a:pt x="496" y="382"/>
                </a:lnTo>
                <a:lnTo>
                  <a:pt x="488" y="385"/>
                </a:lnTo>
                <a:lnTo>
                  <a:pt x="481" y="388"/>
                </a:lnTo>
                <a:lnTo>
                  <a:pt x="474" y="392"/>
                </a:lnTo>
                <a:lnTo>
                  <a:pt x="468" y="396"/>
                </a:lnTo>
                <a:lnTo>
                  <a:pt x="462" y="401"/>
                </a:lnTo>
                <a:lnTo>
                  <a:pt x="456" y="408"/>
                </a:lnTo>
                <a:lnTo>
                  <a:pt x="451" y="414"/>
                </a:lnTo>
                <a:lnTo>
                  <a:pt x="445" y="421"/>
                </a:lnTo>
                <a:lnTo>
                  <a:pt x="440" y="428"/>
                </a:lnTo>
                <a:lnTo>
                  <a:pt x="436" y="436"/>
                </a:lnTo>
                <a:lnTo>
                  <a:pt x="433" y="446"/>
                </a:lnTo>
                <a:lnTo>
                  <a:pt x="429" y="456"/>
                </a:lnTo>
                <a:lnTo>
                  <a:pt x="427" y="466"/>
                </a:lnTo>
                <a:lnTo>
                  <a:pt x="424" y="477"/>
                </a:lnTo>
                <a:lnTo>
                  <a:pt x="422" y="489"/>
                </a:lnTo>
                <a:lnTo>
                  <a:pt x="421" y="502"/>
                </a:lnTo>
                <a:lnTo>
                  <a:pt x="420" y="514"/>
                </a:lnTo>
                <a:lnTo>
                  <a:pt x="419" y="529"/>
                </a:lnTo>
                <a:lnTo>
                  <a:pt x="419" y="544"/>
                </a:lnTo>
                <a:lnTo>
                  <a:pt x="420" y="576"/>
                </a:lnTo>
                <a:lnTo>
                  <a:pt x="423" y="611"/>
                </a:lnTo>
                <a:lnTo>
                  <a:pt x="413" y="611"/>
                </a:lnTo>
                <a:lnTo>
                  <a:pt x="402" y="612"/>
                </a:lnTo>
                <a:lnTo>
                  <a:pt x="394" y="613"/>
                </a:lnTo>
                <a:lnTo>
                  <a:pt x="387" y="614"/>
                </a:lnTo>
                <a:lnTo>
                  <a:pt x="381" y="617"/>
                </a:lnTo>
                <a:lnTo>
                  <a:pt x="376" y="620"/>
                </a:lnTo>
                <a:lnTo>
                  <a:pt x="371" y="623"/>
                </a:lnTo>
                <a:lnTo>
                  <a:pt x="366" y="628"/>
                </a:lnTo>
                <a:lnTo>
                  <a:pt x="363" y="633"/>
                </a:lnTo>
                <a:lnTo>
                  <a:pt x="361" y="639"/>
                </a:lnTo>
                <a:lnTo>
                  <a:pt x="360" y="647"/>
                </a:lnTo>
                <a:lnTo>
                  <a:pt x="359" y="655"/>
                </a:lnTo>
                <a:lnTo>
                  <a:pt x="359" y="673"/>
                </a:lnTo>
                <a:lnTo>
                  <a:pt x="362" y="696"/>
                </a:lnTo>
                <a:lnTo>
                  <a:pt x="366" y="717"/>
                </a:lnTo>
                <a:lnTo>
                  <a:pt x="371" y="737"/>
                </a:lnTo>
                <a:lnTo>
                  <a:pt x="376" y="754"/>
                </a:lnTo>
                <a:lnTo>
                  <a:pt x="382" y="770"/>
                </a:lnTo>
                <a:lnTo>
                  <a:pt x="386" y="776"/>
                </a:lnTo>
                <a:lnTo>
                  <a:pt x="390" y="782"/>
                </a:lnTo>
                <a:lnTo>
                  <a:pt x="394" y="787"/>
                </a:lnTo>
                <a:lnTo>
                  <a:pt x="398" y="791"/>
                </a:lnTo>
                <a:lnTo>
                  <a:pt x="403" y="794"/>
                </a:lnTo>
                <a:lnTo>
                  <a:pt x="408" y="797"/>
                </a:lnTo>
                <a:lnTo>
                  <a:pt x="414" y="799"/>
                </a:lnTo>
                <a:lnTo>
                  <a:pt x="419" y="800"/>
                </a:lnTo>
                <a:lnTo>
                  <a:pt x="421" y="832"/>
                </a:lnTo>
                <a:lnTo>
                  <a:pt x="422" y="861"/>
                </a:lnTo>
                <a:lnTo>
                  <a:pt x="423" y="874"/>
                </a:lnTo>
                <a:lnTo>
                  <a:pt x="425" y="887"/>
                </a:lnTo>
                <a:lnTo>
                  <a:pt x="427" y="899"/>
                </a:lnTo>
                <a:lnTo>
                  <a:pt x="429" y="911"/>
                </a:lnTo>
                <a:lnTo>
                  <a:pt x="433" y="923"/>
                </a:lnTo>
                <a:lnTo>
                  <a:pt x="438" y="934"/>
                </a:lnTo>
                <a:lnTo>
                  <a:pt x="444" y="945"/>
                </a:lnTo>
                <a:lnTo>
                  <a:pt x="453" y="956"/>
                </a:lnTo>
                <a:lnTo>
                  <a:pt x="462" y="968"/>
                </a:lnTo>
                <a:lnTo>
                  <a:pt x="473" y="978"/>
                </a:lnTo>
                <a:lnTo>
                  <a:pt x="485" y="989"/>
                </a:lnTo>
                <a:lnTo>
                  <a:pt x="501" y="1002"/>
                </a:lnTo>
                <a:lnTo>
                  <a:pt x="527" y="1021"/>
                </a:lnTo>
                <a:lnTo>
                  <a:pt x="549" y="1039"/>
                </a:lnTo>
                <a:lnTo>
                  <a:pt x="570" y="1056"/>
                </a:lnTo>
                <a:lnTo>
                  <a:pt x="589" y="1069"/>
                </a:lnTo>
                <a:lnTo>
                  <a:pt x="599" y="1075"/>
                </a:lnTo>
                <a:lnTo>
                  <a:pt x="610" y="1081"/>
                </a:lnTo>
                <a:lnTo>
                  <a:pt x="621" y="1086"/>
                </a:lnTo>
                <a:lnTo>
                  <a:pt x="633" y="1089"/>
                </a:lnTo>
                <a:lnTo>
                  <a:pt x="647" y="1092"/>
                </a:lnTo>
                <a:lnTo>
                  <a:pt x="662" y="1094"/>
                </a:lnTo>
                <a:lnTo>
                  <a:pt x="679" y="1095"/>
                </a:lnTo>
                <a:lnTo>
                  <a:pt x="698" y="1094"/>
                </a:lnTo>
                <a:lnTo>
                  <a:pt x="716" y="1095"/>
                </a:lnTo>
                <a:lnTo>
                  <a:pt x="733" y="1094"/>
                </a:lnTo>
                <a:lnTo>
                  <a:pt x="748" y="1092"/>
                </a:lnTo>
                <a:lnTo>
                  <a:pt x="761" y="1089"/>
                </a:lnTo>
                <a:lnTo>
                  <a:pt x="774" y="1086"/>
                </a:lnTo>
                <a:lnTo>
                  <a:pt x="785" y="1081"/>
                </a:lnTo>
                <a:lnTo>
                  <a:pt x="796" y="1075"/>
                </a:lnTo>
                <a:lnTo>
                  <a:pt x="806" y="1069"/>
                </a:lnTo>
                <a:lnTo>
                  <a:pt x="826" y="1056"/>
                </a:lnTo>
                <a:lnTo>
                  <a:pt x="845" y="1039"/>
                </a:lnTo>
                <a:lnTo>
                  <a:pt x="868" y="1021"/>
                </a:lnTo>
                <a:lnTo>
                  <a:pt x="894" y="1002"/>
                </a:lnTo>
                <a:lnTo>
                  <a:pt x="909" y="989"/>
                </a:lnTo>
                <a:lnTo>
                  <a:pt x="922" y="978"/>
                </a:lnTo>
                <a:lnTo>
                  <a:pt x="934" y="968"/>
                </a:lnTo>
                <a:lnTo>
                  <a:pt x="943" y="956"/>
                </a:lnTo>
                <a:lnTo>
                  <a:pt x="950" y="945"/>
                </a:lnTo>
                <a:lnTo>
                  <a:pt x="956" y="934"/>
                </a:lnTo>
                <a:lnTo>
                  <a:pt x="961" y="923"/>
                </a:lnTo>
                <a:lnTo>
                  <a:pt x="965" y="911"/>
                </a:lnTo>
                <a:lnTo>
                  <a:pt x="969" y="899"/>
                </a:lnTo>
                <a:lnTo>
                  <a:pt x="971" y="887"/>
                </a:lnTo>
                <a:lnTo>
                  <a:pt x="972" y="874"/>
                </a:lnTo>
                <a:lnTo>
                  <a:pt x="973" y="861"/>
                </a:lnTo>
                <a:lnTo>
                  <a:pt x="975" y="832"/>
                </a:lnTo>
                <a:lnTo>
                  <a:pt x="976" y="800"/>
                </a:lnTo>
                <a:lnTo>
                  <a:pt x="982" y="799"/>
                </a:lnTo>
                <a:lnTo>
                  <a:pt x="987" y="797"/>
                </a:lnTo>
                <a:lnTo>
                  <a:pt x="992" y="794"/>
                </a:lnTo>
                <a:lnTo>
                  <a:pt x="996" y="791"/>
                </a:lnTo>
                <a:lnTo>
                  <a:pt x="1001" y="787"/>
                </a:lnTo>
                <a:lnTo>
                  <a:pt x="1005" y="782"/>
                </a:lnTo>
                <a:lnTo>
                  <a:pt x="1009" y="776"/>
                </a:lnTo>
                <a:lnTo>
                  <a:pt x="1013" y="770"/>
                </a:lnTo>
                <a:lnTo>
                  <a:pt x="1019" y="754"/>
                </a:lnTo>
                <a:lnTo>
                  <a:pt x="1024" y="737"/>
                </a:lnTo>
                <a:lnTo>
                  <a:pt x="1029" y="717"/>
                </a:lnTo>
                <a:lnTo>
                  <a:pt x="1033" y="696"/>
                </a:lnTo>
                <a:lnTo>
                  <a:pt x="1035" y="673"/>
                </a:lnTo>
                <a:lnTo>
                  <a:pt x="1035" y="655"/>
                </a:lnTo>
                <a:lnTo>
                  <a:pt x="1035" y="647"/>
                </a:lnTo>
                <a:lnTo>
                  <a:pt x="1033" y="639"/>
                </a:lnTo>
                <a:lnTo>
                  <a:pt x="1031" y="633"/>
                </a:lnTo>
                <a:lnTo>
                  <a:pt x="1028" y="628"/>
                </a:lnTo>
                <a:lnTo>
                  <a:pt x="1024" y="623"/>
                </a:lnTo>
                <a:lnTo>
                  <a:pt x="1020" y="620"/>
                </a:lnTo>
                <a:lnTo>
                  <a:pt x="1015" y="617"/>
                </a:lnTo>
                <a:lnTo>
                  <a:pt x="1007" y="614"/>
                </a:lnTo>
                <a:lnTo>
                  <a:pt x="1000" y="613"/>
                </a:lnTo>
                <a:lnTo>
                  <a:pt x="992" y="612"/>
                </a:lnTo>
                <a:lnTo>
                  <a:pt x="983" y="611"/>
                </a:lnTo>
                <a:lnTo>
                  <a:pt x="973" y="611"/>
                </a:lnTo>
                <a:lnTo>
                  <a:pt x="971" y="596"/>
                </a:lnTo>
                <a:lnTo>
                  <a:pt x="967" y="583"/>
                </a:lnTo>
                <a:lnTo>
                  <a:pt x="962" y="572"/>
                </a:lnTo>
                <a:lnTo>
                  <a:pt x="957" y="561"/>
                </a:lnTo>
                <a:lnTo>
                  <a:pt x="951" y="553"/>
                </a:lnTo>
                <a:lnTo>
                  <a:pt x="944" y="545"/>
                </a:lnTo>
                <a:lnTo>
                  <a:pt x="936" y="539"/>
                </a:lnTo>
                <a:lnTo>
                  <a:pt x="927" y="534"/>
                </a:lnTo>
                <a:lnTo>
                  <a:pt x="917" y="530"/>
                </a:lnTo>
                <a:lnTo>
                  <a:pt x="907" y="527"/>
                </a:lnTo>
                <a:lnTo>
                  <a:pt x="896" y="524"/>
                </a:lnTo>
                <a:lnTo>
                  <a:pt x="884" y="521"/>
                </a:lnTo>
                <a:lnTo>
                  <a:pt x="859" y="517"/>
                </a:lnTo>
                <a:lnTo>
                  <a:pt x="831" y="514"/>
                </a:lnTo>
                <a:lnTo>
                  <a:pt x="801" y="510"/>
                </a:lnTo>
                <a:lnTo>
                  <a:pt x="771" y="505"/>
                </a:lnTo>
                <a:lnTo>
                  <a:pt x="755" y="501"/>
                </a:lnTo>
                <a:lnTo>
                  <a:pt x="739" y="497"/>
                </a:lnTo>
                <a:lnTo>
                  <a:pt x="723" y="492"/>
                </a:lnTo>
                <a:lnTo>
                  <a:pt x="707" y="486"/>
                </a:lnTo>
                <a:lnTo>
                  <a:pt x="691" y="478"/>
                </a:lnTo>
                <a:lnTo>
                  <a:pt x="674" y="469"/>
                </a:lnTo>
                <a:lnTo>
                  <a:pt x="658" y="459"/>
                </a:lnTo>
                <a:lnTo>
                  <a:pt x="641" y="448"/>
                </a:lnTo>
                <a:lnTo>
                  <a:pt x="626" y="434"/>
                </a:lnTo>
                <a:lnTo>
                  <a:pt x="610" y="419"/>
                </a:lnTo>
                <a:lnTo>
                  <a:pt x="594" y="403"/>
                </a:lnTo>
                <a:lnTo>
                  <a:pt x="579" y="383"/>
                </a:lnTo>
                <a:close/>
                <a:moveTo>
                  <a:pt x="2525" y="870"/>
                </a:moveTo>
                <a:lnTo>
                  <a:pt x="2517" y="866"/>
                </a:lnTo>
                <a:lnTo>
                  <a:pt x="2510" y="860"/>
                </a:lnTo>
                <a:lnTo>
                  <a:pt x="2503" y="852"/>
                </a:lnTo>
                <a:lnTo>
                  <a:pt x="2496" y="842"/>
                </a:lnTo>
                <a:lnTo>
                  <a:pt x="2490" y="830"/>
                </a:lnTo>
                <a:lnTo>
                  <a:pt x="2484" y="818"/>
                </a:lnTo>
                <a:lnTo>
                  <a:pt x="2477" y="805"/>
                </a:lnTo>
                <a:lnTo>
                  <a:pt x="2472" y="790"/>
                </a:lnTo>
                <a:lnTo>
                  <a:pt x="2465" y="766"/>
                </a:lnTo>
                <a:lnTo>
                  <a:pt x="2459" y="740"/>
                </a:lnTo>
                <a:lnTo>
                  <a:pt x="2455" y="711"/>
                </a:lnTo>
                <a:lnTo>
                  <a:pt x="2451" y="683"/>
                </a:lnTo>
                <a:lnTo>
                  <a:pt x="2449" y="652"/>
                </a:lnTo>
                <a:lnTo>
                  <a:pt x="2448" y="620"/>
                </a:lnTo>
                <a:lnTo>
                  <a:pt x="2449" y="588"/>
                </a:lnTo>
                <a:lnTo>
                  <a:pt x="2450" y="556"/>
                </a:lnTo>
                <a:lnTo>
                  <a:pt x="2453" y="525"/>
                </a:lnTo>
                <a:lnTo>
                  <a:pt x="2458" y="493"/>
                </a:lnTo>
                <a:lnTo>
                  <a:pt x="2463" y="462"/>
                </a:lnTo>
                <a:lnTo>
                  <a:pt x="2471" y="432"/>
                </a:lnTo>
                <a:lnTo>
                  <a:pt x="2479" y="404"/>
                </a:lnTo>
                <a:lnTo>
                  <a:pt x="2490" y="377"/>
                </a:lnTo>
                <a:lnTo>
                  <a:pt x="2496" y="365"/>
                </a:lnTo>
                <a:lnTo>
                  <a:pt x="2502" y="352"/>
                </a:lnTo>
                <a:lnTo>
                  <a:pt x="2508" y="341"/>
                </a:lnTo>
                <a:lnTo>
                  <a:pt x="2515" y="330"/>
                </a:lnTo>
                <a:lnTo>
                  <a:pt x="2522" y="321"/>
                </a:lnTo>
                <a:lnTo>
                  <a:pt x="2529" y="312"/>
                </a:lnTo>
                <a:lnTo>
                  <a:pt x="2536" y="304"/>
                </a:lnTo>
                <a:lnTo>
                  <a:pt x="2545" y="296"/>
                </a:lnTo>
                <a:lnTo>
                  <a:pt x="2553" y="289"/>
                </a:lnTo>
                <a:lnTo>
                  <a:pt x="2563" y="281"/>
                </a:lnTo>
                <a:lnTo>
                  <a:pt x="2573" y="275"/>
                </a:lnTo>
                <a:lnTo>
                  <a:pt x="2584" y="269"/>
                </a:lnTo>
                <a:lnTo>
                  <a:pt x="2595" y="264"/>
                </a:lnTo>
                <a:lnTo>
                  <a:pt x="2607" y="260"/>
                </a:lnTo>
                <a:lnTo>
                  <a:pt x="2619" y="256"/>
                </a:lnTo>
                <a:lnTo>
                  <a:pt x="2631" y="253"/>
                </a:lnTo>
                <a:lnTo>
                  <a:pt x="2645" y="250"/>
                </a:lnTo>
                <a:lnTo>
                  <a:pt x="2659" y="249"/>
                </a:lnTo>
                <a:lnTo>
                  <a:pt x="2672" y="248"/>
                </a:lnTo>
                <a:lnTo>
                  <a:pt x="2688" y="247"/>
                </a:lnTo>
                <a:lnTo>
                  <a:pt x="2697" y="240"/>
                </a:lnTo>
                <a:lnTo>
                  <a:pt x="2707" y="235"/>
                </a:lnTo>
                <a:lnTo>
                  <a:pt x="2717" y="230"/>
                </a:lnTo>
                <a:lnTo>
                  <a:pt x="2729" y="225"/>
                </a:lnTo>
                <a:lnTo>
                  <a:pt x="2750" y="217"/>
                </a:lnTo>
                <a:lnTo>
                  <a:pt x="2773" y="211"/>
                </a:lnTo>
                <a:lnTo>
                  <a:pt x="2795" y="206"/>
                </a:lnTo>
                <a:lnTo>
                  <a:pt x="2818" y="204"/>
                </a:lnTo>
                <a:lnTo>
                  <a:pt x="2842" y="202"/>
                </a:lnTo>
                <a:lnTo>
                  <a:pt x="2865" y="202"/>
                </a:lnTo>
                <a:lnTo>
                  <a:pt x="2888" y="206"/>
                </a:lnTo>
                <a:lnTo>
                  <a:pt x="2911" y="209"/>
                </a:lnTo>
                <a:lnTo>
                  <a:pt x="2933" y="214"/>
                </a:lnTo>
                <a:lnTo>
                  <a:pt x="2955" y="221"/>
                </a:lnTo>
                <a:lnTo>
                  <a:pt x="2976" y="229"/>
                </a:lnTo>
                <a:lnTo>
                  <a:pt x="2996" y="238"/>
                </a:lnTo>
                <a:lnTo>
                  <a:pt x="3016" y="250"/>
                </a:lnTo>
                <a:lnTo>
                  <a:pt x="3033" y="262"/>
                </a:lnTo>
                <a:lnTo>
                  <a:pt x="3043" y="269"/>
                </a:lnTo>
                <a:lnTo>
                  <a:pt x="3052" y="276"/>
                </a:lnTo>
                <a:lnTo>
                  <a:pt x="3060" y="285"/>
                </a:lnTo>
                <a:lnTo>
                  <a:pt x="3067" y="293"/>
                </a:lnTo>
                <a:lnTo>
                  <a:pt x="3075" y="302"/>
                </a:lnTo>
                <a:lnTo>
                  <a:pt x="3082" y="311"/>
                </a:lnTo>
                <a:lnTo>
                  <a:pt x="3089" y="321"/>
                </a:lnTo>
                <a:lnTo>
                  <a:pt x="3095" y="332"/>
                </a:lnTo>
                <a:lnTo>
                  <a:pt x="3106" y="353"/>
                </a:lnTo>
                <a:lnTo>
                  <a:pt x="3116" y="376"/>
                </a:lnTo>
                <a:lnTo>
                  <a:pt x="3125" y="400"/>
                </a:lnTo>
                <a:lnTo>
                  <a:pt x="3132" y="425"/>
                </a:lnTo>
                <a:lnTo>
                  <a:pt x="3138" y="452"/>
                </a:lnTo>
                <a:lnTo>
                  <a:pt x="3142" y="478"/>
                </a:lnTo>
                <a:lnTo>
                  <a:pt x="3146" y="506"/>
                </a:lnTo>
                <a:lnTo>
                  <a:pt x="3148" y="534"/>
                </a:lnTo>
                <a:lnTo>
                  <a:pt x="3150" y="563"/>
                </a:lnTo>
                <a:lnTo>
                  <a:pt x="3151" y="591"/>
                </a:lnTo>
                <a:lnTo>
                  <a:pt x="3151" y="621"/>
                </a:lnTo>
                <a:lnTo>
                  <a:pt x="3150" y="650"/>
                </a:lnTo>
                <a:lnTo>
                  <a:pt x="3166" y="660"/>
                </a:lnTo>
                <a:lnTo>
                  <a:pt x="3178" y="671"/>
                </a:lnTo>
                <a:lnTo>
                  <a:pt x="3190" y="683"/>
                </a:lnTo>
                <a:lnTo>
                  <a:pt x="3200" y="696"/>
                </a:lnTo>
                <a:lnTo>
                  <a:pt x="3208" y="709"/>
                </a:lnTo>
                <a:lnTo>
                  <a:pt x="3215" y="723"/>
                </a:lnTo>
                <a:lnTo>
                  <a:pt x="3221" y="737"/>
                </a:lnTo>
                <a:lnTo>
                  <a:pt x="3225" y="752"/>
                </a:lnTo>
                <a:lnTo>
                  <a:pt x="3229" y="768"/>
                </a:lnTo>
                <a:lnTo>
                  <a:pt x="3231" y="784"/>
                </a:lnTo>
                <a:lnTo>
                  <a:pt x="3233" y="800"/>
                </a:lnTo>
                <a:lnTo>
                  <a:pt x="3233" y="818"/>
                </a:lnTo>
                <a:lnTo>
                  <a:pt x="3233" y="853"/>
                </a:lnTo>
                <a:lnTo>
                  <a:pt x="3230" y="889"/>
                </a:lnTo>
                <a:lnTo>
                  <a:pt x="3222" y="964"/>
                </a:lnTo>
                <a:lnTo>
                  <a:pt x="3214" y="1037"/>
                </a:lnTo>
                <a:lnTo>
                  <a:pt x="3213" y="1055"/>
                </a:lnTo>
                <a:lnTo>
                  <a:pt x="3213" y="1073"/>
                </a:lnTo>
                <a:lnTo>
                  <a:pt x="3213" y="1091"/>
                </a:lnTo>
                <a:lnTo>
                  <a:pt x="3213" y="1108"/>
                </a:lnTo>
                <a:lnTo>
                  <a:pt x="3215" y="1126"/>
                </a:lnTo>
                <a:lnTo>
                  <a:pt x="3217" y="1142"/>
                </a:lnTo>
                <a:lnTo>
                  <a:pt x="3221" y="1158"/>
                </a:lnTo>
                <a:lnTo>
                  <a:pt x="3225" y="1174"/>
                </a:lnTo>
                <a:lnTo>
                  <a:pt x="3212" y="1176"/>
                </a:lnTo>
                <a:lnTo>
                  <a:pt x="3199" y="1178"/>
                </a:lnTo>
                <a:lnTo>
                  <a:pt x="3185" y="1178"/>
                </a:lnTo>
                <a:lnTo>
                  <a:pt x="3171" y="1178"/>
                </a:lnTo>
                <a:lnTo>
                  <a:pt x="3156" y="1178"/>
                </a:lnTo>
                <a:lnTo>
                  <a:pt x="3142" y="1176"/>
                </a:lnTo>
                <a:lnTo>
                  <a:pt x="3128" y="1174"/>
                </a:lnTo>
                <a:lnTo>
                  <a:pt x="3112" y="1171"/>
                </a:lnTo>
                <a:lnTo>
                  <a:pt x="3097" y="1167"/>
                </a:lnTo>
                <a:lnTo>
                  <a:pt x="3082" y="1162"/>
                </a:lnTo>
                <a:lnTo>
                  <a:pt x="3066" y="1155"/>
                </a:lnTo>
                <a:lnTo>
                  <a:pt x="3050" y="1148"/>
                </a:lnTo>
                <a:lnTo>
                  <a:pt x="3033" y="1140"/>
                </a:lnTo>
                <a:lnTo>
                  <a:pt x="3016" y="1130"/>
                </a:lnTo>
                <a:lnTo>
                  <a:pt x="3000" y="1120"/>
                </a:lnTo>
                <a:lnTo>
                  <a:pt x="2982" y="1107"/>
                </a:lnTo>
                <a:lnTo>
                  <a:pt x="2962" y="1122"/>
                </a:lnTo>
                <a:lnTo>
                  <a:pt x="2942" y="1136"/>
                </a:lnTo>
                <a:lnTo>
                  <a:pt x="2924" y="1148"/>
                </a:lnTo>
                <a:lnTo>
                  <a:pt x="2905" y="1160"/>
                </a:lnTo>
                <a:lnTo>
                  <a:pt x="2896" y="1164"/>
                </a:lnTo>
                <a:lnTo>
                  <a:pt x="2887" y="1169"/>
                </a:lnTo>
                <a:lnTo>
                  <a:pt x="2876" y="1172"/>
                </a:lnTo>
                <a:lnTo>
                  <a:pt x="2867" y="1175"/>
                </a:lnTo>
                <a:lnTo>
                  <a:pt x="2858" y="1178"/>
                </a:lnTo>
                <a:lnTo>
                  <a:pt x="2848" y="1180"/>
                </a:lnTo>
                <a:lnTo>
                  <a:pt x="2837" y="1181"/>
                </a:lnTo>
                <a:lnTo>
                  <a:pt x="2826" y="1181"/>
                </a:lnTo>
                <a:lnTo>
                  <a:pt x="2823" y="1181"/>
                </a:lnTo>
                <a:lnTo>
                  <a:pt x="2820" y="1181"/>
                </a:lnTo>
                <a:lnTo>
                  <a:pt x="2810" y="1181"/>
                </a:lnTo>
                <a:lnTo>
                  <a:pt x="2799" y="1180"/>
                </a:lnTo>
                <a:lnTo>
                  <a:pt x="2789" y="1178"/>
                </a:lnTo>
                <a:lnTo>
                  <a:pt x="2780" y="1175"/>
                </a:lnTo>
                <a:lnTo>
                  <a:pt x="2770" y="1172"/>
                </a:lnTo>
                <a:lnTo>
                  <a:pt x="2761" y="1169"/>
                </a:lnTo>
                <a:lnTo>
                  <a:pt x="2751" y="1164"/>
                </a:lnTo>
                <a:lnTo>
                  <a:pt x="2742" y="1160"/>
                </a:lnTo>
                <a:lnTo>
                  <a:pt x="2724" y="1148"/>
                </a:lnTo>
                <a:lnTo>
                  <a:pt x="2704" y="1136"/>
                </a:lnTo>
                <a:lnTo>
                  <a:pt x="2686" y="1122"/>
                </a:lnTo>
                <a:lnTo>
                  <a:pt x="2665" y="1107"/>
                </a:lnTo>
                <a:lnTo>
                  <a:pt x="2649" y="1095"/>
                </a:lnTo>
                <a:lnTo>
                  <a:pt x="2633" y="1083"/>
                </a:lnTo>
                <a:lnTo>
                  <a:pt x="2620" y="1071"/>
                </a:lnTo>
                <a:lnTo>
                  <a:pt x="2608" y="1060"/>
                </a:lnTo>
                <a:lnTo>
                  <a:pt x="2595" y="1048"/>
                </a:lnTo>
                <a:lnTo>
                  <a:pt x="2585" y="1035"/>
                </a:lnTo>
                <a:lnTo>
                  <a:pt x="2576" y="1023"/>
                </a:lnTo>
                <a:lnTo>
                  <a:pt x="2568" y="1011"/>
                </a:lnTo>
                <a:lnTo>
                  <a:pt x="2559" y="996"/>
                </a:lnTo>
                <a:lnTo>
                  <a:pt x="2553" y="982"/>
                </a:lnTo>
                <a:lnTo>
                  <a:pt x="2547" y="967"/>
                </a:lnTo>
                <a:lnTo>
                  <a:pt x="2541" y="950"/>
                </a:lnTo>
                <a:lnTo>
                  <a:pt x="2537" y="933"/>
                </a:lnTo>
                <a:lnTo>
                  <a:pt x="2532" y="913"/>
                </a:lnTo>
                <a:lnTo>
                  <a:pt x="2528" y="893"/>
                </a:lnTo>
                <a:lnTo>
                  <a:pt x="2525" y="870"/>
                </a:lnTo>
                <a:close/>
                <a:moveTo>
                  <a:pt x="2712" y="333"/>
                </a:moveTo>
                <a:lnTo>
                  <a:pt x="2709" y="348"/>
                </a:lnTo>
                <a:lnTo>
                  <a:pt x="2705" y="362"/>
                </a:lnTo>
                <a:lnTo>
                  <a:pt x="2701" y="376"/>
                </a:lnTo>
                <a:lnTo>
                  <a:pt x="2696" y="389"/>
                </a:lnTo>
                <a:lnTo>
                  <a:pt x="2691" y="401"/>
                </a:lnTo>
                <a:lnTo>
                  <a:pt x="2685" y="413"/>
                </a:lnTo>
                <a:lnTo>
                  <a:pt x="2678" y="423"/>
                </a:lnTo>
                <a:lnTo>
                  <a:pt x="2672" y="433"/>
                </a:lnTo>
                <a:lnTo>
                  <a:pt x="2659" y="452"/>
                </a:lnTo>
                <a:lnTo>
                  <a:pt x="2645" y="469"/>
                </a:lnTo>
                <a:lnTo>
                  <a:pt x="2629" y="486"/>
                </a:lnTo>
                <a:lnTo>
                  <a:pt x="2615" y="502"/>
                </a:lnTo>
                <a:lnTo>
                  <a:pt x="2602" y="518"/>
                </a:lnTo>
                <a:lnTo>
                  <a:pt x="2588" y="536"/>
                </a:lnTo>
                <a:lnTo>
                  <a:pt x="2582" y="545"/>
                </a:lnTo>
                <a:lnTo>
                  <a:pt x="2576" y="555"/>
                </a:lnTo>
                <a:lnTo>
                  <a:pt x="2571" y="566"/>
                </a:lnTo>
                <a:lnTo>
                  <a:pt x="2566" y="576"/>
                </a:lnTo>
                <a:lnTo>
                  <a:pt x="2562" y="587"/>
                </a:lnTo>
                <a:lnTo>
                  <a:pt x="2557" y="599"/>
                </a:lnTo>
                <a:lnTo>
                  <a:pt x="2554" y="612"/>
                </a:lnTo>
                <a:lnTo>
                  <a:pt x="2551" y="625"/>
                </a:lnTo>
                <a:lnTo>
                  <a:pt x="2549" y="639"/>
                </a:lnTo>
                <a:lnTo>
                  <a:pt x="2548" y="655"/>
                </a:lnTo>
                <a:lnTo>
                  <a:pt x="2547" y="672"/>
                </a:lnTo>
                <a:lnTo>
                  <a:pt x="2547" y="690"/>
                </a:lnTo>
                <a:lnTo>
                  <a:pt x="2510" y="698"/>
                </a:lnTo>
                <a:lnTo>
                  <a:pt x="2509" y="704"/>
                </a:lnTo>
                <a:lnTo>
                  <a:pt x="2508" y="712"/>
                </a:lnTo>
                <a:lnTo>
                  <a:pt x="2509" y="720"/>
                </a:lnTo>
                <a:lnTo>
                  <a:pt x="2509" y="730"/>
                </a:lnTo>
                <a:lnTo>
                  <a:pt x="2512" y="748"/>
                </a:lnTo>
                <a:lnTo>
                  <a:pt x="2515" y="762"/>
                </a:lnTo>
                <a:lnTo>
                  <a:pt x="2520" y="776"/>
                </a:lnTo>
                <a:lnTo>
                  <a:pt x="2528" y="795"/>
                </a:lnTo>
                <a:lnTo>
                  <a:pt x="2532" y="805"/>
                </a:lnTo>
                <a:lnTo>
                  <a:pt x="2537" y="813"/>
                </a:lnTo>
                <a:lnTo>
                  <a:pt x="2541" y="821"/>
                </a:lnTo>
                <a:lnTo>
                  <a:pt x="2546" y="826"/>
                </a:lnTo>
                <a:lnTo>
                  <a:pt x="2570" y="836"/>
                </a:lnTo>
                <a:lnTo>
                  <a:pt x="2574" y="863"/>
                </a:lnTo>
                <a:lnTo>
                  <a:pt x="2577" y="882"/>
                </a:lnTo>
                <a:lnTo>
                  <a:pt x="2580" y="899"/>
                </a:lnTo>
                <a:lnTo>
                  <a:pt x="2583" y="915"/>
                </a:lnTo>
                <a:lnTo>
                  <a:pt x="2587" y="930"/>
                </a:lnTo>
                <a:lnTo>
                  <a:pt x="2591" y="944"/>
                </a:lnTo>
                <a:lnTo>
                  <a:pt x="2596" y="957"/>
                </a:lnTo>
                <a:lnTo>
                  <a:pt x="2602" y="970"/>
                </a:lnTo>
                <a:lnTo>
                  <a:pt x="2608" y="981"/>
                </a:lnTo>
                <a:lnTo>
                  <a:pt x="2615" y="992"/>
                </a:lnTo>
                <a:lnTo>
                  <a:pt x="2623" y="1003"/>
                </a:lnTo>
                <a:lnTo>
                  <a:pt x="2631" y="1014"/>
                </a:lnTo>
                <a:lnTo>
                  <a:pt x="2642" y="1024"/>
                </a:lnTo>
                <a:lnTo>
                  <a:pt x="2653" y="1034"/>
                </a:lnTo>
                <a:lnTo>
                  <a:pt x="2665" y="1045"/>
                </a:lnTo>
                <a:lnTo>
                  <a:pt x="2679" y="1056"/>
                </a:lnTo>
                <a:lnTo>
                  <a:pt x="2694" y="1067"/>
                </a:lnTo>
                <a:lnTo>
                  <a:pt x="2722" y="1088"/>
                </a:lnTo>
                <a:lnTo>
                  <a:pt x="2753" y="1108"/>
                </a:lnTo>
                <a:lnTo>
                  <a:pt x="2770" y="1117"/>
                </a:lnTo>
                <a:lnTo>
                  <a:pt x="2786" y="1125"/>
                </a:lnTo>
                <a:lnTo>
                  <a:pt x="2794" y="1128"/>
                </a:lnTo>
                <a:lnTo>
                  <a:pt x="2803" y="1130"/>
                </a:lnTo>
                <a:lnTo>
                  <a:pt x="2811" y="1131"/>
                </a:lnTo>
                <a:lnTo>
                  <a:pt x="2820" y="1132"/>
                </a:lnTo>
                <a:lnTo>
                  <a:pt x="2823" y="1132"/>
                </a:lnTo>
                <a:lnTo>
                  <a:pt x="2827" y="1132"/>
                </a:lnTo>
                <a:lnTo>
                  <a:pt x="2835" y="1131"/>
                </a:lnTo>
                <a:lnTo>
                  <a:pt x="2844" y="1130"/>
                </a:lnTo>
                <a:lnTo>
                  <a:pt x="2852" y="1128"/>
                </a:lnTo>
                <a:lnTo>
                  <a:pt x="2861" y="1125"/>
                </a:lnTo>
                <a:lnTo>
                  <a:pt x="2877" y="1117"/>
                </a:lnTo>
                <a:lnTo>
                  <a:pt x="2894" y="1108"/>
                </a:lnTo>
                <a:lnTo>
                  <a:pt x="2925" y="1088"/>
                </a:lnTo>
                <a:lnTo>
                  <a:pt x="2952" y="1067"/>
                </a:lnTo>
                <a:lnTo>
                  <a:pt x="2968" y="1056"/>
                </a:lnTo>
                <a:lnTo>
                  <a:pt x="2981" y="1045"/>
                </a:lnTo>
                <a:lnTo>
                  <a:pt x="2994" y="1034"/>
                </a:lnTo>
                <a:lnTo>
                  <a:pt x="3005" y="1024"/>
                </a:lnTo>
                <a:lnTo>
                  <a:pt x="3015" y="1014"/>
                </a:lnTo>
                <a:lnTo>
                  <a:pt x="3024" y="1003"/>
                </a:lnTo>
                <a:lnTo>
                  <a:pt x="3032" y="992"/>
                </a:lnTo>
                <a:lnTo>
                  <a:pt x="3038" y="981"/>
                </a:lnTo>
                <a:lnTo>
                  <a:pt x="3045" y="970"/>
                </a:lnTo>
                <a:lnTo>
                  <a:pt x="3051" y="957"/>
                </a:lnTo>
                <a:lnTo>
                  <a:pt x="3056" y="944"/>
                </a:lnTo>
                <a:lnTo>
                  <a:pt x="3060" y="930"/>
                </a:lnTo>
                <a:lnTo>
                  <a:pt x="3063" y="915"/>
                </a:lnTo>
                <a:lnTo>
                  <a:pt x="3067" y="899"/>
                </a:lnTo>
                <a:lnTo>
                  <a:pt x="3070" y="882"/>
                </a:lnTo>
                <a:lnTo>
                  <a:pt x="3073" y="863"/>
                </a:lnTo>
                <a:lnTo>
                  <a:pt x="3082" y="806"/>
                </a:lnTo>
                <a:lnTo>
                  <a:pt x="3087" y="760"/>
                </a:lnTo>
                <a:lnTo>
                  <a:pt x="3088" y="742"/>
                </a:lnTo>
                <a:lnTo>
                  <a:pt x="3088" y="726"/>
                </a:lnTo>
                <a:lnTo>
                  <a:pt x="3088" y="712"/>
                </a:lnTo>
                <a:lnTo>
                  <a:pt x="3088" y="700"/>
                </a:lnTo>
                <a:lnTo>
                  <a:pt x="3086" y="690"/>
                </a:lnTo>
                <a:lnTo>
                  <a:pt x="3084" y="682"/>
                </a:lnTo>
                <a:lnTo>
                  <a:pt x="3081" y="674"/>
                </a:lnTo>
                <a:lnTo>
                  <a:pt x="3076" y="669"/>
                </a:lnTo>
                <a:lnTo>
                  <a:pt x="3072" y="665"/>
                </a:lnTo>
                <a:lnTo>
                  <a:pt x="3067" y="661"/>
                </a:lnTo>
                <a:lnTo>
                  <a:pt x="3061" y="659"/>
                </a:lnTo>
                <a:lnTo>
                  <a:pt x="3055" y="656"/>
                </a:lnTo>
                <a:lnTo>
                  <a:pt x="3041" y="653"/>
                </a:lnTo>
                <a:lnTo>
                  <a:pt x="3022" y="649"/>
                </a:lnTo>
                <a:lnTo>
                  <a:pt x="3013" y="646"/>
                </a:lnTo>
                <a:lnTo>
                  <a:pt x="3003" y="643"/>
                </a:lnTo>
                <a:lnTo>
                  <a:pt x="2991" y="638"/>
                </a:lnTo>
                <a:lnTo>
                  <a:pt x="2980" y="633"/>
                </a:lnTo>
                <a:lnTo>
                  <a:pt x="2968" y="628"/>
                </a:lnTo>
                <a:lnTo>
                  <a:pt x="2954" y="620"/>
                </a:lnTo>
                <a:lnTo>
                  <a:pt x="2941" y="611"/>
                </a:lnTo>
                <a:lnTo>
                  <a:pt x="2928" y="600"/>
                </a:lnTo>
                <a:lnTo>
                  <a:pt x="2913" y="587"/>
                </a:lnTo>
                <a:lnTo>
                  <a:pt x="2898" y="573"/>
                </a:lnTo>
                <a:lnTo>
                  <a:pt x="2882" y="555"/>
                </a:lnTo>
                <a:lnTo>
                  <a:pt x="2865" y="536"/>
                </a:lnTo>
                <a:lnTo>
                  <a:pt x="2856" y="523"/>
                </a:lnTo>
                <a:lnTo>
                  <a:pt x="2848" y="508"/>
                </a:lnTo>
                <a:lnTo>
                  <a:pt x="2839" y="492"/>
                </a:lnTo>
                <a:lnTo>
                  <a:pt x="2831" y="475"/>
                </a:lnTo>
                <a:lnTo>
                  <a:pt x="2816" y="443"/>
                </a:lnTo>
                <a:lnTo>
                  <a:pt x="2799" y="410"/>
                </a:lnTo>
                <a:lnTo>
                  <a:pt x="2791" y="394"/>
                </a:lnTo>
                <a:lnTo>
                  <a:pt x="2783" y="380"/>
                </a:lnTo>
                <a:lnTo>
                  <a:pt x="2773" y="367"/>
                </a:lnTo>
                <a:lnTo>
                  <a:pt x="2764" y="355"/>
                </a:lnTo>
                <a:lnTo>
                  <a:pt x="2757" y="350"/>
                </a:lnTo>
                <a:lnTo>
                  <a:pt x="2752" y="346"/>
                </a:lnTo>
                <a:lnTo>
                  <a:pt x="2746" y="342"/>
                </a:lnTo>
                <a:lnTo>
                  <a:pt x="2740" y="339"/>
                </a:lnTo>
                <a:lnTo>
                  <a:pt x="2734" y="336"/>
                </a:lnTo>
                <a:lnTo>
                  <a:pt x="2727" y="335"/>
                </a:lnTo>
                <a:lnTo>
                  <a:pt x="2721" y="333"/>
                </a:lnTo>
                <a:lnTo>
                  <a:pt x="2712" y="333"/>
                </a:lnTo>
                <a:close/>
              </a:path>
            </a:pathLst>
          </a:custGeom>
          <a:solidFill>
            <a:srgbClr val="A6266E"/>
          </a:solidFill>
          <a:ln w="9525">
            <a:noFill/>
            <a:round/>
            <a:headEnd/>
            <a:tailEnd/>
          </a:ln>
        </p:spPr>
        <p:txBody>
          <a:bodyPr/>
          <a:lstStyle/>
          <a:p>
            <a:endParaRPr lang="en-US" sz="2400"/>
          </a:p>
        </p:txBody>
      </p:sp>
      <p:grpSp>
        <p:nvGrpSpPr>
          <p:cNvPr id="101404" name="Group 28"/>
          <p:cNvGrpSpPr>
            <a:grpSpLocks/>
          </p:cNvGrpSpPr>
          <p:nvPr/>
        </p:nvGrpSpPr>
        <p:grpSpPr bwMode="auto">
          <a:xfrm>
            <a:off x="742951" y="1585384"/>
            <a:ext cx="734483" cy="567267"/>
            <a:chOff x="351" y="749"/>
            <a:chExt cx="347" cy="268"/>
          </a:xfrm>
        </p:grpSpPr>
        <p:sp>
          <p:nvSpPr>
            <p:cNvPr id="101405" name="Rectangle 12"/>
            <p:cNvSpPr>
              <a:spLocks noChangeArrowheads="1"/>
            </p:cNvSpPr>
            <p:nvPr/>
          </p:nvSpPr>
          <p:spPr bwMode="auto">
            <a:xfrm>
              <a:off x="351" y="749"/>
              <a:ext cx="347" cy="51"/>
            </a:xfrm>
            <a:prstGeom prst="rect">
              <a:avLst/>
            </a:prstGeom>
            <a:solidFill>
              <a:srgbClr val="FFFFFF"/>
            </a:solidFill>
            <a:ln w="19050">
              <a:solidFill>
                <a:srgbClr val="5AA700"/>
              </a:solidFill>
              <a:miter lim="800000"/>
              <a:headEnd/>
              <a:tailEnd/>
            </a:ln>
          </p:spPr>
          <p:txBody>
            <a:bodyPr/>
            <a:lstStyle/>
            <a:p>
              <a:pPr defTabSz="609585"/>
              <a:endParaRPr lang="en-US" sz="2400"/>
            </a:p>
          </p:txBody>
        </p:sp>
        <p:sp>
          <p:nvSpPr>
            <p:cNvPr id="101406" name="Rectangle 13"/>
            <p:cNvSpPr>
              <a:spLocks noChangeArrowheads="1"/>
            </p:cNvSpPr>
            <p:nvPr/>
          </p:nvSpPr>
          <p:spPr bwMode="auto">
            <a:xfrm>
              <a:off x="351" y="800"/>
              <a:ext cx="347" cy="217"/>
            </a:xfrm>
            <a:prstGeom prst="rect">
              <a:avLst/>
            </a:prstGeom>
            <a:solidFill>
              <a:srgbClr val="FFFFFF">
                <a:alpha val="74901"/>
              </a:srgbClr>
            </a:solidFill>
            <a:ln w="19050">
              <a:solidFill>
                <a:srgbClr val="5AA700"/>
              </a:solidFill>
              <a:miter lim="800000"/>
              <a:headEnd/>
              <a:tailEnd/>
            </a:ln>
          </p:spPr>
          <p:txBody>
            <a:bodyPr/>
            <a:lstStyle/>
            <a:p>
              <a:pPr defTabSz="609585"/>
              <a:endParaRPr lang="en-US" sz="2400"/>
            </a:p>
          </p:txBody>
        </p:sp>
        <p:sp>
          <p:nvSpPr>
            <p:cNvPr id="101407" name="Rectangle 16"/>
            <p:cNvSpPr>
              <a:spLocks noChangeArrowheads="1"/>
            </p:cNvSpPr>
            <p:nvPr/>
          </p:nvSpPr>
          <p:spPr bwMode="auto">
            <a:xfrm>
              <a:off x="375" y="766"/>
              <a:ext cx="19" cy="19"/>
            </a:xfrm>
            <a:prstGeom prst="rect">
              <a:avLst/>
            </a:prstGeom>
            <a:solidFill>
              <a:srgbClr val="5AA700"/>
            </a:solidFill>
            <a:ln w="9525">
              <a:noFill/>
              <a:miter lim="800000"/>
              <a:headEnd/>
              <a:tailEnd/>
            </a:ln>
          </p:spPr>
          <p:txBody>
            <a:bodyPr/>
            <a:lstStyle/>
            <a:p>
              <a:pPr defTabSz="609585"/>
              <a:endParaRPr lang="en-US" sz="2400"/>
            </a:p>
          </p:txBody>
        </p:sp>
        <p:sp>
          <p:nvSpPr>
            <p:cNvPr id="101408" name="Rectangle 17"/>
            <p:cNvSpPr>
              <a:spLocks noChangeArrowheads="1"/>
            </p:cNvSpPr>
            <p:nvPr/>
          </p:nvSpPr>
          <p:spPr bwMode="auto">
            <a:xfrm>
              <a:off x="408" y="766"/>
              <a:ext cx="18" cy="19"/>
            </a:xfrm>
            <a:prstGeom prst="rect">
              <a:avLst/>
            </a:prstGeom>
            <a:solidFill>
              <a:srgbClr val="5AA700"/>
            </a:solidFill>
            <a:ln w="9525">
              <a:noFill/>
              <a:miter lim="800000"/>
              <a:headEnd/>
              <a:tailEnd/>
            </a:ln>
          </p:spPr>
          <p:txBody>
            <a:bodyPr/>
            <a:lstStyle/>
            <a:p>
              <a:pPr defTabSz="609585"/>
              <a:endParaRPr lang="en-US" sz="2400"/>
            </a:p>
          </p:txBody>
        </p:sp>
        <p:sp>
          <p:nvSpPr>
            <p:cNvPr id="101409" name="Rectangle 18"/>
            <p:cNvSpPr>
              <a:spLocks noChangeArrowheads="1"/>
            </p:cNvSpPr>
            <p:nvPr/>
          </p:nvSpPr>
          <p:spPr bwMode="auto">
            <a:xfrm>
              <a:off x="442" y="766"/>
              <a:ext cx="18" cy="19"/>
            </a:xfrm>
            <a:prstGeom prst="rect">
              <a:avLst/>
            </a:prstGeom>
            <a:solidFill>
              <a:srgbClr val="5AA700"/>
            </a:solidFill>
            <a:ln w="9525">
              <a:noFill/>
              <a:miter lim="800000"/>
              <a:headEnd/>
              <a:tailEnd/>
            </a:ln>
          </p:spPr>
          <p:txBody>
            <a:bodyPr/>
            <a:lstStyle/>
            <a:p>
              <a:pPr defTabSz="609585"/>
              <a:endParaRPr lang="en-US" sz="2400"/>
            </a:p>
          </p:txBody>
        </p:sp>
        <p:sp>
          <p:nvSpPr>
            <p:cNvPr id="101410" name="Rectangle 19"/>
            <p:cNvSpPr>
              <a:spLocks noChangeArrowheads="1"/>
            </p:cNvSpPr>
            <p:nvPr/>
          </p:nvSpPr>
          <p:spPr bwMode="auto">
            <a:xfrm>
              <a:off x="475" y="766"/>
              <a:ext cx="198" cy="19"/>
            </a:xfrm>
            <a:prstGeom prst="rect">
              <a:avLst/>
            </a:prstGeom>
            <a:solidFill>
              <a:srgbClr val="5AA700"/>
            </a:solidFill>
            <a:ln w="9525">
              <a:noFill/>
              <a:miter lim="800000"/>
              <a:headEnd/>
              <a:tailEnd/>
            </a:ln>
          </p:spPr>
          <p:txBody>
            <a:bodyPr/>
            <a:lstStyle/>
            <a:p>
              <a:pPr defTabSz="609585"/>
              <a:endParaRPr lang="en-US" sz="2400"/>
            </a:p>
          </p:txBody>
        </p:sp>
        <p:pic>
          <p:nvPicPr>
            <p:cNvPr id="101411" name="Picture 35" descr="HL_thicker"/>
            <p:cNvPicPr>
              <a:picLocks noChangeAspect="1" noChangeArrowheads="1"/>
            </p:cNvPicPr>
            <p:nvPr/>
          </p:nvPicPr>
          <p:blipFill>
            <a:blip r:embed="rId3" cstate="print"/>
            <a:srcRect r="7643" b="38542"/>
            <a:stretch>
              <a:fillRect/>
            </a:stretch>
          </p:blipFill>
          <p:spPr bwMode="auto">
            <a:xfrm>
              <a:off x="407" y="839"/>
              <a:ext cx="290" cy="177"/>
            </a:xfrm>
            <a:prstGeom prst="rect">
              <a:avLst/>
            </a:prstGeom>
            <a:noFill/>
          </p:spPr>
        </p:pic>
      </p:grpSp>
      <p:pic>
        <p:nvPicPr>
          <p:cNvPr id="101378" name="Picture 2" descr="3c_image"/>
          <p:cNvPicPr>
            <a:picLocks noChangeAspect="1" noChangeArrowheads="1"/>
          </p:cNvPicPr>
          <p:nvPr/>
        </p:nvPicPr>
        <p:blipFill>
          <a:blip r:embed="rId4"/>
          <a:srcRect r="5865"/>
          <a:stretch>
            <a:fillRect/>
          </a:stretch>
        </p:blipFill>
        <p:spPr bwMode="auto">
          <a:xfrm>
            <a:off x="8115301" y="1456267"/>
            <a:ext cx="4076700" cy="5027084"/>
          </a:xfrm>
          <a:prstGeom prst="rect">
            <a:avLst/>
          </a:prstGeom>
          <a:noFill/>
        </p:spPr>
      </p:pic>
      <p:grpSp>
        <p:nvGrpSpPr>
          <p:cNvPr id="20" name="Group 3"/>
          <p:cNvGrpSpPr>
            <a:grpSpLocks/>
          </p:cNvGrpSpPr>
          <p:nvPr/>
        </p:nvGrpSpPr>
        <p:grpSpPr bwMode="auto">
          <a:xfrm>
            <a:off x="10149418" y="97367"/>
            <a:ext cx="1703916" cy="814917"/>
            <a:chOff x="4795" y="46"/>
            <a:chExt cx="805" cy="385"/>
          </a:xfrm>
        </p:grpSpPr>
        <p:grpSp>
          <p:nvGrpSpPr>
            <p:cNvPr id="21" name="Group 4"/>
            <p:cNvGrpSpPr>
              <a:grpSpLocks/>
            </p:cNvGrpSpPr>
            <p:nvPr/>
          </p:nvGrpSpPr>
          <p:grpSpPr bwMode="auto">
            <a:xfrm>
              <a:off x="4795" y="46"/>
              <a:ext cx="375" cy="385"/>
              <a:chOff x="1695" y="2184"/>
              <a:chExt cx="506" cy="518"/>
            </a:xfrm>
          </p:grpSpPr>
          <p:sp>
            <p:nvSpPr>
              <p:cNvPr id="23" name="Freeform 5"/>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24" name="Freeform 6"/>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25" name="Freeform 7"/>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26" name="Freeform 8"/>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27" name="Freeform 9"/>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28" name="Freeform 10"/>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29" name="Freeform 11"/>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pic>
          <p:nvPicPr>
            <p:cNvPr id="22" name="Picture 12" descr="buttons2_CLOUD-how"/>
            <p:cNvPicPr>
              <a:picLocks noChangeAspect="1" noChangeArrowheads="1"/>
            </p:cNvPicPr>
            <p:nvPr/>
          </p:nvPicPr>
          <p:blipFill>
            <a:blip r:embed="rId5"/>
            <a:srcRect/>
            <a:stretch>
              <a:fillRect/>
            </a:stretch>
          </p:blipFill>
          <p:spPr bwMode="auto">
            <a:xfrm>
              <a:off x="5197" y="140"/>
              <a:ext cx="403" cy="179"/>
            </a:xfrm>
            <a:prstGeom prst="rect">
              <a:avLst/>
            </a:prstGeom>
            <a:noFill/>
            <a:ln w="9525">
              <a:noFill/>
              <a:miter lim="800000"/>
              <a:headEnd/>
              <a:tailEnd/>
            </a:ln>
          </p:spPr>
        </p:pic>
      </p:grpSp>
    </p:spTree>
    <p:extLst>
      <p:ext uri="{BB962C8B-B14F-4D97-AF65-F5344CB8AC3E}">
        <p14:creationId xmlns:p14="http://schemas.microsoft.com/office/powerpoint/2010/main" val="1192906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hyperledger copy"/>
          <p:cNvPicPr>
            <a:picLocks noChangeAspect="1" noChangeArrowheads="1"/>
          </p:cNvPicPr>
          <p:nvPr/>
        </p:nvPicPr>
        <p:blipFill>
          <a:blip r:embed="rId2"/>
          <a:srcRect r="13206"/>
          <a:stretch>
            <a:fillRect/>
          </a:stretch>
        </p:blipFill>
        <p:spPr bwMode="auto">
          <a:xfrm>
            <a:off x="7253818" y="1168400"/>
            <a:ext cx="4938183" cy="5190067"/>
          </a:xfrm>
          <a:prstGeom prst="rect">
            <a:avLst/>
          </a:prstGeom>
          <a:noFill/>
          <a:ln w="9525">
            <a:noFill/>
            <a:miter lim="800000"/>
            <a:headEnd/>
            <a:tailEnd/>
          </a:ln>
        </p:spPr>
      </p:pic>
      <p:sp>
        <p:nvSpPr>
          <p:cNvPr id="67586" name="Rectangle 56"/>
          <p:cNvSpPr>
            <a:spLocks noChangeArrowheads="1"/>
          </p:cNvSpPr>
          <p:nvPr/>
        </p:nvSpPr>
        <p:spPr bwMode="auto">
          <a:xfrm>
            <a:off x="6777568" y="1155701"/>
            <a:ext cx="5414433" cy="4527551"/>
          </a:xfrm>
          <a:prstGeom prst="rect">
            <a:avLst/>
          </a:prstGeom>
          <a:solidFill>
            <a:srgbClr val="FFFFFF">
              <a:alpha val="39999"/>
            </a:srgbClr>
          </a:solidFill>
          <a:ln w="9525">
            <a:noFill/>
            <a:miter lim="800000"/>
            <a:headEnd/>
            <a:tailEnd/>
          </a:ln>
        </p:spPr>
        <p:txBody>
          <a:bodyPr wrap="none" anchor="ctr"/>
          <a:lstStyle/>
          <a:p>
            <a:endParaRPr lang="en-US" sz="2400"/>
          </a:p>
        </p:txBody>
      </p:sp>
      <p:grpSp>
        <p:nvGrpSpPr>
          <p:cNvPr id="67587" name="Group 3"/>
          <p:cNvGrpSpPr>
            <a:grpSpLocks/>
          </p:cNvGrpSpPr>
          <p:nvPr/>
        </p:nvGrpSpPr>
        <p:grpSpPr bwMode="auto">
          <a:xfrm>
            <a:off x="10149418" y="97367"/>
            <a:ext cx="1703916" cy="814917"/>
            <a:chOff x="4795" y="46"/>
            <a:chExt cx="805" cy="385"/>
          </a:xfrm>
        </p:grpSpPr>
        <p:grpSp>
          <p:nvGrpSpPr>
            <p:cNvPr id="67613" name="Group 4"/>
            <p:cNvGrpSpPr>
              <a:grpSpLocks/>
            </p:cNvGrpSpPr>
            <p:nvPr/>
          </p:nvGrpSpPr>
          <p:grpSpPr bwMode="auto">
            <a:xfrm>
              <a:off x="4795" y="46"/>
              <a:ext cx="375" cy="385"/>
              <a:chOff x="1695" y="2184"/>
              <a:chExt cx="506" cy="518"/>
            </a:xfrm>
          </p:grpSpPr>
          <p:sp>
            <p:nvSpPr>
              <p:cNvPr id="67615" name="Freeform 5"/>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67616" name="Freeform 6"/>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67617" name="Freeform 7"/>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67618" name="Freeform 8"/>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67619" name="Freeform 9"/>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67620" name="Freeform 10"/>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67621" name="Freeform 11"/>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pic>
          <p:nvPicPr>
            <p:cNvPr id="67614" name="Picture 12" descr="buttons2_CLOUD-how"/>
            <p:cNvPicPr>
              <a:picLocks noChangeAspect="1" noChangeArrowheads="1"/>
            </p:cNvPicPr>
            <p:nvPr/>
          </p:nvPicPr>
          <p:blipFill>
            <a:blip r:embed="rId3"/>
            <a:srcRect/>
            <a:stretch>
              <a:fillRect/>
            </a:stretch>
          </p:blipFill>
          <p:spPr bwMode="auto">
            <a:xfrm>
              <a:off x="5197" y="140"/>
              <a:ext cx="403" cy="179"/>
            </a:xfrm>
            <a:prstGeom prst="rect">
              <a:avLst/>
            </a:prstGeom>
            <a:noFill/>
            <a:ln w="9525">
              <a:noFill/>
              <a:miter lim="800000"/>
              <a:headEnd/>
              <a:tailEnd/>
            </a:ln>
          </p:spPr>
        </p:pic>
      </p:grpSp>
      <p:sp>
        <p:nvSpPr>
          <p:cNvPr id="67588"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5596E6"/>
                </a:solidFill>
              </a:rPr>
              <a:t>IBM offerings supporting Hyperledger</a:t>
            </a:r>
          </a:p>
        </p:txBody>
      </p:sp>
      <p:sp>
        <p:nvSpPr>
          <p:cNvPr id="18" name="Rectangle 17"/>
          <p:cNvSpPr>
            <a:spLocks noChangeArrowheads="1"/>
          </p:cNvSpPr>
          <p:nvPr/>
        </p:nvSpPr>
        <p:spPr bwMode="auto">
          <a:xfrm>
            <a:off x="829734" y="1659467"/>
            <a:ext cx="10797117" cy="1123951"/>
          </a:xfrm>
          <a:prstGeom prst="rect">
            <a:avLst/>
          </a:prstGeom>
          <a:solidFill>
            <a:srgbClr val="FFFFFF"/>
          </a:solidFill>
          <a:ln w="9525" algn="ctr">
            <a:solidFill>
              <a:srgbClr val="268ABF"/>
            </a:solidFill>
            <a:miter lim="800000"/>
            <a:headEnd/>
            <a:tailEnd/>
          </a:ln>
          <a:effectLst>
            <a:outerShdw dist="23000" dir="5400000" rotWithShape="0">
              <a:srgbClr val="000000">
                <a:alpha val="34999"/>
              </a:srgbClr>
            </a:outerShdw>
          </a:effectLst>
        </p:spPr>
        <p:txBody>
          <a:bodyPr anchor="ctr"/>
          <a:lstStyle/>
          <a:p>
            <a:pPr algn="ctr" defTabSz="609585">
              <a:defRPr/>
            </a:pPr>
            <a:r>
              <a:rPr lang="en-US" sz="2400" dirty="0">
                <a:solidFill>
                  <a:schemeClr val="lt1"/>
                </a:solidFill>
              </a:rPr>
              <a:t>&gt;</a:t>
            </a:r>
          </a:p>
        </p:txBody>
      </p:sp>
      <p:sp>
        <p:nvSpPr>
          <p:cNvPr id="22" name="Title 1"/>
          <p:cNvSpPr txBox="1">
            <a:spLocks/>
          </p:cNvSpPr>
          <p:nvPr/>
        </p:nvSpPr>
        <p:spPr>
          <a:xfrm>
            <a:off x="5653617" y="1877484"/>
            <a:ext cx="2387600" cy="711200"/>
          </a:xfrm>
          <a:prstGeom prst="rect">
            <a:avLst/>
          </a:prstGeom>
        </p:spPr>
        <p:txBody>
          <a:bodyPr>
            <a:normAutofit/>
          </a:bodyPr>
          <a:lstStyle/>
          <a:p>
            <a:pPr defTabSz="609585">
              <a:defRPr/>
            </a:pPr>
            <a:r>
              <a:rPr lang="en-US" sz="2133">
                <a:solidFill>
                  <a:srgbClr val="5E5F64"/>
                </a:solidFill>
                <a:ea typeface="Helvetica Neue"/>
                <a:cs typeface="Helvetica Neue"/>
              </a:rPr>
              <a:t>IBM </a:t>
            </a:r>
            <a:r>
              <a:rPr lang="en-US" sz="2133">
                <a:solidFill>
                  <a:srgbClr val="325C80"/>
                </a:solidFill>
                <a:ea typeface="Helvetica Neue"/>
                <a:cs typeface="Helvetica Neue"/>
              </a:rPr>
              <a:t>Blockchain</a:t>
            </a:r>
            <a:r>
              <a:rPr lang="en-US" sz="1867">
                <a:solidFill>
                  <a:srgbClr val="5E5F64"/>
                </a:solidFill>
                <a:ea typeface="Helvetica Neue"/>
                <a:cs typeface="Helvetica Neue"/>
              </a:rPr>
              <a:t> </a:t>
            </a:r>
          </a:p>
          <a:p>
            <a:pPr defTabSz="609585">
              <a:defRPr/>
            </a:pPr>
            <a:r>
              <a:rPr lang="en-US" sz="1867">
                <a:solidFill>
                  <a:srgbClr val="5E5F64"/>
                </a:solidFill>
                <a:ea typeface="Helvetica Neue"/>
                <a:cs typeface="Helvetica Neue"/>
              </a:rPr>
              <a:t>ON IBM CLOUD</a:t>
            </a:r>
          </a:p>
        </p:txBody>
      </p:sp>
      <p:sp>
        <p:nvSpPr>
          <p:cNvPr id="67591" name="Title 1"/>
          <p:cNvSpPr txBox="1">
            <a:spLocks/>
          </p:cNvSpPr>
          <p:nvPr/>
        </p:nvSpPr>
        <p:spPr bwMode="auto">
          <a:xfrm>
            <a:off x="1576917" y="1727200"/>
            <a:ext cx="3175000" cy="1153584"/>
          </a:xfrm>
          <a:prstGeom prst="rect">
            <a:avLst/>
          </a:prstGeom>
          <a:noFill/>
          <a:ln w="9525">
            <a:noFill/>
            <a:miter lim="800000"/>
            <a:headEnd/>
            <a:tailEnd/>
          </a:ln>
        </p:spPr>
        <p:txBody>
          <a:bodyPr/>
          <a:lstStyle/>
          <a:p>
            <a:pPr defTabSz="609585"/>
            <a:r>
              <a:rPr lang="en-US" sz="2133" dirty="0">
                <a:solidFill>
                  <a:srgbClr val="5E5F64"/>
                </a:solidFill>
                <a:ea typeface="Helvetica Neue"/>
                <a:cs typeface="Helvetica Neue"/>
              </a:rPr>
              <a:t>LINUX FOUNDATION</a:t>
            </a:r>
          </a:p>
          <a:p>
            <a:pPr defTabSz="609585"/>
            <a:r>
              <a:rPr lang="en-US" sz="1867" dirty="0">
                <a:solidFill>
                  <a:srgbClr val="325C80"/>
                </a:solidFill>
                <a:ea typeface="Helvetica Neue"/>
                <a:cs typeface="Helvetica Neue"/>
              </a:rPr>
              <a:t>HYPERLEDGER</a:t>
            </a:r>
          </a:p>
          <a:p>
            <a:pPr defTabSz="609585"/>
            <a:r>
              <a:rPr lang="en-US" sz="1867" dirty="0">
                <a:solidFill>
                  <a:srgbClr val="5E5F64"/>
                </a:solidFill>
                <a:ea typeface="Helvetica Neue"/>
                <a:cs typeface="Helvetica Neue"/>
              </a:rPr>
              <a:t>PROJECT</a:t>
            </a:r>
          </a:p>
        </p:txBody>
      </p:sp>
      <p:sp>
        <p:nvSpPr>
          <p:cNvPr id="67592" name="Title 1"/>
          <p:cNvSpPr txBox="1">
            <a:spLocks/>
          </p:cNvSpPr>
          <p:nvPr/>
        </p:nvSpPr>
        <p:spPr bwMode="auto">
          <a:xfrm>
            <a:off x="9182100" y="1885952"/>
            <a:ext cx="2463800" cy="715433"/>
          </a:xfrm>
          <a:prstGeom prst="rect">
            <a:avLst/>
          </a:prstGeom>
          <a:noFill/>
          <a:ln w="9525">
            <a:noFill/>
            <a:miter lim="800000"/>
            <a:headEnd/>
            <a:tailEnd/>
          </a:ln>
        </p:spPr>
        <p:txBody>
          <a:bodyPr/>
          <a:lstStyle/>
          <a:p>
            <a:pPr defTabSz="609585"/>
            <a:r>
              <a:rPr lang="en-US" sz="2133">
                <a:solidFill>
                  <a:srgbClr val="5E5F64"/>
                </a:solidFill>
                <a:ea typeface="Helvetica Neue"/>
                <a:cs typeface="Helvetica Neue"/>
              </a:rPr>
              <a:t>IBM </a:t>
            </a:r>
            <a:r>
              <a:rPr lang="en-US" sz="2133">
                <a:solidFill>
                  <a:srgbClr val="325C80"/>
                </a:solidFill>
                <a:ea typeface="Helvetica Neue"/>
                <a:cs typeface="Helvetica Neue"/>
              </a:rPr>
              <a:t>Blockchain</a:t>
            </a:r>
            <a:r>
              <a:rPr lang="en-US" sz="2133">
                <a:solidFill>
                  <a:srgbClr val="5E5F64"/>
                </a:solidFill>
                <a:ea typeface="Helvetica Neue"/>
                <a:cs typeface="Helvetica Neue"/>
              </a:rPr>
              <a:t> </a:t>
            </a:r>
          </a:p>
          <a:p>
            <a:pPr defTabSz="609585"/>
            <a:r>
              <a:rPr lang="en-US" sz="1867">
                <a:solidFill>
                  <a:srgbClr val="5E5F64"/>
                </a:solidFill>
                <a:ea typeface="Helvetica Neue"/>
                <a:cs typeface="Helvetica Neue"/>
              </a:rPr>
              <a:t>SOLUTIONS</a:t>
            </a:r>
          </a:p>
        </p:txBody>
      </p:sp>
      <p:pic>
        <p:nvPicPr>
          <p:cNvPr id="67593" name="Picture 18" descr="hyperledger"/>
          <p:cNvPicPr>
            <a:picLocks noChangeAspect="1" noChangeArrowheads="1"/>
          </p:cNvPicPr>
          <p:nvPr/>
        </p:nvPicPr>
        <p:blipFill>
          <a:blip r:embed="rId4"/>
          <a:srcRect/>
          <a:stretch>
            <a:fillRect/>
          </a:stretch>
        </p:blipFill>
        <p:spPr bwMode="auto">
          <a:xfrm>
            <a:off x="929218" y="1919818"/>
            <a:ext cx="620183" cy="565149"/>
          </a:xfrm>
          <a:prstGeom prst="rect">
            <a:avLst/>
          </a:prstGeom>
          <a:noFill/>
          <a:ln w="9525">
            <a:noFill/>
            <a:miter lim="800000"/>
            <a:headEnd/>
            <a:tailEnd/>
          </a:ln>
        </p:spPr>
      </p:pic>
      <p:sp>
        <p:nvSpPr>
          <p:cNvPr id="67594" name="Line 19"/>
          <p:cNvSpPr>
            <a:spLocks noChangeShapeType="1"/>
          </p:cNvSpPr>
          <p:nvPr/>
        </p:nvSpPr>
        <p:spPr bwMode="auto">
          <a:xfrm>
            <a:off x="4588933" y="1845734"/>
            <a:ext cx="0" cy="751417"/>
          </a:xfrm>
          <a:prstGeom prst="line">
            <a:avLst/>
          </a:prstGeom>
          <a:noFill/>
          <a:ln w="9525">
            <a:solidFill>
              <a:srgbClr val="268ABF"/>
            </a:solidFill>
            <a:round/>
            <a:headEnd/>
            <a:tailEnd/>
          </a:ln>
        </p:spPr>
        <p:txBody>
          <a:bodyPr/>
          <a:lstStyle/>
          <a:p>
            <a:endParaRPr lang="en-US" sz="2400"/>
          </a:p>
        </p:txBody>
      </p:sp>
      <p:sp>
        <p:nvSpPr>
          <p:cNvPr id="67595" name="Line 20"/>
          <p:cNvSpPr>
            <a:spLocks noChangeShapeType="1"/>
          </p:cNvSpPr>
          <p:nvPr/>
        </p:nvSpPr>
        <p:spPr bwMode="auto">
          <a:xfrm>
            <a:off x="8261351" y="1858434"/>
            <a:ext cx="0" cy="751417"/>
          </a:xfrm>
          <a:prstGeom prst="line">
            <a:avLst/>
          </a:prstGeom>
          <a:noFill/>
          <a:ln w="9525">
            <a:solidFill>
              <a:srgbClr val="268ABF"/>
            </a:solidFill>
            <a:round/>
            <a:headEnd/>
            <a:tailEnd/>
          </a:ln>
        </p:spPr>
        <p:txBody>
          <a:bodyPr/>
          <a:lstStyle/>
          <a:p>
            <a:endParaRPr lang="en-US" sz="2400"/>
          </a:p>
        </p:txBody>
      </p:sp>
      <p:sp>
        <p:nvSpPr>
          <p:cNvPr id="67596" name="Freeform 21"/>
          <p:cNvSpPr>
            <a:spLocks/>
          </p:cNvSpPr>
          <p:nvPr/>
        </p:nvSpPr>
        <p:spPr bwMode="auto">
          <a:xfrm>
            <a:off x="4819651" y="2019301"/>
            <a:ext cx="726016" cy="429684"/>
          </a:xfrm>
          <a:custGeom>
            <a:avLst/>
            <a:gdLst>
              <a:gd name="T0" fmla="*/ 7703 w 9295"/>
              <a:gd name="T1" fmla="*/ 2374 h 5509"/>
              <a:gd name="T2" fmla="*/ 7724 w 9295"/>
              <a:gd name="T3" fmla="*/ 2200 h 5509"/>
              <a:gd name="T4" fmla="*/ 7695 w 9295"/>
              <a:gd name="T5" fmla="*/ 1928 h 5509"/>
              <a:gd name="T6" fmla="*/ 7585 w 9295"/>
              <a:gd name="T7" fmla="*/ 1668 h 5509"/>
              <a:gd name="T8" fmla="*/ 7407 w 9295"/>
              <a:gd name="T9" fmla="*/ 1453 h 5509"/>
              <a:gd name="T10" fmla="*/ 7175 w 9295"/>
              <a:gd name="T11" fmla="*/ 1296 h 5509"/>
              <a:gd name="T12" fmla="*/ 6903 w 9295"/>
              <a:gd name="T13" fmla="*/ 1212 h 5509"/>
              <a:gd name="T14" fmla="*/ 6678 w 9295"/>
              <a:gd name="T15" fmla="*/ 1204 h 5509"/>
              <a:gd name="T16" fmla="*/ 6538 w 9295"/>
              <a:gd name="T17" fmla="*/ 1184 h 5509"/>
              <a:gd name="T18" fmla="*/ 6442 w 9295"/>
              <a:gd name="T19" fmla="*/ 964 h 5509"/>
              <a:gd name="T20" fmla="*/ 6317 w 9295"/>
              <a:gd name="T21" fmla="*/ 762 h 5509"/>
              <a:gd name="T22" fmla="*/ 6148 w 9295"/>
              <a:gd name="T23" fmla="*/ 556 h 5509"/>
              <a:gd name="T24" fmla="*/ 5929 w 9295"/>
              <a:gd name="T25" fmla="*/ 361 h 5509"/>
              <a:gd name="T26" fmla="*/ 5678 w 9295"/>
              <a:gd name="T27" fmla="*/ 204 h 5509"/>
              <a:gd name="T28" fmla="*/ 5403 w 9295"/>
              <a:gd name="T29" fmla="*/ 88 h 5509"/>
              <a:gd name="T30" fmla="*/ 5107 w 9295"/>
              <a:gd name="T31" fmla="*/ 18 h 5509"/>
              <a:gd name="T32" fmla="*/ 4788 w 9295"/>
              <a:gd name="T33" fmla="*/ 1 h 5509"/>
              <a:gd name="T34" fmla="*/ 4442 w 9295"/>
              <a:gd name="T35" fmla="*/ 46 h 5509"/>
              <a:gd name="T36" fmla="*/ 4121 w 9295"/>
              <a:gd name="T37" fmla="*/ 152 h 5509"/>
              <a:gd name="T38" fmla="*/ 3830 w 9295"/>
              <a:gd name="T39" fmla="*/ 315 h 5509"/>
              <a:gd name="T40" fmla="*/ 3574 w 9295"/>
              <a:gd name="T41" fmla="*/ 525 h 5509"/>
              <a:gd name="T42" fmla="*/ 3363 w 9295"/>
              <a:gd name="T43" fmla="*/ 780 h 5509"/>
              <a:gd name="T44" fmla="*/ 3199 w 9295"/>
              <a:gd name="T45" fmla="*/ 727 h 5509"/>
              <a:gd name="T46" fmla="*/ 3037 w 9295"/>
              <a:gd name="T47" fmla="*/ 648 h 5509"/>
              <a:gd name="T48" fmla="*/ 2883 w 9295"/>
              <a:gd name="T49" fmla="*/ 605 h 5509"/>
              <a:gd name="T50" fmla="*/ 2720 w 9295"/>
              <a:gd name="T51" fmla="*/ 586 h 5509"/>
              <a:gd name="T52" fmla="*/ 2449 w 9295"/>
              <a:gd name="T53" fmla="*/ 616 h 5509"/>
              <a:gd name="T54" fmla="*/ 2189 w 9295"/>
              <a:gd name="T55" fmla="*/ 726 h 5509"/>
              <a:gd name="T56" fmla="*/ 1974 w 9295"/>
              <a:gd name="T57" fmla="*/ 902 h 5509"/>
              <a:gd name="T58" fmla="*/ 1819 w 9295"/>
              <a:gd name="T59" fmla="*/ 1134 h 5509"/>
              <a:gd name="T60" fmla="*/ 1733 w 9295"/>
              <a:gd name="T61" fmla="*/ 1407 h 5509"/>
              <a:gd name="T62" fmla="*/ 1732 w 9295"/>
              <a:gd name="T63" fmla="*/ 1693 h 5509"/>
              <a:gd name="T64" fmla="*/ 1697 w 9295"/>
              <a:gd name="T65" fmla="*/ 1911 h 5509"/>
              <a:gd name="T66" fmla="*/ 1173 w 9295"/>
              <a:gd name="T67" fmla="*/ 2020 h 5509"/>
              <a:gd name="T68" fmla="*/ 718 w 9295"/>
              <a:gd name="T69" fmla="*/ 2270 h 5509"/>
              <a:gd name="T70" fmla="*/ 354 w 9295"/>
              <a:gd name="T71" fmla="*/ 2635 h 5509"/>
              <a:gd name="T72" fmla="*/ 107 w 9295"/>
              <a:gd name="T73" fmla="*/ 3092 h 5509"/>
              <a:gd name="T74" fmla="*/ 1 w 9295"/>
              <a:gd name="T75" fmla="*/ 3616 h 5509"/>
              <a:gd name="T76" fmla="*/ 55 w 9295"/>
              <a:gd name="T77" fmla="*/ 4159 h 5509"/>
              <a:gd name="T78" fmla="*/ 259 w 9295"/>
              <a:gd name="T79" fmla="*/ 4643 h 5509"/>
              <a:gd name="T80" fmla="*/ 589 w 9295"/>
              <a:gd name="T81" fmla="*/ 5042 h 5509"/>
              <a:gd name="T82" fmla="*/ 1018 w 9295"/>
              <a:gd name="T83" fmla="*/ 5331 h 5509"/>
              <a:gd name="T84" fmla="*/ 1525 w 9295"/>
              <a:gd name="T85" fmla="*/ 5488 h 5509"/>
              <a:gd name="T86" fmla="*/ 1968 w 9295"/>
              <a:gd name="T87" fmla="*/ 5509 h 5509"/>
              <a:gd name="T88" fmla="*/ 2423 w 9295"/>
              <a:gd name="T89" fmla="*/ 5509 h 5509"/>
              <a:gd name="T90" fmla="*/ 3003 w 9295"/>
              <a:gd name="T91" fmla="*/ 5509 h 5509"/>
              <a:gd name="T92" fmla="*/ 4062 w 9295"/>
              <a:gd name="T93" fmla="*/ 5509 h 5509"/>
              <a:gd name="T94" fmla="*/ 5280 w 9295"/>
              <a:gd name="T95" fmla="*/ 5509 h 5509"/>
              <a:gd name="T96" fmla="*/ 6372 w 9295"/>
              <a:gd name="T97" fmla="*/ 5509 h 5509"/>
              <a:gd name="T98" fmla="*/ 7050 w 9295"/>
              <a:gd name="T99" fmla="*/ 5509 h 5509"/>
              <a:gd name="T100" fmla="*/ 7564 w 9295"/>
              <a:gd name="T101" fmla="*/ 5509 h 5509"/>
              <a:gd name="T102" fmla="*/ 7977 w 9295"/>
              <a:gd name="T103" fmla="*/ 5491 h 5509"/>
              <a:gd name="T104" fmla="*/ 8414 w 9295"/>
              <a:gd name="T105" fmla="*/ 5356 h 5509"/>
              <a:gd name="T106" fmla="*/ 8785 w 9295"/>
              <a:gd name="T107" fmla="*/ 5105 h 5509"/>
              <a:gd name="T108" fmla="*/ 9070 w 9295"/>
              <a:gd name="T109" fmla="*/ 4761 h 5509"/>
              <a:gd name="T110" fmla="*/ 9245 w 9295"/>
              <a:gd name="T111" fmla="*/ 4344 h 5509"/>
              <a:gd name="T112" fmla="*/ 9292 w 9295"/>
              <a:gd name="T113" fmla="*/ 3875 h 5509"/>
              <a:gd name="T114" fmla="*/ 9201 w 9295"/>
              <a:gd name="T115" fmla="*/ 3421 h 5509"/>
              <a:gd name="T116" fmla="*/ 8986 w 9295"/>
              <a:gd name="T117" fmla="*/ 3025 h 5509"/>
              <a:gd name="T118" fmla="*/ 8670 w 9295"/>
              <a:gd name="T119" fmla="*/ 2710 h 5509"/>
              <a:gd name="T120" fmla="*/ 8275 w 9295"/>
              <a:gd name="T121" fmla="*/ 2495 h 5509"/>
              <a:gd name="T122" fmla="*/ 7820 w 9295"/>
              <a:gd name="T123" fmla="*/ 2402 h 5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95"/>
              <a:gd name="T187" fmla="*/ 0 h 5509"/>
              <a:gd name="T188" fmla="*/ 9295 w 9295"/>
              <a:gd name="T189" fmla="*/ 5509 h 5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95" h="5509">
                <a:moveTo>
                  <a:pt x="7740" y="2401"/>
                </a:moveTo>
                <a:lnTo>
                  <a:pt x="7729" y="2401"/>
                </a:lnTo>
                <a:lnTo>
                  <a:pt x="7718" y="2401"/>
                </a:lnTo>
                <a:lnTo>
                  <a:pt x="7708" y="2401"/>
                </a:lnTo>
                <a:lnTo>
                  <a:pt x="7697" y="2401"/>
                </a:lnTo>
                <a:lnTo>
                  <a:pt x="7703" y="2374"/>
                </a:lnTo>
                <a:lnTo>
                  <a:pt x="7708" y="2345"/>
                </a:lnTo>
                <a:lnTo>
                  <a:pt x="7713" y="2317"/>
                </a:lnTo>
                <a:lnTo>
                  <a:pt x="7718" y="2287"/>
                </a:lnTo>
                <a:lnTo>
                  <a:pt x="7721" y="2259"/>
                </a:lnTo>
                <a:lnTo>
                  <a:pt x="7723" y="2229"/>
                </a:lnTo>
                <a:lnTo>
                  <a:pt x="7724" y="2200"/>
                </a:lnTo>
                <a:lnTo>
                  <a:pt x="7726" y="2170"/>
                </a:lnTo>
                <a:lnTo>
                  <a:pt x="7723" y="2120"/>
                </a:lnTo>
                <a:lnTo>
                  <a:pt x="7719" y="2071"/>
                </a:lnTo>
                <a:lnTo>
                  <a:pt x="7713" y="2023"/>
                </a:lnTo>
                <a:lnTo>
                  <a:pt x="7706" y="1974"/>
                </a:lnTo>
                <a:lnTo>
                  <a:pt x="7695" y="1928"/>
                </a:lnTo>
                <a:lnTo>
                  <a:pt x="7681" y="1882"/>
                </a:lnTo>
                <a:lnTo>
                  <a:pt x="7666" y="1836"/>
                </a:lnTo>
                <a:lnTo>
                  <a:pt x="7649" y="1793"/>
                </a:lnTo>
                <a:lnTo>
                  <a:pt x="7629" y="1749"/>
                </a:lnTo>
                <a:lnTo>
                  <a:pt x="7608" y="1707"/>
                </a:lnTo>
                <a:lnTo>
                  <a:pt x="7585" y="1668"/>
                </a:lnTo>
                <a:lnTo>
                  <a:pt x="7559" y="1628"/>
                </a:lnTo>
                <a:lnTo>
                  <a:pt x="7533" y="1590"/>
                </a:lnTo>
                <a:lnTo>
                  <a:pt x="7503" y="1553"/>
                </a:lnTo>
                <a:lnTo>
                  <a:pt x="7473" y="1518"/>
                </a:lnTo>
                <a:lnTo>
                  <a:pt x="7441" y="1485"/>
                </a:lnTo>
                <a:lnTo>
                  <a:pt x="7407" y="1453"/>
                </a:lnTo>
                <a:lnTo>
                  <a:pt x="7372" y="1422"/>
                </a:lnTo>
                <a:lnTo>
                  <a:pt x="7335" y="1393"/>
                </a:lnTo>
                <a:lnTo>
                  <a:pt x="7298" y="1366"/>
                </a:lnTo>
                <a:lnTo>
                  <a:pt x="7258" y="1341"/>
                </a:lnTo>
                <a:lnTo>
                  <a:pt x="7217" y="1318"/>
                </a:lnTo>
                <a:lnTo>
                  <a:pt x="7175" y="1296"/>
                </a:lnTo>
                <a:lnTo>
                  <a:pt x="7132" y="1277"/>
                </a:lnTo>
                <a:lnTo>
                  <a:pt x="7089" y="1260"/>
                </a:lnTo>
                <a:lnTo>
                  <a:pt x="7043" y="1244"/>
                </a:lnTo>
                <a:lnTo>
                  <a:pt x="6997" y="1231"/>
                </a:lnTo>
                <a:lnTo>
                  <a:pt x="6950" y="1220"/>
                </a:lnTo>
                <a:lnTo>
                  <a:pt x="6903" y="1212"/>
                </a:lnTo>
                <a:lnTo>
                  <a:pt x="6854" y="1205"/>
                </a:lnTo>
                <a:lnTo>
                  <a:pt x="6806" y="1202"/>
                </a:lnTo>
                <a:lnTo>
                  <a:pt x="6755" y="1200"/>
                </a:lnTo>
                <a:lnTo>
                  <a:pt x="6729" y="1200"/>
                </a:lnTo>
                <a:lnTo>
                  <a:pt x="6703" y="1202"/>
                </a:lnTo>
                <a:lnTo>
                  <a:pt x="6678" y="1204"/>
                </a:lnTo>
                <a:lnTo>
                  <a:pt x="6652" y="1205"/>
                </a:lnTo>
                <a:lnTo>
                  <a:pt x="6628" y="1209"/>
                </a:lnTo>
                <a:lnTo>
                  <a:pt x="6602" y="1213"/>
                </a:lnTo>
                <a:lnTo>
                  <a:pt x="6577" y="1217"/>
                </a:lnTo>
                <a:lnTo>
                  <a:pt x="6552" y="1222"/>
                </a:lnTo>
                <a:lnTo>
                  <a:pt x="6538" y="1184"/>
                </a:lnTo>
                <a:lnTo>
                  <a:pt x="6525" y="1146"/>
                </a:lnTo>
                <a:lnTo>
                  <a:pt x="6510" y="1109"/>
                </a:lnTo>
                <a:lnTo>
                  <a:pt x="6494" y="1072"/>
                </a:lnTo>
                <a:lnTo>
                  <a:pt x="6477" y="1036"/>
                </a:lnTo>
                <a:lnTo>
                  <a:pt x="6459" y="1000"/>
                </a:lnTo>
                <a:lnTo>
                  <a:pt x="6442" y="964"/>
                </a:lnTo>
                <a:lnTo>
                  <a:pt x="6422" y="930"/>
                </a:lnTo>
                <a:lnTo>
                  <a:pt x="6402" y="895"/>
                </a:lnTo>
                <a:lnTo>
                  <a:pt x="6383" y="860"/>
                </a:lnTo>
                <a:lnTo>
                  <a:pt x="6362" y="827"/>
                </a:lnTo>
                <a:lnTo>
                  <a:pt x="6339" y="794"/>
                </a:lnTo>
                <a:lnTo>
                  <a:pt x="6317" y="762"/>
                </a:lnTo>
                <a:lnTo>
                  <a:pt x="6294" y="729"/>
                </a:lnTo>
                <a:lnTo>
                  <a:pt x="6270" y="698"/>
                </a:lnTo>
                <a:lnTo>
                  <a:pt x="6245" y="668"/>
                </a:lnTo>
                <a:lnTo>
                  <a:pt x="6214" y="629"/>
                </a:lnTo>
                <a:lnTo>
                  <a:pt x="6181" y="592"/>
                </a:lnTo>
                <a:lnTo>
                  <a:pt x="6148" y="556"/>
                </a:lnTo>
                <a:lnTo>
                  <a:pt x="6114" y="522"/>
                </a:lnTo>
                <a:lnTo>
                  <a:pt x="6078" y="488"/>
                </a:lnTo>
                <a:lnTo>
                  <a:pt x="6043" y="455"/>
                </a:lnTo>
                <a:lnTo>
                  <a:pt x="6006" y="423"/>
                </a:lnTo>
                <a:lnTo>
                  <a:pt x="5967" y="392"/>
                </a:lnTo>
                <a:lnTo>
                  <a:pt x="5929" y="361"/>
                </a:lnTo>
                <a:lnTo>
                  <a:pt x="5888" y="332"/>
                </a:lnTo>
                <a:lnTo>
                  <a:pt x="5848" y="304"/>
                </a:lnTo>
                <a:lnTo>
                  <a:pt x="5806" y="277"/>
                </a:lnTo>
                <a:lnTo>
                  <a:pt x="5764" y="252"/>
                </a:lnTo>
                <a:lnTo>
                  <a:pt x="5722" y="227"/>
                </a:lnTo>
                <a:lnTo>
                  <a:pt x="5678" y="204"/>
                </a:lnTo>
                <a:lnTo>
                  <a:pt x="5635" y="182"/>
                </a:lnTo>
                <a:lnTo>
                  <a:pt x="5589" y="161"/>
                </a:lnTo>
                <a:lnTo>
                  <a:pt x="5544" y="140"/>
                </a:lnTo>
                <a:lnTo>
                  <a:pt x="5497" y="121"/>
                </a:lnTo>
                <a:lnTo>
                  <a:pt x="5450" y="104"/>
                </a:lnTo>
                <a:lnTo>
                  <a:pt x="5403" y="88"/>
                </a:lnTo>
                <a:lnTo>
                  <a:pt x="5355" y="73"/>
                </a:lnTo>
                <a:lnTo>
                  <a:pt x="5307" y="59"/>
                </a:lnTo>
                <a:lnTo>
                  <a:pt x="5257" y="47"/>
                </a:lnTo>
                <a:lnTo>
                  <a:pt x="5208" y="37"/>
                </a:lnTo>
                <a:lnTo>
                  <a:pt x="5157" y="27"/>
                </a:lnTo>
                <a:lnTo>
                  <a:pt x="5107" y="18"/>
                </a:lnTo>
                <a:lnTo>
                  <a:pt x="5056" y="12"/>
                </a:lnTo>
                <a:lnTo>
                  <a:pt x="5004" y="7"/>
                </a:lnTo>
                <a:lnTo>
                  <a:pt x="4952" y="4"/>
                </a:lnTo>
                <a:lnTo>
                  <a:pt x="4900" y="1"/>
                </a:lnTo>
                <a:lnTo>
                  <a:pt x="4847" y="0"/>
                </a:lnTo>
                <a:lnTo>
                  <a:pt x="4788" y="1"/>
                </a:lnTo>
                <a:lnTo>
                  <a:pt x="4728" y="4"/>
                </a:lnTo>
                <a:lnTo>
                  <a:pt x="4670" y="9"/>
                </a:lnTo>
                <a:lnTo>
                  <a:pt x="4612" y="16"/>
                </a:lnTo>
                <a:lnTo>
                  <a:pt x="4555" y="23"/>
                </a:lnTo>
                <a:lnTo>
                  <a:pt x="4498" y="35"/>
                </a:lnTo>
                <a:lnTo>
                  <a:pt x="4442" y="46"/>
                </a:lnTo>
                <a:lnTo>
                  <a:pt x="4387" y="59"/>
                </a:lnTo>
                <a:lnTo>
                  <a:pt x="4332" y="75"/>
                </a:lnTo>
                <a:lnTo>
                  <a:pt x="4278" y="91"/>
                </a:lnTo>
                <a:lnTo>
                  <a:pt x="4225" y="110"/>
                </a:lnTo>
                <a:lnTo>
                  <a:pt x="4173" y="131"/>
                </a:lnTo>
                <a:lnTo>
                  <a:pt x="4121" y="152"/>
                </a:lnTo>
                <a:lnTo>
                  <a:pt x="4070" y="175"/>
                </a:lnTo>
                <a:lnTo>
                  <a:pt x="4021" y="200"/>
                </a:lnTo>
                <a:lnTo>
                  <a:pt x="3971" y="227"/>
                </a:lnTo>
                <a:lnTo>
                  <a:pt x="3923" y="255"/>
                </a:lnTo>
                <a:lnTo>
                  <a:pt x="3876" y="284"/>
                </a:lnTo>
                <a:lnTo>
                  <a:pt x="3830" y="315"/>
                </a:lnTo>
                <a:lnTo>
                  <a:pt x="3785" y="346"/>
                </a:lnTo>
                <a:lnTo>
                  <a:pt x="3740" y="379"/>
                </a:lnTo>
                <a:lnTo>
                  <a:pt x="3698" y="414"/>
                </a:lnTo>
                <a:lnTo>
                  <a:pt x="3656" y="450"/>
                </a:lnTo>
                <a:lnTo>
                  <a:pt x="3615" y="487"/>
                </a:lnTo>
                <a:lnTo>
                  <a:pt x="3574" y="525"/>
                </a:lnTo>
                <a:lnTo>
                  <a:pt x="3536" y="565"/>
                </a:lnTo>
                <a:lnTo>
                  <a:pt x="3499" y="606"/>
                </a:lnTo>
                <a:lnTo>
                  <a:pt x="3463" y="648"/>
                </a:lnTo>
                <a:lnTo>
                  <a:pt x="3429" y="691"/>
                </a:lnTo>
                <a:lnTo>
                  <a:pt x="3395" y="734"/>
                </a:lnTo>
                <a:lnTo>
                  <a:pt x="3363" y="780"/>
                </a:lnTo>
                <a:lnTo>
                  <a:pt x="3332" y="826"/>
                </a:lnTo>
                <a:lnTo>
                  <a:pt x="3307" y="805"/>
                </a:lnTo>
                <a:lnTo>
                  <a:pt x="3280" y="784"/>
                </a:lnTo>
                <a:lnTo>
                  <a:pt x="3254" y="764"/>
                </a:lnTo>
                <a:lnTo>
                  <a:pt x="3227" y="745"/>
                </a:lnTo>
                <a:lnTo>
                  <a:pt x="3199" y="727"/>
                </a:lnTo>
                <a:lnTo>
                  <a:pt x="3169" y="711"/>
                </a:lnTo>
                <a:lnTo>
                  <a:pt x="3140" y="695"/>
                </a:lnTo>
                <a:lnTo>
                  <a:pt x="3109" y="680"/>
                </a:lnTo>
                <a:lnTo>
                  <a:pt x="3086" y="669"/>
                </a:lnTo>
                <a:lnTo>
                  <a:pt x="3061" y="658"/>
                </a:lnTo>
                <a:lnTo>
                  <a:pt x="3037" y="648"/>
                </a:lnTo>
                <a:lnTo>
                  <a:pt x="3012" y="639"/>
                </a:lnTo>
                <a:lnTo>
                  <a:pt x="2987" y="630"/>
                </a:lnTo>
                <a:lnTo>
                  <a:pt x="2961" y="623"/>
                </a:lnTo>
                <a:lnTo>
                  <a:pt x="2935" y="616"/>
                </a:lnTo>
                <a:lnTo>
                  <a:pt x="2909" y="609"/>
                </a:lnTo>
                <a:lnTo>
                  <a:pt x="2883" y="605"/>
                </a:lnTo>
                <a:lnTo>
                  <a:pt x="2856" y="600"/>
                </a:lnTo>
                <a:lnTo>
                  <a:pt x="2830" y="595"/>
                </a:lnTo>
                <a:lnTo>
                  <a:pt x="2803" y="591"/>
                </a:lnTo>
                <a:lnTo>
                  <a:pt x="2776" y="588"/>
                </a:lnTo>
                <a:lnTo>
                  <a:pt x="2747" y="586"/>
                </a:lnTo>
                <a:lnTo>
                  <a:pt x="2720" y="586"/>
                </a:lnTo>
                <a:lnTo>
                  <a:pt x="2692" y="585"/>
                </a:lnTo>
                <a:lnTo>
                  <a:pt x="2642" y="586"/>
                </a:lnTo>
                <a:lnTo>
                  <a:pt x="2593" y="590"/>
                </a:lnTo>
                <a:lnTo>
                  <a:pt x="2544" y="596"/>
                </a:lnTo>
                <a:lnTo>
                  <a:pt x="2496" y="605"/>
                </a:lnTo>
                <a:lnTo>
                  <a:pt x="2449" y="616"/>
                </a:lnTo>
                <a:lnTo>
                  <a:pt x="2403" y="628"/>
                </a:lnTo>
                <a:lnTo>
                  <a:pt x="2359" y="644"/>
                </a:lnTo>
                <a:lnTo>
                  <a:pt x="2314" y="661"/>
                </a:lnTo>
                <a:lnTo>
                  <a:pt x="2271" y="681"/>
                </a:lnTo>
                <a:lnTo>
                  <a:pt x="2230" y="702"/>
                </a:lnTo>
                <a:lnTo>
                  <a:pt x="2189" y="726"/>
                </a:lnTo>
                <a:lnTo>
                  <a:pt x="2150" y="750"/>
                </a:lnTo>
                <a:lnTo>
                  <a:pt x="2112" y="778"/>
                </a:lnTo>
                <a:lnTo>
                  <a:pt x="2076" y="806"/>
                </a:lnTo>
                <a:lnTo>
                  <a:pt x="2040" y="837"/>
                </a:lnTo>
                <a:lnTo>
                  <a:pt x="2006" y="869"/>
                </a:lnTo>
                <a:lnTo>
                  <a:pt x="1974" y="902"/>
                </a:lnTo>
                <a:lnTo>
                  <a:pt x="1943" y="938"/>
                </a:lnTo>
                <a:lnTo>
                  <a:pt x="1915" y="974"/>
                </a:lnTo>
                <a:lnTo>
                  <a:pt x="1888" y="1013"/>
                </a:lnTo>
                <a:lnTo>
                  <a:pt x="1863" y="1052"/>
                </a:lnTo>
                <a:lnTo>
                  <a:pt x="1840" y="1093"/>
                </a:lnTo>
                <a:lnTo>
                  <a:pt x="1819" y="1134"/>
                </a:lnTo>
                <a:lnTo>
                  <a:pt x="1799" y="1177"/>
                </a:lnTo>
                <a:lnTo>
                  <a:pt x="1781" y="1222"/>
                </a:lnTo>
                <a:lnTo>
                  <a:pt x="1767" y="1266"/>
                </a:lnTo>
                <a:lnTo>
                  <a:pt x="1753" y="1312"/>
                </a:lnTo>
                <a:lnTo>
                  <a:pt x="1742" y="1359"/>
                </a:lnTo>
                <a:lnTo>
                  <a:pt x="1733" y="1407"/>
                </a:lnTo>
                <a:lnTo>
                  <a:pt x="1727" y="1455"/>
                </a:lnTo>
                <a:lnTo>
                  <a:pt x="1723" y="1505"/>
                </a:lnTo>
                <a:lnTo>
                  <a:pt x="1722" y="1554"/>
                </a:lnTo>
                <a:lnTo>
                  <a:pt x="1723" y="1601"/>
                </a:lnTo>
                <a:lnTo>
                  <a:pt x="1727" y="1647"/>
                </a:lnTo>
                <a:lnTo>
                  <a:pt x="1732" y="1693"/>
                </a:lnTo>
                <a:lnTo>
                  <a:pt x="1739" y="1737"/>
                </a:lnTo>
                <a:lnTo>
                  <a:pt x="1749" y="1782"/>
                </a:lnTo>
                <a:lnTo>
                  <a:pt x="1760" y="1825"/>
                </a:lnTo>
                <a:lnTo>
                  <a:pt x="1774" y="1867"/>
                </a:lnTo>
                <a:lnTo>
                  <a:pt x="1789" y="1909"/>
                </a:lnTo>
                <a:lnTo>
                  <a:pt x="1697" y="1911"/>
                </a:lnTo>
                <a:lnTo>
                  <a:pt x="1606" y="1919"/>
                </a:lnTo>
                <a:lnTo>
                  <a:pt x="1517" y="1931"/>
                </a:lnTo>
                <a:lnTo>
                  <a:pt x="1428" y="1947"/>
                </a:lnTo>
                <a:lnTo>
                  <a:pt x="1341" y="1967"/>
                </a:lnTo>
                <a:lnTo>
                  <a:pt x="1257" y="1992"/>
                </a:lnTo>
                <a:lnTo>
                  <a:pt x="1173" y="2020"/>
                </a:lnTo>
                <a:lnTo>
                  <a:pt x="1091" y="2052"/>
                </a:lnTo>
                <a:lnTo>
                  <a:pt x="1012" y="2089"/>
                </a:lnTo>
                <a:lnTo>
                  <a:pt x="936" y="2129"/>
                </a:lnTo>
                <a:lnTo>
                  <a:pt x="860" y="2172"/>
                </a:lnTo>
                <a:lnTo>
                  <a:pt x="788" y="2219"/>
                </a:lnTo>
                <a:lnTo>
                  <a:pt x="718" y="2270"/>
                </a:lnTo>
                <a:lnTo>
                  <a:pt x="650" y="2323"/>
                </a:lnTo>
                <a:lnTo>
                  <a:pt x="586" y="2380"/>
                </a:lnTo>
                <a:lnTo>
                  <a:pt x="523" y="2439"/>
                </a:lnTo>
                <a:lnTo>
                  <a:pt x="463" y="2501"/>
                </a:lnTo>
                <a:lnTo>
                  <a:pt x="408" y="2567"/>
                </a:lnTo>
                <a:lnTo>
                  <a:pt x="354" y="2635"/>
                </a:lnTo>
                <a:lnTo>
                  <a:pt x="305" y="2705"/>
                </a:lnTo>
                <a:lnTo>
                  <a:pt x="258" y="2778"/>
                </a:lnTo>
                <a:lnTo>
                  <a:pt x="215" y="2854"/>
                </a:lnTo>
                <a:lnTo>
                  <a:pt x="175" y="2930"/>
                </a:lnTo>
                <a:lnTo>
                  <a:pt x="139" y="3011"/>
                </a:lnTo>
                <a:lnTo>
                  <a:pt x="107" y="3092"/>
                </a:lnTo>
                <a:lnTo>
                  <a:pt x="80" y="3175"/>
                </a:lnTo>
                <a:lnTo>
                  <a:pt x="55" y="3260"/>
                </a:lnTo>
                <a:lnTo>
                  <a:pt x="35" y="3347"/>
                </a:lnTo>
                <a:lnTo>
                  <a:pt x="19" y="3436"/>
                </a:lnTo>
                <a:lnTo>
                  <a:pt x="8" y="3525"/>
                </a:lnTo>
                <a:lnTo>
                  <a:pt x="1" y="3616"/>
                </a:lnTo>
                <a:lnTo>
                  <a:pt x="0" y="3709"/>
                </a:lnTo>
                <a:lnTo>
                  <a:pt x="1" y="3802"/>
                </a:lnTo>
                <a:lnTo>
                  <a:pt x="8" y="3893"/>
                </a:lnTo>
                <a:lnTo>
                  <a:pt x="19" y="3982"/>
                </a:lnTo>
                <a:lnTo>
                  <a:pt x="35" y="4072"/>
                </a:lnTo>
                <a:lnTo>
                  <a:pt x="55" y="4159"/>
                </a:lnTo>
                <a:lnTo>
                  <a:pt x="80" y="4245"/>
                </a:lnTo>
                <a:lnTo>
                  <a:pt x="108" y="4327"/>
                </a:lnTo>
                <a:lnTo>
                  <a:pt x="140" y="4410"/>
                </a:lnTo>
                <a:lnTo>
                  <a:pt x="176" y="4489"/>
                </a:lnTo>
                <a:lnTo>
                  <a:pt x="216" y="4567"/>
                </a:lnTo>
                <a:lnTo>
                  <a:pt x="259" y="4643"/>
                </a:lnTo>
                <a:lnTo>
                  <a:pt x="306" y="4716"/>
                </a:lnTo>
                <a:lnTo>
                  <a:pt x="357" y="4786"/>
                </a:lnTo>
                <a:lnTo>
                  <a:pt x="410" y="4854"/>
                </a:lnTo>
                <a:lnTo>
                  <a:pt x="467" y="4920"/>
                </a:lnTo>
                <a:lnTo>
                  <a:pt x="526" y="4982"/>
                </a:lnTo>
                <a:lnTo>
                  <a:pt x="589" y="5042"/>
                </a:lnTo>
                <a:lnTo>
                  <a:pt x="654" y="5098"/>
                </a:lnTo>
                <a:lnTo>
                  <a:pt x="722" y="5152"/>
                </a:lnTo>
                <a:lnTo>
                  <a:pt x="793" y="5202"/>
                </a:lnTo>
                <a:lnTo>
                  <a:pt x="866" y="5249"/>
                </a:lnTo>
                <a:lnTo>
                  <a:pt x="942" y="5292"/>
                </a:lnTo>
                <a:lnTo>
                  <a:pt x="1018" y="5331"/>
                </a:lnTo>
                <a:lnTo>
                  <a:pt x="1099" y="5369"/>
                </a:lnTo>
                <a:lnTo>
                  <a:pt x="1180" y="5401"/>
                </a:lnTo>
                <a:lnTo>
                  <a:pt x="1265" y="5428"/>
                </a:lnTo>
                <a:lnTo>
                  <a:pt x="1350" y="5453"/>
                </a:lnTo>
                <a:lnTo>
                  <a:pt x="1436" y="5472"/>
                </a:lnTo>
                <a:lnTo>
                  <a:pt x="1525" y="5488"/>
                </a:lnTo>
                <a:lnTo>
                  <a:pt x="1616" y="5500"/>
                </a:lnTo>
                <a:lnTo>
                  <a:pt x="1707" y="5507"/>
                </a:lnTo>
                <a:lnTo>
                  <a:pt x="1800" y="5509"/>
                </a:lnTo>
                <a:lnTo>
                  <a:pt x="1851" y="5509"/>
                </a:lnTo>
                <a:lnTo>
                  <a:pt x="1908" y="5509"/>
                </a:lnTo>
                <a:lnTo>
                  <a:pt x="1968" y="5509"/>
                </a:lnTo>
                <a:lnTo>
                  <a:pt x="2034" y="5509"/>
                </a:lnTo>
                <a:lnTo>
                  <a:pt x="2104" y="5509"/>
                </a:lnTo>
                <a:lnTo>
                  <a:pt x="2177" y="5509"/>
                </a:lnTo>
                <a:lnTo>
                  <a:pt x="2255" y="5509"/>
                </a:lnTo>
                <a:lnTo>
                  <a:pt x="2338" y="5509"/>
                </a:lnTo>
                <a:lnTo>
                  <a:pt x="2423" y="5509"/>
                </a:lnTo>
                <a:lnTo>
                  <a:pt x="2512" y="5509"/>
                </a:lnTo>
                <a:lnTo>
                  <a:pt x="2604" y="5509"/>
                </a:lnTo>
                <a:lnTo>
                  <a:pt x="2700" y="5509"/>
                </a:lnTo>
                <a:lnTo>
                  <a:pt x="2798" y="5509"/>
                </a:lnTo>
                <a:lnTo>
                  <a:pt x="2899" y="5509"/>
                </a:lnTo>
                <a:lnTo>
                  <a:pt x="3003" y="5509"/>
                </a:lnTo>
                <a:lnTo>
                  <a:pt x="3109" y="5509"/>
                </a:lnTo>
                <a:lnTo>
                  <a:pt x="3290" y="5509"/>
                </a:lnTo>
                <a:lnTo>
                  <a:pt x="3477" y="5509"/>
                </a:lnTo>
                <a:lnTo>
                  <a:pt x="3668" y="5509"/>
                </a:lnTo>
                <a:lnTo>
                  <a:pt x="3864" y="5509"/>
                </a:lnTo>
                <a:lnTo>
                  <a:pt x="4062" y="5509"/>
                </a:lnTo>
                <a:lnTo>
                  <a:pt x="4263" y="5509"/>
                </a:lnTo>
                <a:lnTo>
                  <a:pt x="4466" y="5509"/>
                </a:lnTo>
                <a:lnTo>
                  <a:pt x="4669" y="5509"/>
                </a:lnTo>
                <a:lnTo>
                  <a:pt x="4873" y="5509"/>
                </a:lnTo>
                <a:lnTo>
                  <a:pt x="5077" y="5509"/>
                </a:lnTo>
                <a:lnTo>
                  <a:pt x="5280" y="5509"/>
                </a:lnTo>
                <a:lnTo>
                  <a:pt x="5480" y="5509"/>
                </a:lnTo>
                <a:lnTo>
                  <a:pt x="5677" y="5509"/>
                </a:lnTo>
                <a:lnTo>
                  <a:pt x="5871" y="5509"/>
                </a:lnTo>
                <a:lnTo>
                  <a:pt x="6061" y="5509"/>
                </a:lnTo>
                <a:lnTo>
                  <a:pt x="6245" y="5509"/>
                </a:lnTo>
                <a:lnTo>
                  <a:pt x="6372" y="5509"/>
                </a:lnTo>
                <a:lnTo>
                  <a:pt x="6494" y="5509"/>
                </a:lnTo>
                <a:lnTo>
                  <a:pt x="6613" y="5509"/>
                </a:lnTo>
                <a:lnTo>
                  <a:pt x="6728" y="5509"/>
                </a:lnTo>
                <a:lnTo>
                  <a:pt x="6840" y="5509"/>
                </a:lnTo>
                <a:lnTo>
                  <a:pt x="6948" y="5509"/>
                </a:lnTo>
                <a:lnTo>
                  <a:pt x="7050" y="5509"/>
                </a:lnTo>
                <a:lnTo>
                  <a:pt x="7149" y="5509"/>
                </a:lnTo>
                <a:lnTo>
                  <a:pt x="7243" y="5509"/>
                </a:lnTo>
                <a:lnTo>
                  <a:pt x="7331" y="5509"/>
                </a:lnTo>
                <a:lnTo>
                  <a:pt x="7414" y="5509"/>
                </a:lnTo>
                <a:lnTo>
                  <a:pt x="7492" y="5509"/>
                </a:lnTo>
                <a:lnTo>
                  <a:pt x="7564" y="5509"/>
                </a:lnTo>
                <a:lnTo>
                  <a:pt x="7629" y="5509"/>
                </a:lnTo>
                <a:lnTo>
                  <a:pt x="7687" y="5509"/>
                </a:lnTo>
                <a:lnTo>
                  <a:pt x="7740" y="5509"/>
                </a:lnTo>
                <a:lnTo>
                  <a:pt x="7820" y="5507"/>
                </a:lnTo>
                <a:lnTo>
                  <a:pt x="7899" y="5501"/>
                </a:lnTo>
                <a:lnTo>
                  <a:pt x="7977" y="5491"/>
                </a:lnTo>
                <a:lnTo>
                  <a:pt x="8053" y="5477"/>
                </a:lnTo>
                <a:lnTo>
                  <a:pt x="8129" y="5460"/>
                </a:lnTo>
                <a:lnTo>
                  <a:pt x="8203" y="5439"/>
                </a:lnTo>
                <a:lnTo>
                  <a:pt x="8275" y="5416"/>
                </a:lnTo>
                <a:lnTo>
                  <a:pt x="8345" y="5387"/>
                </a:lnTo>
                <a:lnTo>
                  <a:pt x="8414" y="5356"/>
                </a:lnTo>
                <a:lnTo>
                  <a:pt x="8481" y="5322"/>
                </a:lnTo>
                <a:lnTo>
                  <a:pt x="8547" y="5284"/>
                </a:lnTo>
                <a:lnTo>
                  <a:pt x="8610" y="5244"/>
                </a:lnTo>
                <a:lnTo>
                  <a:pt x="8670" y="5200"/>
                </a:lnTo>
                <a:lnTo>
                  <a:pt x="8728" y="5155"/>
                </a:lnTo>
                <a:lnTo>
                  <a:pt x="8785" y="5105"/>
                </a:lnTo>
                <a:lnTo>
                  <a:pt x="8840" y="5054"/>
                </a:lnTo>
                <a:lnTo>
                  <a:pt x="8890" y="5000"/>
                </a:lnTo>
                <a:lnTo>
                  <a:pt x="8940" y="4944"/>
                </a:lnTo>
                <a:lnTo>
                  <a:pt x="8986" y="4885"/>
                </a:lnTo>
                <a:lnTo>
                  <a:pt x="9029" y="4825"/>
                </a:lnTo>
                <a:lnTo>
                  <a:pt x="9070" y="4761"/>
                </a:lnTo>
                <a:lnTo>
                  <a:pt x="9107" y="4696"/>
                </a:lnTo>
                <a:lnTo>
                  <a:pt x="9141" y="4629"/>
                </a:lnTo>
                <a:lnTo>
                  <a:pt x="9172" y="4560"/>
                </a:lnTo>
                <a:lnTo>
                  <a:pt x="9201" y="4489"/>
                </a:lnTo>
                <a:lnTo>
                  <a:pt x="9224" y="4418"/>
                </a:lnTo>
                <a:lnTo>
                  <a:pt x="9245" y="4344"/>
                </a:lnTo>
                <a:lnTo>
                  <a:pt x="9263" y="4268"/>
                </a:lnTo>
                <a:lnTo>
                  <a:pt x="9276" y="4191"/>
                </a:lnTo>
                <a:lnTo>
                  <a:pt x="9286" y="4114"/>
                </a:lnTo>
                <a:lnTo>
                  <a:pt x="9292" y="4036"/>
                </a:lnTo>
                <a:lnTo>
                  <a:pt x="9295" y="3955"/>
                </a:lnTo>
                <a:lnTo>
                  <a:pt x="9292" y="3875"/>
                </a:lnTo>
                <a:lnTo>
                  <a:pt x="9286" y="3796"/>
                </a:lnTo>
                <a:lnTo>
                  <a:pt x="9276" y="3718"/>
                </a:lnTo>
                <a:lnTo>
                  <a:pt x="9263" y="3641"/>
                </a:lnTo>
                <a:lnTo>
                  <a:pt x="9245" y="3567"/>
                </a:lnTo>
                <a:lnTo>
                  <a:pt x="9224" y="3493"/>
                </a:lnTo>
                <a:lnTo>
                  <a:pt x="9201" y="3421"/>
                </a:lnTo>
                <a:lnTo>
                  <a:pt x="9172" y="3351"/>
                </a:lnTo>
                <a:lnTo>
                  <a:pt x="9141" y="3281"/>
                </a:lnTo>
                <a:lnTo>
                  <a:pt x="9107" y="3215"/>
                </a:lnTo>
                <a:lnTo>
                  <a:pt x="9070" y="3149"/>
                </a:lnTo>
                <a:lnTo>
                  <a:pt x="9029" y="3086"/>
                </a:lnTo>
                <a:lnTo>
                  <a:pt x="8986" y="3025"/>
                </a:lnTo>
                <a:lnTo>
                  <a:pt x="8940" y="2966"/>
                </a:lnTo>
                <a:lnTo>
                  <a:pt x="8890" y="2910"/>
                </a:lnTo>
                <a:lnTo>
                  <a:pt x="8840" y="2856"/>
                </a:lnTo>
                <a:lnTo>
                  <a:pt x="8785" y="2804"/>
                </a:lnTo>
                <a:lnTo>
                  <a:pt x="8728" y="2756"/>
                </a:lnTo>
                <a:lnTo>
                  <a:pt x="8670" y="2710"/>
                </a:lnTo>
                <a:lnTo>
                  <a:pt x="8610" y="2666"/>
                </a:lnTo>
                <a:lnTo>
                  <a:pt x="8547" y="2626"/>
                </a:lnTo>
                <a:lnTo>
                  <a:pt x="8481" y="2589"/>
                </a:lnTo>
                <a:lnTo>
                  <a:pt x="8414" y="2554"/>
                </a:lnTo>
                <a:lnTo>
                  <a:pt x="8345" y="2523"/>
                </a:lnTo>
                <a:lnTo>
                  <a:pt x="8275" y="2495"/>
                </a:lnTo>
                <a:lnTo>
                  <a:pt x="8203" y="2470"/>
                </a:lnTo>
                <a:lnTo>
                  <a:pt x="8129" y="2449"/>
                </a:lnTo>
                <a:lnTo>
                  <a:pt x="8053" y="2432"/>
                </a:lnTo>
                <a:lnTo>
                  <a:pt x="7977" y="2418"/>
                </a:lnTo>
                <a:lnTo>
                  <a:pt x="7899" y="2408"/>
                </a:lnTo>
                <a:lnTo>
                  <a:pt x="7820" y="2402"/>
                </a:lnTo>
                <a:lnTo>
                  <a:pt x="7740" y="2401"/>
                </a:lnTo>
                <a:close/>
              </a:path>
            </a:pathLst>
          </a:custGeom>
          <a:solidFill>
            <a:srgbClr val="5E5F64"/>
          </a:solidFill>
          <a:ln w="28575" cmpd="sng">
            <a:solidFill>
              <a:srgbClr val="5E5F64"/>
            </a:solidFill>
            <a:round/>
            <a:headEnd/>
            <a:tailEnd/>
          </a:ln>
        </p:spPr>
        <p:txBody>
          <a:bodyPr/>
          <a:lstStyle/>
          <a:p>
            <a:endParaRPr lang="en-US" sz="2400"/>
          </a:p>
        </p:txBody>
      </p:sp>
      <p:grpSp>
        <p:nvGrpSpPr>
          <p:cNvPr id="67597" name="Group 22"/>
          <p:cNvGrpSpPr>
            <a:grpSpLocks/>
          </p:cNvGrpSpPr>
          <p:nvPr/>
        </p:nvGrpSpPr>
        <p:grpSpPr bwMode="auto">
          <a:xfrm>
            <a:off x="8468785" y="1989668"/>
            <a:ext cx="622300" cy="548217"/>
            <a:chOff x="2665" y="3323"/>
            <a:chExt cx="650" cy="574"/>
          </a:xfrm>
        </p:grpSpPr>
        <p:sp>
          <p:nvSpPr>
            <p:cNvPr id="67607" name="Freeform 23"/>
            <p:cNvSpPr>
              <a:spLocks noEditPoints="1"/>
            </p:cNvSpPr>
            <p:nvPr/>
          </p:nvSpPr>
          <p:spPr bwMode="auto">
            <a:xfrm>
              <a:off x="2665" y="3323"/>
              <a:ext cx="314" cy="315"/>
            </a:xfrm>
            <a:custGeom>
              <a:avLst/>
              <a:gdLst>
                <a:gd name="T0" fmla="*/ 1099 w 1258"/>
                <a:gd name="T1" fmla="*/ 535 h 1259"/>
                <a:gd name="T2" fmla="*/ 1198 w 1258"/>
                <a:gd name="T3" fmla="*/ 352 h 1259"/>
                <a:gd name="T4" fmla="*/ 1155 w 1258"/>
                <a:gd name="T5" fmla="*/ 275 h 1259"/>
                <a:gd name="T6" fmla="*/ 946 w 1258"/>
                <a:gd name="T7" fmla="*/ 270 h 1259"/>
                <a:gd name="T8" fmla="*/ 876 w 1258"/>
                <a:gd name="T9" fmla="*/ 46 h 1259"/>
                <a:gd name="T10" fmla="*/ 793 w 1258"/>
                <a:gd name="T11" fmla="*/ 17 h 1259"/>
                <a:gd name="T12" fmla="*/ 708 w 1258"/>
                <a:gd name="T13" fmla="*/ 0 h 1259"/>
                <a:gd name="T14" fmla="*/ 535 w 1258"/>
                <a:gd name="T15" fmla="*/ 161 h 1259"/>
                <a:gd name="T16" fmla="*/ 350 w 1258"/>
                <a:gd name="T17" fmla="*/ 60 h 1259"/>
                <a:gd name="T18" fmla="*/ 275 w 1258"/>
                <a:gd name="T19" fmla="*/ 103 h 1259"/>
                <a:gd name="T20" fmla="*/ 270 w 1258"/>
                <a:gd name="T21" fmla="*/ 312 h 1259"/>
                <a:gd name="T22" fmla="*/ 45 w 1258"/>
                <a:gd name="T23" fmla="*/ 382 h 1259"/>
                <a:gd name="T24" fmla="*/ 17 w 1258"/>
                <a:gd name="T25" fmla="*/ 465 h 1259"/>
                <a:gd name="T26" fmla="*/ 0 w 1258"/>
                <a:gd name="T27" fmla="*/ 551 h 1259"/>
                <a:gd name="T28" fmla="*/ 160 w 1258"/>
                <a:gd name="T29" fmla="*/ 724 h 1259"/>
                <a:gd name="T30" fmla="*/ 59 w 1258"/>
                <a:gd name="T31" fmla="*/ 908 h 1259"/>
                <a:gd name="T32" fmla="*/ 102 w 1258"/>
                <a:gd name="T33" fmla="*/ 983 h 1259"/>
                <a:gd name="T34" fmla="*/ 312 w 1258"/>
                <a:gd name="T35" fmla="*/ 988 h 1259"/>
                <a:gd name="T36" fmla="*/ 382 w 1258"/>
                <a:gd name="T37" fmla="*/ 1213 h 1259"/>
                <a:gd name="T38" fmla="*/ 465 w 1258"/>
                <a:gd name="T39" fmla="*/ 1242 h 1259"/>
                <a:gd name="T40" fmla="*/ 550 w 1258"/>
                <a:gd name="T41" fmla="*/ 1259 h 1259"/>
                <a:gd name="T42" fmla="*/ 723 w 1258"/>
                <a:gd name="T43" fmla="*/ 1099 h 1259"/>
                <a:gd name="T44" fmla="*/ 907 w 1258"/>
                <a:gd name="T45" fmla="*/ 1199 h 1259"/>
                <a:gd name="T46" fmla="*/ 983 w 1258"/>
                <a:gd name="T47" fmla="*/ 1156 h 1259"/>
                <a:gd name="T48" fmla="*/ 988 w 1258"/>
                <a:gd name="T49" fmla="*/ 946 h 1259"/>
                <a:gd name="T50" fmla="*/ 1213 w 1258"/>
                <a:gd name="T51" fmla="*/ 877 h 1259"/>
                <a:gd name="T52" fmla="*/ 1241 w 1258"/>
                <a:gd name="T53" fmla="*/ 794 h 1259"/>
                <a:gd name="T54" fmla="*/ 1258 w 1258"/>
                <a:gd name="T55" fmla="*/ 708 h 1259"/>
                <a:gd name="T56" fmla="*/ 917 w 1258"/>
                <a:gd name="T57" fmla="*/ 740 h 1259"/>
                <a:gd name="T58" fmla="*/ 890 w 1258"/>
                <a:gd name="T59" fmla="*/ 794 h 1259"/>
                <a:gd name="T60" fmla="*/ 853 w 1258"/>
                <a:gd name="T61" fmla="*/ 842 h 1259"/>
                <a:gd name="T62" fmla="*/ 809 w 1258"/>
                <a:gd name="T63" fmla="*/ 881 h 1259"/>
                <a:gd name="T64" fmla="*/ 756 w 1258"/>
                <a:gd name="T65" fmla="*/ 910 h 1259"/>
                <a:gd name="T66" fmla="*/ 700 w 1258"/>
                <a:gd name="T67" fmla="*/ 929 h 1259"/>
                <a:gd name="T68" fmla="*/ 641 w 1258"/>
                <a:gd name="T69" fmla="*/ 938 h 1259"/>
                <a:gd name="T70" fmla="*/ 580 w 1258"/>
                <a:gd name="T71" fmla="*/ 934 h 1259"/>
                <a:gd name="T72" fmla="*/ 518 w 1258"/>
                <a:gd name="T73" fmla="*/ 918 h 1259"/>
                <a:gd name="T74" fmla="*/ 464 w 1258"/>
                <a:gd name="T75" fmla="*/ 890 h 1259"/>
                <a:gd name="T76" fmla="*/ 417 w 1258"/>
                <a:gd name="T77" fmla="*/ 853 h 1259"/>
                <a:gd name="T78" fmla="*/ 377 w 1258"/>
                <a:gd name="T79" fmla="*/ 808 h 1259"/>
                <a:gd name="T80" fmla="*/ 348 w 1258"/>
                <a:gd name="T81" fmla="*/ 758 h 1259"/>
                <a:gd name="T82" fmla="*/ 329 w 1258"/>
                <a:gd name="T83" fmla="*/ 702 h 1259"/>
                <a:gd name="T84" fmla="*/ 320 w 1258"/>
                <a:gd name="T85" fmla="*/ 642 h 1259"/>
                <a:gd name="T86" fmla="*/ 324 w 1258"/>
                <a:gd name="T87" fmla="*/ 581 h 1259"/>
                <a:gd name="T88" fmla="*/ 340 w 1258"/>
                <a:gd name="T89" fmla="*/ 520 h 1259"/>
                <a:gd name="T90" fmla="*/ 368 w 1258"/>
                <a:gd name="T91" fmla="*/ 465 h 1259"/>
                <a:gd name="T92" fmla="*/ 405 w 1258"/>
                <a:gd name="T93" fmla="*/ 416 h 1259"/>
                <a:gd name="T94" fmla="*/ 450 w 1258"/>
                <a:gd name="T95" fmla="*/ 378 h 1259"/>
                <a:gd name="T96" fmla="*/ 501 w 1258"/>
                <a:gd name="T97" fmla="*/ 349 h 1259"/>
                <a:gd name="T98" fmla="*/ 557 w 1258"/>
                <a:gd name="T99" fmla="*/ 329 h 1259"/>
                <a:gd name="T100" fmla="*/ 616 w 1258"/>
                <a:gd name="T101" fmla="*/ 321 h 1259"/>
                <a:gd name="T102" fmla="*/ 678 w 1258"/>
                <a:gd name="T103" fmla="*/ 325 h 1259"/>
                <a:gd name="T104" fmla="*/ 739 w 1258"/>
                <a:gd name="T105" fmla="*/ 341 h 1259"/>
                <a:gd name="T106" fmla="*/ 795 w 1258"/>
                <a:gd name="T107" fmla="*/ 368 h 1259"/>
                <a:gd name="T108" fmla="*/ 842 w 1258"/>
                <a:gd name="T109" fmla="*/ 405 h 1259"/>
                <a:gd name="T110" fmla="*/ 880 w 1258"/>
                <a:gd name="T111" fmla="*/ 451 h 1259"/>
                <a:gd name="T112" fmla="*/ 910 w 1258"/>
                <a:gd name="T113" fmla="*/ 502 h 1259"/>
                <a:gd name="T114" fmla="*/ 930 w 1258"/>
                <a:gd name="T115" fmla="*/ 558 h 1259"/>
                <a:gd name="T116" fmla="*/ 937 w 1258"/>
                <a:gd name="T117" fmla="*/ 618 h 1259"/>
                <a:gd name="T118" fmla="*/ 933 w 1258"/>
                <a:gd name="T119" fmla="*/ 679 h 12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58"/>
                <a:gd name="T181" fmla="*/ 0 h 1259"/>
                <a:gd name="T182" fmla="*/ 1258 w 1258"/>
                <a:gd name="T183" fmla="*/ 1259 h 12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58" h="1259">
                  <a:moveTo>
                    <a:pt x="1108" y="632"/>
                  </a:moveTo>
                  <a:lnTo>
                    <a:pt x="1106" y="600"/>
                  </a:lnTo>
                  <a:lnTo>
                    <a:pt x="1104" y="567"/>
                  </a:lnTo>
                  <a:lnTo>
                    <a:pt x="1099" y="535"/>
                  </a:lnTo>
                  <a:lnTo>
                    <a:pt x="1091" y="504"/>
                  </a:lnTo>
                  <a:lnTo>
                    <a:pt x="1217" y="391"/>
                  </a:lnTo>
                  <a:lnTo>
                    <a:pt x="1208" y="371"/>
                  </a:lnTo>
                  <a:lnTo>
                    <a:pt x="1198" y="352"/>
                  </a:lnTo>
                  <a:lnTo>
                    <a:pt x="1189" y="332"/>
                  </a:lnTo>
                  <a:lnTo>
                    <a:pt x="1178" y="313"/>
                  </a:lnTo>
                  <a:lnTo>
                    <a:pt x="1168" y="294"/>
                  </a:lnTo>
                  <a:lnTo>
                    <a:pt x="1155" y="275"/>
                  </a:lnTo>
                  <a:lnTo>
                    <a:pt x="1142" y="257"/>
                  </a:lnTo>
                  <a:lnTo>
                    <a:pt x="1129" y="241"/>
                  </a:lnTo>
                  <a:lnTo>
                    <a:pt x="969" y="293"/>
                  </a:lnTo>
                  <a:lnTo>
                    <a:pt x="946" y="270"/>
                  </a:lnTo>
                  <a:lnTo>
                    <a:pt x="921" y="250"/>
                  </a:lnTo>
                  <a:lnTo>
                    <a:pt x="894" y="231"/>
                  </a:lnTo>
                  <a:lnTo>
                    <a:pt x="867" y="214"/>
                  </a:lnTo>
                  <a:lnTo>
                    <a:pt x="876" y="46"/>
                  </a:lnTo>
                  <a:lnTo>
                    <a:pt x="856" y="37"/>
                  </a:lnTo>
                  <a:lnTo>
                    <a:pt x="835" y="30"/>
                  </a:lnTo>
                  <a:lnTo>
                    <a:pt x="815" y="23"/>
                  </a:lnTo>
                  <a:lnTo>
                    <a:pt x="793" y="17"/>
                  </a:lnTo>
                  <a:lnTo>
                    <a:pt x="772" y="12"/>
                  </a:lnTo>
                  <a:lnTo>
                    <a:pt x="750" y="7"/>
                  </a:lnTo>
                  <a:lnTo>
                    <a:pt x="728" y="4"/>
                  </a:lnTo>
                  <a:lnTo>
                    <a:pt x="708" y="0"/>
                  </a:lnTo>
                  <a:lnTo>
                    <a:pt x="632" y="150"/>
                  </a:lnTo>
                  <a:lnTo>
                    <a:pt x="599" y="152"/>
                  </a:lnTo>
                  <a:lnTo>
                    <a:pt x="567" y="154"/>
                  </a:lnTo>
                  <a:lnTo>
                    <a:pt x="535" y="161"/>
                  </a:lnTo>
                  <a:lnTo>
                    <a:pt x="503" y="167"/>
                  </a:lnTo>
                  <a:lnTo>
                    <a:pt x="391" y="42"/>
                  </a:lnTo>
                  <a:lnTo>
                    <a:pt x="371" y="50"/>
                  </a:lnTo>
                  <a:lnTo>
                    <a:pt x="350" y="60"/>
                  </a:lnTo>
                  <a:lnTo>
                    <a:pt x="331" y="70"/>
                  </a:lnTo>
                  <a:lnTo>
                    <a:pt x="312" y="80"/>
                  </a:lnTo>
                  <a:lnTo>
                    <a:pt x="293" y="92"/>
                  </a:lnTo>
                  <a:lnTo>
                    <a:pt x="275" y="103"/>
                  </a:lnTo>
                  <a:lnTo>
                    <a:pt x="258" y="116"/>
                  </a:lnTo>
                  <a:lnTo>
                    <a:pt x="240" y="129"/>
                  </a:lnTo>
                  <a:lnTo>
                    <a:pt x="292" y="289"/>
                  </a:lnTo>
                  <a:lnTo>
                    <a:pt x="270" y="312"/>
                  </a:lnTo>
                  <a:lnTo>
                    <a:pt x="250" y="338"/>
                  </a:lnTo>
                  <a:lnTo>
                    <a:pt x="231" y="364"/>
                  </a:lnTo>
                  <a:lnTo>
                    <a:pt x="213" y="392"/>
                  </a:lnTo>
                  <a:lnTo>
                    <a:pt x="45" y="382"/>
                  </a:lnTo>
                  <a:lnTo>
                    <a:pt x="37" y="402"/>
                  </a:lnTo>
                  <a:lnTo>
                    <a:pt x="30" y="423"/>
                  </a:lnTo>
                  <a:lnTo>
                    <a:pt x="22" y="443"/>
                  </a:lnTo>
                  <a:lnTo>
                    <a:pt x="17" y="465"/>
                  </a:lnTo>
                  <a:lnTo>
                    <a:pt x="11" y="486"/>
                  </a:lnTo>
                  <a:lnTo>
                    <a:pt x="7" y="508"/>
                  </a:lnTo>
                  <a:lnTo>
                    <a:pt x="3" y="530"/>
                  </a:lnTo>
                  <a:lnTo>
                    <a:pt x="0" y="551"/>
                  </a:lnTo>
                  <a:lnTo>
                    <a:pt x="151" y="626"/>
                  </a:lnTo>
                  <a:lnTo>
                    <a:pt x="151" y="660"/>
                  </a:lnTo>
                  <a:lnTo>
                    <a:pt x="154" y="693"/>
                  </a:lnTo>
                  <a:lnTo>
                    <a:pt x="160" y="724"/>
                  </a:lnTo>
                  <a:lnTo>
                    <a:pt x="167" y="755"/>
                  </a:lnTo>
                  <a:lnTo>
                    <a:pt x="41" y="867"/>
                  </a:lnTo>
                  <a:lnTo>
                    <a:pt x="50" y="887"/>
                  </a:lnTo>
                  <a:lnTo>
                    <a:pt x="59" y="908"/>
                  </a:lnTo>
                  <a:lnTo>
                    <a:pt x="69" y="927"/>
                  </a:lnTo>
                  <a:lnTo>
                    <a:pt x="79" y="946"/>
                  </a:lnTo>
                  <a:lnTo>
                    <a:pt x="91" y="965"/>
                  </a:lnTo>
                  <a:lnTo>
                    <a:pt x="102" y="983"/>
                  </a:lnTo>
                  <a:lnTo>
                    <a:pt x="115" y="1001"/>
                  </a:lnTo>
                  <a:lnTo>
                    <a:pt x="129" y="1018"/>
                  </a:lnTo>
                  <a:lnTo>
                    <a:pt x="288" y="966"/>
                  </a:lnTo>
                  <a:lnTo>
                    <a:pt x="312" y="988"/>
                  </a:lnTo>
                  <a:lnTo>
                    <a:pt x="336" y="1008"/>
                  </a:lnTo>
                  <a:lnTo>
                    <a:pt x="363" y="1027"/>
                  </a:lnTo>
                  <a:lnTo>
                    <a:pt x="391" y="1045"/>
                  </a:lnTo>
                  <a:lnTo>
                    <a:pt x="382" y="1213"/>
                  </a:lnTo>
                  <a:lnTo>
                    <a:pt x="401" y="1222"/>
                  </a:lnTo>
                  <a:lnTo>
                    <a:pt x="423" y="1228"/>
                  </a:lnTo>
                  <a:lnTo>
                    <a:pt x="443" y="1236"/>
                  </a:lnTo>
                  <a:lnTo>
                    <a:pt x="465" y="1242"/>
                  </a:lnTo>
                  <a:lnTo>
                    <a:pt x="485" y="1248"/>
                  </a:lnTo>
                  <a:lnTo>
                    <a:pt x="507" y="1251"/>
                  </a:lnTo>
                  <a:lnTo>
                    <a:pt x="529" y="1255"/>
                  </a:lnTo>
                  <a:lnTo>
                    <a:pt x="550" y="1259"/>
                  </a:lnTo>
                  <a:lnTo>
                    <a:pt x="627" y="1108"/>
                  </a:lnTo>
                  <a:lnTo>
                    <a:pt x="660" y="1108"/>
                  </a:lnTo>
                  <a:lnTo>
                    <a:pt x="692" y="1104"/>
                  </a:lnTo>
                  <a:lnTo>
                    <a:pt x="723" y="1099"/>
                  </a:lnTo>
                  <a:lnTo>
                    <a:pt x="755" y="1091"/>
                  </a:lnTo>
                  <a:lnTo>
                    <a:pt x="867" y="1217"/>
                  </a:lnTo>
                  <a:lnTo>
                    <a:pt x="888" y="1208"/>
                  </a:lnTo>
                  <a:lnTo>
                    <a:pt x="907" y="1199"/>
                  </a:lnTo>
                  <a:lnTo>
                    <a:pt x="927" y="1189"/>
                  </a:lnTo>
                  <a:lnTo>
                    <a:pt x="946" y="1179"/>
                  </a:lnTo>
                  <a:lnTo>
                    <a:pt x="964" y="1167"/>
                  </a:lnTo>
                  <a:lnTo>
                    <a:pt x="983" y="1156"/>
                  </a:lnTo>
                  <a:lnTo>
                    <a:pt x="1001" y="1143"/>
                  </a:lnTo>
                  <a:lnTo>
                    <a:pt x="1019" y="1130"/>
                  </a:lnTo>
                  <a:lnTo>
                    <a:pt x="965" y="970"/>
                  </a:lnTo>
                  <a:lnTo>
                    <a:pt x="988" y="946"/>
                  </a:lnTo>
                  <a:lnTo>
                    <a:pt x="1008" y="922"/>
                  </a:lnTo>
                  <a:lnTo>
                    <a:pt x="1028" y="895"/>
                  </a:lnTo>
                  <a:lnTo>
                    <a:pt x="1044" y="867"/>
                  </a:lnTo>
                  <a:lnTo>
                    <a:pt x="1213" y="877"/>
                  </a:lnTo>
                  <a:lnTo>
                    <a:pt x="1221" y="857"/>
                  </a:lnTo>
                  <a:lnTo>
                    <a:pt x="1229" y="836"/>
                  </a:lnTo>
                  <a:lnTo>
                    <a:pt x="1235" y="815"/>
                  </a:lnTo>
                  <a:lnTo>
                    <a:pt x="1241" y="794"/>
                  </a:lnTo>
                  <a:lnTo>
                    <a:pt x="1246" y="773"/>
                  </a:lnTo>
                  <a:lnTo>
                    <a:pt x="1252" y="751"/>
                  </a:lnTo>
                  <a:lnTo>
                    <a:pt x="1255" y="730"/>
                  </a:lnTo>
                  <a:lnTo>
                    <a:pt x="1258" y="708"/>
                  </a:lnTo>
                  <a:lnTo>
                    <a:pt x="1108" y="632"/>
                  </a:lnTo>
                  <a:close/>
                  <a:moveTo>
                    <a:pt x="927" y="709"/>
                  </a:moveTo>
                  <a:lnTo>
                    <a:pt x="923" y="724"/>
                  </a:lnTo>
                  <a:lnTo>
                    <a:pt x="917" y="740"/>
                  </a:lnTo>
                  <a:lnTo>
                    <a:pt x="912" y="754"/>
                  </a:lnTo>
                  <a:lnTo>
                    <a:pt x="905" y="768"/>
                  </a:lnTo>
                  <a:lnTo>
                    <a:pt x="898" y="782"/>
                  </a:lnTo>
                  <a:lnTo>
                    <a:pt x="890" y="794"/>
                  </a:lnTo>
                  <a:lnTo>
                    <a:pt x="881" y="807"/>
                  </a:lnTo>
                  <a:lnTo>
                    <a:pt x="872" y="820"/>
                  </a:lnTo>
                  <a:lnTo>
                    <a:pt x="863" y="831"/>
                  </a:lnTo>
                  <a:lnTo>
                    <a:pt x="853" y="842"/>
                  </a:lnTo>
                  <a:lnTo>
                    <a:pt x="843" y="853"/>
                  </a:lnTo>
                  <a:lnTo>
                    <a:pt x="832" y="863"/>
                  </a:lnTo>
                  <a:lnTo>
                    <a:pt x="820" y="872"/>
                  </a:lnTo>
                  <a:lnTo>
                    <a:pt x="809" y="881"/>
                  </a:lnTo>
                  <a:lnTo>
                    <a:pt x="796" y="890"/>
                  </a:lnTo>
                  <a:lnTo>
                    <a:pt x="783" y="898"/>
                  </a:lnTo>
                  <a:lnTo>
                    <a:pt x="770" y="904"/>
                  </a:lnTo>
                  <a:lnTo>
                    <a:pt x="756" y="910"/>
                  </a:lnTo>
                  <a:lnTo>
                    <a:pt x="744" y="917"/>
                  </a:lnTo>
                  <a:lnTo>
                    <a:pt x="730" y="922"/>
                  </a:lnTo>
                  <a:lnTo>
                    <a:pt x="714" y="926"/>
                  </a:lnTo>
                  <a:lnTo>
                    <a:pt x="700" y="929"/>
                  </a:lnTo>
                  <a:lnTo>
                    <a:pt x="686" y="933"/>
                  </a:lnTo>
                  <a:lnTo>
                    <a:pt x="671" y="936"/>
                  </a:lnTo>
                  <a:lnTo>
                    <a:pt x="656" y="937"/>
                  </a:lnTo>
                  <a:lnTo>
                    <a:pt x="641" y="938"/>
                  </a:lnTo>
                  <a:lnTo>
                    <a:pt x="625" y="938"/>
                  </a:lnTo>
                  <a:lnTo>
                    <a:pt x="610" y="938"/>
                  </a:lnTo>
                  <a:lnTo>
                    <a:pt x="595" y="937"/>
                  </a:lnTo>
                  <a:lnTo>
                    <a:pt x="580" y="934"/>
                  </a:lnTo>
                  <a:lnTo>
                    <a:pt x="564" y="932"/>
                  </a:lnTo>
                  <a:lnTo>
                    <a:pt x="549" y="928"/>
                  </a:lnTo>
                  <a:lnTo>
                    <a:pt x="534" y="923"/>
                  </a:lnTo>
                  <a:lnTo>
                    <a:pt x="518" y="918"/>
                  </a:lnTo>
                  <a:lnTo>
                    <a:pt x="504" y="912"/>
                  </a:lnTo>
                  <a:lnTo>
                    <a:pt x="490" y="905"/>
                  </a:lnTo>
                  <a:lnTo>
                    <a:pt x="476" y="899"/>
                  </a:lnTo>
                  <a:lnTo>
                    <a:pt x="464" y="890"/>
                  </a:lnTo>
                  <a:lnTo>
                    <a:pt x="451" y="882"/>
                  </a:lnTo>
                  <a:lnTo>
                    <a:pt x="440" y="873"/>
                  </a:lnTo>
                  <a:lnTo>
                    <a:pt x="427" y="863"/>
                  </a:lnTo>
                  <a:lnTo>
                    <a:pt x="417" y="853"/>
                  </a:lnTo>
                  <a:lnTo>
                    <a:pt x="405" y="843"/>
                  </a:lnTo>
                  <a:lnTo>
                    <a:pt x="396" y="833"/>
                  </a:lnTo>
                  <a:lnTo>
                    <a:pt x="386" y="821"/>
                  </a:lnTo>
                  <a:lnTo>
                    <a:pt x="377" y="808"/>
                  </a:lnTo>
                  <a:lnTo>
                    <a:pt x="370" y="797"/>
                  </a:lnTo>
                  <a:lnTo>
                    <a:pt x="362" y="784"/>
                  </a:lnTo>
                  <a:lnTo>
                    <a:pt x="354" y="770"/>
                  </a:lnTo>
                  <a:lnTo>
                    <a:pt x="348" y="758"/>
                  </a:lnTo>
                  <a:lnTo>
                    <a:pt x="342" y="744"/>
                  </a:lnTo>
                  <a:lnTo>
                    <a:pt x="336" y="730"/>
                  </a:lnTo>
                  <a:lnTo>
                    <a:pt x="333" y="716"/>
                  </a:lnTo>
                  <a:lnTo>
                    <a:pt x="329" y="702"/>
                  </a:lnTo>
                  <a:lnTo>
                    <a:pt x="325" y="686"/>
                  </a:lnTo>
                  <a:lnTo>
                    <a:pt x="322" y="672"/>
                  </a:lnTo>
                  <a:lnTo>
                    <a:pt x="321" y="657"/>
                  </a:lnTo>
                  <a:lnTo>
                    <a:pt x="320" y="642"/>
                  </a:lnTo>
                  <a:lnTo>
                    <a:pt x="320" y="626"/>
                  </a:lnTo>
                  <a:lnTo>
                    <a:pt x="321" y="611"/>
                  </a:lnTo>
                  <a:lnTo>
                    <a:pt x="322" y="596"/>
                  </a:lnTo>
                  <a:lnTo>
                    <a:pt x="324" y="581"/>
                  </a:lnTo>
                  <a:lnTo>
                    <a:pt x="328" y="565"/>
                  </a:lnTo>
                  <a:lnTo>
                    <a:pt x="330" y="549"/>
                  </a:lnTo>
                  <a:lnTo>
                    <a:pt x="335" y="535"/>
                  </a:lnTo>
                  <a:lnTo>
                    <a:pt x="340" y="520"/>
                  </a:lnTo>
                  <a:lnTo>
                    <a:pt x="347" y="506"/>
                  </a:lnTo>
                  <a:lnTo>
                    <a:pt x="353" y="492"/>
                  </a:lnTo>
                  <a:lnTo>
                    <a:pt x="361" y="478"/>
                  </a:lnTo>
                  <a:lnTo>
                    <a:pt x="368" y="465"/>
                  </a:lnTo>
                  <a:lnTo>
                    <a:pt x="376" y="452"/>
                  </a:lnTo>
                  <a:lnTo>
                    <a:pt x="385" y="439"/>
                  </a:lnTo>
                  <a:lnTo>
                    <a:pt x="395" y="428"/>
                  </a:lnTo>
                  <a:lnTo>
                    <a:pt x="405" y="416"/>
                  </a:lnTo>
                  <a:lnTo>
                    <a:pt x="415" y="406"/>
                  </a:lnTo>
                  <a:lnTo>
                    <a:pt x="427" y="396"/>
                  </a:lnTo>
                  <a:lnTo>
                    <a:pt x="438" y="387"/>
                  </a:lnTo>
                  <a:lnTo>
                    <a:pt x="450" y="378"/>
                  </a:lnTo>
                  <a:lnTo>
                    <a:pt x="462" y="369"/>
                  </a:lnTo>
                  <a:lnTo>
                    <a:pt x="475" y="362"/>
                  </a:lnTo>
                  <a:lnTo>
                    <a:pt x="488" y="355"/>
                  </a:lnTo>
                  <a:lnTo>
                    <a:pt x="501" y="349"/>
                  </a:lnTo>
                  <a:lnTo>
                    <a:pt x="515" y="343"/>
                  </a:lnTo>
                  <a:lnTo>
                    <a:pt x="529" y="338"/>
                  </a:lnTo>
                  <a:lnTo>
                    <a:pt x="543" y="332"/>
                  </a:lnTo>
                  <a:lnTo>
                    <a:pt x="557" y="329"/>
                  </a:lnTo>
                  <a:lnTo>
                    <a:pt x="572" y="326"/>
                  </a:lnTo>
                  <a:lnTo>
                    <a:pt x="587" y="324"/>
                  </a:lnTo>
                  <a:lnTo>
                    <a:pt x="601" y="322"/>
                  </a:lnTo>
                  <a:lnTo>
                    <a:pt x="616" y="321"/>
                  </a:lnTo>
                  <a:lnTo>
                    <a:pt x="632" y="321"/>
                  </a:lnTo>
                  <a:lnTo>
                    <a:pt x="647" y="321"/>
                  </a:lnTo>
                  <a:lnTo>
                    <a:pt x="662" y="322"/>
                  </a:lnTo>
                  <a:lnTo>
                    <a:pt x="678" y="325"/>
                  </a:lnTo>
                  <a:lnTo>
                    <a:pt x="694" y="327"/>
                  </a:lnTo>
                  <a:lnTo>
                    <a:pt x="709" y="331"/>
                  </a:lnTo>
                  <a:lnTo>
                    <a:pt x="725" y="336"/>
                  </a:lnTo>
                  <a:lnTo>
                    <a:pt x="739" y="341"/>
                  </a:lnTo>
                  <a:lnTo>
                    <a:pt x="754" y="346"/>
                  </a:lnTo>
                  <a:lnTo>
                    <a:pt x="768" y="354"/>
                  </a:lnTo>
                  <a:lnTo>
                    <a:pt x="781" y="360"/>
                  </a:lnTo>
                  <a:lnTo>
                    <a:pt x="795" y="368"/>
                  </a:lnTo>
                  <a:lnTo>
                    <a:pt x="806" y="377"/>
                  </a:lnTo>
                  <a:lnTo>
                    <a:pt x="819" y="386"/>
                  </a:lnTo>
                  <a:lnTo>
                    <a:pt x="830" y="396"/>
                  </a:lnTo>
                  <a:lnTo>
                    <a:pt x="842" y="405"/>
                  </a:lnTo>
                  <a:lnTo>
                    <a:pt x="852" y="416"/>
                  </a:lnTo>
                  <a:lnTo>
                    <a:pt x="862" y="427"/>
                  </a:lnTo>
                  <a:lnTo>
                    <a:pt x="871" y="438"/>
                  </a:lnTo>
                  <a:lnTo>
                    <a:pt x="880" y="451"/>
                  </a:lnTo>
                  <a:lnTo>
                    <a:pt x="889" y="462"/>
                  </a:lnTo>
                  <a:lnTo>
                    <a:pt x="896" y="475"/>
                  </a:lnTo>
                  <a:lnTo>
                    <a:pt x="904" y="488"/>
                  </a:lnTo>
                  <a:lnTo>
                    <a:pt x="910" y="502"/>
                  </a:lnTo>
                  <a:lnTo>
                    <a:pt x="916" y="516"/>
                  </a:lnTo>
                  <a:lnTo>
                    <a:pt x="921" y="530"/>
                  </a:lnTo>
                  <a:lnTo>
                    <a:pt x="926" y="544"/>
                  </a:lnTo>
                  <a:lnTo>
                    <a:pt x="930" y="558"/>
                  </a:lnTo>
                  <a:lnTo>
                    <a:pt x="932" y="573"/>
                  </a:lnTo>
                  <a:lnTo>
                    <a:pt x="935" y="587"/>
                  </a:lnTo>
                  <a:lnTo>
                    <a:pt x="937" y="602"/>
                  </a:lnTo>
                  <a:lnTo>
                    <a:pt x="937" y="618"/>
                  </a:lnTo>
                  <a:lnTo>
                    <a:pt x="937" y="633"/>
                  </a:lnTo>
                  <a:lnTo>
                    <a:pt x="937" y="648"/>
                  </a:lnTo>
                  <a:lnTo>
                    <a:pt x="936" y="663"/>
                  </a:lnTo>
                  <a:lnTo>
                    <a:pt x="933" y="679"/>
                  </a:lnTo>
                  <a:lnTo>
                    <a:pt x="931" y="694"/>
                  </a:lnTo>
                  <a:lnTo>
                    <a:pt x="927" y="709"/>
                  </a:lnTo>
                  <a:close/>
                </a:path>
              </a:pathLst>
            </a:custGeom>
            <a:solidFill>
              <a:srgbClr val="268ABF"/>
            </a:solidFill>
            <a:ln w="9525">
              <a:noFill/>
              <a:round/>
              <a:headEnd/>
              <a:tailEnd/>
            </a:ln>
          </p:spPr>
          <p:txBody>
            <a:bodyPr/>
            <a:lstStyle/>
            <a:p>
              <a:endParaRPr lang="en-US" sz="2400"/>
            </a:p>
          </p:txBody>
        </p:sp>
        <p:sp>
          <p:nvSpPr>
            <p:cNvPr id="67608" name="Freeform 24"/>
            <p:cNvSpPr>
              <a:spLocks/>
            </p:cNvSpPr>
            <p:nvPr/>
          </p:nvSpPr>
          <p:spPr bwMode="auto">
            <a:xfrm>
              <a:off x="2790" y="3448"/>
              <a:ext cx="64" cy="64"/>
            </a:xfrm>
            <a:custGeom>
              <a:avLst/>
              <a:gdLst>
                <a:gd name="T0" fmla="*/ 246 w 254"/>
                <a:gd name="T1" fmla="*/ 173 h 256"/>
                <a:gd name="T2" fmla="*/ 234 w 254"/>
                <a:gd name="T3" fmla="*/ 196 h 256"/>
                <a:gd name="T4" fmla="*/ 219 w 254"/>
                <a:gd name="T5" fmla="*/ 215 h 256"/>
                <a:gd name="T6" fmla="*/ 201 w 254"/>
                <a:gd name="T7" fmla="*/ 231 h 256"/>
                <a:gd name="T8" fmla="*/ 179 w 254"/>
                <a:gd name="T9" fmla="*/ 244 h 256"/>
                <a:gd name="T10" fmla="*/ 156 w 254"/>
                <a:gd name="T11" fmla="*/ 252 h 256"/>
                <a:gd name="T12" fmla="*/ 132 w 254"/>
                <a:gd name="T13" fmla="*/ 256 h 256"/>
                <a:gd name="T14" fmla="*/ 107 w 254"/>
                <a:gd name="T15" fmla="*/ 253 h 256"/>
                <a:gd name="T16" fmla="*/ 81 w 254"/>
                <a:gd name="T17" fmla="*/ 247 h 256"/>
                <a:gd name="T18" fmla="*/ 58 w 254"/>
                <a:gd name="T19" fmla="*/ 235 h 256"/>
                <a:gd name="T20" fmla="*/ 39 w 254"/>
                <a:gd name="T21" fmla="*/ 220 h 256"/>
                <a:gd name="T22" fmla="*/ 23 w 254"/>
                <a:gd name="T23" fmla="*/ 202 h 256"/>
                <a:gd name="T24" fmla="*/ 11 w 254"/>
                <a:gd name="T25" fmla="*/ 180 h 256"/>
                <a:gd name="T26" fmla="*/ 2 w 254"/>
                <a:gd name="T27" fmla="*/ 158 h 256"/>
                <a:gd name="T28" fmla="*/ 0 w 254"/>
                <a:gd name="T29" fmla="*/ 132 h 256"/>
                <a:gd name="T30" fmla="*/ 1 w 254"/>
                <a:gd name="T31" fmla="*/ 107 h 256"/>
                <a:gd name="T32" fmla="*/ 8 w 254"/>
                <a:gd name="T33" fmla="*/ 82 h 256"/>
                <a:gd name="T34" fmla="*/ 19 w 254"/>
                <a:gd name="T35" fmla="*/ 60 h 256"/>
                <a:gd name="T36" fmla="*/ 34 w 254"/>
                <a:gd name="T37" fmla="*/ 39 h 256"/>
                <a:gd name="T38" fmla="*/ 53 w 254"/>
                <a:gd name="T39" fmla="*/ 24 h 256"/>
                <a:gd name="T40" fmla="*/ 74 w 254"/>
                <a:gd name="T41" fmla="*/ 11 h 256"/>
                <a:gd name="T42" fmla="*/ 97 w 254"/>
                <a:gd name="T43" fmla="*/ 4 h 256"/>
                <a:gd name="T44" fmla="*/ 122 w 254"/>
                <a:gd name="T45" fmla="*/ 0 h 256"/>
                <a:gd name="T46" fmla="*/ 148 w 254"/>
                <a:gd name="T47" fmla="*/ 1 h 256"/>
                <a:gd name="T48" fmla="*/ 173 w 254"/>
                <a:gd name="T49" fmla="*/ 9 h 256"/>
                <a:gd name="T50" fmla="*/ 195 w 254"/>
                <a:gd name="T51" fmla="*/ 20 h 256"/>
                <a:gd name="T52" fmla="*/ 215 w 254"/>
                <a:gd name="T53" fmla="*/ 35 h 256"/>
                <a:gd name="T54" fmla="*/ 230 w 254"/>
                <a:gd name="T55" fmla="*/ 53 h 256"/>
                <a:gd name="T56" fmla="*/ 243 w 254"/>
                <a:gd name="T57" fmla="*/ 75 h 256"/>
                <a:gd name="T58" fmla="*/ 251 w 254"/>
                <a:gd name="T59" fmla="*/ 98 h 256"/>
                <a:gd name="T60" fmla="*/ 254 w 254"/>
                <a:gd name="T61" fmla="*/ 122 h 256"/>
                <a:gd name="T62" fmla="*/ 253 w 254"/>
                <a:gd name="T63" fmla="*/ 147 h 2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4"/>
                <a:gd name="T97" fmla="*/ 0 h 256"/>
                <a:gd name="T98" fmla="*/ 254 w 254"/>
                <a:gd name="T99" fmla="*/ 256 h 2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4" h="256">
                  <a:moveTo>
                    <a:pt x="251" y="160"/>
                  </a:moveTo>
                  <a:lnTo>
                    <a:pt x="246" y="173"/>
                  </a:lnTo>
                  <a:lnTo>
                    <a:pt x="240" y="184"/>
                  </a:lnTo>
                  <a:lnTo>
                    <a:pt x="234" y="196"/>
                  </a:lnTo>
                  <a:lnTo>
                    <a:pt x="228" y="206"/>
                  </a:lnTo>
                  <a:lnTo>
                    <a:pt x="219" y="215"/>
                  </a:lnTo>
                  <a:lnTo>
                    <a:pt x="210" y="224"/>
                  </a:lnTo>
                  <a:lnTo>
                    <a:pt x="201" y="231"/>
                  </a:lnTo>
                  <a:lnTo>
                    <a:pt x="191" y="238"/>
                  </a:lnTo>
                  <a:lnTo>
                    <a:pt x="179" y="244"/>
                  </a:lnTo>
                  <a:lnTo>
                    <a:pt x="168" y="248"/>
                  </a:lnTo>
                  <a:lnTo>
                    <a:pt x="156" y="252"/>
                  </a:lnTo>
                  <a:lnTo>
                    <a:pt x="145" y="254"/>
                  </a:lnTo>
                  <a:lnTo>
                    <a:pt x="132" y="256"/>
                  </a:lnTo>
                  <a:lnTo>
                    <a:pt x="120" y="254"/>
                  </a:lnTo>
                  <a:lnTo>
                    <a:pt x="107" y="253"/>
                  </a:lnTo>
                  <a:lnTo>
                    <a:pt x="94" y="250"/>
                  </a:lnTo>
                  <a:lnTo>
                    <a:pt x="81" y="247"/>
                  </a:lnTo>
                  <a:lnTo>
                    <a:pt x="70" y="242"/>
                  </a:lnTo>
                  <a:lnTo>
                    <a:pt x="58" y="235"/>
                  </a:lnTo>
                  <a:lnTo>
                    <a:pt x="48" y="228"/>
                  </a:lnTo>
                  <a:lnTo>
                    <a:pt x="39" y="220"/>
                  </a:lnTo>
                  <a:lnTo>
                    <a:pt x="30" y="211"/>
                  </a:lnTo>
                  <a:lnTo>
                    <a:pt x="23" y="202"/>
                  </a:lnTo>
                  <a:lnTo>
                    <a:pt x="16" y="191"/>
                  </a:lnTo>
                  <a:lnTo>
                    <a:pt x="11" y="180"/>
                  </a:lnTo>
                  <a:lnTo>
                    <a:pt x="6" y="169"/>
                  </a:lnTo>
                  <a:lnTo>
                    <a:pt x="2" y="158"/>
                  </a:lnTo>
                  <a:lnTo>
                    <a:pt x="0" y="145"/>
                  </a:lnTo>
                  <a:lnTo>
                    <a:pt x="0" y="132"/>
                  </a:lnTo>
                  <a:lnTo>
                    <a:pt x="0" y="119"/>
                  </a:lnTo>
                  <a:lnTo>
                    <a:pt x="1" y="107"/>
                  </a:lnTo>
                  <a:lnTo>
                    <a:pt x="4" y="94"/>
                  </a:lnTo>
                  <a:lnTo>
                    <a:pt x="8" y="82"/>
                  </a:lnTo>
                  <a:lnTo>
                    <a:pt x="13" y="70"/>
                  </a:lnTo>
                  <a:lnTo>
                    <a:pt x="19" y="60"/>
                  </a:lnTo>
                  <a:lnTo>
                    <a:pt x="27" y="49"/>
                  </a:lnTo>
                  <a:lnTo>
                    <a:pt x="34" y="39"/>
                  </a:lnTo>
                  <a:lnTo>
                    <a:pt x="43" y="32"/>
                  </a:lnTo>
                  <a:lnTo>
                    <a:pt x="53" y="24"/>
                  </a:lnTo>
                  <a:lnTo>
                    <a:pt x="64" y="18"/>
                  </a:lnTo>
                  <a:lnTo>
                    <a:pt x="74" y="11"/>
                  </a:lnTo>
                  <a:lnTo>
                    <a:pt x="85" y="7"/>
                  </a:lnTo>
                  <a:lnTo>
                    <a:pt x="97" y="4"/>
                  </a:lnTo>
                  <a:lnTo>
                    <a:pt x="109" y="1"/>
                  </a:lnTo>
                  <a:lnTo>
                    <a:pt x="122" y="0"/>
                  </a:lnTo>
                  <a:lnTo>
                    <a:pt x="135" y="0"/>
                  </a:lnTo>
                  <a:lnTo>
                    <a:pt x="148" y="1"/>
                  </a:lnTo>
                  <a:lnTo>
                    <a:pt x="160" y="5"/>
                  </a:lnTo>
                  <a:lnTo>
                    <a:pt x="173" y="9"/>
                  </a:lnTo>
                  <a:lnTo>
                    <a:pt x="184" y="14"/>
                  </a:lnTo>
                  <a:lnTo>
                    <a:pt x="195" y="20"/>
                  </a:lnTo>
                  <a:lnTo>
                    <a:pt x="205" y="26"/>
                  </a:lnTo>
                  <a:lnTo>
                    <a:pt x="215" y="35"/>
                  </a:lnTo>
                  <a:lnTo>
                    <a:pt x="223" y="44"/>
                  </a:lnTo>
                  <a:lnTo>
                    <a:pt x="230" y="53"/>
                  </a:lnTo>
                  <a:lnTo>
                    <a:pt x="238" y="63"/>
                  </a:lnTo>
                  <a:lnTo>
                    <a:pt x="243" y="75"/>
                  </a:lnTo>
                  <a:lnTo>
                    <a:pt x="248" y="86"/>
                  </a:lnTo>
                  <a:lnTo>
                    <a:pt x="251" y="98"/>
                  </a:lnTo>
                  <a:lnTo>
                    <a:pt x="253" y="110"/>
                  </a:lnTo>
                  <a:lnTo>
                    <a:pt x="254" y="122"/>
                  </a:lnTo>
                  <a:lnTo>
                    <a:pt x="254" y="135"/>
                  </a:lnTo>
                  <a:lnTo>
                    <a:pt x="253" y="147"/>
                  </a:lnTo>
                  <a:lnTo>
                    <a:pt x="251" y="160"/>
                  </a:lnTo>
                  <a:close/>
                </a:path>
              </a:pathLst>
            </a:custGeom>
            <a:solidFill>
              <a:srgbClr val="268ABF"/>
            </a:solidFill>
            <a:ln w="9525">
              <a:noFill/>
              <a:round/>
              <a:headEnd/>
              <a:tailEnd/>
            </a:ln>
          </p:spPr>
          <p:txBody>
            <a:bodyPr/>
            <a:lstStyle/>
            <a:p>
              <a:endParaRPr lang="en-US" sz="2400"/>
            </a:p>
          </p:txBody>
        </p:sp>
        <p:sp>
          <p:nvSpPr>
            <p:cNvPr id="67609" name="Freeform 25"/>
            <p:cNvSpPr>
              <a:spLocks noEditPoints="1"/>
            </p:cNvSpPr>
            <p:nvPr/>
          </p:nvSpPr>
          <p:spPr bwMode="auto">
            <a:xfrm>
              <a:off x="2812" y="3580"/>
              <a:ext cx="317" cy="317"/>
            </a:xfrm>
            <a:custGeom>
              <a:avLst/>
              <a:gdLst>
                <a:gd name="T0" fmla="*/ 1267 w 1269"/>
                <a:gd name="T1" fmla="*/ 587 h 1269"/>
                <a:gd name="T2" fmla="*/ 1254 w 1269"/>
                <a:gd name="T3" fmla="*/ 499 h 1269"/>
                <a:gd name="T4" fmla="*/ 1062 w 1269"/>
                <a:gd name="T5" fmla="*/ 418 h 1269"/>
                <a:gd name="T6" fmla="*/ 1080 w 1269"/>
                <a:gd name="T7" fmla="*/ 184 h 1269"/>
                <a:gd name="T8" fmla="*/ 1014 w 1269"/>
                <a:gd name="T9" fmla="*/ 126 h 1269"/>
                <a:gd name="T10" fmla="*/ 940 w 1269"/>
                <a:gd name="T11" fmla="*/ 79 h 1269"/>
                <a:gd name="T12" fmla="*/ 721 w 1269"/>
                <a:gd name="T13" fmla="*/ 163 h 1269"/>
                <a:gd name="T14" fmla="*/ 587 w 1269"/>
                <a:gd name="T15" fmla="*/ 3 h 1269"/>
                <a:gd name="T16" fmla="*/ 499 w 1269"/>
                <a:gd name="T17" fmla="*/ 16 h 1269"/>
                <a:gd name="T18" fmla="*/ 418 w 1269"/>
                <a:gd name="T19" fmla="*/ 208 h 1269"/>
                <a:gd name="T20" fmla="*/ 184 w 1269"/>
                <a:gd name="T21" fmla="*/ 190 h 1269"/>
                <a:gd name="T22" fmla="*/ 126 w 1269"/>
                <a:gd name="T23" fmla="*/ 256 h 1269"/>
                <a:gd name="T24" fmla="*/ 79 w 1269"/>
                <a:gd name="T25" fmla="*/ 329 h 1269"/>
                <a:gd name="T26" fmla="*/ 163 w 1269"/>
                <a:gd name="T27" fmla="*/ 549 h 1269"/>
                <a:gd name="T28" fmla="*/ 3 w 1269"/>
                <a:gd name="T29" fmla="*/ 682 h 1269"/>
                <a:gd name="T30" fmla="*/ 16 w 1269"/>
                <a:gd name="T31" fmla="*/ 769 h 1269"/>
                <a:gd name="T32" fmla="*/ 208 w 1269"/>
                <a:gd name="T33" fmla="*/ 852 h 1269"/>
                <a:gd name="T34" fmla="*/ 190 w 1269"/>
                <a:gd name="T35" fmla="*/ 1086 h 1269"/>
                <a:gd name="T36" fmla="*/ 256 w 1269"/>
                <a:gd name="T37" fmla="*/ 1143 h 1269"/>
                <a:gd name="T38" fmla="*/ 329 w 1269"/>
                <a:gd name="T39" fmla="*/ 1190 h 1269"/>
                <a:gd name="T40" fmla="*/ 549 w 1269"/>
                <a:gd name="T41" fmla="*/ 1105 h 1269"/>
                <a:gd name="T42" fmla="*/ 683 w 1269"/>
                <a:gd name="T43" fmla="*/ 1267 h 1269"/>
                <a:gd name="T44" fmla="*/ 769 w 1269"/>
                <a:gd name="T45" fmla="*/ 1254 h 1269"/>
                <a:gd name="T46" fmla="*/ 852 w 1269"/>
                <a:gd name="T47" fmla="*/ 1062 h 1269"/>
                <a:gd name="T48" fmla="*/ 1086 w 1269"/>
                <a:gd name="T49" fmla="*/ 1080 h 1269"/>
                <a:gd name="T50" fmla="*/ 1143 w 1269"/>
                <a:gd name="T51" fmla="*/ 1013 h 1269"/>
                <a:gd name="T52" fmla="*/ 1190 w 1269"/>
                <a:gd name="T53" fmla="*/ 940 h 1269"/>
                <a:gd name="T54" fmla="*/ 1105 w 1269"/>
                <a:gd name="T55" fmla="*/ 721 h 1269"/>
                <a:gd name="T56" fmla="*/ 647 w 1269"/>
                <a:gd name="T57" fmla="*/ 937 h 1269"/>
                <a:gd name="T58" fmla="*/ 587 w 1269"/>
                <a:gd name="T59" fmla="*/ 933 h 1269"/>
                <a:gd name="T60" fmla="*/ 531 w 1269"/>
                <a:gd name="T61" fmla="*/ 918 h 1269"/>
                <a:gd name="T62" fmla="*/ 478 w 1269"/>
                <a:gd name="T63" fmla="*/ 894 h 1269"/>
                <a:gd name="T64" fmla="*/ 432 w 1269"/>
                <a:gd name="T65" fmla="*/ 858 h 1269"/>
                <a:gd name="T66" fmla="*/ 392 w 1269"/>
                <a:gd name="T67" fmla="*/ 816 h 1269"/>
                <a:gd name="T68" fmla="*/ 362 w 1269"/>
                <a:gd name="T69" fmla="*/ 765 h 1269"/>
                <a:gd name="T70" fmla="*/ 342 w 1269"/>
                <a:gd name="T71" fmla="*/ 709 h 1269"/>
                <a:gd name="T72" fmla="*/ 333 w 1269"/>
                <a:gd name="T73" fmla="*/ 648 h 1269"/>
                <a:gd name="T74" fmla="*/ 336 w 1269"/>
                <a:gd name="T75" fmla="*/ 587 h 1269"/>
                <a:gd name="T76" fmla="*/ 350 w 1269"/>
                <a:gd name="T77" fmla="*/ 531 h 1269"/>
                <a:gd name="T78" fmla="*/ 376 w 1269"/>
                <a:gd name="T79" fmla="*/ 479 h 1269"/>
                <a:gd name="T80" fmla="*/ 412 w 1269"/>
                <a:gd name="T81" fmla="*/ 432 h 1269"/>
                <a:gd name="T82" fmla="*/ 454 w 1269"/>
                <a:gd name="T83" fmla="*/ 392 h 1269"/>
                <a:gd name="T84" fmla="*/ 504 w 1269"/>
                <a:gd name="T85" fmla="*/ 362 h 1269"/>
                <a:gd name="T86" fmla="*/ 560 w 1269"/>
                <a:gd name="T87" fmla="*/ 341 h 1269"/>
                <a:gd name="T88" fmla="*/ 622 w 1269"/>
                <a:gd name="T89" fmla="*/ 333 h 1269"/>
                <a:gd name="T90" fmla="*/ 681 w 1269"/>
                <a:gd name="T91" fmla="*/ 336 h 1269"/>
                <a:gd name="T92" fmla="*/ 739 w 1269"/>
                <a:gd name="T93" fmla="*/ 352 h 1269"/>
                <a:gd name="T94" fmla="*/ 791 w 1269"/>
                <a:gd name="T95" fmla="*/ 376 h 1269"/>
                <a:gd name="T96" fmla="*/ 838 w 1269"/>
                <a:gd name="T97" fmla="*/ 411 h 1269"/>
                <a:gd name="T98" fmla="*/ 877 w 1269"/>
                <a:gd name="T99" fmla="*/ 453 h 1269"/>
                <a:gd name="T100" fmla="*/ 908 w 1269"/>
                <a:gd name="T101" fmla="*/ 504 h 1269"/>
                <a:gd name="T102" fmla="*/ 928 w 1269"/>
                <a:gd name="T103" fmla="*/ 560 h 1269"/>
                <a:gd name="T104" fmla="*/ 937 w 1269"/>
                <a:gd name="T105" fmla="*/ 621 h 1269"/>
                <a:gd name="T106" fmla="*/ 933 w 1269"/>
                <a:gd name="T107" fmla="*/ 682 h 1269"/>
                <a:gd name="T108" fmla="*/ 918 w 1269"/>
                <a:gd name="T109" fmla="*/ 738 h 1269"/>
                <a:gd name="T110" fmla="*/ 893 w 1269"/>
                <a:gd name="T111" fmla="*/ 791 h 1269"/>
                <a:gd name="T112" fmla="*/ 858 w 1269"/>
                <a:gd name="T113" fmla="*/ 838 h 1269"/>
                <a:gd name="T114" fmla="*/ 815 w 1269"/>
                <a:gd name="T115" fmla="*/ 877 h 1269"/>
                <a:gd name="T116" fmla="*/ 765 w 1269"/>
                <a:gd name="T117" fmla="*/ 908 h 1269"/>
                <a:gd name="T118" fmla="*/ 708 w 1269"/>
                <a:gd name="T119" fmla="*/ 928 h 12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69"/>
                <a:gd name="T181" fmla="*/ 0 h 1269"/>
                <a:gd name="T182" fmla="*/ 1269 w 1269"/>
                <a:gd name="T183" fmla="*/ 1269 h 12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69" h="1269">
                  <a:moveTo>
                    <a:pt x="1110" y="689"/>
                  </a:moveTo>
                  <a:lnTo>
                    <a:pt x="1269" y="630"/>
                  </a:lnTo>
                  <a:lnTo>
                    <a:pt x="1268" y="609"/>
                  </a:lnTo>
                  <a:lnTo>
                    <a:pt x="1267" y="587"/>
                  </a:lnTo>
                  <a:lnTo>
                    <a:pt x="1266" y="565"/>
                  </a:lnTo>
                  <a:lnTo>
                    <a:pt x="1262" y="543"/>
                  </a:lnTo>
                  <a:lnTo>
                    <a:pt x="1259" y="521"/>
                  </a:lnTo>
                  <a:lnTo>
                    <a:pt x="1254" y="499"/>
                  </a:lnTo>
                  <a:lnTo>
                    <a:pt x="1249" y="479"/>
                  </a:lnTo>
                  <a:lnTo>
                    <a:pt x="1244" y="457"/>
                  </a:lnTo>
                  <a:lnTo>
                    <a:pt x="1075" y="447"/>
                  </a:lnTo>
                  <a:lnTo>
                    <a:pt x="1062" y="418"/>
                  </a:lnTo>
                  <a:lnTo>
                    <a:pt x="1045" y="390"/>
                  </a:lnTo>
                  <a:lnTo>
                    <a:pt x="1029" y="362"/>
                  </a:lnTo>
                  <a:lnTo>
                    <a:pt x="1008" y="336"/>
                  </a:lnTo>
                  <a:lnTo>
                    <a:pt x="1080" y="184"/>
                  </a:lnTo>
                  <a:lnTo>
                    <a:pt x="1064" y="168"/>
                  </a:lnTo>
                  <a:lnTo>
                    <a:pt x="1048" y="153"/>
                  </a:lnTo>
                  <a:lnTo>
                    <a:pt x="1031" y="140"/>
                  </a:lnTo>
                  <a:lnTo>
                    <a:pt x="1014" y="126"/>
                  </a:lnTo>
                  <a:lnTo>
                    <a:pt x="996" y="114"/>
                  </a:lnTo>
                  <a:lnTo>
                    <a:pt x="978" y="101"/>
                  </a:lnTo>
                  <a:lnTo>
                    <a:pt x="959" y="89"/>
                  </a:lnTo>
                  <a:lnTo>
                    <a:pt x="940" y="79"/>
                  </a:lnTo>
                  <a:lnTo>
                    <a:pt x="814" y="191"/>
                  </a:lnTo>
                  <a:lnTo>
                    <a:pt x="783" y="180"/>
                  </a:lnTo>
                  <a:lnTo>
                    <a:pt x="753" y="171"/>
                  </a:lnTo>
                  <a:lnTo>
                    <a:pt x="721" y="163"/>
                  </a:lnTo>
                  <a:lnTo>
                    <a:pt x="689" y="159"/>
                  </a:lnTo>
                  <a:lnTo>
                    <a:pt x="630" y="0"/>
                  </a:lnTo>
                  <a:lnTo>
                    <a:pt x="609" y="2"/>
                  </a:lnTo>
                  <a:lnTo>
                    <a:pt x="587" y="3"/>
                  </a:lnTo>
                  <a:lnTo>
                    <a:pt x="566" y="4"/>
                  </a:lnTo>
                  <a:lnTo>
                    <a:pt x="544" y="7"/>
                  </a:lnTo>
                  <a:lnTo>
                    <a:pt x="521" y="11"/>
                  </a:lnTo>
                  <a:lnTo>
                    <a:pt x="499" y="16"/>
                  </a:lnTo>
                  <a:lnTo>
                    <a:pt x="479" y="21"/>
                  </a:lnTo>
                  <a:lnTo>
                    <a:pt x="457" y="26"/>
                  </a:lnTo>
                  <a:lnTo>
                    <a:pt x="447" y="194"/>
                  </a:lnTo>
                  <a:lnTo>
                    <a:pt x="418" y="208"/>
                  </a:lnTo>
                  <a:lnTo>
                    <a:pt x="390" y="224"/>
                  </a:lnTo>
                  <a:lnTo>
                    <a:pt x="362" y="241"/>
                  </a:lnTo>
                  <a:lnTo>
                    <a:pt x="336" y="260"/>
                  </a:lnTo>
                  <a:lnTo>
                    <a:pt x="184" y="190"/>
                  </a:lnTo>
                  <a:lnTo>
                    <a:pt x="168" y="205"/>
                  </a:lnTo>
                  <a:lnTo>
                    <a:pt x="153" y="222"/>
                  </a:lnTo>
                  <a:lnTo>
                    <a:pt x="140" y="238"/>
                  </a:lnTo>
                  <a:lnTo>
                    <a:pt x="126" y="256"/>
                  </a:lnTo>
                  <a:lnTo>
                    <a:pt x="114" y="274"/>
                  </a:lnTo>
                  <a:lnTo>
                    <a:pt x="101" y="292"/>
                  </a:lnTo>
                  <a:lnTo>
                    <a:pt x="90" y="311"/>
                  </a:lnTo>
                  <a:lnTo>
                    <a:pt x="79" y="329"/>
                  </a:lnTo>
                  <a:lnTo>
                    <a:pt x="191" y="456"/>
                  </a:lnTo>
                  <a:lnTo>
                    <a:pt x="180" y="485"/>
                  </a:lnTo>
                  <a:lnTo>
                    <a:pt x="171" y="517"/>
                  </a:lnTo>
                  <a:lnTo>
                    <a:pt x="163" y="549"/>
                  </a:lnTo>
                  <a:lnTo>
                    <a:pt x="160" y="581"/>
                  </a:lnTo>
                  <a:lnTo>
                    <a:pt x="0" y="639"/>
                  </a:lnTo>
                  <a:lnTo>
                    <a:pt x="2" y="661"/>
                  </a:lnTo>
                  <a:lnTo>
                    <a:pt x="3" y="682"/>
                  </a:lnTo>
                  <a:lnTo>
                    <a:pt x="4" y="704"/>
                  </a:lnTo>
                  <a:lnTo>
                    <a:pt x="7" y="726"/>
                  </a:lnTo>
                  <a:lnTo>
                    <a:pt x="11" y="749"/>
                  </a:lnTo>
                  <a:lnTo>
                    <a:pt x="16" y="769"/>
                  </a:lnTo>
                  <a:lnTo>
                    <a:pt x="21" y="791"/>
                  </a:lnTo>
                  <a:lnTo>
                    <a:pt x="26" y="811"/>
                  </a:lnTo>
                  <a:lnTo>
                    <a:pt x="194" y="822"/>
                  </a:lnTo>
                  <a:lnTo>
                    <a:pt x="208" y="852"/>
                  </a:lnTo>
                  <a:lnTo>
                    <a:pt x="224" y="880"/>
                  </a:lnTo>
                  <a:lnTo>
                    <a:pt x="241" y="908"/>
                  </a:lnTo>
                  <a:lnTo>
                    <a:pt x="260" y="933"/>
                  </a:lnTo>
                  <a:lnTo>
                    <a:pt x="190" y="1086"/>
                  </a:lnTo>
                  <a:lnTo>
                    <a:pt x="205" y="1101"/>
                  </a:lnTo>
                  <a:lnTo>
                    <a:pt x="222" y="1115"/>
                  </a:lnTo>
                  <a:lnTo>
                    <a:pt x="238" y="1129"/>
                  </a:lnTo>
                  <a:lnTo>
                    <a:pt x="256" y="1143"/>
                  </a:lnTo>
                  <a:lnTo>
                    <a:pt x="274" y="1156"/>
                  </a:lnTo>
                  <a:lnTo>
                    <a:pt x="292" y="1167"/>
                  </a:lnTo>
                  <a:lnTo>
                    <a:pt x="311" y="1179"/>
                  </a:lnTo>
                  <a:lnTo>
                    <a:pt x="329" y="1190"/>
                  </a:lnTo>
                  <a:lnTo>
                    <a:pt x="456" y="1078"/>
                  </a:lnTo>
                  <a:lnTo>
                    <a:pt x="485" y="1090"/>
                  </a:lnTo>
                  <a:lnTo>
                    <a:pt x="517" y="1099"/>
                  </a:lnTo>
                  <a:lnTo>
                    <a:pt x="549" y="1105"/>
                  </a:lnTo>
                  <a:lnTo>
                    <a:pt x="581" y="1110"/>
                  </a:lnTo>
                  <a:lnTo>
                    <a:pt x="639" y="1269"/>
                  </a:lnTo>
                  <a:lnTo>
                    <a:pt x="661" y="1268"/>
                  </a:lnTo>
                  <a:lnTo>
                    <a:pt x="683" y="1267"/>
                  </a:lnTo>
                  <a:lnTo>
                    <a:pt x="704" y="1265"/>
                  </a:lnTo>
                  <a:lnTo>
                    <a:pt x="726" y="1262"/>
                  </a:lnTo>
                  <a:lnTo>
                    <a:pt x="748" y="1259"/>
                  </a:lnTo>
                  <a:lnTo>
                    <a:pt x="769" y="1254"/>
                  </a:lnTo>
                  <a:lnTo>
                    <a:pt x="791" y="1249"/>
                  </a:lnTo>
                  <a:lnTo>
                    <a:pt x="811" y="1244"/>
                  </a:lnTo>
                  <a:lnTo>
                    <a:pt x="823" y="1076"/>
                  </a:lnTo>
                  <a:lnTo>
                    <a:pt x="852" y="1062"/>
                  </a:lnTo>
                  <a:lnTo>
                    <a:pt x="880" y="1045"/>
                  </a:lnTo>
                  <a:lnTo>
                    <a:pt x="908" y="1029"/>
                  </a:lnTo>
                  <a:lnTo>
                    <a:pt x="933" y="1008"/>
                  </a:lnTo>
                  <a:lnTo>
                    <a:pt x="1086" y="1080"/>
                  </a:lnTo>
                  <a:lnTo>
                    <a:pt x="1101" y="1064"/>
                  </a:lnTo>
                  <a:lnTo>
                    <a:pt x="1115" y="1048"/>
                  </a:lnTo>
                  <a:lnTo>
                    <a:pt x="1129" y="1031"/>
                  </a:lnTo>
                  <a:lnTo>
                    <a:pt x="1143" y="1013"/>
                  </a:lnTo>
                  <a:lnTo>
                    <a:pt x="1156" y="996"/>
                  </a:lnTo>
                  <a:lnTo>
                    <a:pt x="1168" y="978"/>
                  </a:lnTo>
                  <a:lnTo>
                    <a:pt x="1179" y="959"/>
                  </a:lnTo>
                  <a:lnTo>
                    <a:pt x="1190" y="940"/>
                  </a:lnTo>
                  <a:lnTo>
                    <a:pt x="1078" y="814"/>
                  </a:lnTo>
                  <a:lnTo>
                    <a:pt x="1090" y="783"/>
                  </a:lnTo>
                  <a:lnTo>
                    <a:pt x="1099" y="752"/>
                  </a:lnTo>
                  <a:lnTo>
                    <a:pt x="1105" y="721"/>
                  </a:lnTo>
                  <a:lnTo>
                    <a:pt x="1110" y="689"/>
                  </a:lnTo>
                  <a:close/>
                  <a:moveTo>
                    <a:pt x="679" y="933"/>
                  </a:moveTo>
                  <a:lnTo>
                    <a:pt x="664" y="936"/>
                  </a:lnTo>
                  <a:lnTo>
                    <a:pt x="647" y="937"/>
                  </a:lnTo>
                  <a:lnTo>
                    <a:pt x="632" y="937"/>
                  </a:lnTo>
                  <a:lnTo>
                    <a:pt x="618" y="936"/>
                  </a:lnTo>
                  <a:lnTo>
                    <a:pt x="602" y="936"/>
                  </a:lnTo>
                  <a:lnTo>
                    <a:pt x="587" y="933"/>
                  </a:lnTo>
                  <a:lnTo>
                    <a:pt x="573" y="931"/>
                  </a:lnTo>
                  <a:lnTo>
                    <a:pt x="559" y="927"/>
                  </a:lnTo>
                  <a:lnTo>
                    <a:pt x="544" y="923"/>
                  </a:lnTo>
                  <a:lnTo>
                    <a:pt x="531" y="918"/>
                  </a:lnTo>
                  <a:lnTo>
                    <a:pt x="517" y="913"/>
                  </a:lnTo>
                  <a:lnTo>
                    <a:pt x="504" y="906"/>
                  </a:lnTo>
                  <a:lnTo>
                    <a:pt x="490" y="900"/>
                  </a:lnTo>
                  <a:lnTo>
                    <a:pt x="478" y="894"/>
                  </a:lnTo>
                  <a:lnTo>
                    <a:pt x="466" y="885"/>
                  </a:lnTo>
                  <a:lnTo>
                    <a:pt x="455" y="877"/>
                  </a:lnTo>
                  <a:lnTo>
                    <a:pt x="443" y="868"/>
                  </a:lnTo>
                  <a:lnTo>
                    <a:pt x="432" y="858"/>
                  </a:lnTo>
                  <a:lnTo>
                    <a:pt x="422" y="848"/>
                  </a:lnTo>
                  <a:lnTo>
                    <a:pt x="412" y="838"/>
                  </a:lnTo>
                  <a:lnTo>
                    <a:pt x="401" y="828"/>
                  </a:lnTo>
                  <a:lnTo>
                    <a:pt x="392" y="816"/>
                  </a:lnTo>
                  <a:lnTo>
                    <a:pt x="385" y="803"/>
                  </a:lnTo>
                  <a:lnTo>
                    <a:pt x="376" y="791"/>
                  </a:lnTo>
                  <a:lnTo>
                    <a:pt x="370" y="778"/>
                  </a:lnTo>
                  <a:lnTo>
                    <a:pt x="362" y="765"/>
                  </a:lnTo>
                  <a:lnTo>
                    <a:pt x="356" y="751"/>
                  </a:lnTo>
                  <a:lnTo>
                    <a:pt x="350" y="737"/>
                  </a:lnTo>
                  <a:lnTo>
                    <a:pt x="345" y="723"/>
                  </a:lnTo>
                  <a:lnTo>
                    <a:pt x="342" y="709"/>
                  </a:lnTo>
                  <a:lnTo>
                    <a:pt x="339" y="694"/>
                  </a:lnTo>
                  <a:lnTo>
                    <a:pt x="335" y="679"/>
                  </a:lnTo>
                  <a:lnTo>
                    <a:pt x="334" y="663"/>
                  </a:lnTo>
                  <a:lnTo>
                    <a:pt x="333" y="648"/>
                  </a:lnTo>
                  <a:lnTo>
                    <a:pt x="333" y="633"/>
                  </a:lnTo>
                  <a:lnTo>
                    <a:pt x="333" y="618"/>
                  </a:lnTo>
                  <a:lnTo>
                    <a:pt x="334" y="602"/>
                  </a:lnTo>
                  <a:lnTo>
                    <a:pt x="336" y="587"/>
                  </a:lnTo>
                  <a:lnTo>
                    <a:pt x="339" y="573"/>
                  </a:lnTo>
                  <a:lnTo>
                    <a:pt x="343" y="559"/>
                  </a:lnTo>
                  <a:lnTo>
                    <a:pt x="347" y="545"/>
                  </a:lnTo>
                  <a:lnTo>
                    <a:pt x="350" y="531"/>
                  </a:lnTo>
                  <a:lnTo>
                    <a:pt x="357" y="517"/>
                  </a:lnTo>
                  <a:lnTo>
                    <a:pt x="362" y="504"/>
                  </a:lnTo>
                  <a:lnTo>
                    <a:pt x="370" y="490"/>
                  </a:lnTo>
                  <a:lnTo>
                    <a:pt x="376" y="479"/>
                  </a:lnTo>
                  <a:lnTo>
                    <a:pt x="384" y="466"/>
                  </a:lnTo>
                  <a:lnTo>
                    <a:pt x="392" y="455"/>
                  </a:lnTo>
                  <a:lnTo>
                    <a:pt x="401" y="443"/>
                  </a:lnTo>
                  <a:lnTo>
                    <a:pt x="412" y="432"/>
                  </a:lnTo>
                  <a:lnTo>
                    <a:pt x="420" y="422"/>
                  </a:lnTo>
                  <a:lnTo>
                    <a:pt x="432" y="411"/>
                  </a:lnTo>
                  <a:lnTo>
                    <a:pt x="442" y="401"/>
                  </a:lnTo>
                  <a:lnTo>
                    <a:pt x="454" y="392"/>
                  </a:lnTo>
                  <a:lnTo>
                    <a:pt x="466" y="385"/>
                  </a:lnTo>
                  <a:lnTo>
                    <a:pt x="478" y="376"/>
                  </a:lnTo>
                  <a:lnTo>
                    <a:pt x="490" y="369"/>
                  </a:lnTo>
                  <a:lnTo>
                    <a:pt x="504" y="362"/>
                  </a:lnTo>
                  <a:lnTo>
                    <a:pt x="517" y="357"/>
                  </a:lnTo>
                  <a:lnTo>
                    <a:pt x="531" y="350"/>
                  </a:lnTo>
                  <a:lnTo>
                    <a:pt x="546" y="347"/>
                  </a:lnTo>
                  <a:lnTo>
                    <a:pt x="560" y="341"/>
                  </a:lnTo>
                  <a:lnTo>
                    <a:pt x="576" y="339"/>
                  </a:lnTo>
                  <a:lnTo>
                    <a:pt x="591" y="336"/>
                  </a:lnTo>
                  <a:lnTo>
                    <a:pt x="606" y="334"/>
                  </a:lnTo>
                  <a:lnTo>
                    <a:pt x="622" y="333"/>
                  </a:lnTo>
                  <a:lnTo>
                    <a:pt x="637" y="333"/>
                  </a:lnTo>
                  <a:lnTo>
                    <a:pt x="652" y="333"/>
                  </a:lnTo>
                  <a:lnTo>
                    <a:pt x="667" y="334"/>
                  </a:lnTo>
                  <a:lnTo>
                    <a:pt x="681" y="336"/>
                  </a:lnTo>
                  <a:lnTo>
                    <a:pt x="697" y="339"/>
                  </a:lnTo>
                  <a:lnTo>
                    <a:pt x="711" y="343"/>
                  </a:lnTo>
                  <a:lnTo>
                    <a:pt x="725" y="347"/>
                  </a:lnTo>
                  <a:lnTo>
                    <a:pt x="739" y="352"/>
                  </a:lnTo>
                  <a:lnTo>
                    <a:pt x="753" y="357"/>
                  </a:lnTo>
                  <a:lnTo>
                    <a:pt x="765" y="363"/>
                  </a:lnTo>
                  <a:lnTo>
                    <a:pt x="778" y="369"/>
                  </a:lnTo>
                  <a:lnTo>
                    <a:pt x="791" y="376"/>
                  </a:lnTo>
                  <a:lnTo>
                    <a:pt x="804" y="385"/>
                  </a:lnTo>
                  <a:lnTo>
                    <a:pt x="815" y="392"/>
                  </a:lnTo>
                  <a:lnTo>
                    <a:pt x="826" y="401"/>
                  </a:lnTo>
                  <a:lnTo>
                    <a:pt x="838" y="411"/>
                  </a:lnTo>
                  <a:lnTo>
                    <a:pt x="848" y="420"/>
                  </a:lnTo>
                  <a:lnTo>
                    <a:pt x="858" y="432"/>
                  </a:lnTo>
                  <a:lnTo>
                    <a:pt x="867" y="442"/>
                  </a:lnTo>
                  <a:lnTo>
                    <a:pt x="877" y="453"/>
                  </a:lnTo>
                  <a:lnTo>
                    <a:pt x="885" y="466"/>
                  </a:lnTo>
                  <a:lnTo>
                    <a:pt x="893" y="478"/>
                  </a:lnTo>
                  <a:lnTo>
                    <a:pt x="900" y="492"/>
                  </a:lnTo>
                  <a:lnTo>
                    <a:pt x="908" y="504"/>
                  </a:lnTo>
                  <a:lnTo>
                    <a:pt x="913" y="518"/>
                  </a:lnTo>
                  <a:lnTo>
                    <a:pt x="919" y="532"/>
                  </a:lnTo>
                  <a:lnTo>
                    <a:pt x="923" y="546"/>
                  </a:lnTo>
                  <a:lnTo>
                    <a:pt x="928" y="560"/>
                  </a:lnTo>
                  <a:lnTo>
                    <a:pt x="931" y="576"/>
                  </a:lnTo>
                  <a:lnTo>
                    <a:pt x="933" y="591"/>
                  </a:lnTo>
                  <a:lnTo>
                    <a:pt x="936" y="606"/>
                  </a:lnTo>
                  <a:lnTo>
                    <a:pt x="937" y="621"/>
                  </a:lnTo>
                  <a:lnTo>
                    <a:pt x="937" y="637"/>
                  </a:lnTo>
                  <a:lnTo>
                    <a:pt x="936" y="652"/>
                  </a:lnTo>
                  <a:lnTo>
                    <a:pt x="935" y="667"/>
                  </a:lnTo>
                  <a:lnTo>
                    <a:pt x="933" y="682"/>
                  </a:lnTo>
                  <a:lnTo>
                    <a:pt x="931" y="696"/>
                  </a:lnTo>
                  <a:lnTo>
                    <a:pt x="927" y="710"/>
                  </a:lnTo>
                  <a:lnTo>
                    <a:pt x="923" y="724"/>
                  </a:lnTo>
                  <a:lnTo>
                    <a:pt x="918" y="738"/>
                  </a:lnTo>
                  <a:lnTo>
                    <a:pt x="913" y="752"/>
                  </a:lnTo>
                  <a:lnTo>
                    <a:pt x="907" y="765"/>
                  </a:lnTo>
                  <a:lnTo>
                    <a:pt x="900" y="779"/>
                  </a:lnTo>
                  <a:lnTo>
                    <a:pt x="893" y="791"/>
                  </a:lnTo>
                  <a:lnTo>
                    <a:pt x="885" y="803"/>
                  </a:lnTo>
                  <a:lnTo>
                    <a:pt x="877" y="815"/>
                  </a:lnTo>
                  <a:lnTo>
                    <a:pt x="868" y="826"/>
                  </a:lnTo>
                  <a:lnTo>
                    <a:pt x="858" y="838"/>
                  </a:lnTo>
                  <a:lnTo>
                    <a:pt x="848" y="848"/>
                  </a:lnTo>
                  <a:lnTo>
                    <a:pt x="838" y="858"/>
                  </a:lnTo>
                  <a:lnTo>
                    <a:pt x="826" y="868"/>
                  </a:lnTo>
                  <a:lnTo>
                    <a:pt x="815" y="877"/>
                  </a:lnTo>
                  <a:lnTo>
                    <a:pt x="804" y="885"/>
                  </a:lnTo>
                  <a:lnTo>
                    <a:pt x="791" y="894"/>
                  </a:lnTo>
                  <a:lnTo>
                    <a:pt x="778" y="900"/>
                  </a:lnTo>
                  <a:lnTo>
                    <a:pt x="765" y="908"/>
                  </a:lnTo>
                  <a:lnTo>
                    <a:pt x="751" y="913"/>
                  </a:lnTo>
                  <a:lnTo>
                    <a:pt x="737" y="919"/>
                  </a:lnTo>
                  <a:lnTo>
                    <a:pt x="723" y="923"/>
                  </a:lnTo>
                  <a:lnTo>
                    <a:pt x="708" y="928"/>
                  </a:lnTo>
                  <a:lnTo>
                    <a:pt x="694" y="931"/>
                  </a:lnTo>
                  <a:lnTo>
                    <a:pt x="679" y="933"/>
                  </a:lnTo>
                  <a:close/>
                </a:path>
              </a:pathLst>
            </a:custGeom>
            <a:solidFill>
              <a:srgbClr val="268ABF"/>
            </a:solidFill>
            <a:ln w="9525">
              <a:noFill/>
              <a:round/>
              <a:headEnd/>
              <a:tailEnd/>
            </a:ln>
          </p:spPr>
          <p:txBody>
            <a:bodyPr/>
            <a:lstStyle/>
            <a:p>
              <a:endParaRPr lang="en-US" sz="2400"/>
            </a:p>
          </p:txBody>
        </p:sp>
        <p:sp>
          <p:nvSpPr>
            <p:cNvPr id="67610" name="Freeform 26"/>
            <p:cNvSpPr>
              <a:spLocks/>
            </p:cNvSpPr>
            <p:nvPr/>
          </p:nvSpPr>
          <p:spPr bwMode="auto">
            <a:xfrm>
              <a:off x="2940" y="3708"/>
              <a:ext cx="61" cy="61"/>
            </a:xfrm>
            <a:custGeom>
              <a:avLst/>
              <a:gdLst>
                <a:gd name="T0" fmla="*/ 243 w 243"/>
                <a:gd name="T1" fmla="*/ 116 h 243"/>
                <a:gd name="T2" fmla="*/ 242 w 243"/>
                <a:gd name="T3" fmla="*/ 142 h 243"/>
                <a:gd name="T4" fmla="*/ 236 w 243"/>
                <a:gd name="T5" fmla="*/ 164 h 243"/>
                <a:gd name="T6" fmla="*/ 226 w 243"/>
                <a:gd name="T7" fmla="*/ 185 h 243"/>
                <a:gd name="T8" fmla="*/ 212 w 243"/>
                <a:gd name="T9" fmla="*/ 204 h 243"/>
                <a:gd name="T10" fmla="*/ 195 w 243"/>
                <a:gd name="T11" fmla="*/ 219 h 243"/>
                <a:gd name="T12" fmla="*/ 175 w 243"/>
                <a:gd name="T13" fmla="*/ 232 h 243"/>
                <a:gd name="T14" fmla="*/ 152 w 243"/>
                <a:gd name="T15" fmla="*/ 239 h 243"/>
                <a:gd name="T16" fmla="*/ 126 w 243"/>
                <a:gd name="T17" fmla="*/ 243 h 243"/>
                <a:gd name="T18" fmla="*/ 102 w 243"/>
                <a:gd name="T19" fmla="*/ 242 h 243"/>
                <a:gd name="T20" fmla="*/ 79 w 243"/>
                <a:gd name="T21" fmla="*/ 237 h 243"/>
                <a:gd name="T22" fmla="*/ 59 w 243"/>
                <a:gd name="T23" fmla="*/ 227 h 243"/>
                <a:gd name="T24" fmla="*/ 40 w 243"/>
                <a:gd name="T25" fmla="*/ 213 h 243"/>
                <a:gd name="T26" fmla="*/ 25 w 243"/>
                <a:gd name="T27" fmla="*/ 195 h 243"/>
                <a:gd name="T28" fmla="*/ 12 w 243"/>
                <a:gd name="T29" fmla="*/ 175 h 243"/>
                <a:gd name="T30" fmla="*/ 3 w 243"/>
                <a:gd name="T31" fmla="*/ 152 h 243"/>
                <a:gd name="T32" fmla="*/ 0 w 243"/>
                <a:gd name="T33" fmla="*/ 128 h 243"/>
                <a:gd name="T34" fmla="*/ 2 w 243"/>
                <a:gd name="T35" fmla="*/ 102 h 243"/>
                <a:gd name="T36" fmla="*/ 7 w 243"/>
                <a:gd name="T37" fmla="*/ 79 h 243"/>
                <a:gd name="T38" fmla="*/ 17 w 243"/>
                <a:gd name="T39" fmla="*/ 59 h 243"/>
                <a:gd name="T40" fmla="*/ 31 w 243"/>
                <a:gd name="T41" fmla="*/ 40 h 243"/>
                <a:gd name="T42" fmla="*/ 49 w 243"/>
                <a:gd name="T43" fmla="*/ 24 h 243"/>
                <a:gd name="T44" fmla="*/ 69 w 243"/>
                <a:gd name="T45" fmla="*/ 12 h 243"/>
                <a:gd name="T46" fmla="*/ 92 w 243"/>
                <a:gd name="T47" fmla="*/ 3 h 243"/>
                <a:gd name="T48" fmla="*/ 116 w 243"/>
                <a:gd name="T49" fmla="*/ 0 h 243"/>
                <a:gd name="T50" fmla="*/ 140 w 243"/>
                <a:gd name="T51" fmla="*/ 2 h 243"/>
                <a:gd name="T52" fmla="*/ 163 w 243"/>
                <a:gd name="T53" fmla="*/ 7 h 243"/>
                <a:gd name="T54" fmla="*/ 185 w 243"/>
                <a:gd name="T55" fmla="*/ 17 h 243"/>
                <a:gd name="T56" fmla="*/ 204 w 243"/>
                <a:gd name="T57" fmla="*/ 31 h 243"/>
                <a:gd name="T58" fmla="*/ 219 w 243"/>
                <a:gd name="T59" fmla="*/ 49 h 243"/>
                <a:gd name="T60" fmla="*/ 232 w 243"/>
                <a:gd name="T61" fmla="*/ 69 h 243"/>
                <a:gd name="T62" fmla="*/ 240 w 243"/>
                <a:gd name="T63" fmla="*/ 92 h 2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3"/>
                <a:gd name="T97" fmla="*/ 0 h 243"/>
                <a:gd name="T98" fmla="*/ 243 w 243"/>
                <a:gd name="T99" fmla="*/ 243 h 2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3" h="243">
                  <a:moveTo>
                    <a:pt x="242" y="105"/>
                  </a:moveTo>
                  <a:lnTo>
                    <a:pt x="243" y="116"/>
                  </a:lnTo>
                  <a:lnTo>
                    <a:pt x="243" y="129"/>
                  </a:lnTo>
                  <a:lnTo>
                    <a:pt x="242" y="142"/>
                  </a:lnTo>
                  <a:lnTo>
                    <a:pt x="240" y="153"/>
                  </a:lnTo>
                  <a:lnTo>
                    <a:pt x="236" y="164"/>
                  </a:lnTo>
                  <a:lnTo>
                    <a:pt x="232" y="175"/>
                  </a:lnTo>
                  <a:lnTo>
                    <a:pt x="226" y="185"/>
                  </a:lnTo>
                  <a:lnTo>
                    <a:pt x="219" y="195"/>
                  </a:lnTo>
                  <a:lnTo>
                    <a:pt x="212" y="204"/>
                  </a:lnTo>
                  <a:lnTo>
                    <a:pt x="204" y="211"/>
                  </a:lnTo>
                  <a:lnTo>
                    <a:pt x="195" y="219"/>
                  </a:lnTo>
                  <a:lnTo>
                    <a:pt x="185" y="227"/>
                  </a:lnTo>
                  <a:lnTo>
                    <a:pt x="175" y="232"/>
                  </a:lnTo>
                  <a:lnTo>
                    <a:pt x="163" y="237"/>
                  </a:lnTo>
                  <a:lnTo>
                    <a:pt x="152" y="239"/>
                  </a:lnTo>
                  <a:lnTo>
                    <a:pt x="139" y="242"/>
                  </a:lnTo>
                  <a:lnTo>
                    <a:pt x="126" y="243"/>
                  </a:lnTo>
                  <a:lnTo>
                    <a:pt x="115" y="243"/>
                  </a:lnTo>
                  <a:lnTo>
                    <a:pt x="102" y="242"/>
                  </a:lnTo>
                  <a:lnTo>
                    <a:pt x="91" y="239"/>
                  </a:lnTo>
                  <a:lnTo>
                    <a:pt x="79" y="237"/>
                  </a:lnTo>
                  <a:lnTo>
                    <a:pt x="69" y="232"/>
                  </a:lnTo>
                  <a:lnTo>
                    <a:pt x="59" y="227"/>
                  </a:lnTo>
                  <a:lnTo>
                    <a:pt x="49" y="219"/>
                  </a:lnTo>
                  <a:lnTo>
                    <a:pt x="40" y="213"/>
                  </a:lnTo>
                  <a:lnTo>
                    <a:pt x="31" y="204"/>
                  </a:lnTo>
                  <a:lnTo>
                    <a:pt x="25" y="195"/>
                  </a:lnTo>
                  <a:lnTo>
                    <a:pt x="17" y="185"/>
                  </a:lnTo>
                  <a:lnTo>
                    <a:pt x="12" y="175"/>
                  </a:lnTo>
                  <a:lnTo>
                    <a:pt x="7" y="163"/>
                  </a:lnTo>
                  <a:lnTo>
                    <a:pt x="3" y="152"/>
                  </a:lnTo>
                  <a:lnTo>
                    <a:pt x="2" y="139"/>
                  </a:lnTo>
                  <a:lnTo>
                    <a:pt x="0" y="128"/>
                  </a:lnTo>
                  <a:lnTo>
                    <a:pt x="0" y="115"/>
                  </a:lnTo>
                  <a:lnTo>
                    <a:pt x="2" y="102"/>
                  </a:lnTo>
                  <a:lnTo>
                    <a:pt x="4" y="91"/>
                  </a:lnTo>
                  <a:lnTo>
                    <a:pt x="7" y="79"/>
                  </a:lnTo>
                  <a:lnTo>
                    <a:pt x="12" y="69"/>
                  </a:lnTo>
                  <a:lnTo>
                    <a:pt x="17" y="59"/>
                  </a:lnTo>
                  <a:lnTo>
                    <a:pt x="23" y="49"/>
                  </a:lnTo>
                  <a:lnTo>
                    <a:pt x="31" y="40"/>
                  </a:lnTo>
                  <a:lnTo>
                    <a:pt x="40" y="32"/>
                  </a:lnTo>
                  <a:lnTo>
                    <a:pt x="49" y="24"/>
                  </a:lnTo>
                  <a:lnTo>
                    <a:pt x="59" y="17"/>
                  </a:lnTo>
                  <a:lnTo>
                    <a:pt x="69" y="12"/>
                  </a:lnTo>
                  <a:lnTo>
                    <a:pt x="81" y="7"/>
                  </a:lnTo>
                  <a:lnTo>
                    <a:pt x="92" y="3"/>
                  </a:lnTo>
                  <a:lnTo>
                    <a:pt x="105" y="2"/>
                  </a:lnTo>
                  <a:lnTo>
                    <a:pt x="116" y="0"/>
                  </a:lnTo>
                  <a:lnTo>
                    <a:pt x="129" y="0"/>
                  </a:lnTo>
                  <a:lnTo>
                    <a:pt x="140" y="2"/>
                  </a:lnTo>
                  <a:lnTo>
                    <a:pt x="153" y="4"/>
                  </a:lnTo>
                  <a:lnTo>
                    <a:pt x="163" y="7"/>
                  </a:lnTo>
                  <a:lnTo>
                    <a:pt x="175" y="12"/>
                  </a:lnTo>
                  <a:lnTo>
                    <a:pt x="185" y="17"/>
                  </a:lnTo>
                  <a:lnTo>
                    <a:pt x="195" y="24"/>
                  </a:lnTo>
                  <a:lnTo>
                    <a:pt x="204" y="31"/>
                  </a:lnTo>
                  <a:lnTo>
                    <a:pt x="212" y="40"/>
                  </a:lnTo>
                  <a:lnTo>
                    <a:pt x="219" y="49"/>
                  </a:lnTo>
                  <a:lnTo>
                    <a:pt x="226" y="59"/>
                  </a:lnTo>
                  <a:lnTo>
                    <a:pt x="232" y="69"/>
                  </a:lnTo>
                  <a:lnTo>
                    <a:pt x="237" y="80"/>
                  </a:lnTo>
                  <a:lnTo>
                    <a:pt x="240" y="92"/>
                  </a:lnTo>
                  <a:lnTo>
                    <a:pt x="242" y="105"/>
                  </a:lnTo>
                  <a:close/>
                </a:path>
              </a:pathLst>
            </a:custGeom>
            <a:solidFill>
              <a:srgbClr val="268ABF"/>
            </a:solidFill>
            <a:ln w="9525">
              <a:noFill/>
              <a:round/>
              <a:headEnd/>
              <a:tailEnd/>
            </a:ln>
          </p:spPr>
          <p:txBody>
            <a:bodyPr/>
            <a:lstStyle/>
            <a:p>
              <a:endParaRPr lang="en-US" sz="2400"/>
            </a:p>
          </p:txBody>
        </p:sp>
        <p:sp>
          <p:nvSpPr>
            <p:cNvPr id="67611" name="Freeform 27"/>
            <p:cNvSpPr>
              <a:spLocks noEditPoints="1"/>
            </p:cNvSpPr>
            <p:nvPr/>
          </p:nvSpPr>
          <p:spPr bwMode="auto">
            <a:xfrm>
              <a:off x="3001" y="3340"/>
              <a:ext cx="314" cy="315"/>
            </a:xfrm>
            <a:custGeom>
              <a:avLst/>
              <a:gdLst>
                <a:gd name="T0" fmla="*/ 1099 w 1259"/>
                <a:gd name="T1" fmla="*/ 535 h 1257"/>
                <a:gd name="T2" fmla="*/ 1199 w 1259"/>
                <a:gd name="T3" fmla="*/ 351 h 1257"/>
                <a:gd name="T4" fmla="*/ 1156 w 1259"/>
                <a:gd name="T5" fmla="*/ 275 h 1257"/>
                <a:gd name="T6" fmla="*/ 947 w 1259"/>
                <a:gd name="T7" fmla="*/ 270 h 1257"/>
                <a:gd name="T8" fmla="*/ 877 w 1259"/>
                <a:gd name="T9" fmla="*/ 45 h 1257"/>
                <a:gd name="T10" fmla="*/ 794 w 1259"/>
                <a:gd name="T11" fmla="*/ 17 h 1257"/>
                <a:gd name="T12" fmla="*/ 709 w 1259"/>
                <a:gd name="T13" fmla="*/ 0 h 1257"/>
                <a:gd name="T14" fmla="*/ 536 w 1259"/>
                <a:gd name="T15" fmla="*/ 159 h 1257"/>
                <a:gd name="T16" fmla="*/ 351 w 1259"/>
                <a:gd name="T17" fmla="*/ 59 h 1257"/>
                <a:gd name="T18" fmla="*/ 276 w 1259"/>
                <a:gd name="T19" fmla="*/ 103 h 1257"/>
                <a:gd name="T20" fmla="*/ 271 w 1259"/>
                <a:gd name="T21" fmla="*/ 312 h 1257"/>
                <a:gd name="T22" fmla="*/ 46 w 1259"/>
                <a:gd name="T23" fmla="*/ 382 h 1257"/>
                <a:gd name="T24" fmla="*/ 18 w 1259"/>
                <a:gd name="T25" fmla="*/ 465 h 1257"/>
                <a:gd name="T26" fmla="*/ 0 w 1259"/>
                <a:gd name="T27" fmla="*/ 550 h 1257"/>
                <a:gd name="T28" fmla="*/ 161 w 1259"/>
                <a:gd name="T29" fmla="*/ 723 h 1257"/>
                <a:gd name="T30" fmla="*/ 60 w 1259"/>
                <a:gd name="T31" fmla="*/ 907 h 1257"/>
                <a:gd name="T32" fmla="*/ 103 w 1259"/>
                <a:gd name="T33" fmla="*/ 983 h 1257"/>
                <a:gd name="T34" fmla="*/ 313 w 1259"/>
                <a:gd name="T35" fmla="*/ 988 h 1257"/>
                <a:gd name="T36" fmla="*/ 383 w 1259"/>
                <a:gd name="T37" fmla="*/ 1213 h 1257"/>
                <a:gd name="T38" fmla="*/ 466 w 1259"/>
                <a:gd name="T39" fmla="*/ 1241 h 1257"/>
                <a:gd name="T40" fmla="*/ 551 w 1259"/>
                <a:gd name="T41" fmla="*/ 1257 h 1257"/>
                <a:gd name="T42" fmla="*/ 724 w 1259"/>
                <a:gd name="T43" fmla="*/ 1098 h 1257"/>
                <a:gd name="T44" fmla="*/ 908 w 1259"/>
                <a:gd name="T45" fmla="*/ 1199 h 1257"/>
                <a:gd name="T46" fmla="*/ 984 w 1259"/>
                <a:gd name="T47" fmla="*/ 1154 h 1257"/>
                <a:gd name="T48" fmla="*/ 989 w 1259"/>
                <a:gd name="T49" fmla="*/ 946 h 1257"/>
                <a:gd name="T50" fmla="*/ 1214 w 1259"/>
                <a:gd name="T51" fmla="*/ 876 h 1257"/>
                <a:gd name="T52" fmla="*/ 1242 w 1259"/>
                <a:gd name="T53" fmla="*/ 793 h 1257"/>
                <a:gd name="T54" fmla="*/ 1259 w 1259"/>
                <a:gd name="T55" fmla="*/ 708 h 1257"/>
                <a:gd name="T56" fmla="*/ 899 w 1259"/>
                <a:gd name="T57" fmla="*/ 732 h 1257"/>
                <a:gd name="T58" fmla="*/ 873 w 1259"/>
                <a:gd name="T59" fmla="*/ 783 h 1257"/>
                <a:gd name="T60" fmla="*/ 839 w 1259"/>
                <a:gd name="T61" fmla="*/ 827 h 1257"/>
                <a:gd name="T62" fmla="*/ 797 w 1259"/>
                <a:gd name="T63" fmla="*/ 863 h 1257"/>
                <a:gd name="T64" fmla="*/ 749 w 1259"/>
                <a:gd name="T65" fmla="*/ 891 h 1257"/>
                <a:gd name="T66" fmla="*/ 696 w 1259"/>
                <a:gd name="T67" fmla="*/ 909 h 1257"/>
                <a:gd name="T68" fmla="*/ 642 w 1259"/>
                <a:gd name="T69" fmla="*/ 916 h 1257"/>
                <a:gd name="T70" fmla="*/ 584 w 1259"/>
                <a:gd name="T71" fmla="*/ 913 h 1257"/>
                <a:gd name="T72" fmla="*/ 527 w 1259"/>
                <a:gd name="T73" fmla="*/ 897 h 1257"/>
                <a:gd name="T74" fmla="*/ 476 w 1259"/>
                <a:gd name="T75" fmla="*/ 872 h 1257"/>
                <a:gd name="T76" fmla="*/ 432 w 1259"/>
                <a:gd name="T77" fmla="*/ 837 h 1257"/>
                <a:gd name="T78" fmla="*/ 396 w 1259"/>
                <a:gd name="T79" fmla="*/ 795 h 1257"/>
                <a:gd name="T80" fmla="*/ 368 w 1259"/>
                <a:gd name="T81" fmla="*/ 748 h 1257"/>
                <a:gd name="T82" fmla="*/ 350 w 1259"/>
                <a:gd name="T83" fmla="*/ 696 h 1257"/>
                <a:gd name="T84" fmla="*/ 343 w 1259"/>
                <a:gd name="T85" fmla="*/ 640 h 1257"/>
                <a:gd name="T86" fmla="*/ 346 w 1259"/>
                <a:gd name="T87" fmla="*/ 583 h 1257"/>
                <a:gd name="T88" fmla="*/ 362 w 1259"/>
                <a:gd name="T89" fmla="*/ 526 h 1257"/>
                <a:gd name="T90" fmla="*/ 387 w 1259"/>
                <a:gd name="T91" fmla="*/ 475 h 1257"/>
                <a:gd name="T92" fmla="*/ 421 w 1259"/>
                <a:gd name="T93" fmla="*/ 431 h 1257"/>
                <a:gd name="T94" fmla="*/ 463 w 1259"/>
                <a:gd name="T95" fmla="*/ 395 h 1257"/>
                <a:gd name="T96" fmla="*/ 511 w 1259"/>
                <a:gd name="T97" fmla="*/ 367 h 1257"/>
                <a:gd name="T98" fmla="*/ 563 w 1259"/>
                <a:gd name="T99" fmla="*/ 349 h 1257"/>
                <a:gd name="T100" fmla="*/ 619 w 1259"/>
                <a:gd name="T101" fmla="*/ 341 h 1257"/>
                <a:gd name="T102" fmla="*/ 676 w 1259"/>
                <a:gd name="T103" fmla="*/ 345 h 1257"/>
                <a:gd name="T104" fmla="*/ 732 w 1259"/>
                <a:gd name="T105" fmla="*/ 360 h 1257"/>
                <a:gd name="T106" fmla="*/ 784 w 1259"/>
                <a:gd name="T107" fmla="*/ 386 h 1257"/>
                <a:gd name="T108" fmla="*/ 827 w 1259"/>
                <a:gd name="T109" fmla="*/ 420 h 1257"/>
                <a:gd name="T110" fmla="*/ 864 w 1259"/>
                <a:gd name="T111" fmla="*/ 462 h 1257"/>
                <a:gd name="T112" fmla="*/ 891 w 1259"/>
                <a:gd name="T113" fmla="*/ 510 h 1257"/>
                <a:gd name="T114" fmla="*/ 910 w 1259"/>
                <a:gd name="T115" fmla="*/ 563 h 1257"/>
                <a:gd name="T116" fmla="*/ 918 w 1259"/>
                <a:gd name="T117" fmla="*/ 617 h 1257"/>
                <a:gd name="T118" fmla="*/ 914 w 1259"/>
                <a:gd name="T119" fmla="*/ 675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59"/>
                <a:gd name="T181" fmla="*/ 0 h 1257"/>
                <a:gd name="T182" fmla="*/ 1259 w 1259"/>
                <a:gd name="T183" fmla="*/ 1257 h 12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59" h="1257">
                  <a:moveTo>
                    <a:pt x="1109" y="631"/>
                  </a:moveTo>
                  <a:lnTo>
                    <a:pt x="1107" y="598"/>
                  </a:lnTo>
                  <a:lnTo>
                    <a:pt x="1105" y="566"/>
                  </a:lnTo>
                  <a:lnTo>
                    <a:pt x="1099" y="535"/>
                  </a:lnTo>
                  <a:lnTo>
                    <a:pt x="1092" y="503"/>
                  </a:lnTo>
                  <a:lnTo>
                    <a:pt x="1217" y="391"/>
                  </a:lnTo>
                  <a:lnTo>
                    <a:pt x="1209" y="370"/>
                  </a:lnTo>
                  <a:lnTo>
                    <a:pt x="1199" y="351"/>
                  </a:lnTo>
                  <a:lnTo>
                    <a:pt x="1190" y="331"/>
                  </a:lnTo>
                  <a:lnTo>
                    <a:pt x="1179" y="312"/>
                  </a:lnTo>
                  <a:lnTo>
                    <a:pt x="1169" y="294"/>
                  </a:lnTo>
                  <a:lnTo>
                    <a:pt x="1156" y="275"/>
                  </a:lnTo>
                  <a:lnTo>
                    <a:pt x="1143" y="257"/>
                  </a:lnTo>
                  <a:lnTo>
                    <a:pt x="1130" y="239"/>
                  </a:lnTo>
                  <a:lnTo>
                    <a:pt x="970" y="291"/>
                  </a:lnTo>
                  <a:lnTo>
                    <a:pt x="947" y="270"/>
                  </a:lnTo>
                  <a:lnTo>
                    <a:pt x="922" y="249"/>
                  </a:lnTo>
                  <a:lnTo>
                    <a:pt x="895" y="230"/>
                  </a:lnTo>
                  <a:lnTo>
                    <a:pt x="868" y="214"/>
                  </a:lnTo>
                  <a:lnTo>
                    <a:pt x="877" y="45"/>
                  </a:lnTo>
                  <a:lnTo>
                    <a:pt x="857" y="37"/>
                  </a:lnTo>
                  <a:lnTo>
                    <a:pt x="836" y="29"/>
                  </a:lnTo>
                  <a:lnTo>
                    <a:pt x="816" y="23"/>
                  </a:lnTo>
                  <a:lnTo>
                    <a:pt x="794" y="17"/>
                  </a:lnTo>
                  <a:lnTo>
                    <a:pt x="773" y="11"/>
                  </a:lnTo>
                  <a:lnTo>
                    <a:pt x="751" y="6"/>
                  </a:lnTo>
                  <a:lnTo>
                    <a:pt x="729" y="3"/>
                  </a:lnTo>
                  <a:lnTo>
                    <a:pt x="709" y="0"/>
                  </a:lnTo>
                  <a:lnTo>
                    <a:pt x="633" y="150"/>
                  </a:lnTo>
                  <a:lnTo>
                    <a:pt x="600" y="151"/>
                  </a:lnTo>
                  <a:lnTo>
                    <a:pt x="568" y="154"/>
                  </a:lnTo>
                  <a:lnTo>
                    <a:pt x="536" y="159"/>
                  </a:lnTo>
                  <a:lnTo>
                    <a:pt x="504" y="167"/>
                  </a:lnTo>
                  <a:lnTo>
                    <a:pt x="392" y="41"/>
                  </a:lnTo>
                  <a:lnTo>
                    <a:pt x="372" y="50"/>
                  </a:lnTo>
                  <a:lnTo>
                    <a:pt x="351" y="59"/>
                  </a:lnTo>
                  <a:lnTo>
                    <a:pt x="332" y="69"/>
                  </a:lnTo>
                  <a:lnTo>
                    <a:pt x="313" y="79"/>
                  </a:lnTo>
                  <a:lnTo>
                    <a:pt x="294" y="90"/>
                  </a:lnTo>
                  <a:lnTo>
                    <a:pt x="276" y="103"/>
                  </a:lnTo>
                  <a:lnTo>
                    <a:pt x="259" y="115"/>
                  </a:lnTo>
                  <a:lnTo>
                    <a:pt x="241" y="129"/>
                  </a:lnTo>
                  <a:lnTo>
                    <a:pt x="293" y="289"/>
                  </a:lnTo>
                  <a:lnTo>
                    <a:pt x="271" y="312"/>
                  </a:lnTo>
                  <a:lnTo>
                    <a:pt x="251" y="337"/>
                  </a:lnTo>
                  <a:lnTo>
                    <a:pt x="232" y="363"/>
                  </a:lnTo>
                  <a:lnTo>
                    <a:pt x="214" y="391"/>
                  </a:lnTo>
                  <a:lnTo>
                    <a:pt x="46" y="382"/>
                  </a:lnTo>
                  <a:lnTo>
                    <a:pt x="38" y="402"/>
                  </a:lnTo>
                  <a:lnTo>
                    <a:pt x="31" y="423"/>
                  </a:lnTo>
                  <a:lnTo>
                    <a:pt x="23" y="443"/>
                  </a:lnTo>
                  <a:lnTo>
                    <a:pt x="18" y="465"/>
                  </a:lnTo>
                  <a:lnTo>
                    <a:pt x="12" y="486"/>
                  </a:lnTo>
                  <a:lnTo>
                    <a:pt x="8" y="508"/>
                  </a:lnTo>
                  <a:lnTo>
                    <a:pt x="4" y="528"/>
                  </a:lnTo>
                  <a:lnTo>
                    <a:pt x="0" y="550"/>
                  </a:lnTo>
                  <a:lnTo>
                    <a:pt x="152" y="626"/>
                  </a:lnTo>
                  <a:lnTo>
                    <a:pt x="152" y="659"/>
                  </a:lnTo>
                  <a:lnTo>
                    <a:pt x="155" y="691"/>
                  </a:lnTo>
                  <a:lnTo>
                    <a:pt x="161" y="723"/>
                  </a:lnTo>
                  <a:lnTo>
                    <a:pt x="168" y="755"/>
                  </a:lnTo>
                  <a:lnTo>
                    <a:pt x="42" y="867"/>
                  </a:lnTo>
                  <a:lnTo>
                    <a:pt x="51" y="887"/>
                  </a:lnTo>
                  <a:lnTo>
                    <a:pt x="60" y="907"/>
                  </a:lnTo>
                  <a:lnTo>
                    <a:pt x="70" y="927"/>
                  </a:lnTo>
                  <a:lnTo>
                    <a:pt x="80" y="946"/>
                  </a:lnTo>
                  <a:lnTo>
                    <a:pt x="92" y="965"/>
                  </a:lnTo>
                  <a:lnTo>
                    <a:pt x="103" y="983"/>
                  </a:lnTo>
                  <a:lnTo>
                    <a:pt x="116" y="1000"/>
                  </a:lnTo>
                  <a:lnTo>
                    <a:pt x="130" y="1018"/>
                  </a:lnTo>
                  <a:lnTo>
                    <a:pt x="289" y="966"/>
                  </a:lnTo>
                  <a:lnTo>
                    <a:pt x="313" y="988"/>
                  </a:lnTo>
                  <a:lnTo>
                    <a:pt x="337" y="1008"/>
                  </a:lnTo>
                  <a:lnTo>
                    <a:pt x="364" y="1027"/>
                  </a:lnTo>
                  <a:lnTo>
                    <a:pt x="392" y="1044"/>
                  </a:lnTo>
                  <a:lnTo>
                    <a:pt x="383" y="1213"/>
                  </a:lnTo>
                  <a:lnTo>
                    <a:pt x="402" y="1221"/>
                  </a:lnTo>
                  <a:lnTo>
                    <a:pt x="423" y="1228"/>
                  </a:lnTo>
                  <a:lnTo>
                    <a:pt x="444" y="1235"/>
                  </a:lnTo>
                  <a:lnTo>
                    <a:pt x="466" y="1241"/>
                  </a:lnTo>
                  <a:lnTo>
                    <a:pt x="486" y="1246"/>
                  </a:lnTo>
                  <a:lnTo>
                    <a:pt x="508" y="1251"/>
                  </a:lnTo>
                  <a:lnTo>
                    <a:pt x="530" y="1255"/>
                  </a:lnTo>
                  <a:lnTo>
                    <a:pt x="551" y="1257"/>
                  </a:lnTo>
                  <a:lnTo>
                    <a:pt x="628" y="1107"/>
                  </a:lnTo>
                  <a:lnTo>
                    <a:pt x="661" y="1106"/>
                  </a:lnTo>
                  <a:lnTo>
                    <a:pt x="693" y="1103"/>
                  </a:lnTo>
                  <a:lnTo>
                    <a:pt x="724" y="1098"/>
                  </a:lnTo>
                  <a:lnTo>
                    <a:pt x="756" y="1091"/>
                  </a:lnTo>
                  <a:lnTo>
                    <a:pt x="868" y="1217"/>
                  </a:lnTo>
                  <a:lnTo>
                    <a:pt x="889" y="1208"/>
                  </a:lnTo>
                  <a:lnTo>
                    <a:pt x="908" y="1199"/>
                  </a:lnTo>
                  <a:lnTo>
                    <a:pt x="928" y="1189"/>
                  </a:lnTo>
                  <a:lnTo>
                    <a:pt x="947" y="1179"/>
                  </a:lnTo>
                  <a:lnTo>
                    <a:pt x="965" y="1167"/>
                  </a:lnTo>
                  <a:lnTo>
                    <a:pt x="984" y="1154"/>
                  </a:lnTo>
                  <a:lnTo>
                    <a:pt x="1002" y="1143"/>
                  </a:lnTo>
                  <a:lnTo>
                    <a:pt x="1020" y="1129"/>
                  </a:lnTo>
                  <a:lnTo>
                    <a:pt x="966" y="969"/>
                  </a:lnTo>
                  <a:lnTo>
                    <a:pt x="989" y="946"/>
                  </a:lnTo>
                  <a:lnTo>
                    <a:pt x="1009" y="920"/>
                  </a:lnTo>
                  <a:lnTo>
                    <a:pt x="1029" y="895"/>
                  </a:lnTo>
                  <a:lnTo>
                    <a:pt x="1045" y="867"/>
                  </a:lnTo>
                  <a:lnTo>
                    <a:pt x="1214" y="876"/>
                  </a:lnTo>
                  <a:lnTo>
                    <a:pt x="1222" y="855"/>
                  </a:lnTo>
                  <a:lnTo>
                    <a:pt x="1230" y="835"/>
                  </a:lnTo>
                  <a:lnTo>
                    <a:pt x="1236" y="815"/>
                  </a:lnTo>
                  <a:lnTo>
                    <a:pt x="1242" y="793"/>
                  </a:lnTo>
                  <a:lnTo>
                    <a:pt x="1247" y="771"/>
                  </a:lnTo>
                  <a:lnTo>
                    <a:pt x="1253" y="751"/>
                  </a:lnTo>
                  <a:lnTo>
                    <a:pt x="1256" y="729"/>
                  </a:lnTo>
                  <a:lnTo>
                    <a:pt x="1259" y="708"/>
                  </a:lnTo>
                  <a:lnTo>
                    <a:pt x="1109" y="631"/>
                  </a:lnTo>
                  <a:close/>
                  <a:moveTo>
                    <a:pt x="908" y="704"/>
                  </a:moveTo>
                  <a:lnTo>
                    <a:pt x="904" y="718"/>
                  </a:lnTo>
                  <a:lnTo>
                    <a:pt x="899" y="732"/>
                  </a:lnTo>
                  <a:lnTo>
                    <a:pt x="892" y="745"/>
                  </a:lnTo>
                  <a:lnTo>
                    <a:pt x="887" y="757"/>
                  </a:lnTo>
                  <a:lnTo>
                    <a:pt x="880" y="770"/>
                  </a:lnTo>
                  <a:lnTo>
                    <a:pt x="873" y="783"/>
                  </a:lnTo>
                  <a:lnTo>
                    <a:pt x="866" y="794"/>
                  </a:lnTo>
                  <a:lnTo>
                    <a:pt x="857" y="806"/>
                  </a:lnTo>
                  <a:lnTo>
                    <a:pt x="848" y="816"/>
                  </a:lnTo>
                  <a:lnTo>
                    <a:pt x="839" y="827"/>
                  </a:lnTo>
                  <a:lnTo>
                    <a:pt x="829" y="836"/>
                  </a:lnTo>
                  <a:lnTo>
                    <a:pt x="819" y="846"/>
                  </a:lnTo>
                  <a:lnTo>
                    <a:pt x="808" y="855"/>
                  </a:lnTo>
                  <a:lnTo>
                    <a:pt x="797" y="863"/>
                  </a:lnTo>
                  <a:lnTo>
                    <a:pt x="785" y="871"/>
                  </a:lnTo>
                  <a:lnTo>
                    <a:pt x="774" y="878"/>
                  </a:lnTo>
                  <a:lnTo>
                    <a:pt x="761" y="885"/>
                  </a:lnTo>
                  <a:lnTo>
                    <a:pt x="749" y="891"/>
                  </a:lnTo>
                  <a:lnTo>
                    <a:pt x="736" y="896"/>
                  </a:lnTo>
                  <a:lnTo>
                    <a:pt x="723" y="901"/>
                  </a:lnTo>
                  <a:lnTo>
                    <a:pt x="710" y="905"/>
                  </a:lnTo>
                  <a:lnTo>
                    <a:pt x="696" y="909"/>
                  </a:lnTo>
                  <a:lnTo>
                    <a:pt x="684" y="911"/>
                  </a:lnTo>
                  <a:lnTo>
                    <a:pt x="670" y="914"/>
                  </a:lnTo>
                  <a:lnTo>
                    <a:pt x="656" y="915"/>
                  </a:lnTo>
                  <a:lnTo>
                    <a:pt x="642" y="916"/>
                  </a:lnTo>
                  <a:lnTo>
                    <a:pt x="628" y="916"/>
                  </a:lnTo>
                  <a:lnTo>
                    <a:pt x="612" y="916"/>
                  </a:lnTo>
                  <a:lnTo>
                    <a:pt x="598" y="915"/>
                  </a:lnTo>
                  <a:lnTo>
                    <a:pt x="584" y="913"/>
                  </a:lnTo>
                  <a:lnTo>
                    <a:pt x="569" y="910"/>
                  </a:lnTo>
                  <a:lnTo>
                    <a:pt x="555" y="906"/>
                  </a:lnTo>
                  <a:lnTo>
                    <a:pt x="541" y="902"/>
                  </a:lnTo>
                  <a:lnTo>
                    <a:pt x="527" y="897"/>
                  </a:lnTo>
                  <a:lnTo>
                    <a:pt x="514" y="892"/>
                  </a:lnTo>
                  <a:lnTo>
                    <a:pt x="500" y="886"/>
                  </a:lnTo>
                  <a:lnTo>
                    <a:pt x="489" y="879"/>
                  </a:lnTo>
                  <a:lnTo>
                    <a:pt x="476" y="872"/>
                  </a:lnTo>
                  <a:lnTo>
                    <a:pt x="465" y="864"/>
                  </a:lnTo>
                  <a:lnTo>
                    <a:pt x="453" y="855"/>
                  </a:lnTo>
                  <a:lnTo>
                    <a:pt x="442" y="846"/>
                  </a:lnTo>
                  <a:lnTo>
                    <a:pt x="432" y="837"/>
                  </a:lnTo>
                  <a:lnTo>
                    <a:pt x="423" y="827"/>
                  </a:lnTo>
                  <a:lnTo>
                    <a:pt x="413" y="817"/>
                  </a:lnTo>
                  <a:lnTo>
                    <a:pt x="404" y="807"/>
                  </a:lnTo>
                  <a:lnTo>
                    <a:pt x="396" y="795"/>
                  </a:lnTo>
                  <a:lnTo>
                    <a:pt x="388" y="784"/>
                  </a:lnTo>
                  <a:lnTo>
                    <a:pt x="381" y="773"/>
                  </a:lnTo>
                  <a:lnTo>
                    <a:pt x="374" y="760"/>
                  </a:lnTo>
                  <a:lnTo>
                    <a:pt x="368" y="748"/>
                  </a:lnTo>
                  <a:lnTo>
                    <a:pt x="363" y="736"/>
                  </a:lnTo>
                  <a:lnTo>
                    <a:pt x="358" y="722"/>
                  </a:lnTo>
                  <a:lnTo>
                    <a:pt x="354" y="709"/>
                  </a:lnTo>
                  <a:lnTo>
                    <a:pt x="350" y="696"/>
                  </a:lnTo>
                  <a:lnTo>
                    <a:pt x="348" y="682"/>
                  </a:lnTo>
                  <a:lnTo>
                    <a:pt x="345" y="668"/>
                  </a:lnTo>
                  <a:lnTo>
                    <a:pt x="344" y="654"/>
                  </a:lnTo>
                  <a:lnTo>
                    <a:pt x="343" y="640"/>
                  </a:lnTo>
                  <a:lnTo>
                    <a:pt x="343" y="626"/>
                  </a:lnTo>
                  <a:lnTo>
                    <a:pt x="343" y="612"/>
                  </a:lnTo>
                  <a:lnTo>
                    <a:pt x="344" y="597"/>
                  </a:lnTo>
                  <a:lnTo>
                    <a:pt x="346" y="583"/>
                  </a:lnTo>
                  <a:lnTo>
                    <a:pt x="349" y="569"/>
                  </a:lnTo>
                  <a:lnTo>
                    <a:pt x="353" y="554"/>
                  </a:lnTo>
                  <a:lnTo>
                    <a:pt x="357" y="540"/>
                  </a:lnTo>
                  <a:lnTo>
                    <a:pt x="362" y="526"/>
                  </a:lnTo>
                  <a:lnTo>
                    <a:pt x="367" y="513"/>
                  </a:lnTo>
                  <a:lnTo>
                    <a:pt x="373" y="500"/>
                  </a:lnTo>
                  <a:lnTo>
                    <a:pt x="379" y="487"/>
                  </a:lnTo>
                  <a:lnTo>
                    <a:pt x="387" y="475"/>
                  </a:lnTo>
                  <a:lnTo>
                    <a:pt x="395" y="463"/>
                  </a:lnTo>
                  <a:lnTo>
                    <a:pt x="404" y="452"/>
                  </a:lnTo>
                  <a:lnTo>
                    <a:pt x="411" y="442"/>
                  </a:lnTo>
                  <a:lnTo>
                    <a:pt x="421" y="431"/>
                  </a:lnTo>
                  <a:lnTo>
                    <a:pt x="432" y="421"/>
                  </a:lnTo>
                  <a:lnTo>
                    <a:pt x="442" y="411"/>
                  </a:lnTo>
                  <a:lnTo>
                    <a:pt x="452" y="403"/>
                  </a:lnTo>
                  <a:lnTo>
                    <a:pt x="463" y="395"/>
                  </a:lnTo>
                  <a:lnTo>
                    <a:pt x="475" y="387"/>
                  </a:lnTo>
                  <a:lnTo>
                    <a:pt x="486" y="379"/>
                  </a:lnTo>
                  <a:lnTo>
                    <a:pt x="498" y="373"/>
                  </a:lnTo>
                  <a:lnTo>
                    <a:pt x="511" y="367"/>
                  </a:lnTo>
                  <a:lnTo>
                    <a:pt x="523" y="361"/>
                  </a:lnTo>
                  <a:lnTo>
                    <a:pt x="536" y="356"/>
                  </a:lnTo>
                  <a:lnTo>
                    <a:pt x="550" y="353"/>
                  </a:lnTo>
                  <a:lnTo>
                    <a:pt x="563" y="349"/>
                  </a:lnTo>
                  <a:lnTo>
                    <a:pt x="577" y="346"/>
                  </a:lnTo>
                  <a:lnTo>
                    <a:pt x="591" y="344"/>
                  </a:lnTo>
                  <a:lnTo>
                    <a:pt x="605" y="342"/>
                  </a:lnTo>
                  <a:lnTo>
                    <a:pt x="619" y="341"/>
                  </a:lnTo>
                  <a:lnTo>
                    <a:pt x="633" y="341"/>
                  </a:lnTo>
                  <a:lnTo>
                    <a:pt x="647" y="342"/>
                  </a:lnTo>
                  <a:lnTo>
                    <a:pt x="661" y="344"/>
                  </a:lnTo>
                  <a:lnTo>
                    <a:pt x="676" y="345"/>
                  </a:lnTo>
                  <a:lnTo>
                    <a:pt x="690" y="347"/>
                  </a:lnTo>
                  <a:lnTo>
                    <a:pt x="704" y="351"/>
                  </a:lnTo>
                  <a:lnTo>
                    <a:pt x="718" y="355"/>
                  </a:lnTo>
                  <a:lnTo>
                    <a:pt x="732" y="360"/>
                  </a:lnTo>
                  <a:lnTo>
                    <a:pt x="746" y="365"/>
                  </a:lnTo>
                  <a:lnTo>
                    <a:pt x="759" y="372"/>
                  </a:lnTo>
                  <a:lnTo>
                    <a:pt x="771" y="378"/>
                  </a:lnTo>
                  <a:lnTo>
                    <a:pt x="784" y="386"/>
                  </a:lnTo>
                  <a:lnTo>
                    <a:pt x="796" y="393"/>
                  </a:lnTo>
                  <a:lnTo>
                    <a:pt x="807" y="402"/>
                  </a:lnTo>
                  <a:lnTo>
                    <a:pt x="817" y="411"/>
                  </a:lnTo>
                  <a:lnTo>
                    <a:pt x="827" y="420"/>
                  </a:lnTo>
                  <a:lnTo>
                    <a:pt x="838" y="430"/>
                  </a:lnTo>
                  <a:lnTo>
                    <a:pt x="847" y="440"/>
                  </a:lnTo>
                  <a:lnTo>
                    <a:pt x="855" y="451"/>
                  </a:lnTo>
                  <a:lnTo>
                    <a:pt x="864" y="462"/>
                  </a:lnTo>
                  <a:lnTo>
                    <a:pt x="872" y="473"/>
                  </a:lnTo>
                  <a:lnTo>
                    <a:pt x="878" y="485"/>
                  </a:lnTo>
                  <a:lnTo>
                    <a:pt x="886" y="498"/>
                  </a:lnTo>
                  <a:lnTo>
                    <a:pt x="891" y="510"/>
                  </a:lnTo>
                  <a:lnTo>
                    <a:pt x="897" y="523"/>
                  </a:lnTo>
                  <a:lnTo>
                    <a:pt x="901" y="536"/>
                  </a:lnTo>
                  <a:lnTo>
                    <a:pt x="906" y="549"/>
                  </a:lnTo>
                  <a:lnTo>
                    <a:pt x="910" y="563"/>
                  </a:lnTo>
                  <a:lnTo>
                    <a:pt x="913" y="575"/>
                  </a:lnTo>
                  <a:lnTo>
                    <a:pt x="915" y="589"/>
                  </a:lnTo>
                  <a:lnTo>
                    <a:pt x="917" y="603"/>
                  </a:lnTo>
                  <a:lnTo>
                    <a:pt x="918" y="617"/>
                  </a:lnTo>
                  <a:lnTo>
                    <a:pt x="918" y="631"/>
                  </a:lnTo>
                  <a:lnTo>
                    <a:pt x="917" y="647"/>
                  </a:lnTo>
                  <a:lnTo>
                    <a:pt x="915" y="661"/>
                  </a:lnTo>
                  <a:lnTo>
                    <a:pt x="914" y="675"/>
                  </a:lnTo>
                  <a:lnTo>
                    <a:pt x="911" y="689"/>
                  </a:lnTo>
                  <a:lnTo>
                    <a:pt x="908" y="704"/>
                  </a:lnTo>
                  <a:close/>
                </a:path>
              </a:pathLst>
            </a:custGeom>
            <a:solidFill>
              <a:srgbClr val="5E5F64"/>
            </a:solidFill>
            <a:ln w="9525">
              <a:noFill/>
              <a:round/>
              <a:headEnd/>
              <a:tailEnd/>
            </a:ln>
          </p:spPr>
          <p:txBody>
            <a:bodyPr/>
            <a:lstStyle/>
            <a:p>
              <a:endParaRPr lang="en-US" sz="2400"/>
            </a:p>
          </p:txBody>
        </p:sp>
        <p:sp>
          <p:nvSpPr>
            <p:cNvPr id="67612" name="Freeform 28"/>
            <p:cNvSpPr>
              <a:spLocks/>
            </p:cNvSpPr>
            <p:nvPr/>
          </p:nvSpPr>
          <p:spPr bwMode="auto">
            <a:xfrm>
              <a:off x="3126" y="3465"/>
              <a:ext cx="65" cy="65"/>
            </a:xfrm>
            <a:custGeom>
              <a:avLst/>
              <a:gdLst>
                <a:gd name="T0" fmla="*/ 251 w 260"/>
                <a:gd name="T1" fmla="*/ 177 h 260"/>
                <a:gd name="T2" fmla="*/ 240 w 260"/>
                <a:gd name="T3" fmla="*/ 200 h 260"/>
                <a:gd name="T4" fmla="*/ 224 w 260"/>
                <a:gd name="T5" fmla="*/ 219 h 260"/>
                <a:gd name="T6" fmla="*/ 205 w 260"/>
                <a:gd name="T7" fmla="*/ 235 h 260"/>
                <a:gd name="T8" fmla="*/ 184 w 260"/>
                <a:gd name="T9" fmla="*/ 248 h 260"/>
                <a:gd name="T10" fmla="*/ 159 w 260"/>
                <a:gd name="T11" fmla="*/ 256 h 260"/>
                <a:gd name="T12" fmla="*/ 135 w 260"/>
                <a:gd name="T13" fmla="*/ 260 h 260"/>
                <a:gd name="T14" fmla="*/ 109 w 260"/>
                <a:gd name="T15" fmla="*/ 258 h 260"/>
                <a:gd name="T16" fmla="*/ 83 w 260"/>
                <a:gd name="T17" fmla="*/ 252 h 260"/>
                <a:gd name="T18" fmla="*/ 60 w 260"/>
                <a:gd name="T19" fmla="*/ 239 h 260"/>
                <a:gd name="T20" fmla="*/ 40 w 260"/>
                <a:gd name="T21" fmla="*/ 224 h 260"/>
                <a:gd name="T22" fmla="*/ 23 w 260"/>
                <a:gd name="T23" fmla="*/ 205 h 260"/>
                <a:gd name="T24" fmla="*/ 12 w 260"/>
                <a:gd name="T25" fmla="*/ 183 h 260"/>
                <a:gd name="T26" fmla="*/ 3 w 260"/>
                <a:gd name="T27" fmla="*/ 160 h 260"/>
                <a:gd name="T28" fmla="*/ 0 w 260"/>
                <a:gd name="T29" fmla="*/ 135 h 260"/>
                <a:gd name="T30" fmla="*/ 2 w 260"/>
                <a:gd name="T31" fmla="*/ 109 h 260"/>
                <a:gd name="T32" fmla="*/ 8 w 260"/>
                <a:gd name="T33" fmla="*/ 84 h 260"/>
                <a:gd name="T34" fmla="*/ 19 w 260"/>
                <a:gd name="T35" fmla="*/ 60 h 260"/>
                <a:gd name="T36" fmla="*/ 36 w 260"/>
                <a:gd name="T37" fmla="*/ 41 h 260"/>
                <a:gd name="T38" fmla="*/ 54 w 260"/>
                <a:gd name="T39" fmla="*/ 24 h 260"/>
                <a:gd name="T40" fmla="*/ 75 w 260"/>
                <a:gd name="T41" fmla="*/ 11 h 260"/>
                <a:gd name="T42" fmla="*/ 100 w 260"/>
                <a:gd name="T43" fmla="*/ 4 h 260"/>
                <a:gd name="T44" fmla="*/ 125 w 260"/>
                <a:gd name="T45" fmla="*/ 0 h 260"/>
                <a:gd name="T46" fmla="*/ 151 w 260"/>
                <a:gd name="T47" fmla="*/ 1 h 260"/>
                <a:gd name="T48" fmla="*/ 176 w 260"/>
                <a:gd name="T49" fmla="*/ 9 h 260"/>
                <a:gd name="T50" fmla="*/ 199 w 260"/>
                <a:gd name="T51" fmla="*/ 20 h 260"/>
                <a:gd name="T52" fmla="*/ 219 w 260"/>
                <a:gd name="T53" fmla="*/ 36 h 260"/>
                <a:gd name="T54" fmla="*/ 236 w 260"/>
                <a:gd name="T55" fmla="*/ 55 h 260"/>
                <a:gd name="T56" fmla="*/ 249 w 260"/>
                <a:gd name="T57" fmla="*/ 76 h 260"/>
                <a:gd name="T58" fmla="*/ 256 w 260"/>
                <a:gd name="T59" fmla="*/ 99 h 260"/>
                <a:gd name="T60" fmla="*/ 260 w 260"/>
                <a:gd name="T61" fmla="*/ 125 h 260"/>
                <a:gd name="T62" fmla="*/ 259 w 260"/>
                <a:gd name="T63" fmla="*/ 150 h 2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
                <a:gd name="T97" fmla="*/ 0 h 260"/>
                <a:gd name="T98" fmla="*/ 260 w 260"/>
                <a:gd name="T99" fmla="*/ 260 h 2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 h="260">
                  <a:moveTo>
                    <a:pt x="255" y="164"/>
                  </a:moveTo>
                  <a:lnTo>
                    <a:pt x="251" y="177"/>
                  </a:lnTo>
                  <a:lnTo>
                    <a:pt x="246" y="188"/>
                  </a:lnTo>
                  <a:lnTo>
                    <a:pt x="240" y="200"/>
                  </a:lnTo>
                  <a:lnTo>
                    <a:pt x="232" y="210"/>
                  </a:lnTo>
                  <a:lnTo>
                    <a:pt x="224" y="219"/>
                  </a:lnTo>
                  <a:lnTo>
                    <a:pt x="215" y="228"/>
                  </a:lnTo>
                  <a:lnTo>
                    <a:pt x="205" y="235"/>
                  </a:lnTo>
                  <a:lnTo>
                    <a:pt x="195" y="243"/>
                  </a:lnTo>
                  <a:lnTo>
                    <a:pt x="184" y="248"/>
                  </a:lnTo>
                  <a:lnTo>
                    <a:pt x="172" y="253"/>
                  </a:lnTo>
                  <a:lnTo>
                    <a:pt x="159" y="256"/>
                  </a:lnTo>
                  <a:lnTo>
                    <a:pt x="148" y="258"/>
                  </a:lnTo>
                  <a:lnTo>
                    <a:pt x="135" y="260"/>
                  </a:lnTo>
                  <a:lnTo>
                    <a:pt x="123" y="260"/>
                  </a:lnTo>
                  <a:lnTo>
                    <a:pt x="109" y="258"/>
                  </a:lnTo>
                  <a:lnTo>
                    <a:pt x="96" y="256"/>
                  </a:lnTo>
                  <a:lnTo>
                    <a:pt x="83" y="252"/>
                  </a:lnTo>
                  <a:lnTo>
                    <a:pt x="72" y="246"/>
                  </a:lnTo>
                  <a:lnTo>
                    <a:pt x="60" y="239"/>
                  </a:lnTo>
                  <a:lnTo>
                    <a:pt x="50" y="233"/>
                  </a:lnTo>
                  <a:lnTo>
                    <a:pt x="40" y="224"/>
                  </a:lnTo>
                  <a:lnTo>
                    <a:pt x="32" y="215"/>
                  </a:lnTo>
                  <a:lnTo>
                    <a:pt x="23" y="205"/>
                  </a:lnTo>
                  <a:lnTo>
                    <a:pt x="17" y="195"/>
                  </a:lnTo>
                  <a:lnTo>
                    <a:pt x="12" y="183"/>
                  </a:lnTo>
                  <a:lnTo>
                    <a:pt x="7" y="172"/>
                  </a:lnTo>
                  <a:lnTo>
                    <a:pt x="3" y="160"/>
                  </a:lnTo>
                  <a:lnTo>
                    <a:pt x="0" y="148"/>
                  </a:lnTo>
                  <a:lnTo>
                    <a:pt x="0" y="135"/>
                  </a:lnTo>
                  <a:lnTo>
                    <a:pt x="0" y="122"/>
                  </a:lnTo>
                  <a:lnTo>
                    <a:pt x="2" y="109"/>
                  </a:lnTo>
                  <a:lnTo>
                    <a:pt x="4" y="97"/>
                  </a:lnTo>
                  <a:lnTo>
                    <a:pt x="8" y="84"/>
                  </a:lnTo>
                  <a:lnTo>
                    <a:pt x="13" y="71"/>
                  </a:lnTo>
                  <a:lnTo>
                    <a:pt x="19" y="60"/>
                  </a:lnTo>
                  <a:lnTo>
                    <a:pt x="27" y="50"/>
                  </a:lnTo>
                  <a:lnTo>
                    <a:pt x="36" y="41"/>
                  </a:lnTo>
                  <a:lnTo>
                    <a:pt x="45" y="32"/>
                  </a:lnTo>
                  <a:lnTo>
                    <a:pt x="54" y="24"/>
                  </a:lnTo>
                  <a:lnTo>
                    <a:pt x="65" y="16"/>
                  </a:lnTo>
                  <a:lnTo>
                    <a:pt x="75" y="11"/>
                  </a:lnTo>
                  <a:lnTo>
                    <a:pt x="88" y="6"/>
                  </a:lnTo>
                  <a:lnTo>
                    <a:pt x="100" y="4"/>
                  </a:lnTo>
                  <a:lnTo>
                    <a:pt x="112" y="1"/>
                  </a:lnTo>
                  <a:lnTo>
                    <a:pt x="125" y="0"/>
                  </a:lnTo>
                  <a:lnTo>
                    <a:pt x="138" y="0"/>
                  </a:lnTo>
                  <a:lnTo>
                    <a:pt x="151" y="1"/>
                  </a:lnTo>
                  <a:lnTo>
                    <a:pt x="163" y="4"/>
                  </a:lnTo>
                  <a:lnTo>
                    <a:pt x="176" y="9"/>
                  </a:lnTo>
                  <a:lnTo>
                    <a:pt x="189" y="14"/>
                  </a:lnTo>
                  <a:lnTo>
                    <a:pt x="199" y="20"/>
                  </a:lnTo>
                  <a:lnTo>
                    <a:pt x="210" y="27"/>
                  </a:lnTo>
                  <a:lnTo>
                    <a:pt x="219" y="36"/>
                  </a:lnTo>
                  <a:lnTo>
                    <a:pt x="228" y="44"/>
                  </a:lnTo>
                  <a:lnTo>
                    <a:pt x="236" y="55"/>
                  </a:lnTo>
                  <a:lnTo>
                    <a:pt x="242" y="65"/>
                  </a:lnTo>
                  <a:lnTo>
                    <a:pt x="249" y="76"/>
                  </a:lnTo>
                  <a:lnTo>
                    <a:pt x="252" y="88"/>
                  </a:lnTo>
                  <a:lnTo>
                    <a:pt x="256" y="99"/>
                  </a:lnTo>
                  <a:lnTo>
                    <a:pt x="259" y="112"/>
                  </a:lnTo>
                  <a:lnTo>
                    <a:pt x="260" y="125"/>
                  </a:lnTo>
                  <a:lnTo>
                    <a:pt x="260" y="137"/>
                  </a:lnTo>
                  <a:lnTo>
                    <a:pt x="259" y="150"/>
                  </a:lnTo>
                  <a:lnTo>
                    <a:pt x="255" y="164"/>
                  </a:lnTo>
                  <a:close/>
                </a:path>
              </a:pathLst>
            </a:custGeom>
            <a:solidFill>
              <a:srgbClr val="5E5F64"/>
            </a:solidFill>
            <a:ln w="9525">
              <a:noFill/>
              <a:round/>
              <a:headEnd/>
              <a:tailEnd/>
            </a:ln>
          </p:spPr>
          <p:txBody>
            <a:bodyPr/>
            <a:lstStyle/>
            <a:p>
              <a:endParaRPr lang="en-US" sz="2400"/>
            </a:p>
          </p:txBody>
        </p:sp>
      </p:grpSp>
      <p:grpSp>
        <p:nvGrpSpPr>
          <p:cNvPr id="67598" name="Group 10"/>
          <p:cNvGrpSpPr>
            <a:grpSpLocks/>
          </p:cNvGrpSpPr>
          <p:nvPr/>
        </p:nvGrpSpPr>
        <p:grpSpPr bwMode="auto">
          <a:xfrm>
            <a:off x="2491317" y="3329517"/>
            <a:ext cx="1913467" cy="1598083"/>
            <a:chOff x="0" y="2020596"/>
            <a:chExt cx="1573006" cy="1313388"/>
          </a:xfrm>
        </p:grpSpPr>
        <p:pic>
          <p:nvPicPr>
            <p:cNvPr id="67605" name="Picture 6"/>
            <p:cNvPicPr>
              <a:picLocks noChangeAspect="1"/>
            </p:cNvPicPr>
            <p:nvPr/>
          </p:nvPicPr>
          <p:blipFill>
            <a:blip r:embed="rId5"/>
            <a:srcRect/>
            <a:stretch>
              <a:fillRect/>
            </a:stretch>
          </p:blipFill>
          <p:spPr bwMode="auto">
            <a:xfrm>
              <a:off x="380103" y="2270890"/>
              <a:ext cx="812800" cy="812800"/>
            </a:xfrm>
            <a:prstGeom prst="rect">
              <a:avLst/>
            </a:prstGeom>
            <a:noFill/>
            <a:ln w="9525">
              <a:noFill/>
              <a:miter lim="800000"/>
              <a:headEnd/>
              <a:tailEnd/>
            </a:ln>
          </p:spPr>
        </p:pic>
        <p:sp>
          <p:nvSpPr>
            <p:cNvPr id="9" name="Hexagon 8"/>
            <p:cNvSpPr/>
            <p:nvPr/>
          </p:nvSpPr>
          <p:spPr>
            <a:xfrm>
              <a:off x="0" y="2020596"/>
              <a:ext cx="1573006" cy="1313388"/>
            </a:xfrm>
            <a:prstGeom prst="hexagon">
              <a:avLst/>
            </a:prstGeom>
            <a:noFill/>
            <a:ln w="57150" cmpd="sng">
              <a:solidFill>
                <a:srgbClr val="4B6191"/>
              </a:solidFill>
            </a:ln>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p>
          </p:txBody>
        </p:sp>
      </p:grpSp>
      <p:sp>
        <p:nvSpPr>
          <p:cNvPr id="67599" name="Rectangle 11"/>
          <p:cNvSpPr>
            <a:spLocks noChangeArrowheads="1"/>
          </p:cNvSpPr>
          <p:nvPr/>
        </p:nvSpPr>
        <p:spPr bwMode="auto">
          <a:xfrm>
            <a:off x="2814481" y="5024967"/>
            <a:ext cx="1275606" cy="379656"/>
          </a:xfrm>
          <a:prstGeom prst="rect">
            <a:avLst/>
          </a:prstGeom>
          <a:noFill/>
          <a:ln w="9525">
            <a:noFill/>
            <a:miter lim="800000"/>
            <a:headEnd/>
            <a:tailEnd/>
          </a:ln>
        </p:spPr>
        <p:txBody>
          <a:bodyPr wrap="none">
            <a:spAutoFit/>
          </a:bodyPr>
          <a:lstStyle/>
          <a:p>
            <a:pPr algn="ctr" defTabSz="609585"/>
            <a:r>
              <a:rPr lang="en-US" sz="1867">
                <a:solidFill>
                  <a:srgbClr val="325C80"/>
                </a:solidFill>
              </a:rPr>
              <a:t>Blockchain </a:t>
            </a:r>
          </a:p>
        </p:txBody>
      </p:sp>
      <p:sp>
        <p:nvSpPr>
          <p:cNvPr id="67600" name="Rectangle 16"/>
          <p:cNvSpPr>
            <a:spLocks noChangeArrowheads="1"/>
          </p:cNvSpPr>
          <p:nvPr/>
        </p:nvSpPr>
        <p:spPr bwMode="auto">
          <a:xfrm>
            <a:off x="891117" y="3390901"/>
            <a:ext cx="1930400" cy="748795"/>
          </a:xfrm>
          <a:prstGeom prst="rect">
            <a:avLst/>
          </a:prstGeom>
          <a:noFill/>
          <a:ln w="9525">
            <a:noFill/>
            <a:miter lim="800000"/>
            <a:headEnd/>
            <a:tailEnd/>
          </a:ln>
        </p:spPr>
        <p:txBody>
          <a:bodyPr>
            <a:spAutoFit/>
          </a:bodyPr>
          <a:lstStyle/>
          <a:p>
            <a:pPr defTabSz="609585"/>
            <a:r>
              <a:rPr lang="en-US" sz="2133" dirty="0">
                <a:solidFill>
                  <a:srgbClr val="325C80"/>
                </a:solidFill>
                <a:ea typeface="Helvetica Neue"/>
                <a:cs typeface="Helvetica Neue"/>
              </a:rPr>
              <a:t>BLUEMIX SERVICE</a:t>
            </a:r>
          </a:p>
        </p:txBody>
      </p:sp>
      <p:sp>
        <p:nvSpPr>
          <p:cNvPr id="67601" name="Rectangle 12"/>
          <p:cNvSpPr>
            <a:spLocks noChangeArrowheads="1"/>
          </p:cNvSpPr>
          <p:nvPr/>
        </p:nvSpPr>
        <p:spPr bwMode="auto">
          <a:xfrm>
            <a:off x="4768851" y="3232152"/>
            <a:ext cx="6601883" cy="1865126"/>
          </a:xfrm>
          <a:prstGeom prst="rect">
            <a:avLst/>
          </a:prstGeom>
          <a:noFill/>
          <a:ln w="9525">
            <a:noFill/>
            <a:miter lim="800000"/>
            <a:headEnd/>
            <a:tailEnd/>
          </a:ln>
        </p:spPr>
        <p:txBody>
          <a:bodyPr>
            <a:spAutoFit/>
          </a:bodyPr>
          <a:lstStyle/>
          <a:p>
            <a:pPr marL="224361" indent="-224361" defTabSz="609585">
              <a:lnSpc>
                <a:spcPct val="90000"/>
              </a:lnSpc>
              <a:spcAft>
                <a:spcPct val="40000"/>
              </a:spcAft>
              <a:buClr>
                <a:schemeClr val="bg1"/>
              </a:buClr>
              <a:buFontTx/>
              <a:buChar char="•"/>
            </a:pPr>
            <a:r>
              <a:rPr lang="en-US" sz="2400">
                <a:ea typeface="Helvetica Neue"/>
                <a:cs typeface="Helvetica Neue"/>
              </a:rPr>
              <a:t>Managed Service on IBM Cloud</a:t>
            </a:r>
          </a:p>
          <a:p>
            <a:pPr marL="224361" indent="-224361" defTabSz="609585">
              <a:lnSpc>
                <a:spcPct val="90000"/>
              </a:lnSpc>
              <a:spcAft>
                <a:spcPct val="40000"/>
              </a:spcAft>
              <a:buClr>
                <a:schemeClr val="bg1"/>
              </a:buClr>
              <a:buFontTx/>
              <a:buChar char="•"/>
            </a:pPr>
            <a:r>
              <a:rPr lang="en-US" sz="2400" dirty="0">
                <a:ea typeface="Helvetica Neue"/>
                <a:cs typeface="Helvetica Neue"/>
              </a:rPr>
              <a:t>Your private </a:t>
            </a:r>
            <a:r>
              <a:rPr lang="en-US" sz="2400" dirty="0" err="1">
                <a:ea typeface="Helvetica Neue"/>
                <a:cs typeface="Helvetica Neue"/>
              </a:rPr>
              <a:t>Blockchain</a:t>
            </a:r>
            <a:r>
              <a:rPr lang="en-US" sz="2400" dirty="0">
                <a:ea typeface="Helvetica Neue"/>
                <a:cs typeface="Helvetica Neue"/>
              </a:rPr>
              <a:t> network in 1-click</a:t>
            </a:r>
          </a:p>
          <a:p>
            <a:pPr marL="224361" indent="-224361" defTabSz="609585">
              <a:lnSpc>
                <a:spcPct val="90000"/>
              </a:lnSpc>
              <a:spcAft>
                <a:spcPct val="40000"/>
              </a:spcAft>
              <a:buClr>
                <a:schemeClr val="bg1"/>
              </a:buClr>
              <a:buFontTx/>
              <a:buChar char="•"/>
            </a:pPr>
            <a:r>
              <a:rPr lang="en-US" sz="2400" dirty="0">
                <a:ea typeface="Helvetica Neue"/>
                <a:cs typeface="Helvetica Neue"/>
              </a:rPr>
              <a:t>Learn with sample applications </a:t>
            </a:r>
          </a:p>
          <a:p>
            <a:pPr marL="224361" indent="-224361" defTabSz="609585">
              <a:lnSpc>
                <a:spcPct val="90000"/>
              </a:lnSpc>
              <a:spcAft>
                <a:spcPct val="40000"/>
              </a:spcAft>
              <a:buClr>
                <a:schemeClr val="bg1"/>
              </a:buClr>
              <a:buFontTx/>
              <a:buChar char="•"/>
            </a:pPr>
            <a:r>
              <a:rPr lang="en-US" sz="2400" dirty="0">
                <a:ea typeface="Helvetica Neue"/>
                <a:cs typeface="Helvetica Neue"/>
              </a:rPr>
              <a:t>Develop your own Smart Contracts</a:t>
            </a:r>
          </a:p>
        </p:txBody>
      </p:sp>
      <p:pic>
        <p:nvPicPr>
          <p:cNvPr id="67602" name="Picture 56" descr="BC_hero copy"/>
          <p:cNvPicPr>
            <a:picLocks noChangeAspect="1" noChangeArrowheads="1"/>
          </p:cNvPicPr>
          <p:nvPr/>
        </p:nvPicPr>
        <p:blipFill>
          <a:blip r:embed="rId6"/>
          <a:srcRect l="6923"/>
          <a:stretch>
            <a:fillRect/>
          </a:stretch>
        </p:blipFill>
        <p:spPr bwMode="auto">
          <a:xfrm>
            <a:off x="4140200" y="5562600"/>
            <a:ext cx="8051800" cy="1295400"/>
          </a:xfrm>
          <a:prstGeom prst="rect">
            <a:avLst/>
          </a:prstGeom>
          <a:noFill/>
          <a:ln w="9525">
            <a:noFill/>
            <a:miter lim="800000"/>
            <a:headEnd/>
            <a:tailEnd/>
          </a:ln>
        </p:spPr>
      </p:pic>
      <p:sp>
        <p:nvSpPr>
          <p:cNvPr id="67603" name="Rectangle 42"/>
          <p:cNvSpPr>
            <a:spLocks noChangeArrowheads="1"/>
          </p:cNvSpPr>
          <p:nvPr/>
        </p:nvSpPr>
        <p:spPr bwMode="auto">
          <a:xfrm>
            <a:off x="4116918" y="5526618"/>
            <a:ext cx="5082116" cy="1331383"/>
          </a:xfrm>
          <a:prstGeom prst="rect">
            <a:avLst/>
          </a:prstGeom>
          <a:gradFill rotWithShape="1">
            <a:gsLst>
              <a:gs pos="0">
                <a:srgbClr val="FFFFFF"/>
              </a:gs>
              <a:gs pos="100000">
                <a:srgbClr val="FFFFFF">
                  <a:alpha val="0"/>
                </a:srgbClr>
              </a:gs>
            </a:gsLst>
            <a:lin ang="0" scaled="1"/>
          </a:gradFill>
          <a:ln w="9525">
            <a:noFill/>
            <a:miter lim="800000"/>
            <a:headEnd/>
            <a:tailEnd/>
          </a:ln>
        </p:spPr>
        <p:txBody>
          <a:bodyPr wrap="none" anchor="ctr"/>
          <a:lstStyle/>
          <a:p>
            <a:endParaRPr lang="en-US" sz="2400"/>
          </a:p>
        </p:txBody>
      </p:sp>
      <p:sp>
        <p:nvSpPr>
          <p:cNvPr id="67604" name="Rectangle 12"/>
          <p:cNvSpPr>
            <a:spLocks noChangeArrowheads="1"/>
          </p:cNvSpPr>
          <p:nvPr/>
        </p:nvSpPr>
        <p:spPr bwMode="auto">
          <a:xfrm>
            <a:off x="4819651" y="5947833"/>
            <a:ext cx="4064000" cy="387798"/>
          </a:xfrm>
          <a:prstGeom prst="rect">
            <a:avLst/>
          </a:prstGeom>
          <a:noFill/>
          <a:ln w="9525">
            <a:noFill/>
            <a:miter lim="800000"/>
            <a:headEnd/>
            <a:tailEnd/>
          </a:ln>
        </p:spPr>
        <p:txBody>
          <a:bodyPr>
            <a:spAutoFit/>
          </a:bodyPr>
          <a:lstStyle/>
          <a:p>
            <a:pPr defTabSz="609585">
              <a:lnSpc>
                <a:spcPct val="80000"/>
              </a:lnSpc>
            </a:pPr>
            <a:r>
              <a:rPr lang="en-US" sz="2400">
                <a:solidFill>
                  <a:srgbClr val="0070C0"/>
                </a:solidFill>
                <a:ea typeface="Helvetica Neue"/>
                <a:cs typeface="Helvetica Neue"/>
                <a:hlinkClick r:id="rId7"/>
              </a:rPr>
              <a:t>ibm.com/blockchain/</a:t>
            </a:r>
            <a:endParaRPr lang="en-US" sz="2400">
              <a:solidFill>
                <a:srgbClr val="0070C0"/>
              </a:solidFill>
              <a:ea typeface="Helvetica Neue"/>
              <a:cs typeface="Helvetica Neue"/>
            </a:endParaRPr>
          </a:p>
        </p:txBody>
      </p:sp>
    </p:spTree>
    <p:extLst>
      <p:ext uri="{BB962C8B-B14F-4D97-AF65-F5344CB8AC3E}">
        <p14:creationId xmlns:p14="http://schemas.microsoft.com/office/powerpoint/2010/main" val="860142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756" y="320455"/>
            <a:ext cx="5283200" cy="523220"/>
          </a:xfrm>
        </p:spPr>
        <p:txBody>
          <a:bodyPr>
            <a:normAutofit fontScale="90000"/>
          </a:bodyPr>
          <a:lstStyle/>
          <a:p>
            <a:r>
              <a:rPr lang="en-US" dirty="0"/>
              <a:t>High Level Roadmap</a:t>
            </a:r>
          </a:p>
        </p:txBody>
      </p:sp>
      <p:grpSp>
        <p:nvGrpSpPr>
          <p:cNvPr id="5" name="Group 26"/>
          <p:cNvGrpSpPr>
            <a:grpSpLocks/>
          </p:cNvGrpSpPr>
          <p:nvPr/>
        </p:nvGrpSpPr>
        <p:grpSpPr bwMode="auto">
          <a:xfrm>
            <a:off x="147252" y="3050029"/>
            <a:ext cx="11325573" cy="938212"/>
            <a:chOff x="636856" y="1484313"/>
            <a:chExt cx="8126144" cy="381000"/>
          </a:xfrm>
          <a:solidFill>
            <a:schemeClr val="tx2"/>
          </a:solidFill>
        </p:grpSpPr>
        <p:sp>
          <p:nvSpPr>
            <p:cNvPr id="6" name="Rectangle 2"/>
            <p:cNvSpPr>
              <a:spLocks noChangeArrowheads="1"/>
            </p:cNvSpPr>
            <p:nvPr/>
          </p:nvSpPr>
          <p:spPr bwMode="auto">
            <a:xfrm>
              <a:off x="636856" y="1577146"/>
              <a:ext cx="7745231" cy="179218"/>
            </a:xfrm>
            <a:prstGeom prst="rect">
              <a:avLst/>
            </a:prstGeom>
            <a:grpFill/>
            <a:ln w="9525">
              <a:noFill/>
              <a:round/>
              <a:headEnd/>
              <a:tailEnd/>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7"/>
            </a:p>
          </p:txBody>
        </p:sp>
        <p:sp>
          <p:nvSpPr>
            <p:cNvPr id="7" name="Isosceles Triangle 13"/>
            <p:cNvSpPr>
              <a:spLocks noChangeArrowheads="1"/>
            </p:cNvSpPr>
            <p:nvPr/>
          </p:nvSpPr>
          <p:spPr bwMode="auto">
            <a:xfrm rot="5400000">
              <a:off x="8343952" y="1446265"/>
              <a:ext cx="381000" cy="457096"/>
            </a:xfrm>
            <a:prstGeom prst="triangle">
              <a:avLst>
                <a:gd name="adj" fmla="val 50000"/>
              </a:avLst>
            </a:prstGeom>
            <a:grpFill/>
            <a:ln w="9525">
              <a:noFill/>
              <a:round/>
              <a:headEnd/>
              <a:tailEnd/>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7"/>
            </a:p>
          </p:txBody>
        </p:sp>
      </p:grpSp>
      <p:sp>
        <p:nvSpPr>
          <p:cNvPr id="8" name="TextBox 7"/>
          <p:cNvSpPr txBox="1"/>
          <p:nvPr/>
        </p:nvSpPr>
        <p:spPr>
          <a:xfrm>
            <a:off x="195242" y="3248134"/>
            <a:ext cx="870751" cy="461665"/>
          </a:xfrm>
          <a:prstGeom prst="rect">
            <a:avLst/>
          </a:prstGeom>
          <a:noFill/>
        </p:spPr>
        <p:txBody>
          <a:bodyPr wrap="none" rtlCol="0">
            <a:spAutoFit/>
          </a:bodyPr>
          <a:lstStyle/>
          <a:p>
            <a:r>
              <a:rPr lang="en-US" sz="2400" dirty="0">
                <a:solidFill>
                  <a:srgbClr val="FFF185"/>
                </a:solidFill>
                <a:latin typeface="Helvetica Neue Medium"/>
                <a:cs typeface="Helvetica Neue Medium"/>
              </a:rPr>
              <a:t>2016</a:t>
            </a:r>
          </a:p>
        </p:txBody>
      </p:sp>
      <p:sp>
        <p:nvSpPr>
          <p:cNvPr id="9" name="TextBox 8"/>
          <p:cNvSpPr txBox="1"/>
          <p:nvPr/>
        </p:nvSpPr>
        <p:spPr>
          <a:xfrm>
            <a:off x="1122795" y="3332218"/>
            <a:ext cx="486352" cy="338554"/>
          </a:xfrm>
          <a:prstGeom prst="rect">
            <a:avLst/>
          </a:prstGeom>
          <a:noFill/>
        </p:spPr>
        <p:txBody>
          <a:bodyPr wrap="none" rtlCol="0">
            <a:spAutoFit/>
          </a:bodyPr>
          <a:lstStyle/>
          <a:p>
            <a:r>
              <a:rPr lang="en-US" sz="1600" dirty="0">
                <a:solidFill>
                  <a:schemeClr val="accent2">
                    <a:lumMod val="40000"/>
                    <a:lumOff val="60000"/>
                  </a:schemeClr>
                </a:solidFill>
              </a:rPr>
              <a:t>Feb</a:t>
            </a:r>
          </a:p>
        </p:txBody>
      </p:sp>
      <p:sp>
        <p:nvSpPr>
          <p:cNvPr id="10" name="TextBox 9"/>
          <p:cNvSpPr txBox="1"/>
          <p:nvPr/>
        </p:nvSpPr>
        <p:spPr>
          <a:xfrm>
            <a:off x="1159608" y="1715290"/>
            <a:ext cx="1444498" cy="851452"/>
          </a:xfrm>
          <a:prstGeom prst="rect">
            <a:avLst/>
          </a:prstGeom>
          <a:noFill/>
        </p:spPr>
        <p:txBody>
          <a:bodyPr wrap="none" rtlCol="0">
            <a:spAutoFit/>
          </a:bodyPr>
          <a:lstStyle/>
          <a:p>
            <a:r>
              <a:rPr lang="en-US" sz="1200" dirty="0">
                <a:latin typeface="Helvetica Neue Thin"/>
                <a:cs typeface="Helvetica Neue Thin"/>
              </a:rPr>
              <a:t>Hyperledger Project</a:t>
            </a:r>
          </a:p>
          <a:p>
            <a:r>
              <a:rPr lang="en-US" sz="1200" dirty="0">
                <a:latin typeface="Helvetica Neue Thin"/>
                <a:cs typeface="Helvetica Neue Thin"/>
              </a:rPr>
              <a:t>Launched on </a:t>
            </a:r>
          </a:p>
          <a:p>
            <a:r>
              <a:rPr lang="en-US" sz="1200" dirty="0">
                <a:latin typeface="Helvetica Neue Thin"/>
                <a:cs typeface="Helvetica Neue Thin"/>
              </a:rPr>
              <a:t>Linux Foundation</a:t>
            </a:r>
          </a:p>
          <a:p>
            <a:endParaRPr lang="en-US" sz="133" dirty="0">
              <a:latin typeface="Helvetica Neue Thin"/>
              <a:cs typeface="Helvetica Neue Thin"/>
            </a:endParaRPr>
          </a:p>
          <a:p>
            <a:r>
              <a:rPr lang="en-US" sz="1200">
                <a:latin typeface="Helvetica Neue Thin"/>
                <a:cs typeface="Helvetica Neue Thin"/>
              </a:rPr>
              <a:t>Open governance!</a:t>
            </a:r>
            <a:endParaRPr lang="en-US" sz="1200" dirty="0">
              <a:latin typeface="Helvetica Neue Thin"/>
              <a:cs typeface="Helvetica Neue Thin"/>
            </a:endParaRPr>
          </a:p>
        </p:txBody>
      </p:sp>
      <p:sp>
        <p:nvSpPr>
          <p:cNvPr id="11" name="TextBox 10"/>
          <p:cNvSpPr txBox="1"/>
          <p:nvPr/>
        </p:nvSpPr>
        <p:spPr>
          <a:xfrm>
            <a:off x="1239356" y="5364705"/>
            <a:ext cx="1632178" cy="461665"/>
          </a:xfrm>
          <a:prstGeom prst="rect">
            <a:avLst/>
          </a:prstGeom>
          <a:noFill/>
        </p:spPr>
        <p:txBody>
          <a:bodyPr wrap="none" rtlCol="0">
            <a:spAutoFit/>
          </a:bodyPr>
          <a:lstStyle/>
          <a:p>
            <a:r>
              <a:rPr lang="en-US" sz="1200" dirty="0">
                <a:latin typeface="Helvetica Neue Thin"/>
                <a:cs typeface="Helvetica Neue Thin"/>
              </a:rPr>
              <a:t>Blockchain on Bluemix</a:t>
            </a:r>
          </a:p>
          <a:p>
            <a:r>
              <a:rPr lang="en-US" sz="1200" dirty="0">
                <a:latin typeface="Helvetica Neue Thin"/>
                <a:cs typeface="Helvetica Neue Thin"/>
              </a:rPr>
              <a:t>Experimental Service</a:t>
            </a:r>
          </a:p>
        </p:txBody>
      </p:sp>
      <p:sp>
        <p:nvSpPr>
          <p:cNvPr id="12" name="TextBox 11"/>
          <p:cNvSpPr txBox="1"/>
          <p:nvPr/>
        </p:nvSpPr>
        <p:spPr>
          <a:xfrm>
            <a:off x="3461965" y="4475437"/>
            <a:ext cx="1968809" cy="1384995"/>
          </a:xfrm>
          <a:prstGeom prst="rect">
            <a:avLst/>
          </a:prstGeom>
          <a:noFill/>
        </p:spPr>
        <p:txBody>
          <a:bodyPr wrap="none" rtlCol="0">
            <a:spAutoFit/>
          </a:bodyPr>
          <a:lstStyle/>
          <a:p>
            <a:r>
              <a:rPr lang="en-US" sz="1200" dirty="0">
                <a:latin typeface="Helvetica Neue Thin"/>
                <a:cs typeface="Helvetica Neue Thin"/>
              </a:rPr>
              <a:t>Blockchain on Bluemix Beta</a:t>
            </a:r>
          </a:p>
          <a:p>
            <a:pPr marL="228594" indent="-228594">
              <a:buFont typeface="Arial"/>
              <a:buChar char="•"/>
            </a:pPr>
            <a:r>
              <a:rPr lang="en-US" sz="1200" dirty="0">
                <a:latin typeface="Helvetica Neue Thin"/>
                <a:cs typeface="Helvetica Neue Thin"/>
              </a:rPr>
              <a:t>Integrated Swagger UI</a:t>
            </a:r>
          </a:p>
          <a:p>
            <a:pPr marL="228594" indent="-228594">
              <a:buFont typeface="Arial"/>
              <a:buChar char="•"/>
            </a:pPr>
            <a:r>
              <a:rPr lang="en-US" sz="1200" dirty="0">
                <a:latin typeface="Helvetica Neue Thin"/>
                <a:cs typeface="Helvetica Neue Thin"/>
              </a:rPr>
              <a:t>Transaction Dashboard</a:t>
            </a:r>
          </a:p>
          <a:p>
            <a:pPr marL="228594" indent="-228594">
              <a:buFont typeface="Arial"/>
              <a:buChar char="•"/>
            </a:pPr>
            <a:r>
              <a:rPr lang="en-US" sz="1200" dirty="0" err="1">
                <a:latin typeface="Helvetica Neue Thin"/>
                <a:cs typeface="Helvetica Neue Thin"/>
              </a:rPr>
              <a:t>Chaincode</a:t>
            </a:r>
            <a:endParaRPr lang="en-US" sz="1200" dirty="0">
              <a:latin typeface="Helvetica Neue Thin"/>
              <a:cs typeface="Helvetica Neue Thin"/>
            </a:endParaRPr>
          </a:p>
          <a:p>
            <a:pPr marL="228594" indent="-228594">
              <a:buFont typeface="Arial"/>
              <a:buChar char="•"/>
            </a:pPr>
            <a:endParaRPr lang="en-US" sz="1200" dirty="0">
              <a:latin typeface="Helvetica Neue Thin"/>
              <a:cs typeface="Helvetica Neue Thin"/>
            </a:endParaRPr>
          </a:p>
          <a:p>
            <a:pPr marL="228594" indent="-228594">
              <a:buFont typeface="Arial"/>
              <a:buChar char="•"/>
            </a:pPr>
            <a:endParaRPr lang="en-US" sz="1200" dirty="0">
              <a:latin typeface="Helvetica Neue Thin"/>
              <a:cs typeface="Helvetica Neue Thin"/>
            </a:endParaRPr>
          </a:p>
          <a:p>
            <a:pPr marL="228594" indent="-228594">
              <a:buFont typeface="Arial"/>
              <a:buChar char="•"/>
            </a:pPr>
            <a:endParaRPr lang="en-US" sz="1200" dirty="0">
              <a:latin typeface="Helvetica Neue Thin"/>
              <a:cs typeface="Helvetica Neue Thin"/>
            </a:endParaRPr>
          </a:p>
        </p:txBody>
      </p:sp>
      <p:sp>
        <p:nvSpPr>
          <p:cNvPr id="13" name="TextBox 12"/>
          <p:cNvSpPr txBox="1"/>
          <p:nvPr/>
        </p:nvSpPr>
        <p:spPr>
          <a:xfrm>
            <a:off x="5483032" y="3332218"/>
            <a:ext cx="497252" cy="338554"/>
          </a:xfrm>
          <a:prstGeom prst="rect">
            <a:avLst/>
          </a:prstGeom>
          <a:noFill/>
        </p:spPr>
        <p:txBody>
          <a:bodyPr wrap="none" rtlCol="0">
            <a:spAutoFit/>
          </a:bodyPr>
          <a:lstStyle/>
          <a:p>
            <a:r>
              <a:rPr lang="en-US" sz="1600" dirty="0">
                <a:solidFill>
                  <a:schemeClr val="accent6"/>
                </a:solidFill>
              </a:rPr>
              <a:t>July</a:t>
            </a:r>
          </a:p>
        </p:txBody>
      </p:sp>
      <p:sp>
        <p:nvSpPr>
          <p:cNvPr id="14" name="TextBox 13"/>
          <p:cNvSpPr txBox="1"/>
          <p:nvPr/>
        </p:nvSpPr>
        <p:spPr>
          <a:xfrm>
            <a:off x="5715033" y="3816695"/>
            <a:ext cx="2470807" cy="1200329"/>
          </a:xfrm>
          <a:prstGeom prst="rect">
            <a:avLst/>
          </a:prstGeom>
          <a:noFill/>
        </p:spPr>
        <p:txBody>
          <a:bodyPr wrap="square" rtlCol="0">
            <a:spAutoFit/>
          </a:bodyPr>
          <a:lstStyle/>
          <a:p>
            <a:r>
              <a:rPr lang="en-US" sz="1200" b="1" dirty="0">
                <a:solidFill>
                  <a:schemeClr val="accent6"/>
                </a:solidFill>
                <a:latin typeface="Helvetica Neue Thin"/>
                <a:cs typeface="Helvetica Neue Thin"/>
              </a:rPr>
              <a:t>High-security environment plan</a:t>
            </a:r>
          </a:p>
          <a:p>
            <a:pPr marL="228594" indent="-228594">
              <a:buFont typeface="Arial"/>
              <a:buChar char="•"/>
            </a:pPr>
            <a:r>
              <a:rPr lang="en-US" sz="1200" dirty="0">
                <a:latin typeface="Helvetica Neue Thin"/>
                <a:cs typeface="Helvetica Neue Thin"/>
              </a:rPr>
              <a:t>Deploy to IBM secure container technology</a:t>
            </a:r>
          </a:p>
          <a:p>
            <a:pPr marL="228594" indent="-228594">
              <a:buFont typeface="Arial"/>
              <a:buChar char="•"/>
            </a:pPr>
            <a:r>
              <a:rPr lang="en-US" sz="1200" dirty="0">
                <a:latin typeface="Helvetica Neue Thin"/>
                <a:cs typeface="Helvetica Neue Thin"/>
              </a:rPr>
              <a:t>High security hosting environment</a:t>
            </a:r>
          </a:p>
          <a:p>
            <a:pPr marL="228594" indent="-228594">
              <a:buFont typeface="Arial"/>
              <a:buChar char="•"/>
            </a:pPr>
            <a:r>
              <a:rPr lang="en-US" sz="1200" dirty="0">
                <a:latin typeface="Helvetica Neue Thin"/>
                <a:cs typeface="Helvetica Neue Thin"/>
              </a:rPr>
              <a:t>Fast crypto</a:t>
            </a:r>
          </a:p>
        </p:txBody>
      </p:sp>
      <p:sp>
        <p:nvSpPr>
          <p:cNvPr id="15" name="TextBox 14"/>
          <p:cNvSpPr txBox="1"/>
          <p:nvPr/>
        </p:nvSpPr>
        <p:spPr>
          <a:xfrm>
            <a:off x="7845016" y="3316580"/>
            <a:ext cx="426720" cy="338554"/>
          </a:xfrm>
          <a:prstGeom prst="rect">
            <a:avLst/>
          </a:prstGeom>
          <a:noFill/>
        </p:spPr>
        <p:txBody>
          <a:bodyPr wrap="none" rtlCol="0">
            <a:spAutoFit/>
          </a:bodyPr>
          <a:lstStyle/>
          <a:p>
            <a:r>
              <a:rPr lang="en-US" sz="1600" dirty="0">
                <a:solidFill>
                  <a:schemeClr val="accent2">
                    <a:lumMod val="40000"/>
                    <a:lumOff val="60000"/>
                  </a:schemeClr>
                </a:solidFill>
              </a:rPr>
              <a:t>3Q</a:t>
            </a:r>
          </a:p>
        </p:txBody>
      </p:sp>
      <p:sp>
        <p:nvSpPr>
          <p:cNvPr id="16" name="TextBox 15"/>
          <p:cNvSpPr txBox="1"/>
          <p:nvPr/>
        </p:nvSpPr>
        <p:spPr>
          <a:xfrm>
            <a:off x="2096943" y="3332218"/>
            <a:ext cx="529312" cy="338554"/>
          </a:xfrm>
          <a:prstGeom prst="rect">
            <a:avLst/>
          </a:prstGeom>
          <a:noFill/>
        </p:spPr>
        <p:txBody>
          <a:bodyPr wrap="none" rtlCol="0">
            <a:spAutoFit/>
          </a:bodyPr>
          <a:lstStyle/>
          <a:p>
            <a:r>
              <a:rPr lang="en-US" sz="1600" dirty="0">
                <a:solidFill>
                  <a:schemeClr val="accent2">
                    <a:lumMod val="40000"/>
                    <a:lumOff val="60000"/>
                  </a:schemeClr>
                </a:solidFill>
              </a:rPr>
              <a:t>Mar</a:t>
            </a:r>
          </a:p>
        </p:txBody>
      </p:sp>
      <p:sp>
        <p:nvSpPr>
          <p:cNvPr id="17" name="TextBox 16"/>
          <p:cNvSpPr txBox="1"/>
          <p:nvPr/>
        </p:nvSpPr>
        <p:spPr>
          <a:xfrm>
            <a:off x="3095981" y="3332218"/>
            <a:ext cx="575799" cy="338554"/>
          </a:xfrm>
          <a:prstGeom prst="rect">
            <a:avLst/>
          </a:prstGeom>
          <a:noFill/>
        </p:spPr>
        <p:txBody>
          <a:bodyPr wrap="none" rtlCol="0">
            <a:spAutoFit/>
          </a:bodyPr>
          <a:lstStyle/>
          <a:p>
            <a:r>
              <a:rPr lang="en-US" sz="1600" dirty="0">
                <a:solidFill>
                  <a:schemeClr val="accent2">
                    <a:lumMod val="40000"/>
                    <a:lumOff val="60000"/>
                  </a:schemeClr>
                </a:solidFill>
              </a:rPr>
              <a:t>April</a:t>
            </a:r>
          </a:p>
        </p:txBody>
      </p:sp>
      <p:sp>
        <p:nvSpPr>
          <p:cNvPr id="18" name="TextBox 17"/>
          <p:cNvSpPr txBox="1"/>
          <p:nvPr/>
        </p:nvSpPr>
        <p:spPr>
          <a:xfrm>
            <a:off x="4199547" y="3332218"/>
            <a:ext cx="546432" cy="338554"/>
          </a:xfrm>
          <a:prstGeom prst="rect">
            <a:avLst/>
          </a:prstGeom>
          <a:noFill/>
        </p:spPr>
        <p:txBody>
          <a:bodyPr wrap="none" rtlCol="0">
            <a:spAutoFit/>
          </a:bodyPr>
          <a:lstStyle/>
          <a:p>
            <a:r>
              <a:rPr lang="en-US" sz="1600" dirty="0">
                <a:solidFill>
                  <a:schemeClr val="accent2">
                    <a:lumMod val="40000"/>
                    <a:lumOff val="60000"/>
                  </a:schemeClr>
                </a:solidFill>
              </a:rPr>
              <a:t>May</a:t>
            </a:r>
          </a:p>
        </p:txBody>
      </p:sp>
      <p:sp>
        <p:nvSpPr>
          <p:cNvPr id="19" name="TextBox 18"/>
          <p:cNvSpPr txBox="1"/>
          <p:nvPr/>
        </p:nvSpPr>
        <p:spPr>
          <a:xfrm>
            <a:off x="5728262" y="1710705"/>
            <a:ext cx="1761316" cy="1384995"/>
          </a:xfrm>
          <a:prstGeom prst="rect">
            <a:avLst/>
          </a:prstGeom>
          <a:noFill/>
        </p:spPr>
        <p:txBody>
          <a:bodyPr wrap="none" rtlCol="0">
            <a:spAutoFit/>
          </a:bodyPr>
          <a:lstStyle/>
          <a:p>
            <a:r>
              <a:rPr lang="en-US" sz="1200" dirty="0">
                <a:latin typeface="Helvetica Neue Thin"/>
                <a:cs typeface="Helvetica Neue Thin"/>
              </a:rPr>
              <a:t>Fabric v 0.5</a:t>
            </a:r>
          </a:p>
          <a:p>
            <a:pPr marL="228594" indent="-228594">
              <a:buFont typeface="Arial"/>
              <a:buChar char="•"/>
            </a:pPr>
            <a:r>
              <a:rPr lang="en-US" sz="1200" dirty="0">
                <a:latin typeface="Helvetica Neue Thin"/>
                <a:cs typeface="Helvetica Neue Thin"/>
              </a:rPr>
              <a:t>PBFT</a:t>
            </a:r>
          </a:p>
          <a:p>
            <a:pPr marL="228594" indent="-228594">
              <a:buFont typeface="Arial"/>
              <a:buChar char="•"/>
            </a:pPr>
            <a:r>
              <a:rPr lang="en-US" sz="1200" dirty="0">
                <a:latin typeface="Helvetica Neue Thin"/>
                <a:cs typeface="Helvetica Neue Thin"/>
              </a:rPr>
              <a:t>Security</a:t>
            </a:r>
          </a:p>
          <a:p>
            <a:pPr marL="228594" indent="-228594">
              <a:buFont typeface="Arial"/>
              <a:buChar char="•"/>
            </a:pPr>
            <a:r>
              <a:rPr lang="en-US" sz="1200" dirty="0">
                <a:latin typeface="Helvetica Neue Thin"/>
                <a:cs typeface="Helvetica Neue Thin"/>
              </a:rPr>
              <a:t>~50 </a:t>
            </a:r>
            <a:r>
              <a:rPr lang="en-US" sz="1200" dirty="0" err="1">
                <a:latin typeface="Helvetica Neue Thin"/>
                <a:cs typeface="Helvetica Neue Thin"/>
              </a:rPr>
              <a:t>tps</a:t>
            </a:r>
            <a:endParaRPr lang="en-US" sz="1200" dirty="0">
              <a:latin typeface="Helvetica Neue Thin"/>
              <a:cs typeface="Helvetica Neue Thin"/>
            </a:endParaRPr>
          </a:p>
          <a:p>
            <a:pPr marL="228594" indent="-228594">
              <a:buFont typeface="Arial"/>
              <a:buChar char="•"/>
            </a:pPr>
            <a:r>
              <a:rPr lang="en-US" sz="1200" dirty="0">
                <a:latin typeface="Helvetica Neue Thin"/>
                <a:cs typeface="Helvetica Neue Thin"/>
              </a:rPr>
              <a:t>4 nodes + CA tested</a:t>
            </a:r>
            <a:br>
              <a:rPr lang="en-US" sz="1200" dirty="0">
                <a:latin typeface="Helvetica Neue Thin"/>
                <a:cs typeface="Helvetica Neue Thin"/>
              </a:rPr>
            </a:br>
            <a:r>
              <a:rPr lang="en-US" sz="1200" dirty="0">
                <a:latin typeface="Helvetica Neue Thin"/>
                <a:cs typeface="Helvetica Neue Thin"/>
              </a:rPr>
              <a:t>and stable</a:t>
            </a:r>
          </a:p>
          <a:p>
            <a:pPr marL="228594" indent="-228594">
              <a:buFont typeface="Arial"/>
              <a:buChar char="•"/>
            </a:pPr>
            <a:r>
              <a:rPr lang="en-US" sz="1200" dirty="0">
                <a:latin typeface="Helvetica Neue Thin"/>
                <a:cs typeface="Helvetica Neue Thin"/>
              </a:rPr>
              <a:t>“Dictator” Networks</a:t>
            </a:r>
          </a:p>
        </p:txBody>
      </p:sp>
      <p:sp>
        <p:nvSpPr>
          <p:cNvPr id="20" name="Title 1"/>
          <p:cNvSpPr txBox="1">
            <a:spLocks/>
          </p:cNvSpPr>
          <p:nvPr/>
        </p:nvSpPr>
        <p:spPr>
          <a:xfrm rot="16200000">
            <a:off x="-1259463" y="1323217"/>
            <a:ext cx="3263481" cy="611759"/>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2400" b="1" i="0" kern="1200">
                <a:solidFill>
                  <a:srgbClr val="5E5F64"/>
                </a:solidFill>
                <a:latin typeface="Helvetica Neue"/>
                <a:ea typeface="+mj-ea"/>
                <a:cs typeface="Helvetica Neue"/>
              </a:defRPr>
            </a:lvl1pPr>
          </a:lstStyle>
          <a:p>
            <a:r>
              <a:rPr lang="en-US" sz="2267" dirty="0"/>
              <a:t>Hyperledger </a:t>
            </a:r>
            <a:r>
              <a:rPr lang="en-US" sz="2267" b="0" dirty="0">
                <a:latin typeface="Helvetica Neue Thin"/>
                <a:cs typeface="Helvetica Neue Thin"/>
              </a:rPr>
              <a:t>Project</a:t>
            </a:r>
          </a:p>
        </p:txBody>
      </p:sp>
      <p:sp>
        <p:nvSpPr>
          <p:cNvPr id="21" name="Title 1"/>
          <p:cNvSpPr txBox="1">
            <a:spLocks/>
          </p:cNvSpPr>
          <p:nvPr/>
        </p:nvSpPr>
        <p:spPr>
          <a:xfrm rot="16200000">
            <a:off x="-987181" y="4801869"/>
            <a:ext cx="2704479" cy="611759"/>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2400" b="1" i="0" kern="1200">
                <a:solidFill>
                  <a:srgbClr val="5E5F64"/>
                </a:solidFill>
                <a:latin typeface="Helvetica Neue"/>
                <a:ea typeface="+mj-ea"/>
                <a:cs typeface="Helvetica Neue"/>
              </a:defRPr>
            </a:lvl1pPr>
          </a:lstStyle>
          <a:p>
            <a:pPr algn="r"/>
            <a:r>
              <a:rPr lang="en-US" sz="2267" dirty="0"/>
              <a:t>IBM </a:t>
            </a:r>
            <a:r>
              <a:rPr lang="en-US" sz="2267" b="0" dirty="0">
                <a:latin typeface="Helvetica Neue Thin"/>
                <a:cs typeface="Helvetica Neue Thin"/>
              </a:rPr>
              <a:t>Blockchain</a:t>
            </a:r>
          </a:p>
        </p:txBody>
      </p:sp>
      <p:sp>
        <p:nvSpPr>
          <p:cNvPr id="23" name="TextBox 22"/>
          <p:cNvSpPr txBox="1"/>
          <p:nvPr/>
        </p:nvSpPr>
        <p:spPr>
          <a:xfrm>
            <a:off x="5715033" y="5246321"/>
            <a:ext cx="1906291" cy="646331"/>
          </a:xfrm>
          <a:prstGeom prst="rect">
            <a:avLst/>
          </a:prstGeom>
          <a:noFill/>
        </p:spPr>
        <p:txBody>
          <a:bodyPr wrap="none" rtlCol="0">
            <a:spAutoFit/>
          </a:bodyPr>
          <a:lstStyle/>
          <a:p>
            <a:r>
              <a:rPr lang="en-US" sz="1200" b="1" dirty="0">
                <a:solidFill>
                  <a:schemeClr val="accent6"/>
                </a:solidFill>
                <a:latin typeface="Helvetica Neue Thin"/>
                <a:cs typeface="Helvetica Neue Thin"/>
              </a:rPr>
              <a:t>Multitenant starter plan</a:t>
            </a:r>
          </a:p>
          <a:p>
            <a:pPr marL="228594" indent="-228594">
              <a:buFont typeface="Arial"/>
              <a:buChar char="•"/>
            </a:pPr>
            <a:r>
              <a:rPr lang="en-US" sz="1200" dirty="0">
                <a:latin typeface="Helvetica Neue Thin"/>
                <a:cs typeface="Helvetica Neue Thin"/>
              </a:rPr>
              <a:t>Developer Dashboard</a:t>
            </a:r>
          </a:p>
          <a:p>
            <a:pPr marL="228594" indent="-228594">
              <a:buFont typeface="Arial"/>
              <a:buChar char="•"/>
            </a:pPr>
            <a:r>
              <a:rPr lang="en-US" sz="1200" dirty="0">
                <a:latin typeface="Helvetica Neue Thin"/>
                <a:cs typeface="Helvetica Neue Thin"/>
              </a:rPr>
              <a:t>Fabric v0.5</a:t>
            </a:r>
          </a:p>
        </p:txBody>
      </p:sp>
      <p:sp>
        <p:nvSpPr>
          <p:cNvPr id="25" name="TextBox 24"/>
          <p:cNvSpPr txBox="1"/>
          <p:nvPr/>
        </p:nvSpPr>
        <p:spPr>
          <a:xfrm>
            <a:off x="3453233" y="1356379"/>
            <a:ext cx="1467068" cy="1569660"/>
          </a:xfrm>
          <a:prstGeom prst="rect">
            <a:avLst/>
          </a:prstGeom>
          <a:noFill/>
        </p:spPr>
        <p:txBody>
          <a:bodyPr wrap="none" rtlCol="0">
            <a:spAutoFit/>
          </a:bodyPr>
          <a:lstStyle/>
          <a:p>
            <a:r>
              <a:rPr lang="en-US" sz="1200" dirty="0">
                <a:latin typeface="Helvetica Neue Thin"/>
                <a:cs typeface="Helvetica Neue Thin"/>
              </a:rPr>
              <a:t>First Incubator:</a:t>
            </a:r>
          </a:p>
          <a:p>
            <a:r>
              <a:rPr lang="en-US" sz="1200" dirty="0">
                <a:latin typeface="Helvetica Neue Thin"/>
                <a:cs typeface="Helvetica Neue Thin"/>
              </a:rPr>
              <a:t>IBM contributes</a:t>
            </a:r>
          </a:p>
          <a:p>
            <a:r>
              <a:rPr lang="en-US" sz="1200" dirty="0">
                <a:latin typeface="Helvetica Neue Thin"/>
                <a:cs typeface="Helvetica Neue Thin"/>
              </a:rPr>
              <a:t>44k lines of code.</a:t>
            </a:r>
          </a:p>
          <a:p>
            <a:endParaRPr lang="en-US" sz="1200" dirty="0">
              <a:latin typeface="Helvetica Neue Thin"/>
              <a:cs typeface="Helvetica Neue Thin"/>
            </a:endParaRPr>
          </a:p>
          <a:p>
            <a:r>
              <a:rPr lang="en-US" sz="1200" dirty="0">
                <a:latin typeface="Helvetica Neue Thin"/>
                <a:cs typeface="Helvetica Neue Thin"/>
              </a:rPr>
              <a:t>Others follow from</a:t>
            </a:r>
          </a:p>
          <a:p>
            <a:r>
              <a:rPr lang="en-US" sz="1200" dirty="0">
                <a:latin typeface="Helvetica Neue Thin"/>
                <a:cs typeface="Helvetica Neue Thin"/>
              </a:rPr>
              <a:t>Intel, DAH, etc.</a:t>
            </a:r>
          </a:p>
          <a:p>
            <a:endParaRPr lang="en-US" sz="1200" dirty="0">
              <a:latin typeface="Helvetica Neue Thin"/>
              <a:cs typeface="Helvetica Neue Thin"/>
            </a:endParaRPr>
          </a:p>
          <a:p>
            <a:r>
              <a:rPr lang="en-US" sz="1200" dirty="0">
                <a:latin typeface="Helvetica Neue Thin"/>
                <a:cs typeface="Helvetica Neue Thin"/>
              </a:rPr>
              <a:t>50 paying members</a:t>
            </a:r>
          </a:p>
        </p:txBody>
      </p:sp>
      <p:pic>
        <p:nvPicPr>
          <p:cNvPr id="28" name="Picture 27"/>
          <p:cNvPicPr>
            <a:picLocks noChangeAspect="1"/>
          </p:cNvPicPr>
          <p:nvPr/>
        </p:nvPicPr>
        <p:blipFill>
          <a:blip r:embed="rId2"/>
          <a:stretch>
            <a:fillRect/>
          </a:stretch>
        </p:blipFill>
        <p:spPr>
          <a:xfrm>
            <a:off x="1554571" y="1000699"/>
            <a:ext cx="733695" cy="733695"/>
          </a:xfrm>
          <a:prstGeom prst="rect">
            <a:avLst/>
          </a:prstGeom>
        </p:spPr>
      </p:pic>
      <p:sp>
        <p:nvSpPr>
          <p:cNvPr id="29" name="TextBox 28"/>
          <p:cNvSpPr txBox="1"/>
          <p:nvPr/>
        </p:nvSpPr>
        <p:spPr>
          <a:xfrm>
            <a:off x="8371660" y="5246321"/>
            <a:ext cx="2845221" cy="830997"/>
          </a:xfrm>
          <a:prstGeom prst="rect">
            <a:avLst/>
          </a:prstGeom>
          <a:noFill/>
        </p:spPr>
        <p:txBody>
          <a:bodyPr wrap="square" rtlCol="0">
            <a:spAutoFit/>
          </a:bodyPr>
          <a:lstStyle/>
          <a:p>
            <a:r>
              <a:rPr lang="en-US" sz="1200" b="1" dirty="0">
                <a:solidFill>
                  <a:schemeClr val="accent6"/>
                </a:solidFill>
                <a:latin typeface="Helvetica Neue Thin"/>
                <a:cs typeface="Helvetica Neue Thin"/>
              </a:rPr>
              <a:t>Blockchain environment plans</a:t>
            </a:r>
            <a:r>
              <a:rPr lang="en-US" sz="1200" dirty="0">
                <a:latin typeface="Helvetica Neue Thin"/>
                <a:cs typeface="Helvetica Neue Thin"/>
              </a:rPr>
              <a:t>: </a:t>
            </a:r>
            <a:r>
              <a:rPr lang="en-US" sz="1200" b="1" dirty="0">
                <a:solidFill>
                  <a:srgbClr val="00B050"/>
                </a:solidFill>
                <a:latin typeface="Helvetica Neue Thin"/>
                <a:cs typeface="Helvetica Neue Thin"/>
              </a:rPr>
              <a:t>GA</a:t>
            </a:r>
            <a:r>
              <a:rPr lang="en-US" sz="1200" dirty="0">
                <a:latin typeface="Helvetica Neue Thin"/>
                <a:cs typeface="Helvetica Neue Thin"/>
              </a:rPr>
              <a:t>:</a:t>
            </a:r>
          </a:p>
          <a:p>
            <a:pPr marL="228594" indent="-228594">
              <a:buFont typeface="Arial"/>
              <a:buChar char="•"/>
            </a:pPr>
            <a:r>
              <a:rPr lang="en-US" sz="1200" dirty="0">
                <a:latin typeface="Helvetica Neue Thin"/>
                <a:cs typeface="Helvetica Neue Thin"/>
              </a:rPr>
              <a:t>Metered starter plan – multi-tenant</a:t>
            </a:r>
          </a:p>
          <a:p>
            <a:pPr marL="228594" indent="-228594">
              <a:buFont typeface="Arial"/>
              <a:buChar char="•"/>
            </a:pPr>
            <a:r>
              <a:rPr lang="en-US" sz="1200" dirty="0">
                <a:latin typeface="Helvetica Neue Thin"/>
                <a:cs typeface="Helvetica Neue Thin"/>
              </a:rPr>
              <a:t>Metered high-security plan — dedicated</a:t>
            </a:r>
          </a:p>
        </p:txBody>
      </p:sp>
      <p:sp>
        <p:nvSpPr>
          <p:cNvPr id="30" name="TextBox 29"/>
          <p:cNvSpPr txBox="1"/>
          <p:nvPr/>
        </p:nvSpPr>
        <p:spPr>
          <a:xfrm>
            <a:off x="9055671" y="3982994"/>
            <a:ext cx="2264429" cy="461665"/>
          </a:xfrm>
          <a:prstGeom prst="rect">
            <a:avLst/>
          </a:prstGeom>
          <a:noFill/>
        </p:spPr>
        <p:txBody>
          <a:bodyPr wrap="square" rtlCol="0">
            <a:spAutoFit/>
          </a:bodyPr>
          <a:lstStyle/>
          <a:p>
            <a:r>
              <a:rPr lang="en-US" sz="1200" dirty="0">
                <a:latin typeface="Helvetica Neue Thin"/>
                <a:cs typeface="Helvetica Neue Thin"/>
              </a:rPr>
              <a:t>Targeted Solutions focused on markets, industries, </a:t>
            </a:r>
            <a:r>
              <a:rPr lang="en-US" sz="1200" dirty="0" err="1">
                <a:latin typeface="Helvetica Neue Thin"/>
                <a:cs typeface="Helvetica Neue Thin"/>
              </a:rPr>
              <a:t>usecases</a:t>
            </a:r>
            <a:endParaRPr lang="en-US" sz="1200" dirty="0">
              <a:latin typeface="Helvetica Neue Thin"/>
              <a:cs typeface="Helvetica Neue Thin"/>
            </a:endParaRPr>
          </a:p>
        </p:txBody>
      </p:sp>
      <p:sp>
        <p:nvSpPr>
          <p:cNvPr id="31" name="TextBox 30"/>
          <p:cNvSpPr txBox="1"/>
          <p:nvPr/>
        </p:nvSpPr>
        <p:spPr>
          <a:xfrm>
            <a:off x="9692509" y="3332218"/>
            <a:ext cx="426720" cy="338554"/>
          </a:xfrm>
          <a:prstGeom prst="rect">
            <a:avLst/>
          </a:prstGeom>
          <a:noFill/>
        </p:spPr>
        <p:txBody>
          <a:bodyPr wrap="none" rtlCol="0">
            <a:spAutoFit/>
          </a:bodyPr>
          <a:lstStyle/>
          <a:p>
            <a:r>
              <a:rPr lang="en-US" sz="1600" dirty="0">
                <a:solidFill>
                  <a:schemeClr val="accent2">
                    <a:lumMod val="40000"/>
                    <a:lumOff val="60000"/>
                  </a:schemeClr>
                </a:solidFill>
              </a:rPr>
              <a:t>4Q</a:t>
            </a:r>
          </a:p>
        </p:txBody>
      </p:sp>
      <p:cxnSp>
        <p:nvCxnSpPr>
          <p:cNvPr id="37" name="Straight Connector 36"/>
          <p:cNvCxnSpPr/>
          <p:nvPr/>
        </p:nvCxnSpPr>
        <p:spPr>
          <a:xfrm>
            <a:off x="1122795" y="1877266"/>
            <a:ext cx="0" cy="1370868"/>
          </a:xfrm>
          <a:prstGeom prst="line">
            <a:avLst/>
          </a:prstGeom>
          <a:ln>
            <a:solidFill>
              <a:schemeClr val="tx1"/>
            </a:solidFill>
            <a:prstDash val="dot"/>
            <a:headEnd type="ova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1"/>
          </p:cNvCxnSpPr>
          <p:nvPr/>
        </p:nvCxnSpPr>
        <p:spPr>
          <a:xfrm>
            <a:off x="1224247" y="3674924"/>
            <a:ext cx="15109" cy="1920614"/>
          </a:xfrm>
          <a:prstGeom prst="line">
            <a:avLst/>
          </a:prstGeom>
          <a:ln>
            <a:solidFill>
              <a:schemeClr val="tx1"/>
            </a:solidFill>
            <a:prstDash val="dot"/>
            <a:tailEnd type="ova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715032" y="1907762"/>
            <a:ext cx="0" cy="1370868"/>
          </a:xfrm>
          <a:prstGeom prst="line">
            <a:avLst/>
          </a:prstGeom>
          <a:ln>
            <a:solidFill>
              <a:schemeClr val="tx1"/>
            </a:solidFill>
            <a:prstDash val="dot"/>
            <a:headEnd type="ova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462865" y="1521544"/>
            <a:ext cx="0" cy="1733601"/>
          </a:xfrm>
          <a:prstGeom prst="line">
            <a:avLst/>
          </a:prstGeom>
          <a:ln>
            <a:solidFill>
              <a:schemeClr val="tx1"/>
            </a:solidFill>
            <a:prstDash val="dot"/>
            <a:headEnd type="ova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715032" y="3740577"/>
            <a:ext cx="0" cy="285447"/>
          </a:xfrm>
          <a:prstGeom prst="line">
            <a:avLst/>
          </a:prstGeom>
          <a:ln>
            <a:solidFill>
              <a:schemeClr val="tx1"/>
            </a:solidFill>
            <a:prstDash val="dot"/>
            <a:tailEnd type="oval"/>
          </a:ln>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3453233" y="3772871"/>
            <a:ext cx="1069993" cy="876099"/>
            <a:chOff x="2382266" y="2829653"/>
            <a:chExt cx="970466" cy="580738"/>
          </a:xfrm>
        </p:grpSpPr>
        <p:cxnSp>
          <p:nvCxnSpPr>
            <p:cNvPr id="56" name="Straight Connector 55"/>
            <p:cNvCxnSpPr/>
            <p:nvPr/>
          </p:nvCxnSpPr>
          <p:spPr>
            <a:xfrm>
              <a:off x="2433169" y="3145386"/>
              <a:ext cx="0" cy="265005"/>
            </a:xfrm>
            <a:prstGeom prst="line">
              <a:avLst/>
            </a:prstGeom>
            <a:ln>
              <a:solidFill>
                <a:schemeClr val="tx1"/>
              </a:solidFill>
              <a:prstDash val="dot"/>
              <a:tailEnd type="ova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339612" y="2829653"/>
              <a:ext cx="0" cy="365343"/>
            </a:xfrm>
            <a:prstGeom prst="line">
              <a:avLst/>
            </a:prstGeom>
            <a:ln>
              <a:solidFill>
                <a:schemeClr val="tx1"/>
              </a:solidFill>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2382266" y="3155308"/>
              <a:ext cx="970466" cy="0"/>
            </a:xfrm>
            <a:prstGeom prst="line">
              <a:avLst/>
            </a:prstGeom>
            <a:ln>
              <a:solidFill>
                <a:schemeClr val="tx1"/>
              </a:solidFill>
              <a:prstDash val="dot"/>
              <a:headEnd type="none"/>
              <a:tailEnd type="none"/>
            </a:ln>
          </p:spPr>
          <p:style>
            <a:lnRef idx="2">
              <a:schemeClr val="accent1"/>
            </a:lnRef>
            <a:fillRef idx="0">
              <a:schemeClr val="accent1"/>
            </a:fillRef>
            <a:effectRef idx="1">
              <a:schemeClr val="accent1"/>
            </a:effectRef>
            <a:fontRef idx="minor">
              <a:schemeClr val="tx1"/>
            </a:fontRef>
          </p:style>
        </p:cxnSp>
      </p:grpSp>
      <p:cxnSp>
        <p:nvCxnSpPr>
          <p:cNvPr id="74" name="Straight Connector 73"/>
          <p:cNvCxnSpPr/>
          <p:nvPr/>
        </p:nvCxnSpPr>
        <p:spPr>
          <a:xfrm>
            <a:off x="9833959" y="1629095"/>
            <a:ext cx="0" cy="1619039"/>
          </a:xfrm>
          <a:prstGeom prst="line">
            <a:avLst/>
          </a:prstGeom>
          <a:ln>
            <a:solidFill>
              <a:schemeClr val="tx1"/>
            </a:solidFill>
            <a:prstDash val="dot"/>
            <a:headEnd type="ova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9833959" y="1475424"/>
            <a:ext cx="1825236" cy="1200329"/>
          </a:xfrm>
          <a:prstGeom prst="rect">
            <a:avLst/>
          </a:prstGeom>
          <a:noFill/>
        </p:spPr>
        <p:txBody>
          <a:bodyPr wrap="square" rtlCol="0" anchor="t">
            <a:spAutoFit/>
          </a:bodyPr>
          <a:lstStyle/>
          <a:p>
            <a:pPr marL="228594" indent="-228594">
              <a:buFont typeface="Arial"/>
              <a:buChar char="•"/>
            </a:pPr>
            <a:r>
              <a:rPr lang="en-US" sz="1200" dirty="0">
                <a:latin typeface="Helvetica Neue Thin"/>
                <a:cs typeface="Helvetica Neue Thin"/>
              </a:rPr>
              <a:t>Consolidated codebase &amp; scalable consensus </a:t>
            </a:r>
          </a:p>
          <a:p>
            <a:pPr marL="228594" indent="-228594">
              <a:buFont typeface="Arial" panose="020B0604020202020204" pitchFamily="34" charset="0"/>
              <a:buChar char="•"/>
            </a:pPr>
            <a:r>
              <a:rPr lang="en-US" sz="1200" dirty="0">
                <a:latin typeface="Helvetica Neue Thin"/>
                <a:cs typeface="Helvetica Neue Thin"/>
              </a:rPr>
              <a:t>~100 </a:t>
            </a:r>
            <a:r>
              <a:rPr lang="en-US" sz="1200" dirty="0" err="1">
                <a:latin typeface="Helvetica Neue Thin"/>
                <a:cs typeface="Helvetica Neue Thin"/>
              </a:rPr>
              <a:t>tps</a:t>
            </a:r>
            <a:endParaRPr lang="en-US" sz="1200" dirty="0">
              <a:latin typeface="Helvetica Neue Thin"/>
              <a:cs typeface="Helvetica Neue Thin"/>
            </a:endParaRPr>
          </a:p>
          <a:p>
            <a:pPr marL="228594" indent="-228594">
              <a:buFont typeface="Arial" panose="020B0604020202020204" pitchFamily="34" charset="0"/>
              <a:buChar char="•"/>
            </a:pPr>
            <a:r>
              <a:rPr lang="en-US" sz="1200" dirty="0">
                <a:latin typeface="Helvetica Neue Thin"/>
                <a:cs typeface="Helvetica Neue Thin"/>
              </a:rPr>
              <a:t>~15 nodes tested and stable</a:t>
            </a:r>
          </a:p>
        </p:txBody>
      </p:sp>
      <p:cxnSp>
        <p:nvCxnSpPr>
          <p:cNvPr id="84" name="Straight Connector 83"/>
          <p:cNvCxnSpPr/>
          <p:nvPr/>
        </p:nvCxnSpPr>
        <p:spPr>
          <a:xfrm flipH="1">
            <a:off x="9055671" y="3772872"/>
            <a:ext cx="14748" cy="383665"/>
          </a:xfrm>
          <a:prstGeom prst="line">
            <a:avLst/>
          </a:prstGeom>
          <a:ln>
            <a:solidFill>
              <a:schemeClr val="tx1"/>
            </a:solidFill>
            <a:prstDash val="dot"/>
            <a:tailEnd type="oval"/>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1673370" y="4494268"/>
            <a:ext cx="2845221" cy="461665"/>
          </a:xfrm>
          <a:prstGeom prst="rect">
            <a:avLst/>
          </a:prstGeom>
          <a:noFill/>
        </p:spPr>
        <p:txBody>
          <a:bodyPr wrap="square" rtlCol="0" anchor="t">
            <a:spAutoFit/>
          </a:bodyPr>
          <a:lstStyle/>
          <a:p>
            <a:r>
              <a:rPr lang="en-US" sz="1200" dirty="0">
                <a:latin typeface="Helvetica Neue Thin"/>
                <a:cs typeface="Helvetica Neue Thin"/>
              </a:rPr>
              <a:t>Blockchain on </a:t>
            </a:r>
          </a:p>
          <a:p>
            <a:r>
              <a:rPr lang="en-US" sz="1200" dirty="0" err="1">
                <a:latin typeface="Helvetica Neue Thin"/>
                <a:cs typeface="Helvetica Neue Thin"/>
              </a:rPr>
              <a:t>Dockerhub</a:t>
            </a:r>
            <a:r>
              <a:rPr lang="en-US" sz="1200" dirty="0">
                <a:latin typeface="Helvetica Neue Thin"/>
                <a:cs typeface="Helvetica Neue Thin"/>
              </a:rPr>
              <a:t> Alpha</a:t>
            </a:r>
          </a:p>
        </p:txBody>
      </p:sp>
      <p:grpSp>
        <p:nvGrpSpPr>
          <p:cNvPr id="89" name="Group 88"/>
          <p:cNvGrpSpPr/>
          <p:nvPr/>
        </p:nvGrpSpPr>
        <p:grpSpPr>
          <a:xfrm>
            <a:off x="1722579" y="3735559"/>
            <a:ext cx="1334712" cy="913411"/>
            <a:chOff x="2348779" y="2829653"/>
            <a:chExt cx="1003953" cy="700922"/>
          </a:xfrm>
        </p:grpSpPr>
        <p:cxnSp>
          <p:nvCxnSpPr>
            <p:cNvPr id="90" name="Straight Connector 89"/>
            <p:cNvCxnSpPr/>
            <p:nvPr/>
          </p:nvCxnSpPr>
          <p:spPr>
            <a:xfrm>
              <a:off x="2348779" y="3145386"/>
              <a:ext cx="0" cy="385189"/>
            </a:xfrm>
            <a:prstGeom prst="line">
              <a:avLst/>
            </a:prstGeom>
            <a:ln>
              <a:solidFill>
                <a:schemeClr val="tx1"/>
              </a:solidFill>
              <a:prstDash val="dot"/>
              <a:tailEnd type="ova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3339612" y="2829653"/>
              <a:ext cx="0" cy="365343"/>
            </a:xfrm>
            <a:prstGeom prst="line">
              <a:avLst/>
            </a:prstGeom>
            <a:ln>
              <a:solidFill>
                <a:schemeClr val="tx1"/>
              </a:solidFill>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2382266" y="3155308"/>
              <a:ext cx="970466" cy="0"/>
            </a:xfrm>
            <a:prstGeom prst="line">
              <a:avLst/>
            </a:prstGeom>
            <a:ln>
              <a:solidFill>
                <a:schemeClr val="tx1"/>
              </a:solidFill>
              <a:prstDash val="dot"/>
              <a:headEnd type="none"/>
              <a:tailEnd type="none"/>
            </a:ln>
          </p:spPr>
          <p:style>
            <a:lnRef idx="2">
              <a:schemeClr val="accent1"/>
            </a:lnRef>
            <a:fillRef idx="0">
              <a:schemeClr val="accent1"/>
            </a:fillRef>
            <a:effectRef idx="1">
              <a:schemeClr val="accent1"/>
            </a:effectRef>
            <a:fontRef idx="minor">
              <a:schemeClr val="tx1"/>
            </a:fontRef>
          </p:style>
        </p:cxnSp>
      </p:grpSp>
      <p:cxnSp>
        <p:nvCxnSpPr>
          <p:cNvPr id="96" name="Straight Connector 95"/>
          <p:cNvCxnSpPr/>
          <p:nvPr/>
        </p:nvCxnSpPr>
        <p:spPr>
          <a:xfrm>
            <a:off x="8008723" y="1598617"/>
            <a:ext cx="0" cy="1662220"/>
          </a:xfrm>
          <a:prstGeom prst="line">
            <a:avLst/>
          </a:prstGeom>
          <a:ln>
            <a:solidFill>
              <a:schemeClr val="tx1"/>
            </a:solidFill>
            <a:prstDash val="dot"/>
            <a:headEnd type="oval"/>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8035182" y="1429896"/>
            <a:ext cx="1564265" cy="1569660"/>
          </a:xfrm>
          <a:prstGeom prst="rect">
            <a:avLst/>
          </a:prstGeom>
          <a:noFill/>
        </p:spPr>
        <p:txBody>
          <a:bodyPr wrap="square" rtlCol="0" anchor="t">
            <a:spAutoFit/>
          </a:bodyPr>
          <a:lstStyle/>
          <a:p>
            <a:r>
              <a:rPr lang="en-US" sz="1200" dirty="0">
                <a:latin typeface="Helvetica Neue Thin"/>
                <a:cs typeface="Helvetica Neue Thin"/>
              </a:rPr>
              <a:t>Fabric v.1</a:t>
            </a:r>
          </a:p>
          <a:p>
            <a:pPr marL="228594" indent="-228594">
              <a:buFont typeface="Arial"/>
              <a:buChar char="•"/>
            </a:pPr>
            <a:r>
              <a:rPr lang="en-US" sz="1200" dirty="0">
                <a:latin typeface="Helvetica Neue Thin"/>
                <a:cs typeface="Helvetica Neue Thin"/>
              </a:rPr>
              <a:t>Dynamic add/subtract &amp; sync nodes</a:t>
            </a:r>
            <a:br>
              <a:rPr lang="en-US" sz="1200" dirty="0">
                <a:latin typeface="Helvetica Neue Thin"/>
                <a:cs typeface="Helvetica Neue Thin"/>
              </a:rPr>
            </a:br>
            <a:endParaRPr lang="en-US" sz="1200" dirty="0">
              <a:latin typeface="Helvetica Neue Thin"/>
              <a:cs typeface="Helvetica Neue Thin"/>
            </a:endParaRPr>
          </a:p>
          <a:p>
            <a:pPr marL="228594" indent="-228594">
              <a:buFont typeface="Arial"/>
              <a:buChar char="•"/>
            </a:pPr>
            <a:r>
              <a:rPr lang="en-US" sz="1200" dirty="0">
                <a:latin typeface="Helvetica Neue Thin"/>
                <a:cs typeface="Helvetica Neue Thin"/>
              </a:rPr>
              <a:t>ISVs offer solutions based on Fabric</a:t>
            </a:r>
          </a:p>
        </p:txBody>
      </p:sp>
      <p:cxnSp>
        <p:nvCxnSpPr>
          <p:cNvPr id="99" name="Straight Connector 98"/>
          <p:cNvCxnSpPr/>
          <p:nvPr/>
        </p:nvCxnSpPr>
        <p:spPr>
          <a:xfrm>
            <a:off x="8351722" y="3741807"/>
            <a:ext cx="13229" cy="1649523"/>
          </a:xfrm>
          <a:prstGeom prst="line">
            <a:avLst/>
          </a:prstGeom>
          <a:ln>
            <a:solidFill>
              <a:schemeClr val="tx1"/>
            </a:solidFill>
            <a:prstDash val="dot"/>
            <a:tailEnd type="oval"/>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9394765" y="4553093"/>
            <a:ext cx="2695636" cy="646331"/>
          </a:xfrm>
          <a:prstGeom prst="rect">
            <a:avLst/>
          </a:prstGeom>
          <a:noFill/>
        </p:spPr>
        <p:txBody>
          <a:bodyPr wrap="square" rtlCol="0" anchor="t">
            <a:spAutoFit/>
          </a:bodyPr>
          <a:lstStyle/>
          <a:p>
            <a:r>
              <a:rPr lang="en-US" sz="1200" dirty="0">
                <a:latin typeface="Helvetica Neue Thin"/>
                <a:cs typeface="Helvetica Neue Thin"/>
              </a:rPr>
              <a:t>Blockchain on </a:t>
            </a:r>
            <a:r>
              <a:rPr lang="en-US" sz="1200" dirty="0" err="1">
                <a:latin typeface="Helvetica Neue Thin"/>
                <a:cs typeface="Helvetica Neue Thin"/>
              </a:rPr>
              <a:t>DockerHub</a:t>
            </a:r>
            <a:r>
              <a:rPr lang="en-US" sz="1200" dirty="0">
                <a:latin typeface="Helvetica Neue Thin"/>
                <a:cs typeface="Helvetica Neue Thin"/>
              </a:rPr>
              <a:t> Beta</a:t>
            </a:r>
          </a:p>
          <a:p>
            <a:r>
              <a:rPr lang="en-US" sz="1200" dirty="0">
                <a:latin typeface="Helvetica Neue Thin"/>
                <a:cs typeface="Helvetica Neue Thin"/>
              </a:rPr>
              <a:t>Import/Export Data with External Systems</a:t>
            </a:r>
          </a:p>
        </p:txBody>
      </p:sp>
      <p:grpSp>
        <p:nvGrpSpPr>
          <p:cNvPr id="47" name="Group 3"/>
          <p:cNvGrpSpPr>
            <a:grpSpLocks/>
          </p:cNvGrpSpPr>
          <p:nvPr/>
        </p:nvGrpSpPr>
        <p:grpSpPr bwMode="auto">
          <a:xfrm>
            <a:off x="10149418" y="97367"/>
            <a:ext cx="1703916" cy="814917"/>
            <a:chOff x="4795" y="46"/>
            <a:chExt cx="805" cy="385"/>
          </a:xfrm>
        </p:grpSpPr>
        <p:grpSp>
          <p:nvGrpSpPr>
            <p:cNvPr id="48" name="Group 4"/>
            <p:cNvGrpSpPr>
              <a:grpSpLocks/>
            </p:cNvGrpSpPr>
            <p:nvPr/>
          </p:nvGrpSpPr>
          <p:grpSpPr bwMode="auto">
            <a:xfrm>
              <a:off x="4795" y="46"/>
              <a:ext cx="375" cy="385"/>
              <a:chOff x="1695" y="2184"/>
              <a:chExt cx="506" cy="518"/>
            </a:xfrm>
          </p:grpSpPr>
          <p:sp>
            <p:nvSpPr>
              <p:cNvPr id="51" name="Freeform 5"/>
              <p:cNvSpPr>
                <a:spLocks/>
              </p:cNvSpPr>
              <p:nvPr/>
            </p:nvSpPr>
            <p:spPr bwMode="auto">
              <a:xfrm>
                <a:off x="2055" y="2184"/>
                <a:ext cx="146" cy="518"/>
              </a:xfrm>
              <a:custGeom>
                <a:avLst/>
                <a:gdLst>
                  <a:gd name="T0" fmla="*/ 37 w 291"/>
                  <a:gd name="T1" fmla="*/ 0 h 1037"/>
                  <a:gd name="T2" fmla="*/ 37 w 291"/>
                  <a:gd name="T3" fmla="*/ 129 h 1037"/>
                  <a:gd name="T4" fmla="*/ 3 w 291"/>
                  <a:gd name="T5" fmla="*/ 129 h 1037"/>
                  <a:gd name="T6" fmla="*/ 2 w 291"/>
                  <a:gd name="T7" fmla="*/ 129 h 1037"/>
                  <a:gd name="T8" fmla="*/ 2 w 291"/>
                  <a:gd name="T9" fmla="*/ 129 h 1037"/>
                  <a:gd name="T10" fmla="*/ 1 w 291"/>
                  <a:gd name="T11" fmla="*/ 129 h 1037"/>
                  <a:gd name="T12" fmla="*/ 1 w 291"/>
                  <a:gd name="T13" fmla="*/ 128 h 1037"/>
                  <a:gd name="T14" fmla="*/ 1 w 291"/>
                  <a:gd name="T15" fmla="*/ 128 h 1037"/>
                  <a:gd name="T16" fmla="*/ 1 w 291"/>
                  <a:gd name="T17" fmla="*/ 128 h 1037"/>
                  <a:gd name="T18" fmla="*/ 0 w 291"/>
                  <a:gd name="T19" fmla="*/ 127 h 1037"/>
                  <a:gd name="T20" fmla="*/ 0 w 291"/>
                  <a:gd name="T21" fmla="*/ 127 h 1037"/>
                  <a:gd name="T22" fmla="*/ 0 w 291"/>
                  <a:gd name="T23" fmla="*/ 126 h 1037"/>
                  <a:gd name="T24" fmla="*/ 1 w 291"/>
                  <a:gd name="T25" fmla="*/ 126 h 1037"/>
                  <a:gd name="T26" fmla="*/ 1 w 291"/>
                  <a:gd name="T27" fmla="*/ 125 h 1037"/>
                  <a:gd name="T28" fmla="*/ 1 w 291"/>
                  <a:gd name="T29" fmla="*/ 125 h 1037"/>
                  <a:gd name="T30" fmla="*/ 1 w 291"/>
                  <a:gd name="T31" fmla="*/ 124 h 1037"/>
                  <a:gd name="T32" fmla="*/ 2 w 291"/>
                  <a:gd name="T33" fmla="*/ 124 h 1037"/>
                  <a:gd name="T34" fmla="*/ 2 w 291"/>
                  <a:gd name="T35" fmla="*/ 124 h 1037"/>
                  <a:gd name="T36" fmla="*/ 3 w 291"/>
                  <a:gd name="T37" fmla="*/ 124 h 1037"/>
                  <a:gd name="T38" fmla="*/ 32 w 291"/>
                  <a:gd name="T39" fmla="*/ 124 h 1037"/>
                  <a:gd name="T40" fmla="*/ 32 w 291"/>
                  <a:gd name="T41" fmla="*/ 5 h 1037"/>
                  <a:gd name="T42" fmla="*/ 3 w 291"/>
                  <a:gd name="T43" fmla="*/ 5 h 1037"/>
                  <a:gd name="T44" fmla="*/ 3 w 291"/>
                  <a:gd name="T45" fmla="*/ 5 h 1037"/>
                  <a:gd name="T46" fmla="*/ 2 w 291"/>
                  <a:gd name="T47" fmla="*/ 5 h 1037"/>
                  <a:gd name="T48" fmla="*/ 2 w 291"/>
                  <a:gd name="T49" fmla="*/ 4 h 1037"/>
                  <a:gd name="T50" fmla="*/ 1 w 291"/>
                  <a:gd name="T51" fmla="*/ 4 h 1037"/>
                  <a:gd name="T52" fmla="*/ 1 w 291"/>
                  <a:gd name="T53" fmla="*/ 4 h 1037"/>
                  <a:gd name="T54" fmla="*/ 1 w 291"/>
                  <a:gd name="T55" fmla="*/ 3 h 1037"/>
                  <a:gd name="T56" fmla="*/ 1 w 291"/>
                  <a:gd name="T57" fmla="*/ 3 h 1037"/>
                  <a:gd name="T58" fmla="*/ 1 w 291"/>
                  <a:gd name="T59" fmla="*/ 2 h 1037"/>
                  <a:gd name="T60" fmla="*/ 1 w 291"/>
                  <a:gd name="T61" fmla="*/ 2 h 1037"/>
                  <a:gd name="T62" fmla="*/ 1 w 291"/>
                  <a:gd name="T63" fmla="*/ 2 h 1037"/>
                  <a:gd name="T64" fmla="*/ 1 w 291"/>
                  <a:gd name="T65" fmla="*/ 1 h 1037"/>
                  <a:gd name="T66" fmla="*/ 1 w 291"/>
                  <a:gd name="T67" fmla="*/ 1 h 1037"/>
                  <a:gd name="T68" fmla="*/ 1 w 291"/>
                  <a:gd name="T69" fmla="*/ 0 h 1037"/>
                  <a:gd name="T70" fmla="*/ 2 w 291"/>
                  <a:gd name="T71" fmla="*/ 0 h 1037"/>
                  <a:gd name="T72" fmla="*/ 2 w 291"/>
                  <a:gd name="T73" fmla="*/ 0 h 1037"/>
                  <a:gd name="T74" fmla="*/ 3 w 291"/>
                  <a:gd name="T75" fmla="*/ 0 h 1037"/>
                  <a:gd name="T76" fmla="*/ 3 w 291"/>
                  <a:gd name="T77" fmla="*/ 0 h 1037"/>
                  <a:gd name="T78" fmla="*/ 37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52" name="Freeform 6"/>
              <p:cNvSpPr>
                <a:spLocks/>
              </p:cNvSpPr>
              <p:nvPr/>
            </p:nvSpPr>
            <p:spPr bwMode="auto">
              <a:xfrm>
                <a:off x="1695" y="2184"/>
                <a:ext cx="146" cy="518"/>
              </a:xfrm>
              <a:custGeom>
                <a:avLst/>
                <a:gdLst>
                  <a:gd name="T0" fmla="*/ 0 w 291"/>
                  <a:gd name="T1" fmla="*/ 0 h 1037"/>
                  <a:gd name="T2" fmla="*/ 0 w 291"/>
                  <a:gd name="T3" fmla="*/ 129 h 1037"/>
                  <a:gd name="T4" fmla="*/ 34 w 291"/>
                  <a:gd name="T5" fmla="*/ 129 h 1037"/>
                  <a:gd name="T6" fmla="*/ 35 w 291"/>
                  <a:gd name="T7" fmla="*/ 129 h 1037"/>
                  <a:gd name="T8" fmla="*/ 35 w 291"/>
                  <a:gd name="T9" fmla="*/ 129 h 1037"/>
                  <a:gd name="T10" fmla="*/ 36 w 291"/>
                  <a:gd name="T11" fmla="*/ 129 h 1037"/>
                  <a:gd name="T12" fmla="*/ 36 w 291"/>
                  <a:gd name="T13" fmla="*/ 128 h 1037"/>
                  <a:gd name="T14" fmla="*/ 36 w 291"/>
                  <a:gd name="T15" fmla="*/ 128 h 1037"/>
                  <a:gd name="T16" fmla="*/ 37 w 291"/>
                  <a:gd name="T17" fmla="*/ 128 h 1037"/>
                  <a:gd name="T18" fmla="*/ 37 w 291"/>
                  <a:gd name="T19" fmla="*/ 127 h 1037"/>
                  <a:gd name="T20" fmla="*/ 37 w 291"/>
                  <a:gd name="T21" fmla="*/ 127 h 1037"/>
                  <a:gd name="T22" fmla="*/ 37 w 291"/>
                  <a:gd name="T23" fmla="*/ 126 h 1037"/>
                  <a:gd name="T24" fmla="*/ 37 w 291"/>
                  <a:gd name="T25" fmla="*/ 126 h 1037"/>
                  <a:gd name="T26" fmla="*/ 36 w 291"/>
                  <a:gd name="T27" fmla="*/ 125 h 1037"/>
                  <a:gd name="T28" fmla="*/ 36 w 291"/>
                  <a:gd name="T29" fmla="*/ 125 h 1037"/>
                  <a:gd name="T30" fmla="*/ 36 w 291"/>
                  <a:gd name="T31" fmla="*/ 124 h 1037"/>
                  <a:gd name="T32" fmla="*/ 35 w 291"/>
                  <a:gd name="T33" fmla="*/ 124 h 1037"/>
                  <a:gd name="T34" fmla="*/ 35 w 291"/>
                  <a:gd name="T35" fmla="*/ 124 h 1037"/>
                  <a:gd name="T36" fmla="*/ 34 w 291"/>
                  <a:gd name="T37" fmla="*/ 124 h 1037"/>
                  <a:gd name="T38" fmla="*/ 6 w 291"/>
                  <a:gd name="T39" fmla="*/ 124 h 1037"/>
                  <a:gd name="T40" fmla="*/ 6 w 291"/>
                  <a:gd name="T41" fmla="*/ 5 h 1037"/>
                  <a:gd name="T42" fmla="*/ 34 w 291"/>
                  <a:gd name="T43" fmla="*/ 5 h 1037"/>
                  <a:gd name="T44" fmla="*/ 34 w 291"/>
                  <a:gd name="T45" fmla="*/ 5 h 1037"/>
                  <a:gd name="T46" fmla="*/ 35 w 291"/>
                  <a:gd name="T47" fmla="*/ 5 h 1037"/>
                  <a:gd name="T48" fmla="*/ 35 w 291"/>
                  <a:gd name="T49" fmla="*/ 4 h 1037"/>
                  <a:gd name="T50" fmla="*/ 36 w 291"/>
                  <a:gd name="T51" fmla="*/ 4 h 1037"/>
                  <a:gd name="T52" fmla="*/ 36 w 291"/>
                  <a:gd name="T53" fmla="*/ 4 h 1037"/>
                  <a:gd name="T54" fmla="*/ 36 w 291"/>
                  <a:gd name="T55" fmla="*/ 3 h 1037"/>
                  <a:gd name="T56" fmla="*/ 36 w 291"/>
                  <a:gd name="T57" fmla="*/ 3 h 1037"/>
                  <a:gd name="T58" fmla="*/ 36 w 291"/>
                  <a:gd name="T59" fmla="*/ 2 h 1037"/>
                  <a:gd name="T60" fmla="*/ 36 w 291"/>
                  <a:gd name="T61" fmla="*/ 2 h 1037"/>
                  <a:gd name="T62" fmla="*/ 36 w 291"/>
                  <a:gd name="T63" fmla="*/ 2 h 1037"/>
                  <a:gd name="T64" fmla="*/ 36 w 291"/>
                  <a:gd name="T65" fmla="*/ 1 h 1037"/>
                  <a:gd name="T66" fmla="*/ 36 w 291"/>
                  <a:gd name="T67" fmla="*/ 1 h 1037"/>
                  <a:gd name="T68" fmla="*/ 36 w 291"/>
                  <a:gd name="T69" fmla="*/ 0 h 1037"/>
                  <a:gd name="T70" fmla="*/ 35 w 291"/>
                  <a:gd name="T71" fmla="*/ 0 h 1037"/>
                  <a:gd name="T72" fmla="*/ 35 w 291"/>
                  <a:gd name="T73" fmla="*/ 0 h 1037"/>
                  <a:gd name="T74" fmla="*/ 34 w 291"/>
                  <a:gd name="T75" fmla="*/ 0 h 1037"/>
                  <a:gd name="T76" fmla="*/ 34 w 291"/>
                  <a:gd name="T77" fmla="*/ 0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55" name="Freeform 7"/>
              <p:cNvSpPr>
                <a:spLocks/>
              </p:cNvSpPr>
              <p:nvPr/>
            </p:nvSpPr>
            <p:spPr bwMode="auto">
              <a:xfrm>
                <a:off x="1846" y="2329"/>
                <a:ext cx="218" cy="292"/>
              </a:xfrm>
              <a:custGeom>
                <a:avLst/>
                <a:gdLst>
                  <a:gd name="T0" fmla="*/ 52 w 435"/>
                  <a:gd name="T1" fmla="*/ 72 h 585"/>
                  <a:gd name="T2" fmla="*/ 51 w 435"/>
                  <a:gd name="T3" fmla="*/ 71 h 585"/>
                  <a:gd name="T4" fmla="*/ 51 w 435"/>
                  <a:gd name="T5" fmla="*/ 50 h 585"/>
                  <a:gd name="T6" fmla="*/ 48 w 435"/>
                  <a:gd name="T7" fmla="*/ 42 h 585"/>
                  <a:gd name="T8" fmla="*/ 43 w 435"/>
                  <a:gd name="T9" fmla="*/ 36 h 585"/>
                  <a:gd name="T10" fmla="*/ 37 w 435"/>
                  <a:gd name="T11" fmla="*/ 32 h 585"/>
                  <a:gd name="T12" fmla="*/ 32 w 435"/>
                  <a:gd name="T13" fmla="*/ 30 h 585"/>
                  <a:gd name="T14" fmla="*/ 32 w 435"/>
                  <a:gd name="T15" fmla="*/ 28 h 585"/>
                  <a:gd name="T16" fmla="*/ 34 w 435"/>
                  <a:gd name="T17" fmla="*/ 27 h 585"/>
                  <a:gd name="T18" fmla="*/ 38 w 435"/>
                  <a:gd name="T19" fmla="*/ 23 h 585"/>
                  <a:gd name="T20" fmla="*/ 40 w 435"/>
                  <a:gd name="T21" fmla="*/ 18 h 585"/>
                  <a:gd name="T22" fmla="*/ 40 w 435"/>
                  <a:gd name="T23" fmla="*/ 13 h 585"/>
                  <a:gd name="T24" fmla="*/ 38 w 435"/>
                  <a:gd name="T25" fmla="*/ 9 h 585"/>
                  <a:gd name="T26" fmla="*/ 35 w 435"/>
                  <a:gd name="T27" fmla="*/ 5 h 585"/>
                  <a:gd name="T28" fmla="*/ 30 w 435"/>
                  <a:gd name="T29" fmla="*/ 4 h 585"/>
                  <a:gd name="T30" fmla="*/ 25 w 435"/>
                  <a:gd name="T31" fmla="*/ 4 h 585"/>
                  <a:gd name="T32" fmla="*/ 21 w 435"/>
                  <a:gd name="T33" fmla="*/ 5 h 585"/>
                  <a:gd name="T34" fmla="*/ 17 w 435"/>
                  <a:gd name="T35" fmla="*/ 9 h 585"/>
                  <a:gd name="T36" fmla="*/ 15 w 435"/>
                  <a:gd name="T37" fmla="*/ 13 h 585"/>
                  <a:gd name="T38" fmla="*/ 15 w 435"/>
                  <a:gd name="T39" fmla="*/ 18 h 585"/>
                  <a:gd name="T40" fmla="*/ 17 w 435"/>
                  <a:gd name="T41" fmla="*/ 23 h 585"/>
                  <a:gd name="T42" fmla="*/ 21 w 435"/>
                  <a:gd name="T43" fmla="*/ 27 h 585"/>
                  <a:gd name="T44" fmla="*/ 23 w 435"/>
                  <a:gd name="T45" fmla="*/ 28 h 585"/>
                  <a:gd name="T46" fmla="*/ 23 w 435"/>
                  <a:gd name="T47" fmla="*/ 30 h 585"/>
                  <a:gd name="T48" fmla="*/ 18 w 435"/>
                  <a:gd name="T49" fmla="*/ 32 h 585"/>
                  <a:gd name="T50" fmla="*/ 12 w 435"/>
                  <a:gd name="T51" fmla="*/ 36 h 585"/>
                  <a:gd name="T52" fmla="*/ 7 w 435"/>
                  <a:gd name="T53" fmla="*/ 42 h 585"/>
                  <a:gd name="T54" fmla="*/ 4 w 435"/>
                  <a:gd name="T55" fmla="*/ 50 h 585"/>
                  <a:gd name="T56" fmla="*/ 4 w 435"/>
                  <a:gd name="T57" fmla="*/ 71 h 585"/>
                  <a:gd name="T58" fmla="*/ 3 w 435"/>
                  <a:gd name="T59" fmla="*/ 72 h 585"/>
                  <a:gd name="T60" fmla="*/ 2 w 435"/>
                  <a:gd name="T61" fmla="*/ 73 h 585"/>
                  <a:gd name="T62" fmla="*/ 1 w 435"/>
                  <a:gd name="T63" fmla="*/ 72 h 585"/>
                  <a:gd name="T64" fmla="*/ 0 w 435"/>
                  <a:gd name="T65" fmla="*/ 54 h 585"/>
                  <a:gd name="T66" fmla="*/ 2 w 435"/>
                  <a:gd name="T67" fmla="*/ 46 h 585"/>
                  <a:gd name="T68" fmla="*/ 5 w 435"/>
                  <a:gd name="T69" fmla="*/ 38 h 585"/>
                  <a:gd name="T70" fmla="*/ 10 w 435"/>
                  <a:gd name="T71" fmla="*/ 33 h 585"/>
                  <a:gd name="T72" fmla="*/ 17 w 435"/>
                  <a:gd name="T73" fmla="*/ 29 h 585"/>
                  <a:gd name="T74" fmla="*/ 13 w 435"/>
                  <a:gd name="T75" fmla="*/ 23 h 585"/>
                  <a:gd name="T76" fmla="*/ 11 w 435"/>
                  <a:gd name="T77" fmla="*/ 16 h 585"/>
                  <a:gd name="T78" fmla="*/ 13 w 435"/>
                  <a:gd name="T79" fmla="*/ 10 h 585"/>
                  <a:gd name="T80" fmla="*/ 16 w 435"/>
                  <a:gd name="T81" fmla="*/ 4 h 585"/>
                  <a:gd name="T82" fmla="*/ 21 w 435"/>
                  <a:gd name="T83" fmla="*/ 1 h 585"/>
                  <a:gd name="T84" fmla="*/ 28 w 435"/>
                  <a:gd name="T85" fmla="*/ 0 h 585"/>
                  <a:gd name="T86" fmla="*/ 34 w 435"/>
                  <a:gd name="T87" fmla="*/ 1 h 585"/>
                  <a:gd name="T88" fmla="*/ 39 w 435"/>
                  <a:gd name="T89" fmla="*/ 4 h 585"/>
                  <a:gd name="T90" fmla="*/ 43 w 435"/>
                  <a:gd name="T91" fmla="*/ 10 h 585"/>
                  <a:gd name="T92" fmla="*/ 44 w 435"/>
                  <a:gd name="T93" fmla="*/ 16 h 585"/>
                  <a:gd name="T94" fmla="*/ 42 w 435"/>
                  <a:gd name="T95" fmla="*/ 23 h 585"/>
                  <a:gd name="T96" fmla="*/ 38 w 435"/>
                  <a:gd name="T97" fmla="*/ 29 h 585"/>
                  <a:gd name="T98" fmla="*/ 45 w 435"/>
                  <a:gd name="T99" fmla="*/ 33 h 585"/>
                  <a:gd name="T100" fmla="*/ 50 w 435"/>
                  <a:gd name="T101" fmla="*/ 38 h 585"/>
                  <a:gd name="T102" fmla="*/ 54 w 435"/>
                  <a:gd name="T103" fmla="*/ 46 h 585"/>
                  <a:gd name="T104" fmla="*/ 55 w 435"/>
                  <a:gd name="T105" fmla="*/ 54 h 585"/>
                  <a:gd name="T106" fmla="*/ 54 w 435"/>
                  <a:gd name="T107" fmla="*/ 72 h 585"/>
                  <a:gd name="T108" fmla="*/ 53 w 435"/>
                  <a:gd name="T109" fmla="*/ 73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57" name="Freeform 8"/>
              <p:cNvSpPr>
                <a:spLocks/>
              </p:cNvSpPr>
              <p:nvPr/>
            </p:nvSpPr>
            <p:spPr bwMode="auto">
              <a:xfrm>
                <a:off x="1969" y="2267"/>
                <a:ext cx="174" cy="293"/>
              </a:xfrm>
              <a:custGeom>
                <a:avLst/>
                <a:gdLst>
                  <a:gd name="T0" fmla="*/ 41 w 349"/>
                  <a:gd name="T1" fmla="*/ 74 h 584"/>
                  <a:gd name="T2" fmla="*/ 40 w 349"/>
                  <a:gd name="T3" fmla="*/ 73 h 584"/>
                  <a:gd name="T4" fmla="*/ 39 w 349"/>
                  <a:gd name="T5" fmla="*/ 72 h 584"/>
                  <a:gd name="T6" fmla="*/ 39 w 349"/>
                  <a:gd name="T7" fmla="*/ 51 h 584"/>
                  <a:gd name="T8" fmla="*/ 37 w 349"/>
                  <a:gd name="T9" fmla="*/ 45 h 584"/>
                  <a:gd name="T10" fmla="*/ 34 w 349"/>
                  <a:gd name="T11" fmla="*/ 40 h 584"/>
                  <a:gd name="T12" fmla="*/ 30 w 349"/>
                  <a:gd name="T13" fmla="*/ 36 h 584"/>
                  <a:gd name="T14" fmla="*/ 25 w 349"/>
                  <a:gd name="T15" fmla="*/ 33 h 584"/>
                  <a:gd name="T16" fmla="*/ 21 w 349"/>
                  <a:gd name="T17" fmla="*/ 32 h 584"/>
                  <a:gd name="T18" fmla="*/ 20 w 349"/>
                  <a:gd name="T19" fmla="*/ 30 h 584"/>
                  <a:gd name="T20" fmla="*/ 20 w 349"/>
                  <a:gd name="T21" fmla="*/ 29 h 584"/>
                  <a:gd name="T22" fmla="*/ 23 w 349"/>
                  <a:gd name="T23" fmla="*/ 27 h 584"/>
                  <a:gd name="T24" fmla="*/ 25 w 349"/>
                  <a:gd name="T25" fmla="*/ 25 h 584"/>
                  <a:gd name="T26" fmla="*/ 28 w 349"/>
                  <a:gd name="T27" fmla="*/ 20 h 584"/>
                  <a:gd name="T28" fmla="*/ 28 w 349"/>
                  <a:gd name="T29" fmla="*/ 18 h 584"/>
                  <a:gd name="T30" fmla="*/ 28 w 349"/>
                  <a:gd name="T31" fmla="*/ 14 h 584"/>
                  <a:gd name="T32" fmla="*/ 27 w 349"/>
                  <a:gd name="T33" fmla="*/ 11 h 584"/>
                  <a:gd name="T34" fmla="*/ 25 w 349"/>
                  <a:gd name="T35" fmla="*/ 8 h 584"/>
                  <a:gd name="T36" fmla="*/ 22 w 349"/>
                  <a:gd name="T37" fmla="*/ 6 h 584"/>
                  <a:gd name="T38" fmla="*/ 18 w 349"/>
                  <a:gd name="T39" fmla="*/ 4 h 584"/>
                  <a:gd name="T40" fmla="*/ 15 w 349"/>
                  <a:gd name="T41" fmla="*/ 4 h 584"/>
                  <a:gd name="T42" fmla="*/ 11 w 349"/>
                  <a:gd name="T43" fmla="*/ 5 h 584"/>
                  <a:gd name="T44" fmla="*/ 8 w 349"/>
                  <a:gd name="T45" fmla="*/ 7 h 584"/>
                  <a:gd name="T46" fmla="*/ 5 w 349"/>
                  <a:gd name="T47" fmla="*/ 10 h 584"/>
                  <a:gd name="T48" fmla="*/ 4 w 349"/>
                  <a:gd name="T49" fmla="*/ 13 h 584"/>
                  <a:gd name="T50" fmla="*/ 3 w 349"/>
                  <a:gd name="T51" fmla="*/ 17 h 584"/>
                  <a:gd name="T52" fmla="*/ 3 w 349"/>
                  <a:gd name="T53" fmla="*/ 18 h 584"/>
                  <a:gd name="T54" fmla="*/ 2 w 349"/>
                  <a:gd name="T55" fmla="*/ 18 h 584"/>
                  <a:gd name="T56" fmla="*/ 1 w 349"/>
                  <a:gd name="T57" fmla="*/ 19 h 584"/>
                  <a:gd name="T58" fmla="*/ 0 w 349"/>
                  <a:gd name="T59" fmla="*/ 18 h 584"/>
                  <a:gd name="T60" fmla="*/ 0 w 349"/>
                  <a:gd name="T61" fmla="*/ 17 h 584"/>
                  <a:gd name="T62" fmla="*/ 0 w 349"/>
                  <a:gd name="T63" fmla="*/ 13 h 584"/>
                  <a:gd name="T64" fmla="*/ 2 w 349"/>
                  <a:gd name="T65" fmla="*/ 9 h 584"/>
                  <a:gd name="T66" fmla="*/ 4 w 349"/>
                  <a:gd name="T67" fmla="*/ 5 h 584"/>
                  <a:gd name="T68" fmla="*/ 8 w 349"/>
                  <a:gd name="T69" fmla="*/ 2 h 584"/>
                  <a:gd name="T70" fmla="*/ 13 w 349"/>
                  <a:gd name="T71" fmla="*/ 1 h 584"/>
                  <a:gd name="T72" fmla="*/ 18 w 349"/>
                  <a:gd name="T73" fmla="*/ 1 h 584"/>
                  <a:gd name="T74" fmla="*/ 22 w 349"/>
                  <a:gd name="T75" fmla="*/ 2 h 584"/>
                  <a:gd name="T76" fmla="*/ 26 w 349"/>
                  <a:gd name="T77" fmla="*/ 4 h 584"/>
                  <a:gd name="T78" fmla="*/ 29 w 349"/>
                  <a:gd name="T79" fmla="*/ 8 h 584"/>
                  <a:gd name="T80" fmla="*/ 31 w 349"/>
                  <a:gd name="T81" fmla="*/ 12 h 584"/>
                  <a:gd name="T82" fmla="*/ 32 w 349"/>
                  <a:gd name="T83" fmla="*/ 17 h 584"/>
                  <a:gd name="T84" fmla="*/ 31 w 349"/>
                  <a:gd name="T85" fmla="*/ 22 h 584"/>
                  <a:gd name="T86" fmla="*/ 29 w 349"/>
                  <a:gd name="T87" fmla="*/ 27 h 584"/>
                  <a:gd name="T88" fmla="*/ 28 w 349"/>
                  <a:gd name="T89" fmla="*/ 30 h 584"/>
                  <a:gd name="T90" fmla="*/ 33 w 349"/>
                  <a:gd name="T91" fmla="*/ 34 h 584"/>
                  <a:gd name="T92" fmla="*/ 37 w 349"/>
                  <a:gd name="T93" fmla="*/ 38 h 584"/>
                  <a:gd name="T94" fmla="*/ 40 w 349"/>
                  <a:gd name="T95" fmla="*/ 43 h 584"/>
                  <a:gd name="T96" fmla="*/ 42 w 349"/>
                  <a:gd name="T97" fmla="*/ 49 h 584"/>
                  <a:gd name="T98" fmla="*/ 43 w 349"/>
                  <a:gd name="T99" fmla="*/ 55 h 584"/>
                  <a:gd name="T100" fmla="*/ 43 w 349"/>
                  <a:gd name="T101" fmla="*/ 72 h 584"/>
                  <a:gd name="T102" fmla="*/ 42 w 349"/>
                  <a:gd name="T103" fmla="*/ 74 h 584"/>
                  <a:gd name="T104" fmla="*/ 41 w 349"/>
                  <a:gd name="T105" fmla="*/ 7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58" name="Freeform 9"/>
              <p:cNvSpPr>
                <a:spLocks/>
              </p:cNvSpPr>
              <p:nvPr/>
            </p:nvSpPr>
            <p:spPr bwMode="auto">
              <a:xfrm>
                <a:off x="1766" y="2267"/>
                <a:ext cx="175" cy="293"/>
              </a:xfrm>
              <a:custGeom>
                <a:avLst/>
                <a:gdLst>
                  <a:gd name="T0" fmla="*/ 2 w 349"/>
                  <a:gd name="T1" fmla="*/ 74 h 584"/>
                  <a:gd name="T2" fmla="*/ 1 w 349"/>
                  <a:gd name="T3" fmla="*/ 73 h 584"/>
                  <a:gd name="T4" fmla="*/ 0 w 349"/>
                  <a:gd name="T5" fmla="*/ 72 h 584"/>
                  <a:gd name="T6" fmla="*/ 1 w 349"/>
                  <a:gd name="T7" fmla="*/ 51 h 584"/>
                  <a:gd name="T8" fmla="*/ 2 w 349"/>
                  <a:gd name="T9" fmla="*/ 45 h 584"/>
                  <a:gd name="T10" fmla="*/ 5 w 349"/>
                  <a:gd name="T11" fmla="*/ 39 h 584"/>
                  <a:gd name="T12" fmla="*/ 9 w 349"/>
                  <a:gd name="T13" fmla="*/ 35 h 584"/>
                  <a:gd name="T14" fmla="*/ 14 w 349"/>
                  <a:gd name="T15" fmla="*/ 31 h 584"/>
                  <a:gd name="T16" fmla="*/ 16 w 349"/>
                  <a:gd name="T17" fmla="*/ 28 h 584"/>
                  <a:gd name="T18" fmla="*/ 13 w 349"/>
                  <a:gd name="T19" fmla="*/ 24 h 584"/>
                  <a:gd name="T20" fmla="*/ 11 w 349"/>
                  <a:gd name="T21" fmla="*/ 19 h 584"/>
                  <a:gd name="T22" fmla="*/ 12 w 349"/>
                  <a:gd name="T23" fmla="*/ 13 h 584"/>
                  <a:gd name="T24" fmla="*/ 13 w 349"/>
                  <a:gd name="T25" fmla="*/ 9 h 584"/>
                  <a:gd name="T26" fmla="*/ 16 w 349"/>
                  <a:gd name="T27" fmla="*/ 5 h 584"/>
                  <a:gd name="T28" fmla="*/ 20 w 349"/>
                  <a:gd name="T29" fmla="*/ 2 h 584"/>
                  <a:gd name="T30" fmla="*/ 24 w 349"/>
                  <a:gd name="T31" fmla="*/ 1 h 584"/>
                  <a:gd name="T32" fmla="*/ 29 w 349"/>
                  <a:gd name="T33" fmla="*/ 1 h 584"/>
                  <a:gd name="T34" fmla="*/ 34 w 349"/>
                  <a:gd name="T35" fmla="*/ 2 h 584"/>
                  <a:gd name="T36" fmla="*/ 38 w 349"/>
                  <a:gd name="T37" fmla="*/ 4 h 584"/>
                  <a:gd name="T38" fmla="*/ 41 w 349"/>
                  <a:gd name="T39" fmla="*/ 8 h 584"/>
                  <a:gd name="T40" fmla="*/ 43 w 349"/>
                  <a:gd name="T41" fmla="*/ 12 h 584"/>
                  <a:gd name="T42" fmla="*/ 44 w 349"/>
                  <a:gd name="T43" fmla="*/ 17 h 584"/>
                  <a:gd name="T44" fmla="*/ 44 w 349"/>
                  <a:gd name="T45" fmla="*/ 18 h 584"/>
                  <a:gd name="T46" fmla="*/ 43 w 349"/>
                  <a:gd name="T47" fmla="*/ 18 h 584"/>
                  <a:gd name="T48" fmla="*/ 42 w 349"/>
                  <a:gd name="T49" fmla="*/ 19 h 584"/>
                  <a:gd name="T50" fmla="*/ 41 w 349"/>
                  <a:gd name="T51" fmla="*/ 18 h 584"/>
                  <a:gd name="T52" fmla="*/ 40 w 349"/>
                  <a:gd name="T53" fmla="*/ 17 h 584"/>
                  <a:gd name="T54" fmla="*/ 40 w 349"/>
                  <a:gd name="T55" fmla="*/ 14 h 584"/>
                  <a:gd name="T56" fmla="*/ 39 w 349"/>
                  <a:gd name="T57" fmla="*/ 11 h 584"/>
                  <a:gd name="T58" fmla="*/ 37 w 349"/>
                  <a:gd name="T59" fmla="*/ 8 h 584"/>
                  <a:gd name="T60" fmla="*/ 34 w 349"/>
                  <a:gd name="T61" fmla="*/ 6 h 584"/>
                  <a:gd name="T62" fmla="*/ 30 w 349"/>
                  <a:gd name="T63" fmla="*/ 4 h 584"/>
                  <a:gd name="T64" fmla="*/ 26 w 349"/>
                  <a:gd name="T65" fmla="*/ 4 h 584"/>
                  <a:gd name="T66" fmla="*/ 23 w 349"/>
                  <a:gd name="T67" fmla="*/ 5 h 584"/>
                  <a:gd name="T68" fmla="*/ 20 w 349"/>
                  <a:gd name="T69" fmla="*/ 7 h 584"/>
                  <a:gd name="T70" fmla="*/ 17 w 349"/>
                  <a:gd name="T71" fmla="*/ 10 h 584"/>
                  <a:gd name="T72" fmla="*/ 16 w 349"/>
                  <a:gd name="T73" fmla="*/ 13 h 584"/>
                  <a:gd name="T74" fmla="*/ 15 w 349"/>
                  <a:gd name="T75" fmla="*/ 17 h 584"/>
                  <a:gd name="T76" fmla="*/ 15 w 349"/>
                  <a:gd name="T77" fmla="*/ 20 h 584"/>
                  <a:gd name="T78" fmla="*/ 17 w 349"/>
                  <a:gd name="T79" fmla="*/ 24 h 584"/>
                  <a:gd name="T80" fmla="*/ 20 w 349"/>
                  <a:gd name="T81" fmla="*/ 27 h 584"/>
                  <a:gd name="T82" fmla="*/ 23 w 349"/>
                  <a:gd name="T83" fmla="*/ 28 h 584"/>
                  <a:gd name="T84" fmla="*/ 24 w 349"/>
                  <a:gd name="T85" fmla="*/ 29 h 584"/>
                  <a:gd name="T86" fmla="*/ 23 w 349"/>
                  <a:gd name="T87" fmla="*/ 31 h 584"/>
                  <a:gd name="T88" fmla="*/ 20 w 349"/>
                  <a:gd name="T89" fmla="*/ 32 h 584"/>
                  <a:gd name="T90" fmla="*/ 15 w 349"/>
                  <a:gd name="T91" fmla="*/ 35 h 584"/>
                  <a:gd name="T92" fmla="*/ 11 w 349"/>
                  <a:gd name="T93" fmla="*/ 39 h 584"/>
                  <a:gd name="T94" fmla="*/ 7 w 349"/>
                  <a:gd name="T95" fmla="*/ 43 h 584"/>
                  <a:gd name="T96" fmla="*/ 5 w 349"/>
                  <a:gd name="T97" fmla="*/ 49 h 584"/>
                  <a:gd name="T98" fmla="*/ 4 w 349"/>
                  <a:gd name="T99" fmla="*/ 55 h 584"/>
                  <a:gd name="T100" fmla="*/ 4 w 349"/>
                  <a:gd name="T101" fmla="*/ 72 h 584"/>
                  <a:gd name="T102" fmla="*/ 4 w 349"/>
                  <a:gd name="T103" fmla="*/ 74 h 584"/>
                  <a:gd name="T104" fmla="*/ 2 w 349"/>
                  <a:gd name="T105" fmla="*/ 7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59" name="Freeform 10"/>
              <p:cNvSpPr>
                <a:spLocks/>
              </p:cNvSpPr>
              <p:nvPr/>
            </p:nvSpPr>
            <p:spPr bwMode="auto">
              <a:xfrm>
                <a:off x="2055" y="2184"/>
                <a:ext cx="146" cy="518"/>
              </a:xfrm>
              <a:custGeom>
                <a:avLst/>
                <a:gdLst>
                  <a:gd name="T0" fmla="*/ 37 w 291"/>
                  <a:gd name="T1" fmla="*/ 0 h 1037"/>
                  <a:gd name="T2" fmla="*/ 37 w 291"/>
                  <a:gd name="T3" fmla="*/ 129 h 1037"/>
                  <a:gd name="T4" fmla="*/ 3 w 291"/>
                  <a:gd name="T5" fmla="*/ 129 h 1037"/>
                  <a:gd name="T6" fmla="*/ 2 w 291"/>
                  <a:gd name="T7" fmla="*/ 129 h 1037"/>
                  <a:gd name="T8" fmla="*/ 2 w 291"/>
                  <a:gd name="T9" fmla="*/ 129 h 1037"/>
                  <a:gd name="T10" fmla="*/ 1 w 291"/>
                  <a:gd name="T11" fmla="*/ 129 h 1037"/>
                  <a:gd name="T12" fmla="*/ 1 w 291"/>
                  <a:gd name="T13" fmla="*/ 128 h 1037"/>
                  <a:gd name="T14" fmla="*/ 1 w 291"/>
                  <a:gd name="T15" fmla="*/ 128 h 1037"/>
                  <a:gd name="T16" fmla="*/ 1 w 291"/>
                  <a:gd name="T17" fmla="*/ 128 h 1037"/>
                  <a:gd name="T18" fmla="*/ 0 w 291"/>
                  <a:gd name="T19" fmla="*/ 127 h 1037"/>
                  <a:gd name="T20" fmla="*/ 0 w 291"/>
                  <a:gd name="T21" fmla="*/ 127 h 1037"/>
                  <a:gd name="T22" fmla="*/ 0 w 291"/>
                  <a:gd name="T23" fmla="*/ 126 h 1037"/>
                  <a:gd name="T24" fmla="*/ 1 w 291"/>
                  <a:gd name="T25" fmla="*/ 126 h 1037"/>
                  <a:gd name="T26" fmla="*/ 1 w 291"/>
                  <a:gd name="T27" fmla="*/ 125 h 1037"/>
                  <a:gd name="T28" fmla="*/ 1 w 291"/>
                  <a:gd name="T29" fmla="*/ 125 h 1037"/>
                  <a:gd name="T30" fmla="*/ 1 w 291"/>
                  <a:gd name="T31" fmla="*/ 124 h 1037"/>
                  <a:gd name="T32" fmla="*/ 2 w 291"/>
                  <a:gd name="T33" fmla="*/ 124 h 1037"/>
                  <a:gd name="T34" fmla="*/ 2 w 291"/>
                  <a:gd name="T35" fmla="*/ 124 h 1037"/>
                  <a:gd name="T36" fmla="*/ 3 w 291"/>
                  <a:gd name="T37" fmla="*/ 124 h 1037"/>
                  <a:gd name="T38" fmla="*/ 32 w 291"/>
                  <a:gd name="T39" fmla="*/ 124 h 1037"/>
                  <a:gd name="T40" fmla="*/ 32 w 291"/>
                  <a:gd name="T41" fmla="*/ 5 h 1037"/>
                  <a:gd name="T42" fmla="*/ 3 w 291"/>
                  <a:gd name="T43" fmla="*/ 5 h 1037"/>
                  <a:gd name="T44" fmla="*/ 3 w 291"/>
                  <a:gd name="T45" fmla="*/ 5 h 1037"/>
                  <a:gd name="T46" fmla="*/ 2 w 291"/>
                  <a:gd name="T47" fmla="*/ 5 h 1037"/>
                  <a:gd name="T48" fmla="*/ 2 w 291"/>
                  <a:gd name="T49" fmla="*/ 4 h 1037"/>
                  <a:gd name="T50" fmla="*/ 1 w 291"/>
                  <a:gd name="T51" fmla="*/ 4 h 1037"/>
                  <a:gd name="T52" fmla="*/ 1 w 291"/>
                  <a:gd name="T53" fmla="*/ 4 h 1037"/>
                  <a:gd name="T54" fmla="*/ 1 w 291"/>
                  <a:gd name="T55" fmla="*/ 3 h 1037"/>
                  <a:gd name="T56" fmla="*/ 1 w 291"/>
                  <a:gd name="T57" fmla="*/ 3 h 1037"/>
                  <a:gd name="T58" fmla="*/ 1 w 291"/>
                  <a:gd name="T59" fmla="*/ 2 h 1037"/>
                  <a:gd name="T60" fmla="*/ 1 w 291"/>
                  <a:gd name="T61" fmla="*/ 2 h 1037"/>
                  <a:gd name="T62" fmla="*/ 1 w 291"/>
                  <a:gd name="T63" fmla="*/ 2 h 1037"/>
                  <a:gd name="T64" fmla="*/ 1 w 291"/>
                  <a:gd name="T65" fmla="*/ 1 h 1037"/>
                  <a:gd name="T66" fmla="*/ 1 w 291"/>
                  <a:gd name="T67" fmla="*/ 1 h 1037"/>
                  <a:gd name="T68" fmla="*/ 1 w 291"/>
                  <a:gd name="T69" fmla="*/ 0 h 1037"/>
                  <a:gd name="T70" fmla="*/ 2 w 291"/>
                  <a:gd name="T71" fmla="*/ 0 h 1037"/>
                  <a:gd name="T72" fmla="*/ 2 w 291"/>
                  <a:gd name="T73" fmla="*/ 0 h 1037"/>
                  <a:gd name="T74" fmla="*/ 3 w 291"/>
                  <a:gd name="T75" fmla="*/ 0 h 1037"/>
                  <a:gd name="T76" fmla="*/ 3 w 291"/>
                  <a:gd name="T77" fmla="*/ 0 h 1037"/>
                  <a:gd name="T78" fmla="*/ 37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61" name="Freeform 11"/>
              <p:cNvSpPr>
                <a:spLocks/>
              </p:cNvSpPr>
              <p:nvPr/>
            </p:nvSpPr>
            <p:spPr bwMode="auto">
              <a:xfrm>
                <a:off x="1695" y="2184"/>
                <a:ext cx="146" cy="518"/>
              </a:xfrm>
              <a:custGeom>
                <a:avLst/>
                <a:gdLst>
                  <a:gd name="T0" fmla="*/ 0 w 291"/>
                  <a:gd name="T1" fmla="*/ 0 h 1037"/>
                  <a:gd name="T2" fmla="*/ 0 w 291"/>
                  <a:gd name="T3" fmla="*/ 129 h 1037"/>
                  <a:gd name="T4" fmla="*/ 34 w 291"/>
                  <a:gd name="T5" fmla="*/ 129 h 1037"/>
                  <a:gd name="T6" fmla="*/ 35 w 291"/>
                  <a:gd name="T7" fmla="*/ 129 h 1037"/>
                  <a:gd name="T8" fmla="*/ 35 w 291"/>
                  <a:gd name="T9" fmla="*/ 129 h 1037"/>
                  <a:gd name="T10" fmla="*/ 36 w 291"/>
                  <a:gd name="T11" fmla="*/ 129 h 1037"/>
                  <a:gd name="T12" fmla="*/ 36 w 291"/>
                  <a:gd name="T13" fmla="*/ 128 h 1037"/>
                  <a:gd name="T14" fmla="*/ 36 w 291"/>
                  <a:gd name="T15" fmla="*/ 128 h 1037"/>
                  <a:gd name="T16" fmla="*/ 37 w 291"/>
                  <a:gd name="T17" fmla="*/ 128 h 1037"/>
                  <a:gd name="T18" fmla="*/ 37 w 291"/>
                  <a:gd name="T19" fmla="*/ 127 h 1037"/>
                  <a:gd name="T20" fmla="*/ 37 w 291"/>
                  <a:gd name="T21" fmla="*/ 127 h 1037"/>
                  <a:gd name="T22" fmla="*/ 37 w 291"/>
                  <a:gd name="T23" fmla="*/ 126 h 1037"/>
                  <a:gd name="T24" fmla="*/ 37 w 291"/>
                  <a:gd name="T25" fmla="*/ 126 h 1037"/>
                  <a:gd name="T26" fmla="*/ 36 w 291"/>
                  <a:gd name="T27" fmla="*/ 125 h 1037"/>
                  <a:gd name="T28" fmla="*/ 36 w 291"/>
                  <a:gd name="T29" fmla="*/ 125 h 1037"/>
                  <a:gd name="T30" fmla="*/ 36 w 291"/>
                  <a:gd name="T31" fmla="*/ 124 h 1037"/>
                  <a:gd name="T32" fmla="*/ 35 w 291"/>
                  <a:gd name="T33" fmla="*/ 124 h 1037"/>
                  <a:gd name="T34" fmla="*/ 35 w 291"/>
                  <a:gd name="T35" fmla="*/ 124 h 1037"/>
                  <a:gd name="T36" fmla="*/ 34 w 291"/>
                  <a:gd name="T37" fmla="*/ 124 h 1037"/>
                  <a:gd name="T38" fmla="*/ 6 w 291"/>
                  <a:gd name="T39" fmla="*/ 124 h 1037"/>
                  <a:gd name="T40" fmla="*/ 6 w 291"/>
                  <a:gd name="T41" fmla="*/ 5 h 1037"/>
                  <a:gd name="T42" fmla="*/ 34 w 291"/>
                  <a:gd name="T43" fmla="*/ 5 h 1037"/>
                  <a:gd name="T44" fmla="*/ 34 w 291"/>
                  <a:gd name="T45" fmla="*/ 5 h 1037"/>
                  <a:gd name="T46" fmla="*/ 35 w 291"/>
                  <a:gd name="T47" fmla="*/ 5 h 1037"/>
                  <a:gd name="T48" fmla="*/ 35 w 291"/>
                  <a:gd name="T49" fmla="*/ 4 h 1037"/>
                  <a:gd name="T50" fmla="*/ 36 w 291"/>
                  <a:gd name="T51" fmla="*/ 4 h 1037"/>
                  <a:gd name="T52" fmla="*/ 36 w 291"/>
                  <a:gd name="T53" fmla="*/ 4 h 1037"/>
                  <a:gd name="T54" fmla="*/ 36 w 291"/>
                  <a:gd name="T55" fmla="*/ 3 h 1037"/>
                  <a:gd name="T56" fmla="*/ 36 w 291"/>
                  <a:gd name="T57" fmla="*/ 3 h 1037"/>
                  <a:gd name="T58" fmla="*/ 36 w 291"/>
                  <a:gd name="T59" fmla="*/ 2 h 1037"/>
                  <a:gd name="T60" fmla="*/ 36 w 291"/>
                  <a:gd name="T61" fmla="*/ 2 h 1037"/>
                  <a:gd name="T62" fmla="*/ 36 w 291"/>
                  <a:gd name="T63" fmla="*/ 2 h 1037"/>
                  <a:gd name="T64" fmla="*/ 36 w 291"/>
                  <a:gd name="T65" fmla="*/ 1 h 1037"/>
                  <a:gd name="T66" fmla="*/ 36 w 291"/>
                  <a:gd name="T67" fmla="*/ 1 h 1037"/>
                  <a:gd name="T68" fmla="*/ 36 w 291"/>
                  <a:gd name="T69" fmla="*/ 0 h 1037"/>
                  <a:gd name="T70" fmla="*/ 35 w 291"/>
                  <a:gd name="T71" fmla="*/ 0 h 1037"/>
                  <a:gd name="T72" fmla="*/ 35 w 291"/>
                  <a:gd name="T73" fmla="*/ 0 h 1037"/>
                  <a:gd name="T74" fmla="*/ 34 w 291"/>
                  <a:gd name="T75" fmla="*/ 0 h 1037"/>
                  <a:gd name="T76" fmla="*/ 34 w 291"/>
                  <a:gd name="T77" fmla="*/ 0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pic>
          <p:nvPicPr>
            <p:cNvPr id="49" name="Picture 12" descr="buttons2_CLOUD-how"/>
            <p:cNvPicPr>
              <a:picLocks noChangeAspect="1" noChangeArrowheads="1"/>
            </p:cNvPicPr>
            <p:nvPr/>
          </p:nvPicPr>
          <p:blipFill>
            <a:blip r:embed="rId3"/>
            <a:srcRect/>
            <a:stretch>
              <a:fillRect/>
            </a:stretch>
          </p:blipFill>
          <p:spPr bwMode="auto">
            <a:xfrm>
              <a:off x="5197" y="140"/>
              <a:ext cx="403" cy="179"/>
            </a:xfrm>
            <a:prstGeom prst="rect">
              <a:avLst/>
            </a:prstGeom>
            <a:noFill/>
            <a:ln w="9525">
              <a:noFill/>
              <a:miter lim="800000"/>
              <a:headEnd/>
              <a:tailEnd/>
            </a:ln>
          </p:spPr>
        </p:pic>
      </p:grpSp>
    </p:spTree>
    <p:extLst>
      <p:ext uri="{BB962C8B-B14F-4D97-AF65-F5344CB8AC3E}">
        <p14:creationId xmlns:p14="http://schemas.microsoft.com/office/powerpoint/2010/main" val="1701309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yperledger copy"/>
          <p:cNvPicPr>
            <a:picLocks noChangeAspect="1" noChangeArrowheads="1"/>
          </p:cNvPicPr>
          <p:nvPr/>
        </p:nvPicPr>
        <p:blipFill>
          <a:blip r:embed="rId2"/>
          <a:srcRect r="13206"/>
          <a:stretch>
            <a:fillRect/>
          </a:stretch>
        </p:blipFill>
        <p:spPr bwMode="auto">
          <a:xfrm>
            <a:off x="7253818" y="1134533"/>
            <a:ext cx="4938183" cy="5190067"/>
          </a:xfrm>
          <a:prstGeom prst="rect">
            <a:avLst/>
          </a:prstGeom>
          <a:noFill/>
          <a:ln w="9525">
            <a:noFill/>
            <a:miter lim="800000"/>
            <a:headEnd/>
            <a:tailEnd/>
          </a:ln>
        </p:spPr>
      </p:pic>
      <p:sp>
        <p:nvSpPr>
          <p:cNvPr id="103437"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5596E6"/>
                </a:solidFill>
              </a:rPr>
              <a:t>Linux Foundation’s Hyperledger Project</a:t>
            </a:r>
          </a:p>
        </p:txBody>
      </p:sp>
      <p:sp>
        <p:nvSpPr>
          <p:cNvPr id="103438" name="Content Placeholder 2"/>
          <p:cNvSpPr>
            <a:spLocks/>
          </p:cNvSpPr>
          <p:nvPr/>
        </p:nvSpPr>
        <p:spPr bwMode="auto">
          <a:xfrm>
            <a:off x="797984" y="1591734"/>
            <a:ext cx="7406216" cy="3661833"/>
          </a:xfrm>
          <a:prstGeom prst="rect">
            <a:avLst/>
          </a:prstGeom>
          <a:noFill/>
          <a:ln w="9525">
            <a:noFill/>
            <a:miter lim="800000"/>
            <a:headEnd/>
            <a:tailEnd/>
          </a:ln>
        </p:spPr>
        <p:txBody>
          <a:bodyPr/>
          <a:lstStyle/>
          <a:p>
            <a:pPr marL="304792" indent="-304792" defTabSz="609585">
              <a:spcBef>
                <a:spcPct val="20000"/>
              </a:spcBef>
              <a:spcAft>
                <a:spcPct val="50000"/>
              </a:spcAft>
              <a:buFont typeface="Arial" pitchFamily="34" charset="0"/>
              <a:buChar char="–"/>
            </a:pPr>
            <a:r>
              <a:rPr lang="en-US" sz="2133" dirty="0"/>
              <a:t>Linux Foundation project announced December 17, 2015 with 17 founders, now 40 members</a:t>
            </a:r>
          </a:p>
          <a:p>
            <a:pPr marL="304792" indent="-304792" defTabSz="609585">
              <a:spcBef>
                <a:spcPct val="20000"/>
              </a:spcBef>
              <a:spcAft>
                <a:spcPct val="50000"/>
              </a:spcAft>
              <a:buFont typeface="Arial" pitchFamily="34" charset="0"/>
              <a:buChar char="–"/>
            </a:pPr>
            <a:r>
              <a:rPr lang="en-US" sz="2133" dirty="0"/>
              <a:t>The </a:t>
            </a:r>
            <a:r>
              <a:rPr lang="en-US" sz="2133" dirty="0" err="1"/>
              <a:t>Hyperledger</a:t>
            </a:r>
            <a:r>
              <a:rPr lang="en-US" sz="2133" dirty="0"/>
              <a:t> Project is a collaborative effort to advance </a:t>
            </a:r>
            <a:r>
              <a:rPr lang="en-US" sz="2133" dirty="0" err="1"/>
              <a:t>Blockchain</a:t>
            </a:r>
            <a:r>
              <a:rPr lang="en-US" sz="2133" dirty="0"/>
              <a:t> technology by identifying and addressing important features for a cross-industry open standard for distributed ledgers that can transform the way business transactions are conducted globally</a:t>
            </a:r>
          </a:p>
          <a:p>
            <a:pPr marL="304792" indent="-304792" defTabSz="609585">
              <a:spcBef>
                <a:spcPct val="20000"/>
              </a:spcBef>
              <a:spcAft>
                <a:spcPct val="50000"/>
              </a:spcAft>
              <a:buFont typeface="Arial" pitchFamily="34" charset="0"/>
              <a:buChar char="–"/>
            </a:pPr>
            <a:r>
              <a:rPr lang="en-US" sz="2133" dirty="0"/>
              <a:t>Open source and open standards-based</a:t>
            </a:r>
          </a:p>
        </p:txBody>
      </p:sp>
      <p:sp>
        <p:nvSpPr>
          <p:cNvPr id="103439" name="Rectangle 11"/>
          <p:cNvSpPr>
            <a:spLocks/>
          </p:cNvSpPr>
          <p:nvPr/>
        </p:nvSpPr>
        <p:spPr bwMode="auto">
          <a:xfrm>
            <a:off x="984251" y="4963584"/>
            <a:ext cx="7346949" cy="1301749"/>
          </a:xfrm>
          <a:prstGeom prst="rect">
            <a:avLst/>
          </a:prstGeom>
          <a:noFill/>
          <a:ln w="9525">
            <a:noFill/>
            <a:miter lim="800000"/>
            <a:headEnd/>
            <a:tailEnd/>
          </a:ln>
        </p:spPr>
        <p:txBody>
          <a:bodyPr/>
          <a:lstStyle/>
          <a:p>
            <a:pPr algn="ctr" defTabSz="609585" eaLnBrk="0" hangingPunct="0">
              <a:spcBef>
                <a:spcPct val="20000"/>
              </a:spcBef>
              <a:spcAft>
                <a:spcPct val="35000"/>
              </a:spcAft>
              <a:buSzPct val="80000"/>
            </a:pPr>
            <a:r>
              <a:rPr lang="en-US" sz="2400">
                <a:solidFill>
                  <a:srgbClr val="325C80"/>
                </a:solidFill>
              </a:rPr>
              <a:t>Enable adoption of shared ledger technology at </a:t>
            </a:r>
            <a:br>
              <a:rPr lang="en-US" sz="2400">
                <a:solidFill>
                  <a:srgbClr val="325C80"/>
                </a:solidFill>
              </a:rPr>
            </a:br>
            <a:r>
              <a:rPr lang="en-US" sz="2400">
                <a:solidFill>
                  <a:srgbClr val="325C80"/>
                </a:solidFill>
              </a:rPr>
              <a:t>a pace and depth not achievable by any one company or industry</a:t>
            </a:r>
          </a:p>
        </p:txBody>
      </p:sp>
      <p:sp>
        <p:nvSpPr>
          <p:cNvPr id="103440" name="Rectangle 16"/>
          <p:cNvSpPr>
            <a:spLocks noChangeArrowheads="1"/>
          </p:cNvSpPr>
          <p:nvPr/>
        </p:nvSpPr>
        <p:spPr bwMode="auto">
          <a:xfrm>
            <a:off x="8343901" y="1420285"/>
            <a:ext cx="3848100" cy="4718049"/>
          </a:xfrm>
          <a:prstGeom prst="rect">
            <a:avLst/>
          </a:prstGeom>
          <a:solidFill>
            <a:srgbClr val="325C80">
              <a:alpha val="70000"/>
            </a:srgbClr>
          </a:solidFill>
          <a:ln w="9525">
            <a:noFill/>
            <a:miter lim="800000"/>
            <a:headEnd/>
            <a:tailEnd/>
          </a:ln>
          <a:effectLst/>
        </p:spPr>
        <p:txBody>
          <a:bodyPr wrap="none" anchor="ctr"/>
          <a:lstStyle/>
          <a:p>
            <a:endParaRPr lang="en-US" sz="2400"/>
          </a:p>
        </p:txBody>
      </p:sp>
      <p:sp>
        <p:nvSpPr>
          <p:cNvPr id="9" name="Rectangle 8"/>
          <p:cNvSpPr>
            <a:spLocks noChangeArrowheads="1"/>
          </p:cNvSpPr>
          <p:nvPr/>
        </p:nvSpPr>
        <p:spPr bwMode="auto">
          <a:xfrm>
            <a:off x="8849785" y="1502834"/>
            <a:ext cx="2857500" cy="338554"/>
          </a:xfrm>
          <a:prstGeom prst="rect">
            <a:avLst/>
          </a:prstGeom>
          <a:noFill/>
          <a:ln w="9525">
            <a:noFill/>
            <a:miter lim="800000"/>
            <a:headEnd/>
            <a:tailEnd/>
          </a:ln>
        </p:spPr>
        <p:txBody>
          <a:bodyPr>
            <a:spAutoFit/>
          </a:bodyPr>
          <a:lstStyle/>
          <a:p>
            <a:pPr algn="ctr"/>
            <a:r>
              <a:rPr lang="en-US" sz="1600">
                <a:solidFill>
                  <a:srgbClr val="FFFFFF"/>
                </a:solidFill>
              </a:rPr>
              <a:t>QUICK FACTS</a:t>
            </a:r>
          </a:p>
        </p:txBody>
      </p:sp>
      <p:graphicFrame>
        <p:nvGraphicFramePr>
          <p:cNvPr id="103475" name="Group 51"/>
          <p:cNvGraphicFramePr>
            <a:graphicFrameLocks noGrp="1"/>
          </p:cNvGraphicFramePr>
          <p:nvPr>
            <p:extLst>
              <p:ext uri="{D42A27DB-BD31-4B8C-83A1-F6EECF244321}">
                <p14:modId xmlns:p14="http://schemas.microsoft.com/office/powerpoint/2010/main" val="1694560232"/>
              </p:ext>
            </p:extLst>
          </p:nvPr>
        </p:nvGraphicFramePr>
        <p:xfrm>
          <a:off x="8432800" y="1713350"/>
          <a:ext cx="3657600" cy="4448390"/>
        </p:xfrm>
        <a:graphic>
          <a:graphicData uri="http://schemas.openxmlformats.org/drawingml/2006/table">
            <a:tbl>
              <a:tblPr/>
              <a:tblGrid>
                <a:gridCol w="1557867">
                  <a:extLst>
                    <a:ext uri="{9D8B030D-6E8A-4147-A177-3AD203B41FA5}">
                      <a16:colId xmlns:a16="http://schemas.microsoft.com/office/drawing/2014/main" val="20000"/>
                    </a:ext>
                  </a:extLst>
                </a:gridCol>
                <a:gridCol w="2099733">
                  <a:extLst>
                    <a:ext uri="{9D8B030D-6E8A-4147-A177-3AD203B41FA5}">
                      <a16:colId xmlns:a16="http://schemas.microsoft.com/office/drawing/2014/main" val="20001"/>
                    </a:ext>
                  </a:extLst>
                </a:gridCol>
              </a:tblGrid>
              <a:tr h="641351">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Chairman:</a:t>
                      </a:r>
                    </a:p>
                  </a:txBody>
                  <a:tcPr marL="121920" marR="121920" marT="60960" marB="60960" anchor="ctr" horzOverflow="overflow">
                    <a:lnL cap="flat">
                      <a:noFill/>
                    </a:lnL>
                    <a:lnR cap="flat">
                      <a:noFill/>
                    </a:lnR>
                    <a:lnT cap="flat">
                      <a:noFill/>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Blythe Masters/DAH</a:t>
                      </a:r>
                    </a:p>
                  </a:txBody>
                  <a:tcPr marL="121920" marR="121920" marT="60960" marB="60960" anchor="ctr" horzOverflow="overflow">
                    <a:lnL cap="flat">
                      <a:noFill/>
                    </a:lnL>
                    <a:lnR cap="flat">
                      <a:noFill/>
                    </a:lnR>
                    <a:lnT cap="flat">
                      <a:noFill/>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711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Executive Director:</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Brian Behlendorf</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1351">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Tech Committee:</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Chris Ferris/IBM</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13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Contribution:</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44,000 lines of code in February 2016</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0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Accept:</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2Q IBM Open Code accepted into incubation</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924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FFFFFF"/>
                          </a:solidFill>
                          <a:effectLst/>
                          <a:latin typeface="Arial" pitchFamily="34" charset="0"/>
                          <a:ea typeface="MS PGothic" pitchFamily="34" charset="-128"/>
                        </a:rPr>
                        <a:t>Sprint to one codebase with unified thinking:</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dirty="0">
                          <a:ln>
                            <a:noFill/>
                          </a:ln>
                          <a:solidFill>
                            <a:srgbClr val="FFFFFF"/>
                          </a:solidFill>
                          <a:effectLst/>
                          <a:latin typeface="Arial" pitchFamily="34" charset="0"/>
                          <a:ea typeface="MS PGothic" pitchFamily="34" charset="-128"/>
                        </a:rPr>
                        <a:t>Target 3Q release</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3464" name="Title 1"/>
          <p:cNvSpPr txBox="1">
            <a:spLocks/>
          </p:cNvSpPr>
          <p:nvPr/>
        </p:nvSpPr>
        <p:spPr bwMode="auto">
          <a:xfrm>
            <a:off x="8665633" y="6220884"/>
            <a:ext cx="3327400" cy="414867"/>
          </a:xfrm>
          <a:prstGeom prst="rect">
            <a:avLst/>
          </a:prstGeom>
          <a:noFill/>
          <a:ln w="9525">
            <a:noFill/>
            <a:miter lim="800000"/>
            <a:headEnd/>
            <a:tailEnd/>
          </a:ln>
        </p:spPr>
        <p:txBody>
          <a:bodyPr/>
          <a:lstStyle/>
          <a:p>
            <a:pPr algn="ctr" defTabSz="609585"/>
            <a:r>
              <a:rPr lang="en-US" sz="1867">
                <a:solidFill>
                  <a:srgbClr val="00B0F0"/>
                </a:solidFill>
                <a:ea typeface="Helvetica Neue"/>
                <a:hlinkClick r:id="rId3"/>
              </a:rPr>
              <a:t>www.Hyperledger.org</a:t>
            </a:r>
            <a:endParaRPr lang="en-US" sz="1867">
              <a:solidFill>
                <a:srgbClr val="00B0F0"/>
              </a:solidFill>
              <a:ea typeface="Helvetica Neue"/>
            </a:endParaRPr>
          </a:p>
        </p:txBody>
      </p:sp>
      <p:grpSp>
        <p:nvGrpSpPr>
          <p:cNvPr id="10" name="Group 3"/>
          <p:cNvGrpSpPr>
            <a:grpSpLocks/>
          </p:cNvGrpSpPr>
          <p:nvPr/>
        </p:nvGrpSpPr>
        <p:grpSpPr bwMode="auto">
          <a:xfrm>
            <a:off x="10149418" y="97367"/>
            <a:ext cx="1703916" cy="814917"/>
            <a:chOff x="4795" y="46"/>
            <a:chExt cx="805" cy="385"/>
          </a:xfrm>
        </p:grpSpPr>
        <p:grpSp>
          <p:nvGrpSpPr>
            <p:cNvPr id="11" name="Group 4"/>
            <p:cNvGrpSpPr>
              <a:grpSpLocks/>
            </p:cNvGrpSpPr>
            <p:nvPr/>
          </p:nvGrpSpPr>
          <p:grpSpPr bwMode="auto">
            <a:xfrm>
              <a:off x="4795" y="46"/>
              <a:ext cx="375" cy="385"/>
              <a:chOff x="1695" y="2184"/>
              <a:chExt cx="506" cy="518"/>
            </a:xfrm>
          </p:grpSpPr>
          <p:sp>
            <p:nvSpPr>
              <p:cNvPr id="13" name="Freeform 5"/>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14" name="Freeform 6"/>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15" name="Freeform 7"/>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16" name="Freeform 8"/>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17" name="Freeform 9"/>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18" name="Freeform 10"/>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19" name="Freeform 11"/>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pic>
          <p:nvPicPr>
            <p:cNvPr id="12" name="Picture 12" descr="buttons2_CLOUD-how"/>
            <p:cNvPicPr>
              <a:picLocks noChangeAspect="1" noChangeArrowheads="1"/>
            </p:cNvPicPr>
            <p:nvPr/>
          </p:nvPicPr>
          <p:blipFill>
            <a:blip r:embed="rId4"/>
            <a:srcRect/>
            <a:stretch>
              <a:fillRect/>
            </a:stretch>
          </p:blipFill>
          <p:spPr bwMode="auto">
            <a:xfrm>
              <a:off x="5197" y="140"/>
              <a:ext cx="403" cy="179"/>
            </a:xfrm>
            <a:prstGeom prst="rect">
              <a:avLst/>
            </a:prstGeom>
            <a:noFill/>
            <a:ln w="9525">
              <a:noFill/>
              <a:miter lim="800000"/>
              <a:headEnd/>
              <a:tailEnd/>
            </a:ln>
          </p:spPr>
        </p:pic>
      </p:grpSp>
    </p:spTree>
    <p:extLst>
      <p:ext uri="{BB962C8B-B14F-4D97-AF65-F5344CB8AC3E}">
        <p14:creationId xmlns:p14="http://schemas.microsoft.com/office/powerpoint/2010/main" val="155905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p:cNvSpPr>
          <p:nvPr/>
        </p:nvSpPr>
        <p:spPr bwMode="auto">
          <a:xfrm>
            <a:off x="0" y="0"/>
            <a:ext cx="12192000" cy="6858000"/>
          </a:xfrm>
          <a:prstGeom prst="rect">
            <a:avLst/>
          </a:prstGeom>
          <a:solidFill>
            <a:srgbClr val="168FDE"/>
          </a:solidFill>
          <a:ln w="9525">
            <a:noFill/>
            <a:miter lim="800000"/>
            <a:headEnd/>
            <a:tailEnd/>
          </a:ln>
        </p:spPr>
        <p:txBody>
          <a:bodyPr wrap="none" anchor="ctr"/>
          <a:lstStyle/>
          <a:p>
            <a:endParaRPr lang="en-US" sz="2400"/>
          </a:p>
        </p:txBody>
      </p:sp>
      <p:grpSp>
        <p:nvGrpSpPr>
          <p:cNvPr id="66591" name="Group 31"/>
          <p:cNvGrpSpPr>
            <a:grpSpLocks/>
          </p:cNvGrpSpPr>
          <p:nvPr/>
        </p:nvGrpSpPr>
        <p:grpSpPr bwMode="auto">
          <a:xfrm>
            <a:off x="1437217" y="493184"/>
            <a:ext cx="9548283" cy="6163733"/>
            <a:chOff x="665" y="205"/>
            <a:chExt cx="4511" cy="2912"/>
          </a:xfrm>
        </p:grpSpPr>
        <p:pic>
          <p:nvPicPr>
            <p:cNvPr id="66588" name="Picture 28" descr="members copy"/>
            <p:cNvPicPr>
              <a:picLocks noChangeAspect="1" noChangeArrowheads="1"/>
            </p:cNvPicPr>
            <p:nvPr/>
          </p:nvPicPr>
          <p:blipFill>
            <a:blip r:embed="rId2"/>
            <a:srcRect t="3217" b="72659"/>
            <a:stretch>
              <a:fillRect/>
            </a:stretch>
          </p:blipFill>
          <p:spPr bwMode="auto">
            <a:xfrm>
              <a:off x="665" y="205"/>
              <a:ext cx="4511" cy="808"/>
            </a:xfrm>
            <a:prstGeom prst="rect">
              <a:avLst/>
            </a:prstGeom>
            <a:noFill/>
          </p:spPr>
        </p:pic>
        <p:pic>
          <p:nvPicPr>
            <p:cNvPr id="66589" name="Picture 29" descr="members copy"/>
            <p:cNvPicPr>
              <a:picLocks noChangeAspect="1" noChangeArrowheads="1"/>
            </p:cNvPicPr>
            <p:nvPr/>
          </p:nvPicPr>
          <p:blipFill>
            <a:blip r:embed="rId2"/>
            <a:srcRect t="30684" b="4826"/>
            <a:stretch>
              <a:fillRect/>
            </a:stretch>
          </p:blipFill>
          <p:spPr bwMode="auto">
            <a:xfrm>
              <a:off x="665" y="957"/>
              <a:ext cx="4511" cy="2160"/>
            </a:xfrm>
            <a:prstGeom prst="rect">
              <a:avLst/>
            </a:prstGeom>
            <a:noFill/>
          </p:spPr>
        </p:pic>
      </p:grpSp>
      <p:sp>
        <p:nvSpPr>
          <p:cNvPr id="66564" name="Rectangle 3"/>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fld id="{5DF62A11-0ED7-4A4F-ABCA-EEDF3F493D7D}" type="slidenum">
              <a:rPr lang="en-US" sz="800">
                <a:solidFill>
                  <a:schemeClr val="accent2"/>
                </a:solidFill>
              </a:rPr>
              <a:pPr/>
              <a:t>25</a:t>
            </a:fld>
            <a:endParaRPr lang="en-US" sz="800">
              <a:solidFill>
                <a:schemeClr val="accent2"/>
              </a:solidFill>
            </a:endParaRPr>
          </a:p>
        </p:txBody>
      </p:sp>
      <p:sp>
        <p:nvSpPr>
          <p:cNvPr id="66565" name="Rectangle 4"/>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r>
              <a:rPr lang="en-US" sz="800">
                <a:solidFill>
                  <a:schemeClr val="accent2"/>
                </a:solidFill>
              </a:rPr>
              <a:t>Page</a:t>
            </a:r>
          </a:p>
        </p:txBody>
      </p:sp>
      <p:sp>
        <p:nvSpPr>
          <p:cNvPr id="66566"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chemeClr val="accent2"/>
                </a:solidFill>
              </a:rPr>
              <a:t>© 2016 IBM Corporation</a:t>
            </a:r>
          </a:p>
        </p:txBody>
      </p:sp>
      <p:grpSp>
        <p:nvGrpSpPr>
          <p:cNvPr id="66568" name="Group 9"/>
          <p:cNvGrpSpPr>
            <a:grpSpLocks/>
          </p:cNvGrpSpPr>
          <p:nvPr/>
        </p:nvGrpSpPr>
        <p:grpSpPr bwMode="auto">
          <a:xfrm>
            <a:off x="10149418" y="97367"/>
            <a:ext cx="1703916" cy="814917"/>
            <a:chOff x="4795" y="46"/>
            <a:chExt cx="805" cy="385"/>
          </a:xfrm>
        </p:grpSpPr>
        <p:grpSp>
          <p:nvGrpSpPr>
            <p:cNvPr id="66570" name="Group 10"/>
            <p:cNvGrpSpPr>
              <a:grpSpLocks/>
            </p:cNvGrpSpPr>
            <p:nvPr/>
          </p:nvGrpSpPr>
          <p:grpSpPr bwMode="auto">
            <a:xfrm>
              <a:off x="4795" y="46"/>
              <a:ext cx="375" cy="385"/>
              <a:chOff x="1695" y="2184"/>
              <a:chExt cx="506" cy="518"/>
            </a:xfrm>
          </p:grpSpPr>
          <p:sp>
            <p:nvSpPr>
              <p:cNvPr id="66572" name="Freeform 11"/>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66573" name="Freeform 12"/>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66574" name="Freeform 13"/>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66575" name="Freeform 14"/>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66576" name="Freeform 15"/>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66577" name="Freeform 16"/>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66578" name="Freeform 17"/>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pic>
          <p:nvPicPr>
            <p:cNvPr id="66571" name="Picture 18" descr="buttons2_CLOUD-how"/>
            <p:cNvPicPr>
              <a:picLocks noChangeAspect="1" noChangeArrowheads="1"/>
            </p:cNvPicPr>
            <p:nvPr/>
          </p:nvPicPr>
          <p:blipFill>
            <a:blip r:embed="rId3"/>
            <a:srcRect/>
            <a:stretch>
              <a:fillRect/>
            </a:stretch>
          </p:blipFill>
          <p:spPr bwMode="auto">
            <a:xfrm>
              <a:off x="5197" y="140"/>
              <a:ext cx="403" cy="179"/>
            </a:xfrm>
            <a:prstGeom prst="rect">
              <a:avLst/>
            </a:prstGeom>
            <a:noFill/>
            <a:ln w="9525">
              <a:noFill/>
              <a:miter lim="800000"/>
              <a:headEnd/>
              <a:tailEnd/>
            </a:ln>
          </p:spPr>
        </p:pic>
      </p:grpSp>
      <p:sp>
        <p:nvSpPr>
          <p:cNvPr id="66569" name="TextBox 3"/>
          <p:cNvSpPr txBox="1">
            <a:spLocks noChangeArrowheads="1"/>
          </p:cNvSpPr>
          <p:nvPr/>
        </p:nvSpPr>
        <p:spPr bwMode="auto">
          <a:xfrm>
            <a:off x="10007600" y="6328834"/>
            <a:ext cx="1616148" cy="318100"/>
          </a:xfrm>
          <a:prstGeom prst="rect">
            <a:avLst/>
          </a:prstGeom>
          <a:noFill/>
          <a:ln w="9525">
            <a:noFill/>
            <a:miter lim="800000"/>
            <a:headEnd/>
            <a:tailEnd/>
          </a:ln>
        </p:spPr>
        <p:txBody>
          <a:bodyPr wrap="none">
            <a:spAutoFit/>
          </a:bodyPr>
          <a:lstStyle/>
          <a:p>
            <a:pPr defTabSz="609585"/>
            <a:r>
              <a:rPr lang="en-US" sz="1467">
                <a:solidFill>
                  <a:schemeClr val="accent2"/>
                </a:solidFill>
              </a:rPr>
              <a:t>As of 13 June 2016</a:t>
            </a:r>
          </a:p>
        </p:txBody>
      </p:sp>
    </p:spTree>
    <p:extLst>
      <p:ext uri="{BB962C8B-B14F-4D97-AF65-F5344CB8AC3E}">
        <p14:creationId xmlns:p14="http://schemas.microsoft.com/office/powerpoint/2010/main" val="377403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000" b="-222"/>
          <a:stretch/>
        </p:blipFill>
        <p:spPr>
          <a:xfrm>
            <a:off x="1" y="0"/>
            <a:ext cx="8188644" cy="6858000"/>
          </a:xfrm>
          <a:prstGeom prst="rect">
            <a:avLst/>
          </a:prstGeom>
        </p:spPr>
      </p:pic>
      <p:grpSp>
        <p:nvGrpSpPr>
          <p:cNvPr id="5" name="Group 4"/>
          <p:cNvGrpSpPr>
            <a:grpSpLocks/>
          </p:cNvGrpSpPr>
          <p:nvPr/>
        </p:nvGrpSpPr>
        <p:grpSpPr bwMode="auto">
          <a:xfrm>
            <a:off x="11240846" y="55034"/>
            <a:ext cx="793749" cy="814917"/>
            <a:chOff x="1695" y="2184"/>
            <a:chExt cx="506" cy="518"/>
          </a:xfrm>
        </p:grpSpPr>
        <p:sp>
          <p:nvSpPr>
            <p:cNvPr id="6" name="Freeform 5"/>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7" name="Freeform 6"/>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8" name="Freeform 7"/>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9" name="Freeform 8"/>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10" name="Freeform 9"/>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11" name="Freeform 10"/>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12" name="Freeform 11"/>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sp>
        <p:nvSpPr>
          <p:cNvPr id="13" name="Rectangle 12"/>
          <p:cNvSpPr/>
          <p:nvPr/>
        </p:nvSpPr>
        <p:spPr>
          <a:xfrm>
            <a:off x="8234364" y="3780235"/>
            <a:ext cx="3872539" cy="2246769"/>
          </a:xfrm>
          <a:prstGeom prst="rect">
            <a:avLst/>
          </a:prstGeom>
        </p:spPr>
        <p:txBody>
          <a:bodyPr wrap="square">
            <a:spAutoFit/>
          </a:bodyPr>
          <a:lstStyle/>
          <a:p>
            <a:r>
              <a:rPr lang="en-US" altLang="zh-TW" sz="2000" dirty="0">
                <a:solidFill>
                  <a:srgbClr val="000000"/>
                </a:solidFill>
              </a:rPr>
              <a:t>BNY Mellon, New York </a:t>
            </a:r>
          </a:p>
          <a:p>
            <a:endParaRPr lang="en-US" altLang="zh-TW" sz="2000" dirty="0">
              <a:solidFill>
                <a:srgbClr val="000000"/>
              </a:solidFill>
            </a:endParaRPr>
          </a:p>
          <a:p>
            <a:r>
              <a:rPr lang="en-US" altLang="zh-TW" sz="2000" dirty="0">
                <a:solidFill>
                  <a:srgbClr val="000000"/>
                </a:solidFill>
              </a:rPr>
              <a:t>To accelerate the design and development of a unique application for securities lending, using a </a:t>
            </a:r>
            <a:r>
              <a:rPr lang="en-US" altLang="zh-TW" sz="2000" dirty="0" err="1">
                <a:solidFill>
                  <a:srgbClr val="000000"/>
                </a:solidFill>
              </a:rPr>
              <a:t>blockchain</a:t>
            </a:r>
            <a:r>
              <a:rPr lang="en-US" altLang="zh-TW" sz="2000" dirty="0">
                <a:solidFill>
                  <a:srgbClr val="000000"/>
                </a:solidFill>
              </a:rPr>
              <a:t> network to trade and transfer assets</a:t>
            </a:r>
            <a:endParaRPr lang="zh-TW" altLang="en-US" sz="2000" dirty="0">
              <a:solidFill>
                <a:srgbClr val="000000"/>
              </a:solidFill>
            </a:endParaRPr>
          </a:p>
        </p:txBody>
      </p:sp>
    </p:spTree>
    <p:extLst>
      <p:ext uri="{BB962C8B-B14F-4D97-AF65-F5344CB8AC3E}">
        <p14:creationId xmlns:p14="http://schemas.microsoft.com/office/powerpoint/2010/main" val="1501532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zh-TW" altLang="en-US"/>
          </a:p>
        </p:txBody>
      </p:sp>
      <p:pic>
        <p:nvPicPr>
          <p:cNvPr id="3" name="Picture 2"/>
          <p:cNvPicPr>
            <a:picLocks noChangeAspect="1"/>
          </p:cNvPicPr>
          <p:nvPr/>
        </p:nvPicPr>
        <p:blipFill rotWithShape="1">
          <a:blip r:embed="rId3"/>
          <a:srcRect l="-1" t="381" r="32138" b="-65"/>
          <a:stretch/>
        </p:blipFill>
        <p:spPr>
          <a:xfrm>
            <a:off x="2" y="0"/>
            <a:ext cx="8244839" cy="6903720"/>
          </a:xfrm>
          <a:prstGeom prst="rect">
            <a:avLst/>
          </a:prstGeom>
        </p:spPr>
      </p:pic>
      <p:sp>
        <p:nvSpPr>
          <p:cNvPr id="4" name="Rectangle 3"/>
          <p:cNvSpPr/>
          <p:nvPr/>
        </p:nvSpPr>
        <p:spPr>
          <a:xfrm>
            <a:off x="8244840" y="4518899"/>
            <a:ext cx="3947160" cy="1323439"/>
          </a:xfrm>
          <a:prstGeom prst="rect">
            <a:avLst/>
          </a:prstGeom>
        </p:spPr>
        <p:txBody>
          <a:bodyPr wrap="square">
            <a:spAutoFit/>
          </a:bodyPr>
          <a:lstStyle/>
          <a:p>
            <a:r>
              <a:rPr lang="en-US" altLang="zh-TW" sz="2000" dirty="0">
                <a:solidFill>
                  <a:srgbClr val="000000"/>
                </a:solidFill>
              </a:rPr>
              <a:t>Mizuho Financial </a:t>
            </a:r>
          </a:p>
          <a:p>
            <a:endParaRPr lang="en-US" altLang="zh-TW" sz="2000" dirty="0">
              <a:solidFill>
                <a:srgbClr val="000000"/>
              </a:solidFill>
            </a:endParaRPr>
          </a:p>
          <a:p>
            <a:r>
              <a:rPr lang="en-US" altLang="zh-TW" sz="2000" dirty="0">
                <a:solidFill>
                  <a:srgbClr val="000000"/>
                </a:solidFill>
              </a:rPr>
              <a:t>To Test </a:t>
            </a:r>
            <a:r>
              <a:rPr lang="en-US" altLang="zh-TW" sz="2000" dirty="0" err="1">
                <a:solidFill>
                  <a:srgbClr val="000000"/>
                </a:solidFill>
              </a:rPr>
              <a:t>Blockchain</a:t>
            </a:r>
            <a:r>
              <a:rPr lang="en-US" altLang="zh-TW" sz="2000" dirty="0">
                <a:solidFill>
                  <a:srgbClr val="000000"/>
                </a:solidFill>
              </a:rPr>
              <a:t> Technology for Settlements Using Virtual Currency</a:t>
            </a:r>
          </a:p>
        </p:txBody>
      </p:sp>
      <p:grpSp>
        <p:nvGrpSpPr>
          <p:cNvPr id="5" name="Group 4"/>
          <p:cNvGrpSpPr>
            <a:grpSpLocks/>
          </p:cNvGrpSpPr>
          <p:nvPr/>
        </p:nvGrpSpPr>
        <p:grpSpPr bwMode="auto">
          <a:xfrm>
            <a:off x="11240846" y="55034"/>
            <a:ext cx="793749" cy="814917"/>
            <a:chOff x="1695" y="2184"/>
            <a:chExt cx="506" cy="518"/>
          </a:xfrm>
        </p:grpSpPr>
        <p:sp>
          <p:nvSpPr>
            <p:cNvPr id="6" name="Freeform 5"/>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7" name="Freeform 6"/>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8" name="Freeform 7"/>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9" name="Freeform 8"/>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10" name="Freeform 9"/>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11" name="Freeform 10"/>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12" name="Freeform 11"/>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spTree>
    <p:extLst>
      <p:ext uri="{BB962C8B-B14F-4D97-AF65-F5344CB8AC3E}">
        <p14:creationId xmlns:p14="http://schemas.microsoft.com/office/powerpoint/2010/main" val="1082912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zh-TW" altLang="en-US"/>
          </a:p>
        </p:txBody>
      </p:sp>
      <p:pic>
        <p:nvPicPr>
          <p:cNvPr id="3" name="Picture 2"/>
          <p:cNvPicPr>
            <a:picLocks noChangeAspect="1"/>
          </p:cNvPicPr>
          <p:nvPr/>
        </p:nvPicPr>
        <p:blipFill rotWithShape="1">
          <a:blip r:embed="rId3"/>
          <a:srcRect l="36443" r="6280" b="2441"/>
          <a:stretch/>
        </p:blipFill>
        <p:spPr>
          <a:xfrm>
            <a:off x="-55145" y="0"/>
            <a:ext cx="8374636" cy="6851581"/>
          </a:xfrm>
          <a:prstGeom prst="rect">
            <a:avLst/>
          </a:prstGeom>
        </p:spPr>
      </p:pic>
      <p:sp>
        <p:nvSpPr>
          <p:cNvPr id="4" name="Rectangle 3"/>
          <p:cNvSpPr/>
          <p:nvPr/>
        </p:nvSpPr>
        <p:spPr>
          <a:xfrm>
            <a:off x="8319493" y="4012407"/>
            <a:ext cx="3624120" cy="1631216"/>
          </a:xfrm>
          <a:prstGeom prst="rect">
            <a:avLst/>
          </a:prstGeom>
        </p:spPr>
        <p:txBody>
          <a:bodyPr wrap="square">
            <a:spAutoFit/>
          </a:bodyPr>
          <a:lstStyle/>
          <a:p>
            <a:r>
              <a:rPr lang="en-US" altLang="zh-TW" sz="2000" u="sng" dirty="0" err="1">
                <a:solidFill>
                  <a:srgbClr val="000000"/>
                </a:solidFill>
              </a:rPr>
              <a:t>Crédit</a:t>
            </a:r>
            <a:r>
              <a:rPr lang="en-US" altLang="zh-TW" sz="2000" u="sng" dirty="0">
                <a:solidFill>
                  <a:srgbClr val="000000"/>
                </a:solidFill>
              </a:rPr>
              <a:t> </a:t>
            </a:r>
            <a:r>
              <a:rPr lang="en-US" altLang="zh-TW" sz="2000" u="sng" dirty="0" err="1">
                <a:solidFill>
                  <a:srgbClr val="000000"/>
                </a:solidFill>
              </a:rPr>
              <a:t>Mutuel</a:t>
            </a:r>
            <a:r>
              <a:rPr lang="en-US" altLang="zh-TW" sz="2000" u="sng" dirty="0">
                <a:solidFill>
                  <a:srgbClr val="000000"/>
                </a:solidFill>
              </a:rPr>
              <a:t> </a:t>
            </a:r>
            <a:r>
              <a:rPr lang="en-US" altLang="zh-TW" sz="2000" u="sng" dirty="0" err="1">
                <a:solidFill>
                  <a:srgbClr val="000000"/>
                </a:solidFill>
              </a:rPr>
              <a:t>Arkéa</a:t>
            </a:r>
            <a:endParaRPr lang="en-US" altLang="zh-TW" sz="2000" u="sng" dirty="0">
              <a:solidFill>
                <a:srgbClr val="000000"/>
              </a:solidFill>
            </a:endParaRPr>
          </a:p>
          <a:p>
            <a:endParaRPr lang="en-US" altLang="zh-TW" sz="2000" dirty="0">
              <a:solidFill>
                <a:srgbClr val="000000"/>
              </a:solidFill>
            </a:endParaRPr>
          </a:p>
          <a:p>
            <a:r>
              <a:rPr lang="en-US" altLang="zh-TW" sz="2000" dirty="0">
                <a:solidFill>
                  <a:srgbClr val="000000"/>
                </a:solidFill>
              </a:rPr>
              <a:t>Pioneer the Use of </a:t>
            </a:r>
            <a:r>
              <a:rPr lang="en-US" altLang="zh-TW" sz="2000" dirty="0" err="1">
                <a:solidFill>
                  <a:srgbClr val="000000"/>
                </a:solidFill>
              </a:rPr>
              <a:t>Blockchain</a:t>
            </a:r>
            <a:r>
              <a:rPr lang="en-US" altLang="zh-TW" sz="2000" dirty="0">
                <a:solidFill>
                  <a:srgbClr val="000000"/>
                </a:solidFill>
              </a:rPr>
              <a:t> to Manage Customer Identity and Improve Customer Satisfaction</a:t>
            </a:r>
          </a:p>
        </p:txBody>
      </p:sp>
      <p:grpSp>
        <p:nvGrpSpPr>
          <p:cNvPr id="5" name="Group 4"/>
          <p:cNvGrpSpPr>
            <a:grpSpLocks/>
          </p:cNvGrpSpPr>
          <p:nvPr/>
        </p:nvGrpSpPr>
        <p:grpSpPr bwMode="auto">
          <a:xfrm>
            <a:off x="11240846" y="55034"/>
            <a:ext cx="793749" cy="814917"/>
            <a:chOff x="1695" y="2184"/>
            <a:chExt cx="506" cy="518"/>
          </a:xfrm>
        </p:grpSpPr>
        <p:sp>
          <p:nvSpPr>
            <p:cNvPr id="6" name="Freeform 5"/>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7" name="Freeform 6"/>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8" name="Freeform 7"/>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9" name="Freeform 8"/>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10" name="Freeform 9"/>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11" name="Freeform 10"/>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12" name="Freeform 11"/>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spTree>
    <p:extLst>
      <p:ext uri="{BB962C8B-B14F-4D97-AF65-F5344CB8AC3E}">
        <p14:creationId xmlns:p14="http://schemas.microsoft.com/office/powerpoint/2010/main" val="1748168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49" y="364565"/>
            <a:ext cx="11520265" cy="707887"/>
          </a:xfrm>
        </p:spPr>
        <p:txBody>
          <a:bodyPr/>
          <a:lstStyle/>
          <a:p>
            <a:r>
              <a:rPr lang="en-US" sz="4267" dirty="0" err="1"/>
              <a:t>Blockchain</a:t>
            </a:r>
            <a:r>
              <a:rPr lang="en-US" sz="4267" dirty="0"/>
              <a:t> vendors – Offer specialization</a:t>
            </a:r>
          </a:p>
        </p:txBody>
      </p:sp>
      <p:pic>
        <p:nvPicPr>
          <p:cNvPr id="14" name="Content Placeholder 13"/>
          <p:cNvPicPr>
            <a:picLocks noGrp="1" noChangeAspect="1"/>
          </p:cNvPicPr>
          <p:nvPr>
            <p:ph idx="1"/>
          </p:nvPr>
        </p:nvPicPr>
        <p:blipFill rotWithShape="1">
          <a:blip r:embed="rId2"/>
          <a:srcRect l="-9390" r="-95713"/>
          <a:stretch/>
        </p:blipFill>
        <p:spPr>
          <a:xfrm>
            <a:off x="-397055" y="1123888"/>
            <a:ext cx="13003731" cy="5131923"/>
          </a:xfrm>
        </p:spPr>
      </p:pic>
      <p:sp>
        <p:nvSpPr>
          <p:cNvPr id="16" name="TextBox 15"/>
          <p:cNvSpPr txBox="1"/>
          <p:nvPr/>
        </p:nvSpPr>
        <p:spPr>
          <a:xfrm>
            <a:off x="6557819" y="1308269"/>
            <a:ext cx="4669996" cy="461665"/>
          </a:xfrm>
          <a:prstGeom prst="rect">
            <a:avLst/>
          </a:prstGeom>
          <a:noFill/>
        </p:spPr>
        <p:txBody>
          <a:bodyPr wrap="none" rtlCol="0">
            <a:spAutoFit/>
          </a:bodyPr>
          <a:lstStyle/>
          <a:p>
            <a:r>
              <a:rPr lang="en-US" sz="2400" b="1" dirty="0">
                <a:solidFill>
                  <a:schemeClr val="accent1"/>
                </a:solidFill>
              </a:rPr>
              <a:t>Each Vendor – Offers Specialization</a:t>
            </a:r>
          </a:p>
        </p:txBody>
      </p:sp>
      <p:sp>
        <p:nvSpPr>
          <p:cNvPr id="17" name="TextBox 16"/>
          <p:cNvSpPr txBox="1"/>
          <p:nvPr/>
        </p:nvSpPr>
        <p:spPr>
          <a:xfrm>
            <a:off x="6811899" y="1900825"/>
            <a:ext cx="4975436" cy="3785652"/>
          </a:xfrm>
          <a:prstGeom prst="rect">
            <a:avLst/>
          </a:prstGeom>
          <a:noFill/>
        </p:spPr>
        <p:txBody>
          <a:bodyPr wrap="square" rtlCol="0">
            <a:spAutoFit/>
          </a:bodyPr>
          <a:lstStyle/>
          <a:p>
            <a:pPr marL="380990" indent="-380990">
              <a:buFontTx/>
              <a:buChar char="-"/>
            </a:pPr>
            <a:r>
              <a:rPr lang="en-US" sz="2400" dirty="0">
                <a:solidFill>
                  <a:schemeClr val="accent1"/>
                </a:solidFill>
              </a:rPr>
              <a:t>Variant trust systems – Consensus, Mining, Proof of Work etc.</a:t>
            </a:r>
          </a:p>
          <a:p>
            <a:pPr marL="380990" indent="-380990">
              <a:buFontTx/>
              <a:buChar char="-"/>
            </a:pPr>
            <a:r>
              <a:rPr lang="en-US" sz="2400" dirty="0">
                <a:solidFill>
                  <a:schemeClr val="accent1"/>
                </a:solidFill>
              </a:rPr>
              <a:t>Lock into single trust system</a:t>
            </a:r>
          </a:p>
          <a:p>
            <a:pPr marL="380990" indent="-380990">
              <a:buFontTx/>
              <a:buChar char="-"/>
            </a:pPr>
            <a:r>
              <a:rPr lang="en-US" sz="2400" dirty="0">
                <a:solidFill>
                  <a:schemeClr val="accent1"/>
                </a:solidFill>
              </a:rPr>
              <a:t>Purpose built infrastructure components for a specialized use case</a:t>
            </a:r>
          </a:p>
          <a:p>
            <a:pPr marL="380990" indent="-380990">
              <a:buFontTx/>
              <a:buChar char="-"/>
            </a:pPr>
            <a:r>
              <a:rPr lang="en-US" sz="2400" dirty="0">
                <a:solidFill>
                  <a:schemeClr val="accent1"/>
                </a:solidFill>
              </a:rPr>
              <a:t>Design being field tested in form of POCs.</a:t>
            </a:r>
          </a:p>
          <a:p>
            <a:pPr marL="380990" indent="-380990">
              <a:buFontTx/>
              <a:buChar char="-"/>
            </a:pPr>
            <a:r>
              <a:rPr lang="en-US" sz="2400" dirty="0">
                <a:solidFill>
                  <a:schemeClr val="accent1"/>
                </a:solidFill>
              </a:rPr>
              <a:t>Crates fragmented </a:t>
            </a:r>
            <a:r>
              <a:rPr lang="en-US" sz="2400" dirty="0" err="1">
                <a:solidFill>
                  <a:schemeClr val="accent1"/>
                </a:solidFill>
              </a:rPr>
              <a:t>blockchain</a:t>
            </a:r>
            <a:r>
              <a:rPr lang="en-US" sz="2400" dirty="0">
                <a:solidFill>
                  <a:schemeClr val="accent1"/>
                </a:solidFill>
              </a:rPr>
              <a:t> models for enterprise.</a:t>
            </a:r>
          </a:p>
        </p:txBody>
      </p:sp>
    </p:spTree>
    <p:extLst>
      <p:ext uri="{BB962C8B-B14F-4D97-AF65-F5344CB8AC3E}">
        <p14:creationId xmlns:p14="http://schemas.microsoft.com/office/powerpoint/2010/main" val="310990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1" y="149712"/>
            <a:ext cx="11083841" cy="912173"/>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67" dirty="0">
                <a:solidFill>
                  <a:srgbClr val="FFFFFF"/>
                </a:solidFill>
              </a:rPr>
              <a:t>Investment Interest in </a:t>
            </a:r>
            <a:r>
              <a:rPr lang="en-US" sz="4267" dirty="0" err="1">
                <a:solidFill>
                  <a:srgbClr val="FFFFFF"/>
                </a:solidFill>
              </a:rPr>
              <a:t>Blockchain</a:t>
            </a:r>
            <a:endParaRPr lang="en-US" sz="4267" dirty="0">
              <a:solidFill>
                <a:srgbClr val="FFFFFF"/>
              </a:solidFill>
            </a:endParaRPr>
          </a:p>
        </p:txBody>
      </p:sp>
      <p:sp>
        <p:nvSpPr>
          <p:cNvPr id="3" name="Content Placeholder 2"/>
          <p:cNvSpPr txBox="1">
            <a:spLocks/>
          </p:cNvSpPr>
          <p:nvPr/>
        </p:nvSpPr>
        <p:spPr>
          <a:xfrm>
            <a:off x="498560" y="1235350"/>
            <a:ext cx="11313473" cy="536147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a:solidFill>
                  <a:srgbClr val="FFFFFF"/>
                </a:solidFill>
              </a:rPr>
              <a:t>Blockchain</a:t>
            </a:r>
            <a:r>
              <a:rPr lang="en-US" sz="2400" dirty="0">
                <a:solidFill>
                  <a:srgbClr val="FFFFFF"/>
                </a:solidFill>
              </a:rPr>
              <a:t> has the potential to reduce infrastructure cost by up to $20 billion a year</a:t>
            </a:r>
          </a:p>
          <a:p>
            <a:endParaRPr lang="en-US" sz="2400" dirty="0">
              <a:solidFill>
                <a:srgbClr val="FFFFFF"/>
              </a:solidFill>
            </a:endParaRPr>
          </a:p>
          <a:p>
            <a:r>
              <a:rPr lang="en-US" sz="2400" dirty="0">
                <a:solidFill>
                  <a:srgbClr val="FFFFFF"/>
                </a:solidFill>
              </a:rPr>
              <a:t>P2P money Transfer across international borders - segment worth $583 B</a:t>
            </a:r>
          </a:p>
          <a:p>
            <a:endParaRPr lang="en-US" sz="2400" dirty="0">
              <a:solidFill>
                <a:srgbClr val="FFFFFF"/>
              </a:solidFill>
            </a:endParaRPr>
          </a:p>
          <a:p>
            <a:r>
              <a:rPr lang="en-US" sz="2400" dirty="0" err="1">
                <a:solidFill>
                  <a:srgbClr val="FFFFFF"/>
                </a:solidFill>
              </a:rPr>
              <a:t>Anderseen</a:t>
            </a:r>
            <a:r>
              <a:rPr lang="en-US" sz="2400" dirty="0">
                <a:solidFill>
                  <a:srgbClr val="FFFFFF"/>
                </a:solidFill>
              </a:rPr>
              <a:t> Horowitz ( VC firm) has invested over USD $100 million into </a:t>
            </a:r>
            <a:r>
              <a:rPr lang="en-US" sz="2400" dirty="0" err="1">
                <a:solidFill>
                  <a:srgbClr val="FFFFFF"/>
                </a:solidFill>
              </a:rPr>
              <a:t>Blockchain</a:t>
            </a:r>
            <a:r>
              <a:rPr lang="en-US" sz="2400" dirty="0">
                <a:solidFill>
                  <a:srgbClr val="FFFFFF"/>
                </a:solidFill>
              </a:rPr>
              <a:t> technology</a:t>
            </a:r>
          </a:p>
          <a:p>
            <a:endParaRPr lang="en-US" sz="2400" dirty="0">
              <a:solidFill>
                <a:srgbClr val="FFFFFF"/>
              </a:solidFill>
            </a:endParaRPr>
          </a:p>
          <a:p>
            <a:r>
              <a:rPr lang="en-US" sz="2400" dirty="0">
                <a:solidFill>
                  <a:srgbClr val="FFFFFF"/>
                </a:solidFill>
              </a:rPr>
              <a:t>All time Public/VC investment into </a:t>
            </a:r>
            <a:r>
              <a:rPr lang="en-US" sz="2400" dirty="0" err="1">
                <a:solidFill>
                  <a:srgbClr val="FFFFFF"/>
                </a:solidFill>
              </a:rPr>
              <a:t>Blockchain</a:t>
            </a:r>
            <a:r>
              <a:rPr lang="en-US" sz="2400" dirty="0">
                <a:solidFill>
                  <a:srgbClr val="FFFFFF"/>
                </a:solidFill>
              </a:rPr>
              <a:t> startups - &gt; $1.8 B</a:t>
            </a:r>
          </a:p>
          <a:p>
            <a:endParaRPr lang="en-US" sz="2400" dirty="0">
              <a:solidFill>
                <a:srgbClr val="FFFFFF"/>
              </a:solidFill>
            </a:endParaRPr>
          </a:p>
          <a:p>
            <a:r>
              <a:rPr lang="en-US" sz="2400" dirty="0">
                <a:solidFill>
                  <a:srgbClr val="FFFFFF"/>
                </a:solidFill>
              </a:rPr>
              <a:t>Over 4000 active </a:t>
            </a:r>
            <a:r>
              <a:rPr lang="en-US" sz="2400" dirty="0" err="1">
                <a:solidFill>
                  <a:srgbClr val="FFFFFF"/>
                </a:solidFill>
              </a:rPr>
              <a:t>fintech</a:t>
            </a:r>
            <a:r>
              <a:rPr lang="en-US" sz="2400" dirty="0">
                <a:solidFill>
                  <a:srgbClr val="FFFFFF"/>
                </a:solidFill>
              </a:rPr>
              <a:t> startups in the NY area and investment in the sector tripling this year to &gt; $14 billion</a:t>
            </a:r>
          </a:p>
          <a:p>
            <a:endParaRPr lang="en-US" sz="2400" dirty="0">
              <a:solidFill>
                <a:srgbClr val="FFFFFF"/>
              </a:solidFill>
            </a:endParaRPr>
          </a:p>
          <a:p>
            <a:endParaRPr lang="en-US" sz="2400" dirty="0">
              <a:solidFill>
                <a:srgbClr val="FFFFFF"/>
              </a:solidFill>
            </a:endParaRPr>
          </a:p>
        </p:txBody>
      </p:sp>
      <p:sp>
        <p:nvSpPr>
          <p:cNvPr id="4" name="TextBox 3"/>
          <p:cNvSpPr txBox="1"/>
          <p:nvPr/>
        </p:nvSpPr>
        <p:spPr>
          <a:xfrm>
            <a:off x="10567848" y="6485819"/>
            <a:ext cx="1377300" cy="256545"/>
          </a:xfrm>
          <a:prstGeom prst="rect">
            <a:avLst/>
          </a:prstGeom>
          <a:noFill/>
        </p:spPr>
        <p:txBody>
          <a:bodyPr wrap="none" rtlCol="0">
            <a:spAutoFit/>
          </a:bodyPr>
          <a:lstStyle/>
          <a:p>
            <a:r>
              <a:rPr lang="en-US" sz="1067" dirty="0"/>
              <a:t>Source – </a:t>
            </a:r>
            <a:r>
              <a:rPr lang="en-US" sz="1067" dirty="0" err="1"/>
              <a:t>LTP,Finextra</a:t>
            </a:r>
            <a:endParaRPr lang="en-US" sz="1067" dirty="0"/>
          </a:p>
        </p:txBody>
      </p:sp>
    </p:spTree>
    <p:extLst>
      <p:ext uri="{BB962C8B-B14F-4D97-AF65-F5344CB8AC3E}">
        <p14:creationId xmlns:p14="http://schemas.microsoft.com/office/powerpoint/2010/main" val="213902174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445" y="135322"/>
            <a:ext cx="10962771" cy="707887"/>
          </a:xfrm>
        </p:spPr>
        <p:txBody>
          <a:bodyPr/>
          <a:lstStyle/>
          <a:p>
            <a:r>
              <a:rPr lang="en-US" sz="4267" dirty="0"/>
              <a:t>How can IBM </a:t>
            </a:r>
            <a:r>
              <a:rPr lang="en-US" sz="4267" dirty="0" err="1"/>
              <a:t>Blockchain</a:t>
            </a:r>
            <a:r>
              <a:rPr lang="en-US" sz="4267" dirty="0"/>
              <a:t> be Different?</a:t>
            </a:r>
          </a:p>
        </p:txBody>
      </p:sp>
      <p:pic>
        <p:nvPicPr>
          <p:cNvPr id="5" name="Content Placeholder 4"/>
          <p:cNvPicPr>
            <a:picLocks noGrp="1" noChangeAspect="1"/>
          </p:cNvPicPr>
          <p:nvPr>
            <p:ph idx="1"/>
          </p:nvPr>
        </p:nvPicPr>
        <p:blipFill>
          <a:blip r:embed="rId2"/>
          <a:srcRect l="-60258" r="-60258"/>
          <a:stretch>
            <a:fillRect/>
          </a:stretch>
        </p:blipFill>
        <p:spPr>
          <a:xfrm>
            <a:off x="-2582962" y="1096854"/>
            <a:ext cx="11759883" cy="5157285"/>
          </a:xfrm>
        </p:spPr>
      </p:pic>
      <p:sp>
        <p:nvSpPr>
          <p:cNvPr id="7" name="TextBox 6"/>
          <p:cNvSpPr txBox="1"/>
          <p:nvPr/>
        </p:nvSpPr>
        <p:spPr>
          <a:xfrm>
            <a:off x="6738367" y="1208464"/>
            <a:ext cx="3533788" cy="461665"/>
          </a:xfrm>
          <a:prstGeom prst="rect">
            <a:avLst/>
          </a:prstGeom>
          <a:noFill/>
        </p:spPr>
        <p:txBody>
          <a:bodyPr wrap="none" rtlCol="0">
            <a:spAutoFit/>
          </a:bodyPr>
          <a:lstStyle/>
          <a:p>
            <a:r>
              <a:rPr lang="en-US" sz="2400" b="1" dirty="0">
                <a:solidFill>
                  <a:schemeClr val="accent1"/>
                </a:solidFill>
              </a:rPr>
              <a:t>How Do we differentiate ?</a:t>
            </a:r>
          </a:p>
        </p:txBody>
      </p:sp>
      <p:sp>
        <p:nvSpPr>
          <p:cNvPr id="8" name="TextBox 7"/>
          <p:cNvSpPr txBox="1"/>
          <p:nvPr/>
        </p:nvSpPr>
        <p:spPr>
          <a:xfrm>
            <a:off x="6570550" y="1982002"/>
            <a:ext cx="5329793" cy="4524315"/>
          </a:xfrm>
          <a:prstGeom prst="rect">
            <a:avLst/>
          </a:prstGeom>
          <a:noFill/>
        </p:spPr>
        <p:txBody>
          <a:bodyPr wrap="square" rtlCol="0">
            <a:spAutoFit/>
          </a:bodyPr>
          <a:lstStyle/>
          <a:p>
            <a:pPr marL="380990" indent="-380990">
              <a:buFontTx/>
              <a:buChar char="-"/>
            </a:pPr>
            <a:r>
              <a:rPr lang="en-US" sz="2400" dirty="0">
                <a:solidFill>
                  <a:schemeClr val="accent1"/>
                </a:solidFill>
              </a:rPr>
              <a:t>Open Design </a:t>
            </a:r>
          </a:p>
          <a:p>
            <a:pPr marL="380990" indent="-380990">
              <a:buFontTx/>
              <a:buChar char="-"/>
            </a:pPr>
            <a:r>
              <a:rPr lang="en-US" sz="2400" dirty="0">
                <a:solidFill>
                  <a:schemeClr val="accent1"/>
                </a:solidFill>
              </a:rPr>
              <a:t>Providing flexibility with pluggable and modular trust system</a:t>
            </a:r>
          </a:p>
          <a:p>
            <a:pPr marL="380990" indent="-380990">
              <a:buFontTx/>
              <a:buChar char="-"/>
            </a:pPr>
            <a:r>
              <a:rPr lang="en-US" sz="2400" dirty="0">
                <a:solidFill>
                  <a:schemeClr val="accent1"/>
                </a:solidFill>
              </a:rPr>
              <a:t>Open for specialized </a:t>
            </a:r>
            <a:r>
              <a:rPr lang="en-US" sz="2400" dirty="0" err="1">
                <a:solidFill>
                  <a:schemeClr val="accent1"/>
                </a:solidFill>
              </a:rPr>
              <a:t>blockchains</a:t>
            </a:r>
            <a:r>
              <a:rPr lang="en-US" sz="2400" dirty="0">
                <a:solidFill>
                  <a:schemeClr val="accent1"/>
                </a:solidFill>
              </a:rPr>
              <a:t> e.g. Ripple</a:t>
            </a:r>
          </a:p>
          <a:p>
            <a:pPr marL="380990" indent="-380990">
              <a:buFontTx/>
              <a:buChar char="-"/>
            </a:pPr>
            <a:r>
              <a:rPr lang="en-US" sz="2400" dirty="0">
                <a:solidFill>
                  <a:schemeClr val="accent1"/>
                </a:solidFill>
              </a:rPr>
              <a:t>Trust Intermediary – a trust system provisioning layer </a:t>
            </a:r>
          </a:p>
          <a:p>
            <a:pPr marL="380990" indent="-380990">
              <a:buFontTx/>
              <a:buChar char="-"/>
            </a:pPr>
            <a:r>
              <a:rPr lang="en-US" sz="2400" dirty="0">
                <a:solidFill>
                  <a:schemeClr val="accent1"/>
                </a:solidFill>
              </a:rPr>
              <a:t>Enterprise </a:t>
            </a:r>
            <a:r>
              <a:rPr lang="en-US" sz="2400" dirty="0" err="1">
                <a:solidFill>
                  <a:schemeClr val="accent1"/>
                </a:solidFill>
              </a:rPr>
              <a:t>blockchain</a:t>
            </a:r>
            <a:r>
              <a:rPr lang="en-US" sz="2400" dirty="0">
                <a:solidFill>
                  <a:schemeClr val="accent1"/>
                </a:solidFill>
              </a:rPr>
              <a:t> platform concept </a:t>
            </a:r>
          </a:p>
          <a:p>
            <a:pPr marL="380990" indent="-380990">
              <a:buFontTx/>
              <a:buChar char="-"/>
            </a:pPr>
            <a:r>
              <a:rPr lang="en-US" sz="2400" dirty="0">
                <a:solidFill>
                  <a:schemeClr val="accent1"/>
                </a:solidFill>
              </a:rPr>
              <a:t>Separate Business domain with technology that supports it.</a:t>
            </a:r>
          </a:p>
          <a:p>
            <a:pPr marL="380990" indent="-380990">
              <a:buFontTx/>
              <a:buChar char="-"/>
            </a:pPr>
            <a:endParaRPr lang="en-US" sz="2400" dirty="0">
              <a:solidFill>
                <a:schemeClr val="accent1"/>
              </a:solidFill>
            </a:endParaRPr>
          </a:p>
        </p:txBody>
      </p:sp>
    </p:spTree>
    <p:extLst>
      <p:ext uri="{BB962C8B-B14F-4D97-AF65-F5344CB8AC3E}">
        <p14:creationId xmlns:p14="http://schemas.microsoft.com/office/powerpoint/2010/main" val="1985704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993" y="115401"/>
            <a:ext cx="10912967" cy="707887"/>
          </a:xfrm>
        </p:spPr>
        <p:txBody>
          <a:bodyPr/>
          <a:lstStyle/>
          <a:p>
            <a:r>
              <a:rPr lang="en-US" sz="4267" dirty="0" err="1"/>
              <a:t>Blockchain</a:t>
            </a:r>
            <a:r>
              <a:rPr lang="en-US" sz="4267" dirty="0"/>
              <a:t> – Transaction Processing vehicle</a:t>
            </a:r>
          </a:p>
        </p:txBody>
      </p:sp>
      <p:pic>
        <p:nvPicPr>
          <p:cNvPr id="4" name="Content Placeholder 3"/>
          <p:cNvPicPr>
            <a:picLocks noGrp="1" noChangeAspect="1"/>
          </p:cNvPicPr>
          <p:nvPr>
            <p:ph idx="1"/>
          </p:nvPr>
        </p:nvPicPr>
        <p:blipFill>
          <a:blip r:embed="rId2"/>
          <a:srcRect l="-44540" r="-44540"/>
          <a:stretch>
            <a:fillRect/>
          </a:stretch>
        </p:blipFill>
        <p:spPr>
          <a:xfrm>
            <a:off x="-1876715" y="1326537"/>
            <a:ext cx="10972800" cy="4799627"/>
          </a:xfrm>
        </p:spPr>
      </p:pic>
      <p:sp>
        <p:nvSpPr>
          <p:cNvPr id="6" name="TextBox 5"/>
          <p:cNvSpPr txBox="1"/>
          <p:nvPr/>
        </p:nvSpPr>
        <p:spPr>
          <a:xfrm>
            <a:off x="6891960" y="978544"/>
            <a:ext cx="4947829" cy="461665"/>
          </a:xfrm>
          <a:prstGeom prst="rect">
            <a:avLst/>
          </a:prstGeom>
          <a:noFill/>
        </p:spPr>
        <p:txBody>
          <a:bodyPr wrap="none" rtlCol="0">
            <a:spAutoFit/>
          </a:bodyPr>
          <a:lstStyle/>
          <a:p>
            <a:pPr algn="ctr"/>
            <a:r>
              <a:rPr lang="en-US" sz="2400" b="1" dirty="0">
                <a:solidFill>
                  <a:schemeClr val="accent1"/>
                </a:solidFill>
              </a:rPr>
              <a:t>Enterprise Integration Considerations</a:t>
            </a:r>
          </a:p>
        </p:txBody>
      </p:sp>
      <p:sp>
        <p:nvSpPr>
          <p:cNvPr id="7" name="TextBox 6"/>
          <p:cNvSpPr txBox="1"/>
          <p:nvPr/>
        </p:nvSpPr>
        <p:spPr>
          <a:xfrm>
            <a:off x="6891960" y="1553882"/>
            <a:ext cx="5130707" cy="5262979"/>
          </a:xfrm>
          <a:prstGeom prst="rect">
            <a:avLst/>
          </a:prstGeom>
          <a:noFill/>
        </p:spPr>
        <p:txBody>
          <a:bodyPr wrap="square" rtlCol="0">
            <a:spAutoFit/>
          </a:bodyPr>
          <a:lstStyle/>
          <a:p>
            <a:pPr marL="380990" indent="-380990">
              <a:buFontTx/>
              <a:buChar char="-"/>
            </a:pPr>
            <a:r>
              <a:rPr lang="en-US" sz="2400" dirty="0">
                <a:solidFill>
                  <a:schemeClr val="accent1"/>
                </a:solidFill>
              </a:rPr>
              <a:t>Integration with incumbent </a:t>
            </a:r>
            <a:r>
              <a:rPr lang="en-US" sz="2400" dirty="0" err="1">
                <a:solidFill>
                  <a:schemeClr val="accent1"/>
                </a:solidFill>
              </a:rPr>
              <a:t>SoR</a:t>
            </a:r>
            <a:endParaRPr lang="en-US" sz="2400" dirty="0">
              <a:solidFill>
                <a:schemeClr val="accent1"/>
              </a:solidFill>
            </a:endParaRPr>
          </a:p>
          <a:p>
            <a:pPr marL="380990" indent="-380990">
              <a:buFontTx/>
              <a:buChar char="-"/>
            </a:pPr>
            <a:r>
              <a:rPr lang="en-US" sz="2400" dirty="0">
                <a:solidFill>
                  <a:schemeClr val="accent1"/>
                </a:solidFill>
              </a:rPr>
              <a:t>Compliance and regulatory requirements</a:t>
            </a:r>
          </a:p>
          <a:p>
            <a:pPr marL="380990" indent="-380990">
              <a:buFontTx/>
              <a:buChar char="-"/>
            </a:pPr>
            <a:r>
              <a:rPr lang="en-US" sz="2400" dirty="0">
                <a:solidFill>
                  <a:schemeClr val="accent1"/>
                </a:solidFill>
              </a:rPr>
              <a:t>Data formats – ISO20022, EDI 820 etc.</a:t>
            </a:r>
          </a:p>
          <a:p>
            <a:pPr marL="380990" indent="-380990">
              <a:buFontTx/>
              <a:buChar char="-"/>
            </a:pPr>
            <a:r>
              <a:rPr lang="en-US" sz="2400" dirty="0" err="1">
                <a:solidFill>
                  <a:schemeClr val="accent1"/>
                </a:solidFill>
              </a:rPr>
              <a:t>Blockchain</a:t>
            </a:r>
            <a:r>
              <a:rPr lang="en-US" sz="2400" dirty="0">
                <a:solidFill>
                  <a:schemeClr val="accent1"/>
                </a:solidFill>
              </a:rPr>
              <a:t> to enable transaction processing, and preserve the enterprise </a:t>
            </a:r>
            <a:r>
              <a:rPr lang="en-US" sz="2400" dirty="0" err="1">
                <a:solidFill>
                  <a:schemeClr val="accent1"/>
                </a:solidFill>
              </a:rPr>
              <a:t>SoR</a:t>
            </a:r>
            <a:r>
              <a:rPr lang="en-US" sz="2400" dirty="0">
                <a:solidFill>
                  <a:schemeClr val="accent1"/>
                </a:solidFill>
              </a:rPr>
              <a:t> systems.</a:t>
            </a:r>
          </a:p>
          <a:p>
            <a:pPr marL="380990" indent="-380990">
              <a:buFontTx/>
              <a:buChar char="-"/>
            </a:pPr>
            <a:r>
              <a:rPr lang="en-US" sz="2400" dirty="0">
                <a:solidFill>
                  <a:schemeClr val="accent1"/>
                </a:solidFill>
              </a:rPr>
              <a:t>Design Intent </a:t>
            </a:r>
          </a:p>
          <a:p>
            <a:pPr marL="990575" lvl="1" indent="-380990">
              <a:buFontTx/>
              <a:buChar char="-"/>
            </a:pPr>
            <a:r>
              <a:rPr lang="en-US" sz="2400" dirty="0">
                <a:solidFill>
                  <a:schemeClr val="accent1"/>
                </a:solidFill>
              </a:rPr>
              <a:t>Path of least disruption</a:t>
            </a:r>
          </a:p>
          <a:p>
            <a:pPr marL="990575" lvl="1" indent="-380990">
              <a:buFontTx/>
              <a:buChar char="-"/>
            </a:pPr>
            <a:r>
              <a:rPr lang="en-US" sz="2400" dirty="0">
                <a:solidFill>
                  <a:schemeClr val="accent1"/>
                </a:solidFill>
              </a:rPr>
              <a:t>Accelerate Enterprise adoption </a:t>
            </a:r>
          </a:p>
          <a:p>
            <a:pPr marL="380990" indent="-380990">
              <a:buFontTx/>
              <a:buChar char="-"/>
            </a:pPr>
            <a:endParaRPr lang="en-US" sz="2400" dirty="0">
              <a:solidFill>
                <a:schemeClr val="accent1"/>
              </a:solidFill>
            </a:endParaRPr>
          </a:p>
          <a:p>
            <a:r>
              <a:rPr lang="en-US" sz="2400" dirty="0">
                <a:solidFill>
                  <a:schemeClr val="accent1"/>
                </a:solidFill>
              </a:rPr>
              <a:t>     </a:t>
            </a:r>
          </a:p>
          <a:p>
            <a:pPr marL="380990" indent="-380990">
              <a:buFontTx/>
              <a:buChar char="-"/>
            </a:pPr>
            <a:endParaRPr lang="en-US" sz="2400" dirty="0">
              <a:solidFill>
                <a:schemeClr val="accent1"/>
              </a:solidFill>
            </a:endParaRPr>
          </a:p>
        </p:txBody>
      </p:sp>
    </p:spTree>
    <p:extLst>
      <p:ext uri="{BB962C8B-B14F-4D97-AF65-F5344CB8AC3E}">
        <p14:creationId xmlns:p14="http://schemas.microsoft.com/office/powerpoint/2010/main" val="1836598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yperledger copy"/>
          <p:cNvPicPr>
            <a:picLocks noChangeAspect="1" noChangeArrowheads="1"/>
          </p:cNvPicPr>
          <p:nvPr/>
        </p:nvPicPr>
        <p:blipFill>
          <a:blip r:embed="rId2"/>
          <a:srcRect r="13206"/>
          <a:stretch>
            <a:fillRect/>
          </a:stretch>
        </p:blipFill>
        <p:spPr bwMode="auto">
          <a:xfrm>
            <a:off x="7253818" y="1134533"/>
            <a:ext cx="4938183" cy="5190067"/>
          </a:xfrm>
          <a:prstGeom prst="rect">
            <a:avLst/>
          </a:prstGeom>
          <a:noFill/>
          <a:ln w="9525">
            <a:noFill/>
            <a:miter lim="800000"/>
            <a:headEnd/>
            <a:tailEnd/>
          </a:ln>
        </p:spPr>
      </p:pic>
      <p:sp>
        <p:nvSpPr>
          <p:cNvPr id="103437"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5596E6"/>
                </a:solidFill>
              </a:rPr>
              <a:t>Linux Foundation’s Hyperledger Project</a:t>
            </a:r>
          </a:p>
        </p:txBody>
      </p:sp>
      <p:sp>
        <p:nvSpPr>
          <p:cNvPr id="103438" name="Content Placeholder 2"/>
          <p:cNvSpPr>
            <a:spLocks/>
          </p:cNvSpPr>
          <p:nvPr/>
        </p:nvSpPr>
        <p:spPr bwMode="auto">
          <a:xfrm>
            <a:off x="797984" y="1591734"/>
            <a:ext cx="7406216" cy="3661833"/>
          </a:xfrm>
          <a:prstGeom prst="rect">
            <a:avLst/>
          </a:prstGeom>
          <a:noFill/>
          <a:ln w="9525">
            <a:noFill/>
            <a:miter lim="800000"/>
            <a:headEnd/>
            <a:tailEnd/>
          </a:ln>
        </p:spPr>
        <p:txBody>
          <a:bodyPr/>
          <a:lstStyle/>
          <a:p>
            <a:pPr marL="304792" indent="-304792" defTabSz="609585">
              <a:spcBef>
                <a:spcPct val="20000"/>
              </a:spcBef>
              <a:spcAft>
                <a:spcPct val="50000"/>
              </a:spcAft>
              <a:buFont typeface="Arial" pitchFamily="34" charset="0"/>
              <a:buChar char="–"/>
            </a:pPr>
            <a:r>
              <a:rPr lang="en-US" sz="2133">
                <a:solidFill>
                  <a:schemeClr val="bg1"/>
                </a:solidFill>
              </a:rPr>
              <a:t>Linux Foundation project announced December 17, 2015 with 17 founders, now 40 members</a:t>
            </a:r>
          </a:p>
          <a:p>
            <a:pPr marL="304792" indent="-304792" defTabSz="609585">
              <a:spcBef>
                <a:spcPct val="20000"/>
              </a:spcBef>
              <a:spcAft>
                <a:spcPct val="50000"/>
              </a:spcAft>
              <a:buFont typeface="Arial" pitchFamily="34" charset="0"/>
              <a:buChar char="–"/>
            </a:pPr>
            <a:r>
              <a:rPr lang="en-US" sz="2133">
                <a:solidFill>
                  <a:schemeClr val="bg1"/>
                </a:solidFill>
              </a:rPr>
              <a:t>The Hyperledger Project is a collaborative effort to advance Blockchain technology by identifying and addressing important features for a cross-industry open standard for distributed ledgers that can transform the way business transactions are conducted globally</a:t>
            </a:r>
          </a:p>
          <a:p>
            <a:pPr marL="304792" indent="-304792" defTabSz="609585">
              <a:spcBef>
                <a:spcPct val="20000"/>
              </a:spcBef>
              <a:spcAft>
                <a:spcPct val="50000"/>
              </a:spcAft>
              <a:buFont typeface="Arial" pitchFamily="34" charset="0"/>
              <a:buChar char="–"/>
            </a:pPr>
            <a:r>
              <a:rPr lang="en-US" sz="2133">
                <a:solidFill>
                  <a:schemeClr val="bg1"/>
                </a:solidFill>
              </a:rPr>
              <a:t>Open source and open standards-based</a:t>
            </a:r>
          </a:p>
        </p:txBody>
      </p:sp>
      <p:sp>
        <p:nvSpPr>
          <p:cNvPr id="103439" name="Rectangle 11"/>
          <p:cNvSpPr>
            <a:spLocks/>
          </p:cNvSpPr>
          <p:nvPr/>
        </p:nvSpPr>
        <p:spPr bwMode="auto">
          <a:xfrm>
            <a:off x="984251" y="4963584"/>
            <a:ext cx="7346949" cy="1301749"/>
          </a:xfrm>
          <a:prstGeom prst="rect">
            <a:avLst/>
          </a:prstGeom>
          <a:noFill/>
          <a:ln w="9525">
            <a:noFill/>
            <a:miter lim="800000"/>
            <a:headEnd/>
            <a:tailEnd/>
          </a:ln>
        </p:spPr>
        <p:txBody>
          <a:bodyPr/>
          <a:lstStyle/>
          <a:p>
            <a:pPr algn="ctr" defTabSz="609585" eaLnBrk="0" hangingPunct="0">
              <a:spcBef>
                <a:spcPct val="20000"/>
              </a:spcBef>
              <a:spcAft>
                <a:spcPct val="35000"/>
              </a:spcAft>
              <a:buSzPct val="80000"/>
            </a:pPr>
            <a:r>
              <a:rPr lang="en-US" sz="2400">
                <a:solidFill>
                  <a:srgbClr val="325C80"/>
                </a:solidFill>
              </a:rPr>
              <a:t>Enable adoption of shared ledger technology at </a:t>
            </a:r>
            <a:br>
              <a:rPr lang="en-US" sz="2400">
                <a:solidFill>
                  <a:srgbClr val="325C80"/>
                </a:solidFill>
              </a:rPr>
            </a:br>
            <a:r>
              <a:rPr lang="en-US" sz="2400">
                <a:solidFill>
                  <a:srgbClr val="325C80"/>
                </a:solidFill>
              </a:rPr>
              <a:t>a pace and depth not achievable by any one company or industry</a:t>
            </a:r>
          </a:p>
        </p:txBody>
      </p:sp>
      <p:sp>
        <p:nvSpPr>
          <p:cNvPr id="103440" name="Rectangle 16"/>
          <p:cNvSpPr>
            <a:spLocks noChangeArrowheads="1"/>
          </p:cNvSpPr>
          <p:nvPr/>
        </p:nvSpPr>
        <p:spPr bwMode="auto">
          <a:xfrm>
            <a:off x="8343901" y="1420285"/>
            <a:ext cx="3848100" cy="4718049"/>
          </a:xfrm>
          <a:prstGeom prst="rect">
            <a:avLst/>
          </a:prstGeom>
          <a:solidFill>
            <a:srgbClr val="325C80">
              <a:alpha val="70000"/>
            </a:srgbClr>
          </a:solidFill>
          <a:ln w="9525">
            <a:noFill/>
            <a:miter lim="800000"/>
            <a:headEnd/>
            <a:tailEnd/>
          </a:ln>
          <a:effectLst/>
        </p:spPr>
        <p:txBody>
          <a:bodyPr wrap="none" anchor="ctr"/>
          <a:lstStyle/>
          <a:p>
            <a:endParaRPr lang="en-US" sz="2400"/>
          </a:p>
        </p:txBody>
      </p:sp>
      <p:sp>
        <p:nvSpPr>
          <p:cNvPr id="9" name="Rectangle 8"/>
          <p:cNvSpPr>
            <a:spLocks noChangeArrowheads="1"/>
          </p:cNvSpPr>
          <p:nvPr/>
        </p:nvSpPr>
        <p:spPr bwMode="auto">
          <a:xfrm>
            <a:off x="8849785" y="1502834"/>
            <a:ext cx="2857500" cy="338554"/>
          </a:xfrm>
          <a:prstGeom prst="rect">
            <a:avLst/>
          </a:prstGeom>
          <a:noFill/>
          <a:ln w="9525">
            <a:noFill/>
            <a:miter lim="800000"/>
            <a:headEnd/>
            <a:tailEnd/>
          </a:ln>
        </p:spPr>
        <p:txBody>
          <a:bodyPr>
            <a:spAutoFit/>
          </a:bodyPr>
          <a:lstStyle/>
          <a:p>
            <a:pPr algn="ctr"/>
            <a:r>
              <a:rPr lang="en-US" sz="1600">
                <a:solidFill>
                  <a:srgbClr val="FFFFFF"/>
                </a:solidFill>
              </a:rPr>
              <a:t>QUICK FACTS</a:t>
            </a:r>
          </a:p>
        </p:txBody>
      </p:sp>
      <p:graphicFrame>
        <p:nvGraphicFramePr>
          <p:cNvPr id="103475" name="Group 51"/>
          <p:cNvGraphicFramePr>
            <a:graphicFrameLocks noGrp="1"/>
          </p:cNvGraphicFramePr>
          <p:nvPr/>
        </p:nvGraphicFramePr>
        <p:xfrm>
          <a:off x="8432800" y="1879600"/>
          <a:ext cx="3657600" cy="4448390"/>
        </p:xfrm>
        <a:graphic>
          <a:graphicData uri="http://schemas.openxmlformats.org/drawingml/2006/table">
            <a:tbl>
              <a:tblPr/>
              <a:tblGrid>
                <a:gridCol w="1557867">
                  <a:extLst>
                    <a:ext uri="{9D8B030D-6E8A-4147-A177-3AD203B41FA5}">
                      <a16:colId xmlns:a16="http://schemas.microsoft.com/office/drawing/2014/main" val="20000"/>
                    </a:ext>
                  </a:extLst>
                </a:gridCol>
                <a:gridCol w="2099733">
                  <a:extLst>
                    <a:ext uri="{9D8B030D-6E8A-4147-A177-3AD203B41FA5}">
                      <a16:colId xmlns:a16="http://schemas.microsoft.com/office/drawing/2014/main" val="20001"/>
                    </a:ext>
                  </a:extLst>
                </a:gridCol>
              </a:tblGrid>
              <a:tr h="641351">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Chairman:</a:t>
                      </a:r>
                    </a:p>
                  </a:txBody>
                  <a:tcPr marL="121920" marR="121920" marT="60960" marB="60960" anchor="ctr" horzOverflow="overflow">
                    <a:lnL cap="flat">
                      <a:noFill/>
                    </a:lnL>
                    <a:lnR cap="flat">
                      <a:noFill/>
                    </a:lnR>
                    <a:lnT cap="flat">
                      <a:noFill/>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Blythe Masters/DAH</a:t>
                      </a:r>
                    </a:p>
                  </a:txBody>
                  <a:tcPr marL="121920" marR="121920" marT="60960" marB="60960" anchor="ctr" horzOverflow="overflow">
                    <a:lnL cap="flat">
                      <a:noFill/>
                    </a:lnL>
                    <a:lnR cap="flat">
                      <a:noFill/>
                    </a:lnR>
                    <a:lnT cap="flat">
                      <a:noFill/>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711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Executive Director:</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Brian Behlendorf</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1351">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Tech Committee:</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Chris Ferris/IBM</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13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Contribution:</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44,000 lines of code in February 2016</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0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Accept:</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cs typeface="Arial" pitchFamily="34" charset="0"/>
                        </a:rPr>
                        <a:t>2Q IBM Open Code accepted into incubation</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w="3175" cap="flat" cmpd="sng" algn="ctr">
                      <a:solidFill>
                        <a:srgbClr val="DDDDDD"/>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924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a:ln>
                            <a:noFill/>
                          </a:ln>
                          <a:solidFill>
                            <a:srgbClr val="FFFFFF"/>
                          </a:solidFill>
                          <a:effectLst/>
                          <a:latin typeface="Arial" pitchFamily="34" charset="0"/>
                          <a:ea typeface="MS PGothic" pitchFamily="34" charset="-128"/>
                        </a:rPr>
                        <a:t>Sprint to one codebase with unified thinking:</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rgbClr val="FFFFFF"/>
                          </a:solidFill>
                          <a:effectLst/>
                          <a:latin typeface="Arial" pitchFamily="34" charset="0"/>
                          <a:ea typeface="MS PGothic" pitchFamily="34" charset="-128"/>
                        </a:rPr>
                        <a:t>Target 3Q release</a:t>
                      </a:r>
                    </a:p>
                  </a:txBody>
                  <a:tcPr marL="121920" marR="121920" marT="60960" marB="60960" anchor="ctr" horzOverflow="overflow">
                    <a:lnL cap="flat">
                      <a:noFill/>
                    </a:lnL>
                    <a:lnR cap="flat">
                      <a:noFill/>
                    </a:lnR>
                    <a:lnT w="3175" cap="flat" cmpd="sng" algn="ctr">
                      <a:solidFill>
                        <a:srgbClr val="DDDDDD"/>
                      </a:solidFill>
                      <a:prstDash val="sysDot"/>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3464" name="Title 1"/>
          <p:cNvSpPr txBox="1">
            <a:spLocks/>
          </p:cNvSpPr>
          <p:nvPr/>
        </p:nvSpPr>
        <p:spPr bwMode="auto">
          <a:xfrm>
            <a:off x="8665633" y="6220884"/>
            <a:ext cx="3327400" cy="414867"/>
          </a:xfrm>
          <a:prstGeom prst="rect">
            <a:avLst/>
          </a:prstGeom>
          <a:noFill/>
          <a:ln w="9525">
            <a:noFill/>
            <a:miter lim="800000"/>
            <a:headEnd/>
            <a:tailEnd/>
          </a:ln>
        </p:spPr>
        <p:txBody>
          <a:bodyPr/>
          <a:lstStyle/>
          <a:p>
            <a:pPr algn="ctr" defTabSz="609585"/>
            <a:r>
              <a:rPr lang="en-US" sz="1867">
                <a:solidFill>
                  <a:srgbClr val="00B0F0"/>
                </a:solidFill>
                <a:ea typeface="Helvetica Neue"/>
                <a:hlinkClick r:id="rId3"/>
              </a:rPr>
              <a:t>www.Hyperledger.org</a:t>
            </a:r>
            <a:endParaRPr lang="en-US" sz="1867">
              <a:solidFill>
                <a:srgbClr val="00B0F0"/>
              </a:solidFill>
              <a:ea typeface="Helvetica Neue"/>
            </a:endParaRPr>
          </a:p>
        </p:txBody>
      </p:sp>
      <p:grpSp>
        <p:nvGrpSpPr>
          <p:cNvPr id="10" name="Group 3"/>
          <p:cNvGrpSpPr>
            <a:grpSpLocks/>
          </p:cNvGrpSpPr>
          <p:nvPr/>
        </p:nvGrpSpPr>
        <p:grpSpPr bwMode="auto">
          <a:xfrm>
            <a:off x="10149418" y="97367"/>
            <a:ext cx="1703916" cy="814917"/>
            <a:chOff x="4795" y="46"/>
            <a:chExt cx="805" cy="385"/>
          </a:xfrm>
        </p:grpSpPr>
        <p:grpSp>
          <p:nvGrpSpPr>
            <p:cNvPr id="11" name="Group 4"/>
            <p:cNvGrpSpPr>
              <a:grpSpLocks/>
            </p:cNvGrpSpPr>
            <p:nvPr/>
          </p:nvGrpSpPr>
          <p:grpSpPr bwMode="auto">
            <a:xfrm>
              <a:off x="4795" y="46"/>
              <a:ext cx="375" cy="385"/>
              <a:chOff x="1695" y="2184"/>
              <a:chExt cx="506" cy="518"/>
            </a:xfrm>
          </p:grpSpPr>
          <p:sp>
            <p:nvSpPr>
              <p:cNvPr id="13" name="Freeform 5"/>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14" name="Freeform 6"/>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15" name="Freeform 7"/>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16" name="Freeform 8"/>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17" name="Freeform 9"/>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18" name="Freeform 10"/>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19" name="Freeform 11"/>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pic>
          <p:nvPicPr>
            <p:cNvPr id="12" name="Picture 12" descr="buttons2_CLOUD-how"/>
            <p:cNvPicPr>
              <a:picLocks noChangeAspect="1" noChangeArrowheads="1"/>
            </p:cNvPicPr>
            <p:nvPr/>
          </p:nvPicPr>
          <p:blipFill>
            <a:blip r:embed="rId4"/>
            <a:srcRect/>
            <a:stretch>
              <a:fillRect/>
            </a:stretch>
          </p:blipFill>
          <p:spPr bwMode="auto">
            <a:xfrm>
              <a:off x="5197" y="140"/>
              <a:ext cx="403" cy="179"/>
            </a:xfrm>
            <a:prstGeom prst="rect">
              <a:avLst/>
            </a:prstGeom>
            <a:noFill/>
            <a:ln w="9525">
              <a:noFill/>
              <a:miter lim="800000"/>
              <a:headEnd/>
              <a:tailEnd/>
            </a:ln>
          </p:spPr>
        </p:pic>
      </p:grpSp>
    </p:spTree>
    <p:extLst>
      <p:ext uri="{BB962C8B-B14F-4D97-AF65-F5344CB8AC3E}">
        <p14:creationId xmlns:p14="http://schemas.microsoft.com/office/powerpoint/2010/main" val="1924262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p:cNvSpPr>
          <p:nvPr/>
        </p:nvSpPr>
        <p:spPr bwMode="auto">
          <a:xfrm>
            <a:off x="0" y="0"/>
            <a:ext cx="12192000" cy="6858000"/>
          </a:xfrm>
          <a:prstGeom prst="rect">
            <a:avLst/>
          </a:prstGeom>
          <a:solidFill>
            <a:srgbClr val="168FDE"/>
          </a:solidFill>
          <a:ln w="9525">
            <a:noFill/>
            <a:miter lim="800000"/>
            <a:headEnd/>
            <a:tailEnd/>
          </a:ln>
        </p:spPr>
        <p:txBody>
          <a:bodyPr wrap="none" anchor="ctr"/>
          <a:lstStyle/>
          <a:p>
            <a:endParaRPr lang="en-US" sz="2400"/>
          </a:p>
        </p:txBody>
      </p:sp>
      <p:grpSp>
        <p:nvGrpSpPr>
          <p:cNvPr id="66591" name="Group 31"/>
          <p:cNvGrpSpPr>
            <a:grpSpLocks/>
          </p:cNvGrpSpPr>
          <p:nvPr/>
        </p:nvGrpSpPr>
        <p:grpSpPr bwMode="auto">
          <a:xfrm>
            <a:off x="1437217" y="493184"/>
            <a:ext cx="9548283" cy="6163733"/>
            <a:chOff x="665" y="205"/>
            <a:chExt cx="4511" cy="2912"/>
          </a:xfrm>
        </p:grpSpPr>
        <p:pic>
          <p:nvPicPr>
            <p:cNvPr id="66588" name="Picture 28" descr="members copy"/>
            <p:cNvPicPr>
              <a:picLocks noChangeAspect="1" noChangeArrowheads="1"/>
            </p:cNvPicPr>
            <p:nvPr/>
          </p:nvPicPr>
          <p:blipFill>
            <a:blip r:embed="rId2"/>
            <a:srcRect t="3217" b="72659"/>
            <a:stretch>
              <a:fillRect/>
            </a:stretch>
          </p:blipFill>
          <p:spPr bwMode="auto">
            <a:xfrm>
              <a:off x="665" y="205"/>
              <a:ext cx="4511" cy="808"/>
            </a:xfrm>
            <a:prstGeom prst="rect">
              <a:avLst/>
            </a:prstGeom>
            <a:noFill/>
          </p:spPr>
        </p:pic>
        <p:pic>
          <p:nvPicPr>
            <p:cNvPr id="66589" name="Picture 29" descr="members copy"/>
            <p:cNvPicPr>
              <a:picLocks noChangeAspect="1" noChangeArrowheads="1"/>
            </p:cNvPicPr>
            <p:nvPr/>
          </p:nvPicPr>
          <p:blipFill>
            <a:blip r:embed="rId2"/>
            <a:srcRect t="30684" b="4826"/>
            <a:stretch>
              <a:fillRect/>
            </a:stretch>
          </p:blipFill>
          <p:spPr bwMode="auto">
            <a:xfrm>
              <a:off x="665" y="957"/>
              <a:ext cx="4511" cy="2160"/>
            </a:xfrm>
            <a:prstGeom prst="rect">
              <a:avLst/>
            </a:prstGeom>
            <a:noFill/>
          </p:spPr>
        </p:pic>
      </p:grpSp>
      <p:sp>
        <p:nvSpPr>
          <p:cNvPr id="66564" name="Rectangle 3"/>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fld id="{5DF62A11-0ED7-4A4F-ABCA-EEDF3F493D7D}" type="slidenum">
              <a:rPr lang="en-US" sz="800">
                <a:solidFill>
                  <a:schemeClr val="accent2"/>
                </a:solidFill>
              </a:rPr>
              <a:pPr/>
              <a:t>33</a:t>
            </a:fld>
            <a:endParaRPr lang="en-US" sz="800">
              <a:solidFill>
                <a:schemeClr val="accent2"/>
              </a:solidFill>
            </a:endParaRPr>
          </a:p>
        </p:txBody>
      </p:sp>
      <p:sp>
        <p:nvSpPr>
          <p:cNvPr id="66565" name="Rectangle 4"/>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r>
              <a:rPr lang="en-US" sz="800">
                <a:solidFill>
                  <a:schemeClr val="accent2"/>
                </a:solidFill>
              </a:rPr>
              <a:t>Page</a:t>
            </a:r>
          </a:p>
        </p:txBody>
      </p:sp>
      <p:sp>
        <p:nvSpPr>
          <p:cNvPr id="66566"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chemeClr val="accent2"/>
                </a:solidFill>
              </a:rPr>
              <a:t>© 2016 IBM Corporation</a:t>
            </a:r>
          </a:p>
        </p:txBody>
      </p:sp>
      <p:grpSp>
        <p:nvGrpSpPr>
          <p:cNvPr id="66568" name="Group 9"/>
          <p:cNvGrpSpPr>
            <a:grpSpLocks/>
          </p:cNvGrpSpPr>
          <p:nvPr/>
        </p:nvGrpSpPr>
        <p:grpSpPr bwMode="auto">
          <a:xfrm>
            <a:off x="10149418" y="97367"/>
            <a:ext cx="1703916" cy="814917"/>
            <a:chOff x="4795" y="46"/>
            <a:chExt cx="805" cy="385"/>
          </a:xfrm>
        </p:grpSpPr>
        <p:grpSp>
          <p:nvGrpSpPr>
            <p:cNvPr id="66570" name="Group 10"/>
            <p:cNvGrpSpPr>
              <a:grpSpLocks/>
            </p:cNvGrpSpPr>
            <p:nvPr/>
          </p:nvGrpSpPr>
          <p:grpSpPr bwMode="auto">
            <a:xfrm>
              <a:off x="4795" y="46"/>
              <a:ext cx="375" cy="385"/>
              <a:chOff x="1695" y="2184"/>
              <a:chExt cx="506" cy="518"/>
            </a:xfrm>
          </p:grpSpPr>
          <p:sp>
            <p:nvSpPr>
              <p:cNvPr id="66572" name="Freeform 11"/>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66573" name="Freeform 12"/>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66574" name="Freeform 13"/>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66575" name="Freeform 14"/>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66576" name="Freeform 15"/>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66577" name="Freeform 16"/>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66578" name="Freeform 17"/>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pic>
          <p:nvPicPr>
            <p:cNvPr id="66571" name="Picture 18" descr="buttons2_CLOUD-how"/>
            <p:cNvPicPr>
              <a:picLocks noChangeAspect="1" noChangeArrowheads="1"/>
            </p:cNvPicPr>
            <p:nvPr/>
          </p:nvPicPr>
          <p:blipFill>
            <a:blip r:embed="rId3"/>
            <a:srcRect/>
            <a:stretch>
              <a:fillRect/>
            </a:stretch>
          </p:blipFill>
          <p:spPr bwMode="auto">
            <a:xfrm>
              <a:off x="5197" y="140"/>
              <a:ext cx="403" cy="179"/>
            </a:xfrm>
            <a:prstGeom prst="rect">
              <a:avLst/>
            </a:prstGeom>
            <a:noFill/>
            <a:ln w="9525">
              <a:noFill/>
              <a:miter lim="800000"/>
              <a:headEnd/>
              <a:tailEnd/>
            </a:ln>
          </p:spPr>
        </p:pic>
      </p:grpSp>
      <p:sp>
        <p:nvSpPr>
          <p:cNvPr id="66569" name="TextBox 3"/>
          <p:cNvSpPr txBox="1">
            <a:spLocks noChangeArrowheads="1"/>
          </p:cNvSpPr>
          <p:nvPr/>
        </p:nvSpPr>
        <p:spPr bwMode="auto">
          <a:xfrm>
            <a:off x="10007600" y="6328834"/>
            <a:ext cx="1616148" cy="318100"/>
          </a:xfrm>
          <a:prstGeom prst="rect">
            <a:avLst/>
          </a:prstGeom>
          <a:noFill/>
          <a:ln w="9525">
            <a:noFill/>
            <a:miter lim="800000"/>
            <a:headEnd/>
            <a:tailEnd/>
          </a:ln>
        </p:spPr>
        <p:txBody>
          <a:bodyPr wrap="none">
            <a:spAutoFit/>
          </a:bodyPr>
          <a:lstStyle/>
          <a:p>
            <a:pPr defTabSz="609585"/>
            <a:r>
              <a:rPr lang="en-US" sz="1467">
                <a:solidFill>
                  <a:schemeClr val="accent2"/>
                </a:solidFill>
              </a:rPr>
              <a:t>As of 13 June 2016</a:t>
            </a:r>
          </a:p>
        </p:txBody>
      </p:sp>
    </p:spTree>
    <p:extLst>
      <p:ext uri="{BB962C8B-B14F-4D97-AF65-F5344CB8AC3E}">
        <p14:creationId xmlns:p14="http://schemas.microsoft.com/office/powerpoint/2010/main" val="2118403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070" y="383730"/>
            <a:ext cx="9058025" cy="523220"/>
          </a:xfrm>
        </p:spPr>
        <p:txBody>
          <a:bodyPr>
            <a:normAutofit fontScale="90000"/>
          </a:bodyPr>
          <a:lstStyle/>
          <a:p>
            <a:r>
              <a:rPr lang="en-US" dirty="0"/>
              <a:t>IBM Blockchain on Bluemix</a:t>
            </a:r>
          </a:p>
        </p:txBody>
      </p:sp>
      <p:sp>
        <p:nvSpPr>
          <p:cNvPr id="3" name="Content Placeholder 2"/>
          <p:cNvSpPr>
            <a:spLocks noGrp="1"/>
          </p:cNvSpPr>
          <p:nvPr>
            <p:ph idx="4294967295"/>
          </p:nvPr>
        </p:nvSpPr>
        <p:spPr>
          <a:xfrm>
            <a:off x="553069" y="1081123"/>
            <a:ext cx="11148084" cy="5299885"/>
          </a:xfrm>
        </p:spPr>
        <p:txBody>
          <a:bodyPr vert="horz" lIns="121920" tIns="60960" rIns="121920" bIns="60960" rtlCol="0" anchor="t">
            <a:noAutofit/>
          </a:bodyPr>
          <a:lstStyle/>
          <a:p>
            <a:r>
              <a:rPr lang="en-US" sz="2133" b="1" dirty="0">
                <a:solidFill>
                  <a:schemeClr val="accent3"/>
                </a:solidFill>
              </a:rPr>
              <a:t>Value</a:t>
            </a:r>
            <a:r>
              <a:rPr lang="en-US" sz="2133" dirty="0">
                <a:solidFill>
                  <a:schemeClr val="accent3"/>
                </a:solidFill>
              </a:rPr>
              <a:t>: Developers can stand up a blockchain test network in under 2 minutes and quickly build &amp; test an application on it. There are two plans — multitenant starter environment and high-security business environment.</a:t>
            </a:r>
          </a:p>
          <a:p>
            <a:r>
              <a:rPr lang="en-US" sz="2133" dirty="0">
                <a:solidFill>
                  <a:schemeClr val="accent3"/>
                </a:solidFill>
              </a:rPr>
              <a:t>Current release:</a:t>
            </a:r>
          </a:p>
          <a:p>
            <a:pPr lvl="1"/>
            <a:r>
              <a:rPr lang="en-US" sz="1867" dirty="0">
                <a:solidFill>
                  <a:schemeClr val="accent3"/>
                </a:solidFill>
              </a:rPr>
              <a:t>Multi-tenant starter environment — Beta.  2 nodes on shared </a:t>
            </a:r>
            <a:r>
              <a:rPr lang="en-US" sz="1867" dirty="0" err="1">
                <a:solidFill>
                  <a:schemeClr val="accent3"/>
                </a:solidFill>
              </a:rPr>
              <a:t>softlayer</a:t>
            </a:r>
            <a:endParaRPr lang="en-US" sz="1867" dirty="0">
              <a:solidFill>
                <a:schemeClr val="accent3"/>
              </a:solidFill>
            </a:endParaRPr>
          </a:p>
          <a:p>
            <a:pPr lvl="2"/>
            <a:r>
              <a:rPr lang="en-US" sz="1600" dirty="0">
                <a:solidFill>
                  <a:schemeClr val="accent3"/>
                </a:solidFill>
              </a:rPr>
              <a:t>APIs — write/test smart contracts through </a:t>
            </a:r>
            <a:r>
              <a:rPr lang="en-US" sz="1600" dirty="0" err="1">
                <a:solidFill>
                  <a:schemeClr val="accent3"/>
                </a:solidFill>
              </a:rPr>
              <a:t>chaincode</a:t>
            </a:r>
            <a:r>
              <a:rPr lang="en-US" sz="1600" dirty="0">
                <a:solidFill>
                  <a:schemeClr val="accent3"/>
                </a:solidFill>
              </a:rPr>
              <a:t> layer, create, transfer and track assets</a:t>
            </a:r>
          </a:p>
          <a:p>
            <a:r>
              <a:rPr lang="en-US" sz="2133" dirty="0">
                <a:solidFill>
                  <a:schemeClr val="accent3"/>
                </a:solidFill>
              </a:rPr>
              <a:t>July:</a:t>
            </a:r>
          </a:p>
          <a:p>
            <a:pPr lvl="1"/>
            <a:r>
              <a:rPr lang="en-US" sz="1867" dirty="0">
                <a:solidFill>
                  <a:schemeClr val="accent3"/>
                </a:solidFill>
              </a:rPr>
              <a:t>Multi-tenant starter network — 4 nodes + 1 certificate authority on shared </a:t>
            </a:r>
            <a:r>
              <a:rPr lang="en-US" sz="1867" dirty="0" err="1">
                <a:solidFill>
                  <a:schemeClr val="accent3"/>
                </a:solidFill>
              </a:rPr>
              <a:t>softlayer</a:t>
            </a:r>
            <a:r>
              <a:rPr lang="en-US" sz="1867" dirty="0">
                <a:solidFill>
                  <a:schemeClr val="accent3"/>
                </a:solidFill>
              </a:rPr>
              <a:t> environment with updated monitors, SDK, upgraded documentation/tutorials</a:t>
            </a:r>
          </a:p>
          <a:p>
            <a:pPr lvl="1"/>
            <a:r>
              <a:rPr lang="en-US" sz="1867" dirty="0">
                <a:solidFill>
                  <a:schemeClr val="accent3"/>
                </a:solidFill>
              </a:rPr>
              <a:t>High-security business environment beta — Invitation-only with web signup. 4 nodes + 1 certificate authority on </a:t>
            </a:r>
            <a:r>
              <a:rPr lang="en-US" sz="1867" dirty="0" err="1">
                <a:solidFill>
                  <a:schemeClr val="accent3"/>
                </a:solidFill>
              </a:rPr>
              <a:t>LinuxOne</a:t>
            </a:r>
            <a:endParaRPr lang="en-US" sz="1867" dirty="0">
              <a:solidFill>
                <a:schemeClr val="accent3"/>
              </a:solidFill>
            </a:endParaRPr>
          </a:p>
          <a:p>
            <a:pPr lvl="1"/>
            <a:endParaRPr lang="en-US" sz="1867" dirty="0">
              <a:solidFill>
                <a:schemeClr val="accent3"/>
              </a:solidFill>
            </a:endParaRPr>
          </a:p>
          <a:p>
            <a:r>
              <a:rPr lang="en-US" sz="2133" dirty="0">
                <a:solidFill>
                  <a:schemeClr val="accent3"/>
                </a:solidFill>
              </a:rPr>
              <a:t>3Q 2016 GA release:</a:t>
            </a:r>
          </a:p>
          <a:p>
            <a:pPr lvl="1"/>
            <a:r>
              <a:rPr lang="en-US" sz="1867" dirty="0">
                <a:solidFill>
                  <a:schemeClr val="accent3"/>
                </a:solidFill>
              </a:rPr>
              <a:t>Multi-tenant starter network will be priced at low cost for community developers and architects</a:t>
            </a:r>
          </a:p>
          <a:p>
            <a:pPr lvl="1"/>
            <a:r>
              <a:rPr lang="en-US" sz="1867" dirty="0">
                <a:solidFill>
                  <a:schemeClr val="accent3"/>
                </a:solidFill>
              </a:rPr>
              <a:t>High-security business environment will be priced competitively for companies doing serious security and performance testing of networks in regulated industries</a:t>
            </a:r>
          </a:p>
        </p:txBody>
      </p:sp>
    </p:spTree>
    <p:extLst>
      <p:ext uri="{BB962C8B-B14F-4D97-AF65-F5344CB8AC3E}">
        <p14:creationId xmlns:p14="http://schemas.microsoft.com/office/powerpoint/2010/main" val="884039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14" y="448331"/>
            <a:ext cx="9517204" cy="523220"/>
          </a:xfrm>
        </p:spPr>
        <p:txBody>
          <a:bodyPr>
            <a:normAutofit fontScale="90000"/>
          </a:bodyPr>
          <a:lstStyle/>
          <a:p>
            <a:r>
              <a:rPr lang="en-US" sz="3200" dirty="0"/>
              <a:t>More on High-Security Business Environment Plan</a:t>
            </a:r>
          </a:p>
        </p:txBody>
      </p:sp>
      <p:sp>
        <p:nvSpPr>
          <p:cNvPr id="3" name="Content Placeholder 2"/>
          <p:cNvSpPr>
            <a:spLocks noGrp="1"/>
          </p:cNvSpPr>
          <p:nvPr>
            <p:ph idx="4294967295"/>
          </p:nvPr>
        </p:nvSpPr>
        <p:spPr>
          <a:xfrm>
            <a:off x="632214" y="1129889"/>
            <a:ext cx="10149417" cy="5329767"/>
          </a:xfrm>
        </p:spPr>
        <p:txBody>
          <a:bodyPr vert="horz" lIns="121920" tIns="60960" rIns="121920" bIns="60960" rtlCol="0" anchor="t">
            <a:noAutofit/>
          </a:bodyPr>
          <a:lstStyle/>
          <a:p>
            <a:r>
              <a:rPr lang="en-US" sz="2133" b="1" dirty="0">
                <a:solidFill>
                  <a:schemeClr val="accent3"/>
                </a:solidFill>
              </a:rPr>
              <a:t>Value</a:t>
            </a:r>
            <a:r>
              <a:rPr lang="en-US" sz="2133" dirty="0">
                <a:solidFill>
                  <a:schemeClr val="accent3"/>
                </a:solidFill>
              </a:rPr>
              <a:t>: IBM clients can test their 4-node + CA blockchain network in a high-security cloud environment that simulates a production deployment</a:t>
            </a:r>
          </a:p>
          <a:p>
            <a:r>
              <a:rPr lang="en-US" sz="2133" dirty="0">
                <a:solidFill>
                  <a:schemeClr val="accent3"/>
                </a:solidFill>
              </a:rPr>
              <a:t>July Beta release:</a:t>
            </a:r>
          </a:p>
          <a:p>
            <a:pPr lvl="1"/>
            <a:r>
              <a:rPr lang="en-US" sz="1600" dirty="0">
                <a:solidFill>
                  <a:schemeClr val="accent3"/>
                </a:solidFill>
              </a:rPr>
              <a:t>Private plan provisioned to client’s Bluemix Org</a:t>
            </a:r>
          </a:p>
          <a:p>
            <a:pPr lvl="1"/>
            <a:r>
              <a:rPr lang="en-US" sz="1600" dirty="0">
                <a:solidFill>
                  <a:schemeClr val="accent3"/>
                </a:solidFill>
              </a:rPr>
              <a:t>4 node + CA network, running in a secure service container environment</a:t>
            </a:r>
          </a:p>
          <a:p>
            <a:pPr lvl="1"/>
            <a:r>
              <a:rPr lang="en-US" sz="1600" dirty="0">
                <a:solidFill>
                  <a:schemeClr val="accent3"/>
                </a:solidFill>
              </a:rPr>
              <a:t>Site of service: </a:t>
            </a:r>
            <a:r>
              <a:rPr lang="en-US" sz="1600" dirty="0" err="1">
                <a:solidFill>
                  <a:schemeClr val="accent3"/>
                </a:solidFill>
              </a:rPr>
              <a:t>NorthEast</a:t>
            </a:r>
            <a:r>
              <a:rPr lang="en-US" sz="1600" dirty="0">
                <a:solidFill>
                  <a:schemeClr val="accent3"/>
                </a:solidFill>
              </a:rPr>
              <a:t> USA (no overseas in-country or multi-site deployments at this stage)</a:t>
            </a:r>
          </a:p>
          <a:p>
            <a:pPr lvl="1"/>
            <a:r>
              <a:rPr lang="en-US" sz="1600" dirty="0">
                <a:solidFill>
                  <a:schemeClr val="accent3"/>
                </a:solidFill>
              </a:rPr>
              <a:t>Based on Fabric v0.5</a:t>
            </a:r>
          </a:p>
          <a:p>
            <a:r>
              <a:rPr lang="en-US" sz="2133" dirty="0">
                <a:solidFill>
                  <a:schemeClr val="accent3"/>
                </a:solidFill>
              </a:rPr>
              <a:t>3Q 2016 GA release:</a:t>
            </a:r>
          </a:p>
          <a:p>
            <a:pPr lvl="1"/>
            <a:r>
              <a:rPr lang="en-US" sz="1600" dirty="0">
                <a:solidFill>
                  <a:schemeClr val="accent3"/>
                </a:solidFill>
              </a:rPr>
              <a:t>Priced plan for Enterprises: </a:t>
            </a:r>
            <a:r>
              <a:rPr lang="en-US" sz="1600" dirty="0">
                <a:solidFill>
                  <a:schemeClr val="accent3"/>
                </a:solidFill>
                <a:latin typeface="Helvetica Neue" charset="0"/>
              </a:rPr>
              <a:t>4 node + CA network, running in a secure service container environment </a:t>
            </a:r>
          </a:p>
          <a:p>
            <a:pPr lvl="1"/>
            <a:r>
              <a:rPr lang="en-US" sz="1600" dirty="0">
                <a:solidFill>
                  <a:schemeClr val="accent3"/>
                </a:solidFill>
              </a:rPr>
              <a:t>Pre-packaged simulations to test network and enhanced documentation, tutorials, samples</a:t>
            </a:r>
          </a:p>
          <a:p>
            <a:pPr lvl="1"/>
            <a:r>
              <a:rPr lang="en-US" sz="1600" dirty="0">
                <a:solidFill>
                  <a:schemeClr val="accent3"/>
                </a:solidFill>
              </a:rPr>
              <a:t>Based on Fabric v1.0</a:t>
            </a:r>
          </a:p>
          <a:p>
            <a:r>
              <a:rPr lang="en-US" sz="2133" dirty="0">
                <a:solidFill>
                  <a:schemeClr val="accent3"/>
                </a:solidFill>
              </a:rPr>
              <a:t>4Q 2016:</a:t>
            </a:r>
          </a:p>
          <a:p>
            <a:pPr lvl="1"/>
            <a:r>
              <a:rPr lang="en-US" sz="1600" dirty="0">
                <a:solidFill>
                  <a:schemeClr val="accent3"/>
                </a:solidFill>
              </a:rPr>
              <a:t>Import/Export of data between </a:t>
            </a:r>
            <a:r>
              <a:rPr lang="en-US" sz="1600" dirty="0" err="1">
                <a:solidFill>
                  <a:schemeClr val="accent3"/>
                </a:solidFill>
              </a:rPr>
              <a:t>blockchain</a:t>
            </a:r>
            <a:r>
              <a:rPr lang="en-US" sz="1600" dirty="0">
                <a:solidFill>
                  <a:schemeClr val="accent3"/>
                </a:solidFill>
              </a:rPr>
              <a:t> and external systems of record</a:t>
            </a:r>
          </a:p>
          <a:p>
            <a:pPr lvl="1"/>
            <a:r>
              <a:rPr lang="en-US" sz="1600" dirty="0">
                <a:solidFill>
                  <a:schemeClr val="accent3"/>
                </a:solidFill>
              </a:rPr>
              <a:t>Expand to 15 nodes without significant loss of performance or reliability from 4 node levels</a:t>
            </a:r>
          </a:p>
          <a:p>
            <a:pPr lvl="1"/>
            <a:r>
              <a:rPr lang="en-US" sz="1600" dirty="0">
                <a:solidFill>
                  <a:schemeClr val="accent3"/>
                </a:solidFill>
              </a:rPr>
              <a:t>Tested for over 100’s of transactions per second</a:t>
            </a:r>
          </a:p>
          <a:p>
            <a:pPr lvl="1"/>
            <a:r>
              <a:rPr lang="en-US" sz="1600" dirty="0">
                <a:solidFill>
                  <a:schemeClr val="accent3"/>
                </a:solidFill>
              </a:rPr>
              <a:t>Roll-out plan forming for additional sites positioned around the world </a:t>
            </a:r>
          </a:p>
        </p:txBody>
      </p:sp>
    </p:spTree>
    <p:extLst>
      <p:ext uri="{BB962C8B-B14F-4D97-AF65-F5344CB8AC3E}">
        <p14:creationId xmlns:p14="http://schemas.microsoft.com/office/powerpoint/2010/main" val="1757233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35307" y="6549728"/>
            <a:ext cx="2156693" cy="256545"/>
          </a:xfrm>
          <a:prstGeom prst="rect">
            <a:avLst/>
          </a:prstGeom>
          <a:noFill/>
        </p:spPr>
        <p:txBody>
          <a:bodyPr wrap="square" rtlCol="0">
            <a:spAutoFit/>
          </a:bodyPr>
          <a:lstStyle/>
          <a:p>
            <a:r>
              <a:rPr lang="en-US" sz="1067" dirty="0"/>
              <a:t>Source: Lets talk Payments</a:t>
            </a:r>
          </a:p>
        </p:txBody>
      </p:sp>
      <p:sp>
        <p:nvSpPr>
          <p:cNvPr id="4" name="TextBox 3"/>
          <p:cNvSpPr txBox="1"/>
          <p:nvPr/>
        </p:nvSpPr>
        <p:spPr>
          <a:xfrm>
            <a:off x="421268" y="-37243"/>
            <a:ext cx="10986016" cy="954107"/>
          </a:xfrm>
          <a:prstGeom prst="rect">
            <a:avLst/>
          </a:prstGeom>
          <a:noFill/>
        </p:spPr>
        <p:txBody>
          <a:bodyPr wrap="square" rtlCol="0">
            <a:spAutoFit/>
          </a:bodyPr>
          <a:lstStyle/>
          <a:p>
            <a:r>
              <a:rPr lang="en-US" sz="2400" b="1" dirty="0">
                <a:solidFill>
                  <a:srgbClr val="FFFFFF"/>
                </a:solidFill>
                <a:sym typeface="Helvetica Neue"/>
              </a:rPr>
              <a:t> </a:t>
            </a:r>
            <a:r>
              <a:rPr lang="en-US" sz="3200" b="1" dirty="0" err="1">
                <a:solidFill>
                  <a:srgbClr val="FFFFFF"/>
                </a:solidFill>
                <a:sym typeface="Helvetica Neue"/>
              </a:rPr>
              <a:t>Blockchain</a:t>
            </a:r>
            <a:r>
              <a:rPr lang="en-US" sz="3200" b="1" dirty="0">
                <a:solidFill>
                  <a:srgbClr val="FFFFFF"/>
                </a:solidFill>
                <a:sym typeface="Helvetica Neue"/>
              </a:rPr>
              <a:t> Adoption – Understanding the Disruption </a:t>
            </a:r>
          </a:p>
          <a:p>
            <a:endParaRPr lang="en-US" sz="2400" dirty="0">
              <a:solidFill>
                <a:srgbClr val="FFFFFF"/>
              </a:solidFill>
            </a:endParaRPr>
          </a:p>
        </p:txBody>
      </p:sp>
      <p:pic>
        <p:nvPicPr>
          <p:cNvPr id="5" name="Picture 4"/>
          <p:cNvPicPr>
            <a:picLocks noChangeAspect="1"/>
          </p:cNvPicPr>
          <p:nvPr/>
        </p:nvPicPr>
        <p:blipFill>
          <a:blip r:embed="rId2"/>
          <a:stretch>
            <a:fillRect/>
          </a:stretch>
        </p:blipFill>
        <p:spPr>
          <a:xfrm>
            <a:off x="507227" y="653934"/>
            <a:ext cx="11244407" cy="6098677"/>
          </a:xfrm>
          <a:prstGeom prst="rect">
            <a:avLst/>
          </a:prstGeom>
        </p:spPr>
      </p:pic>
    </p:spTree>
    <p:extLst>
      <p:ext uri="{BB962C8B-B14F-4D97-AF65-F5344CB8AC3E}">
        <p14:creationId xmlns:p14="http://schemas.microsoft.com/office/powerpoint/2010/main" val="166213340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99" y="203309"/>
            <a:ext cx="10470408" cy="523220"/>
          </a:xfrm>
        </p:spPr>
        <p:txBody>
          <a:bodyPr>
            <a:normAutofit fontScale="90000"/>
          </a:bodyPr>
          <a:lstStyle/>
          <a:p>
            <a:r>
              <a:rPr lang="en-US" dirty="0" err="1"/>
              <a:t>Fintech</a:t>
            </a:r>
            <a:r>
              <a:rPr lang="en-US" dirty="0"/>
              <a:t> Ecosystem in India </a:t>
            </a:r>
            <a:r>
              <a:rPr lang="en-US" sz="1333" dirty="0"/>
              <a:t>(</a:t>
            </a:r>
            <a:r>
              <a:rPr lang="en-US" sz="1333" dirty="0" err="1"/>
              <a:t>source:LTP</a:t>
            </a:r>
            <a:r>
              <a:rPr lang="en-US" sz="1333" dirty="0"/>
              <a:t>)</a:t>
            </a:r>
          </a:p>
        </p:txBody>
      </p:sp>
      <p:pic>
        <p:nvPicPr>
          <p:cNvPr id="5" name="Picture 4"/>
          <p:cNvPicPr>
            <a:picLocks noChangeAspect="1"/>
          </p:cNvPicPr>
          <p:nvPr/>
        </p:nvPicPr>
        <p:blipFill>
          <a:blip r:embed="rId2"/>
          <a:stretch>
            <a:fillRect/>
          </a:stretch>
        </p:blipFill>
        <p:spPr>
          <a:xfrm>
            <a:off x="508000" y="801512"/>
            <a:ext cx="10733656" cy="5904089"/>
          </a:xfrm>
          <a:prstGeom prst="rect">
            <a:avLst/>
          </a:prstGeom>
        </p:spPr>
      </p:pic>
    </p:spTree>
    <p:extLst>
      <p:ext uri="{BB962C8B-B14F-4D97-AF65-F5344CB8AC3E}">
        <p14:creationId xmlns:p14="http://schemas.microsoft.com/office/powerpoint/2010/main" val="1008773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54" descr="contents_new copy"/>
          <p:cNvPicPr>
            <a:picLocks noChangeAspect="1" noChangeArrowheads="1"/>
          </p:cNvPicPr>
          <p:nvPr/>
        </p:nvPicPr>
        <p:blipFill>
          <a:blip r:embed="rId3" cstate="print"/>
          <a:srcRect/>
          <a:stretch>
            <a:fillRect/>
          </a:stretch>
        </p:blipFill>
        <p:spPr bwMode="auto">
          <a:xfrm>
            <a:off x="0" y="1"/>
            <a:ext cx="6326717" cy="6864351"/>
          </a:xfrm>
          <a:prstGeom prst="rect">
            <a:avLst/>
          </a:prstGeom>
          <a:noFill/>
          <a:ln w="9525">
            <a:noFill/>
            <a:miter lim="800000"/>
            <a:headEnd/>
            <a:tailEnd/>
          </a:ln>
        </p:spPr>
      </p:pic>
      <p:sp>
        <p:nvSpPr>
          <p:cNvPr id="25602" name="Freeform 3"/>
          <p:cNvSpPr>
            <a:spLocks/>
          </p:cNvSpPr>
          <p:nvPr/>
        </p:nvSpPr>
        <p:spPr bwMode="auto">
          <a:xfrm>
            <a:off x="5465234" y="-21166"/>
            <a:ext cx="6788151" cy="6929967"/>
          </a:xfrm>
          <a:custGeom>
            <a:avLst/>
            <a:gdLst>
              <a:gd name="T0" fmla="*/ 0 w 3207"/>
              <a:gd name="T1" fmla="*/ 3255 h 3274"/>
              <a:gd name="T2" fmla="*/ 29 w 3207"/>
              <a:gd name="T3" fmla="*/ 0 h 3274"/>
              <a:gd name="T4" fmla="*/ 3178 w 3207"/>
              <a:gd name="T5" fmla="*/ 0 h 3274"/>
              <a:gd name="T6" fmla="*/ 3207 w 3207"/>
              <a:gd name="T7" fmla="*/ 3274 h 3274"/>
              <a:gd name="T8" fmla="*/ 0 60000 65536"/>
              <a:gd name="T9" fmla="*/ 0 60000 65536"/>
              <a:gd name="T10" fmla="*/ 0 60000 65536"/>
              <a:gd name="T11" fmla="*/ 0 60000 65536"/>
              <a:gd name="T12" fmla="*/ 0 w 3207"/>
              <a:gd name="T13" fmla="*/ 0 h 3274"/>
              <a:gd name="T14" fmla="*/ 3207 w 3207"/>
              <a:gd name="T15" fmla="*/ 3274 h 3274"/>
            </a:gdLst>
            <a:ahLst/>
            <a:cxnLst>
              <a:cxn ang="T8">
                <a:pos x="T0" y="T1"/>
              </a:cxn>
              <a:cxn ang="T9">
                <a:pos x="T2" y="T3"/>
              </a:cxn>
              <a:cxn ang="T10">
                <a:pos x="T4" y="T5"/>
              </a:cxn>
              <a:cxn ang="T11">
                <a:pos x="T6" y="T7"/>
              </a:cxn>
            </a:cxnLst>
            <a:rect l="T12" t="T13" r="T14" b="T15"/>
            <a:pathLst>
              <a:path w="3207" h="3274">
                <a:moveTo>
                  <a:pt x="0" y="3255"/>
                </a:moveTo>
                <a:lnTo>
                  <a:pt x="29" y="0"/>
                </a:lnTo>
                <a:lnTo>
                  <a:pt x="3178" y="0"/>
                </a:lnTo>
                <a:lnTo>
                  <a:pt x="3207" y="3274"/>
                </a:lnTo>
              </a:path>
            </a:pathLst>
          </a:custGeom>
          <a:solidFill>
            <a:srgbClr val="1D3649"/>
          </a:solidFill>
          <a:ln w="9525">
            <a:noFill/>
            <a:round/>
            <a:headEnd/>
            <a:tailEnd/>
          </a:ln>
        </p:spPr>
        <p:txBody>
          <a:bodyPr/>
          <a:lstStyle/>
          <a:p>
            <a:endParaRPr lang="en-US" sz="2400"/>
          </a:p>
        </p:txBody>
      </p:sp>
      <p:sp>
        <p:nvSpPr>
          <p:cNvPr id="25603" name="Shape 304"/>
          <p:cNvSpPr>
            <a:spLocks noChangeArrowheads="1"/>
          </p:cNvSpPr>
          <p:nvPr/>
        </p:nvSpPr>
        <p:spPr bwMode="auto">
          <a:xfrm>
            <a:off x="363009" y="1081989"/>
            <a:ext cx="4593167" cy="793444"/>
          </a:xfrm>
          <a:prstGeom prst="rect">
            <a:avLst/>
          </a:prstGeom>
          <a:noFill/>
          <a:ln w="12700">
            <a:noFill/>
            <a:miter lim="400000"/>
            <a:headEnd/>
            <a:tailEnd/>
          </a:ln>
        </p:spPr>
        <p:txBody>
          <a:bodyPr lIns="67733" tIns="67733" rIns="67733" bIns="67733">
            <a:spAutoFit/>
          </a:bodyPr>
          <a:lstStyle/>
          <a:p>
            <a:pPr defTabSz="1098523" hangingPunct="0"/>
            <a:r>
              <a:rPr lang="en-US" sz="4267">
                <a:solidFill>
                  <a:srgbClr val="FFFFFF"/>
                </a:solidFill>
                <a:sym typeface="Helvetica" pitchFamily="34" charset="0"/>
              </a:rPr>
              <a:t>Contents</a:t>
            </a:r>
            <a:endParaRPr lang="en-US" sz="4267" dirty="0">
              <a:solidFill>
                <a:srgbClr val="FFFFFF"/>
              </a:solidFill>
              <a:sym typeface="Helvetica" pitchFamily="34" charset="0"/>
            </a:endParaRPr>
          </a:p>
        </p:txBody>
      </p:sp>
      <p:graphicFrame>
        <p:nvGraphicFramePr>
          <p:cNvPr id="271513" name="Group 153"/>
          <p:cNvGraphicFramePr>
            <a:graphicFrameLocks noGrp="1"/>
          </p:cNvGraphicFramePr>
          <p:nvPr>
            <p:extLst>
              <p:ext uri="{D42A27DB-BD31-4B8C-83A1-F6EECF244321}">
                <p14:modId xmlns:p14="http://schemas.microsoft.com/office/powerpoint/2010/main" val="2007414989"/>
              </p:ext>
            </p:extLst>
          </p:nvPr>
        </p:nvGraphicFramePr>
        <p:xfrm>
          <a:off x="8164775" y="829267"/>
          <a:ext cx="3572933" cy="5380568"/>
        </p:xfrm>
        <a:graphic>
          <a:graphicData uri="http://schemas.openxmlformats.org/drawingml/2006/table">
            <a:tbl>
              <a:tblPr/>
              <a:tblGrid>
                <a:gridCol w="3572933">
                  <a:extLst>
                    <a:ext uri="{9D8B030D-6E8A-4147-A177-3AD203B41FA5}">
                      <a16:colId xmlns:a16="http://schemas.microsoft.com/office/drawing/2014/main" val="20000"/>
                    </a:ext>
                  </a:extLst>
                </a:gridCol>
              </a:tblGrid>
              <a:tr h="1932517">
                <a:tc>
                  <a:txBody>
                    <a:body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tab pos="800100" algn="l"/>
                        </a:tabLst>
                      </a:pPr>
                      <a:r>
                        <a:rPr kumimoji="0" lang="en-US" sz="2400" b="0" i="0" u="none" strike="noStrike" cap="none" normalizeH="0" baseline="0">
                          <a:ln>
                            <a:noFill/>
                          </a:ln>
                          <a:solidFill>
                            <a:srgbClr val="FF5050"/>
                          </a:solidFill>
                          <a:effectLst/>
                          <a:latin typeface="Helvetica" pitchFamily="34" charset="0"/>
                          <a:ea typeface="MS PGothic" pitchFamily="34" charset="-128"/>
                        </a:rPr>
                        <a:t>	 are Blockchain technologies?</a:t>
                      </a: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1722967">
                <a:tc>
                  <a:txBody>
                    <a:bodyPr/>
                    <a:lstStyle/>
                    <a:p>
                      <a:pPr marL="0" marR="0" lvl="0" indent="0" algn="l" defTabSz="114300" rtl="0" eaLnBrk="1" fontAlgn="base" latinLnBrk="0" hangingPunct="1">
                        <a:lnSpc>
                          <a:spcPct val="100000"/>
                        </a:lnSpc>
                        <a:spcBef>
                          <a:spcPct val="0"/>
                        </a:spcBef>
                        <a:spcAft>
                          <a:spcPct val="0"/>
                        </a:spcAft>
                        <a:buClrTx/>
                        <a:buSzTx/>
                        <a:buFont typeface="Arial" pitchFamily="34" charset="0"/>
                        <a:buNone/>
                        <a:tabLst>
                          <a:tab pos="628650" algn="l"/>
                        </a:tabLst>
                      </a:pPr>
                      <a:r>
                        <a:rPr kumimoji="0" lang="en-US" sz="2400" b="0" i="0" u="none" strike="noStrike" cap="none" normalizeH="0" baseline="0" dirty="0">
                          <a:ln>
                            <a:noFill/>
                          </a:ln>
                          <a:solidFill>
                            <a:srgbClr val="8CD211"/>
                          </a:solidFill>
                          <a:effectLst/>
                          <a:latin typeface="Helvetica" pitchFamily="34" charset="0"/>
                          <a:ea typeface="MS PGothic" pitchFamily="34" charset="-128"/>
                        </a:rPr>
                        <a:t>		 is it relevant </a:t>
                      </a:r>
                      <a:br>
                        <a:rPr kumimoji="0" lang="en-US" sz="2400" b="0" i="0" u="none" strike="noStrike" cap="none" normalizeH="0" baseline="0" dirty="0">
                          <a:ln>
                            <a:noFill/>
                          </a:ln>
                          <a:solidFill>
                            <a:srgbClr val="8CD211"/>
                          </a:solidFill>
                          <a:effectLst/>
                          <a:latin typeface="Helvetica" pitchFamily="34" charset="0"/>
                          <a:ea typeface="MS PGothic" pitchFamily="34" charset="-128"/>
                        </a:rPr>
                      </a:br>
                      <a:r>
                        <a:rPr kumimoji="0" lang="en-US" sz="2400" b="0" i="0" u="none" strike="noStrike" cap="none" normalizeH="0" baseline="0" dirty="0">
                          <a:ln>
                            <a:noFill/>
                          </a:ln>
                          <a:solidFill>
                            <a:srgbClr val="8CD211"/>
                          </a:solidFill>
                          <a:effectLst/>
                          <a:latin typeface="Helvetica" pitchFamily="34" charset="0"/>
                          <a:ea typeface="MS PGothic" pitchFamily="34" charset="-128"/>
                        </a:rPr>
                        <a:t>for our business?</a:t>
                      </a: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725084">
                <a:tc>
                  <a:txBody>
                    <a:body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tab pos="628650" algn="l"/>
                        </a:tabLst>
                      </a:pPr>
                      <a:r>
                        <a:rPr kumimoji="0" lang="en-US" sz="2400" b="0" i="0" u="none" strike="noStrike" cap="none" normalizeH="0" baseline="0" dirty="0">
                          <a:ln>
                            <a:noFill/>
                          </a:ln>
                          <a:solidFill>
                            <a:srgbClr val="AF6EE8"/>
                          </a:solidFill>
                          <a:effectLst/>
                          <a:latin typeface="Helvetica" pitchFamily="34" charset="0"/>
                          <a:ea typeface="MS PGothic" pitchFamily="34" charset="-128"/>
                        </a:rPr>
                        <a:t>		can IBM help </a:t>
                      </a:r>
                      <a:br>
                        <a:rPr kumimoji="0" lang="en-US" sz="2400" b="0" i="0" u="none" strike="noStrike" cap="none" normalizeH="0" baseline="0" dirty="0">
                          <a:ln>
                            <a:noFill/>
                          </a:ln>
                          <a:solidFill>
                            <a:srgbClr val="AF6EE8"/>
                          </a:solidFill>
                          <a:effectLst/>
                          <a:latin typeface="Helvetica" pitchFamily="34" charset="0"/>
                          <a:ea typeface="MS PGothic" pitchFamily="34" charset="-128"/>
                        </a:rPr>
                      </a:br>
                      <a:r>
                        <a:rPr kumimoji="0" lang="en-US" sz="2400" b="0" i="0" u="none" strike="noStrike" cap="none" normalizeH="0" baseline="0" dirty="0">
                          <a:ln>
                            <a:noFill/>
                          </a:ln>
                          <a:solidFill>
                            <a:srgbClr val="AF6EE8"/>
                          </a:solidFill>
                          <a:effectLst/>
                          <a:latin typeface="Helvetica" pitchFamily="34" charset="0"/>
                          <a:ea typeface="MS PGothic" pitchFamily="34" charset="-128"/>
                        </a:rPr>
                        <a:t>us apply </a:t>
                      </a:r>
                      <a:r>
                        <a:rPr kumimoji="0" lang="en-US" sz="2400" b="0" i="0" u="none" strike="noStrike" cap="none" normalizeH="0" baseline="0" dirty="0" err="1">
                          <a:ln>
                            <a:noFill/>
                          </a:ln>
                          <a:solidFill>
                            <a:srgbClr val="AF6EE8"/>
                          </a:solidFill>
                          <a:effectLst/>
                          <a:latin typeface="Helvetica" pitchFamily="34" charset="0"/>
                          <a:ea typeface="MS PGothic" pitchFamily="34" charset="-128"/>
                        </a:rPr>
                        <a:t>Blockchain</a:t>
                      </a:r>
                      <a:r>
                        <a:rPr kumimoji="0" lang="en-US" sz="2400" b="0" i="0" u="none" strike="noStrike" cap="none" normalizeH="0" baseline="0" dirty="0">
                          <a:ln>
                            <a:noFill/>
                          </a:ln>
                          <a:solidFill>
                            <a:srgbClr val="AF6EE8"/>
                          </a:solidFill>
                          <a:effectLst/>
                          <a:latin typeface="Helvetica" pitchFamily="34" charset="0"/>
                          <a:ea typeface="MS PGothic" pitchFamily="34" charset="-128"/>
                        </a:rPr>
                        <a:t>?</a:t>
                      </a:r>
                    </a:p>
                  </a:txBody>
                  <a:tcPr marL="121920" marR="121920" marT="60960" marB="609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5608" name="pasted-image.tiff"/>
          <p:cNvPicPr>
            <a:picLocks noChangeAspect="1"/>
          </p:cNvPicPr>
          <p:nvPr/>
        </p:nvPicPr>
        <p:blipFill>
          <a:blip r:embed="rId4"/>
          <a:srcRect/>
          <a:stretch>
            <a:fillRect/>
          </a:stretch>
        </p:blipFill>
        <p:spPr bwMode="auto">
          <a:xfrm>
            <a:off x="6246285" y="1284817"/>
            <a:ext cx="222249" cy="736600"/>
          </a:xfrm>
          <a:prstGeom prst="rect">
            <a:avLst/>
          </a:prstGeom>
          <a:noFill/>
          <a:ln w="12700">
            <a:noFill/>
            <a:miter lim="400000"/>
            <a:headEnd/>
            <a:tailEnd/>
          </a:ln>
        </p:spPr>
      </p:pic>
      <p:grpSp>
        <p:nvGrpSpPr>
          <p:cNvPr id="25609" name="Group 10"/>
          <p:cNvGrpSpPr>
            <a:grpSpLocks/>
          </p:cNvGrpSpPr>
          <p:nvPr/>
        </p:nvGrpSpPr>
        <p:grpSpPr bwMode="auto">
          <a:xfrm>
            <a:off x="6860118" y="1289051"/>
            <a:ext cx="882649" cy="905933"/>
            <a:chOff x="3581" y="609"/>
            <a:chExt cx="417" cy="428"/>
          </a:xfrm>
        </p:grpSpPr>
        <p:sp>
          <p:nvSpPr>
            <p:cNvPr id="25629" name="Freeform 11"/>
            <p:cNvSpPr>
              <a:spLocks/>
            </p:cNvSpPr>
            <p:nvPr/>
          </p:nvSpPr>
          <p:spPr bwMode="auto">
            <a:xfrm>
              <a:off x="3879" y="609"/>
              <a:ext cx="119" cy="428"/>
            </a:xfrm>
            <a:custGeom>
              <a:avLst/>
              <a:gdLst>
                <a:gd name="T0" fmla="*/ 290 w 290"/>
                <a:gd name="T1" fmla="*/ 0 h 1037"/>
                <a:gd name="T2" fmla="*/ 290 w 290"/>
                <a:gd name="T3" fmla="*/ 1037 h 1037"/>
                <a:gd name="T4" fmla="*/ 20 w 290"/>
                <a:gd name="T5" fmla="*/ 1037 h 1037"/>
                <a:gd name="T6" fmla="*/ 15 w 290"/>
                <a:gd name="T7" fmla="*/ 1036 h 1037"/>
                <a:gd name="T8" fmla="*/ 12 w 290"/>
                <a:gd name="T9" fmla="*/ 1035 h 1037"/>
                <a:gd name="T10" fmla="*/ 8 w 290"/>
                <a:gd name="T11" fmla="*/ 1033 h 1037"/>
                <a:gd name="T12" fmla="*/ 5 w 290"/>
                <a:gd name="T13" fmla="*/ 1031 h 1037"/>
                <a:gd name="T14" fmla="*/ 3 w 290"/>
                <a:gd name="T15" fmla="*/ 1027 h 1037"/>
                <a:gd name="T16" fmla="*/ 1 w 290"/>
                <a:gd name="T17" fmla="*/ 1024 h 1037"/>
                <a:gd name="T18" fmla="*/ 0 w 290"/>
                <a:gd name="T19" fmla="*/ 1020 h 1037"/>
                <a:gd name="T20" fmla="*/ 0 w 290"/>
                <a:gd name="T21" fmla="*/ 1016 h 1037"/>
                <a:gd name="T22" fmla="*/ 0 w 290"/>
                <a:gd name="T23" fmla="*/ 1012 h 1037"/>
                <a:gd name="T24" fmla="*/ 1 w 290"/>
                <a:gd name="T25" fmla="*/ 1009 h 1037"/>
                <a:gd name="T26" fmla="*/ 3 w 290"/>
                <a:gd name="T27" fmla="*/ 1004 h 1037"/>
                <a:gd name="T28" fmla="*/ 5 w 290"/>
                <a:gd name="T29" fmla="*/ 1002 h 1037"/>
                <a:gd name="T30" fmla="*/ 8 w 290"/>
                <a:gd name="T31" fmla="*/ 999 h 1037"/>
                <a:gd name="T32" fmla="*/ 12 w 290"/>
                <a:gd name="T33" fmla="*/ 997 h 1037"/>
                <a:gd name="T34" fmla="*/ 15 w 290"/>
                <a:gd name="T35" fmla="*/ 996 h 1037"/>
                <a:gd name="T36" fmla="*/ 20 w 290"/>
                <a:gd name="T37" fmla="*/ 996 h 1037"/>
                <a:gd name="T38" fmla="*/ 250 w 290"/>
                <a:gd name="T39" fmla="*/ 996 h 1037"/>
                <a:gd name="T40" fmla="*/ 250 w 290"/>
                <a:gd name="T41" fmla="*/ 41 h 1037"/>
                <a:gd name="T42" fmla="*/ 23 w 290"/>
                <a:gd name="T43" fmla="*/ 41 h 1037"/>
                <a:gd name="T44" fmla="*/ 19 w 290"/>
                <a:gd name="T45" fmla="*/ 41 h 1037"/>
                <a:gd name="T46" fmla="*/ 14 w 290"/>
                <a:gd name="T47" fmla="*/ 40 h 1037"/>
                <a:gd name="T48" fmla="*/ 11 w 290"/>
                <a:gd name="T49" fmla="*/ 38 h 1037"/>
                <a:gd name="T50" fmla="*/ 8 w 290"/>
                <a:gd name="T51" fmla="*/ 35 h 1037"/>
                <a:gd name="T52" fmla="*/ 5 w 290"/>
                <a:gd name="T53" fmla="*/ 32 h 1037"/>
                <a:gd name="T54" fmla="*/ 4 w 290"/>
                <a:gd name="T55" fmla="*/ 29 h 1037"/>
                <a:gd name="T56" fmla="*/ 3 w 290"/>
                <a:gd name="T57" fmla="*/ 25 h 1037"/>
                <a:gd name="T58" fmla="*/ 2 w 290"/>
                <a:gd name="T59" fmla="*/ 21 h 1037"/>
                <a:gd name="T60" fmla="*/ 2 w 290"/>
                <a:gd name="T61" fmla="*/ 21 h 1037"/>
                <a:gd name="T62" fmla="*/ 3 w 290"/>
                <a:gd name="T63" fmla="*/ 17 h 1037"/>
                <a:gd name="T64" fmla="*/ 4 w 290"/>
                <a:gd name="T65" fmla="*/ 12 h 1037"/>
                <a:gd name="T66" fmla="*/ 5 w 290"/>
                <a:gd name="T67" fmla="*/ 9 h 1037"/>
                <a:gd name="T68" fmla="*/ 8 w 290"/>
                <a:gd name="T69" fmla="*/ 6 h 1037"/>
                <a:gd name="T70" fmla="*/ 11 w 290"/>
                <a:gd name="T71" fmla="*/ 4 h 1037"/>
                <a:gd name="T72" fmla="*/ 14 w 290"/>
                <a:gd name="T73" fmla="*/ 2 h 1037"/>
                <a:gd name="T74" fmla="*/ 19 w 290"/>
                <a:gd name="T75" fmla="*/ 1 h 1037"/>
                <a:gd name="T76" fmla="*/ 23 w 290"/>
                <a:gd name="T77" fmla="*/ 0 h 1037"/>
                <a:gd name="T78" fmla="*/ 29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290" y="0"/>
                  </a:moveTo>
                  <a:lnTo>
                    <a:pt x="290" y="1037"/>
                  </a:lnTo>
                  <a:lnTo>
                    <a:pt x="20" y="1037"/>
                  </a:lnTo>
                  <a:lnTo>
                    <a:pt x="15" y="1036"/>
                  </a:lnTo>
                  <a:lnTo>
                    <a:pt x="12" y="1035"/>
                  </a:lnTo>
                  <a:lnTo>
                    <a:pt x="8" y="1033"/>
                  </a:lnTo>
                  <a:lnTo>
                    <a:pt x="5" y="1031"/>
                  </a:lnTo>
                  <a:lnTo>
                    <a:pt x="3" y="1027"/>
                  </a:lnTo>
                  <a:lnTo>
                    <a:pt x="1" y="1024"/>
                  </a:lnTo>
                  <a:lnTo>
                    <a:pt x="0" y="1020"/>
                  </a:lnTo>
                  <a:lnTo>
                    <a:pt x="0" y="1016"/>
                  </a:lnTo>
                  <a:lnTo>
                    <a:pt x="0" y="1012"/>
                  </a:lnTo>
                  <a:lnTo>
                    <a:pt x="1" y="1009"/>
                  </a:lnTo>
                  <a:lnTo>
                    <a:pt x="3" y="1004"/>
                  </a:lnTo>
                  <a:lnTo>
                    <a:pt x="5" y="1002"/>
                  </a:lnTo>
                  <a:lnTo>
                    <a:pt x="8" y="999"/>
                  </a:lnTo>
                  <a:lnTo>
                    <a:pt x="12" y="997"/>
                  </a:lnTo>
                  <a:lnTo>
                    <a:pt x="15" y="996"/>
                  </a:lnTo>
                  <a:lnTo>
                    <a:pt x="20" y="996"/>
                  </a:lnTo>
                  <a:lnTo>
                    <a:pt x="250" y="996"/>
                  </a:lnTo>
                  <a:lnTo>
                    <a:pt x="250" y="41"/>
                  </a:lnTo>
                  <a:lnTo>
                    <a:pt x="23" y="41"/>
                  </a:lnTo>
                  <a:lnTo>
                    <a:pt x="19" y="41"/>
                  </a:lnTo>
                  <a:lnTo>
                    <a:pt x="14" y="40"/>
                  </a:lnTo>
                  <a:lnTo>
                    <a:pt x="11" y="38"/>
                  </a:lnTo>
                  <a:lnTo>
                    <a:pt x="8" y="35"/>
                  </a:lnTo>
                  <a:lnTo>
                    <a:pt x="5" y="32"/>
                  </a:lnTo>
                  <a:lnTo>
                    <a:pt x="4" y="29"/>
                  </a:lnTo>
                  <a:lnTo>
                    <a:pt x="3" y="25"/>
                  </a:lnTo>
                  <a:lnTo>
                    <a:pt x="2" y="21"/>
                  </a:lnTo>
                  <a:lnTo>
                    <a:pt x="3" y="17"/>
                  </a:lnTo>
                  <a:lnTo>
                    <a:pt x="4" y="12"/>
                  </a:lnTo>
                  <a:lnTo>
                    <a:pt x="5" y="9"/>
                  </a:lnTo>
                  <a:lnTo>
                    <a:pt x="8" y="6"/>
                  </a:lnTo>
                  <a:lnTo>
                    <a:pt x="11" y="4"/>
                  </a:lnTo>
                  <a:lnTo>
                    <a:pt x="14" y="2"/>
                  </a:lnTo>
                  <a:lnTo>
                    <a:pt x="19" y="1"/>
                  </a:lnTo>
                  <a:lnTo>
                    <a:pt x="23" y="0"/>
                  </a:lnTo>
                  <a:lnTo>
                    <a:pt x="290" y="0"/>
                  </a:lnTo>
                  <a:close/>
                </a:path>
              </a:pathLst>
            </a:custGeom>
            <a:solidFill>
              <a:srgbClr val="FF5050"/>
            </a:solidFill>
            <a:ln w="9525">
              <a:noFill/>
              <a:round/>
              <a:headEnd/>
              <a:tailEnd/>
            </a:ln>
          </p:spPr>
          <p:txBody>
            <a:bodyPr/>
            <a:lstStyle/>
            <a:p>
              <a:endParaRPr lang="en-US" sz="2400"/>
            </a:p>
          </p:txBody>
        </p:sp>
        <p:sp>
          <p:nvSpPr>
            <p:cNvPr id="25630" name="Freeform 12"/>
            <p:cNvSpPr>
              <a:spLocks/>
            </p:cNvSpPr>
            <p:nvPr/>
          </p:nvSpPr>
          <p:spPr bwMode="auto">
            <a:xfrm>
              <a:off x="3581" y="609"/>
              <a:ext cx="120" cy="428"/>
            </a:xfrm>
            <a:custGeom>
              <a:avLst/>
              <a:gdLst>
                <a:gd name="T0" fmla="*/ 0 w 290"/>
                <a:gd name="T1" fmla="*/ 0 h 1037"/>
                <a:gd name="T2" fmla="*/ 0 w 290"/>
                <a:gd name="T3" fmla="*/ 1037 h 1037"/>
                <a:gd name="T4" fmla="*/ 270 w 290"/>
                <a:gd name="T5" fmla="*/ 1037 h 1037"/>
                <a:gd name="T6" fmla="*/ 274 w 290"/>
                <a:gd name="T7" fmla="*/ 1036 h 1037"/>
                <a:gd name="T8" fmla="*/ 279 w 290"/>
                <a:gd name="T9" fmla="*/ 1035 h 1037"/>
                <a:gd name="T10" fmla="*/ 282 w 290"/>
                <a:gd name="T11" fmla="*/ 1033 h 1037"/>
                <a:gd name="T12" fmla="*/ 285 w 290"/>
                <a:gd name="T13" fmla="*/ 1031 h 1037"/>
                <a:gd name="T14" fmla="*/ 287 w 290"/>
                <a:gd name="T15" fmla="*/ 1027 h 1037"/>
                <a:gd name="T16" fmla="*/ 289 w 290"/>
                <a:gd name="T17" fmla="*/ 1024 h 1037"/>
                <a:gd name="T18" fmla="*/ 290 w 290"/>
                <a:gd name="T19" fmla="*/ 1020 h 1037"/>
                <a:gd name="T20" fmla="*/ 290 w 290"/>
                <a:gd name="T21" fmla="*/ 1016 h 1037"/>
                <a:gd name="T22" fmla="*/ 290 w 290"/>
                <a:gd name="T23" fmla="*/ 1012 h 1037"/>
                <a:gd name="T24" fmla="*/ 289 w 290"/>
                <a:gd name="T25" fmla="*/ 1009 h 1037"/>
                <a:gd name="T26" fmla="*/ 287 w 290"/>
                <a:gd name="T27" fmla="*/ 1004 h 1037"/>
                <a:gd name="T28" fmla="*/ 285 w 290"/>
                <a:gd name="T29" fmla="*/ 1002 h 1037"/>
                <a:gd name="T30" fmla="*/ 282 w 290"/>
                <a:gd name="T31" fmla="*/ 999 h 1037"/>
                <a:gd name="T32" fmla="*/ 279 w 290"/>
                <a:gd name="T33" fmla="*/ 997 h 1037"/>
                <a:gd name="T34" fmla="*/ 274 w 290"/>
                <a:gd name="T35" fmla="*/ 996 h 1037"/>
                <a:gd name="T36" fmla="*/ 270 w 290"/>
                <a:gd name="T37" fmla="*/ 996 h 1037"/>
                <a:gd name="T38" fmla="*/ 41 w 290"/>
                <a:gd name="T39" fmla="*/ 996 h 1037"/>
                <a:gd name="T40" fmla="*/ 41 w 290"/>
                <a:gd name="T41" fmla="*/ 41 h 1037"/>
                <a:gd name="T42" fmla="*/ 268 w 290"/>
                <a:gd name="T43" fmla="*/ 41 h 1037"/>
                <a:gd name="T44" fmla="*/ 271 w 290"/>
                <a:gd name="T45" fmla="*/ 41 h 1037"/>
                <a:gd name="T46" fmla="*/ 275 w 290"/>
                <a:gd name="T47" fmla="*/ 40 h 1037"/>
                <a:gd name="T48" fmla="*/ 279 w 290"/>
                <a:gd name="T49" fmla="*/ 38 h 1037"/>
                <a:gd name="T50" fmla="*/ 282 w 290"/>
                <a:gd name="T51" fmla="*/ 35 h 1037"/>
                <a:gd name="T52" fmla="*/ 285 w 290"/>
                <a:gd name="T53" fmla="*/ 32 h 1037"/>
                <a:gd name="T54" fmla="*/ 286 w 290"/>
                <a:gd name="T55" fmla="*/ 29 h 1037"/>
                <a:gd name="T56" fmla="*/ 288 w 290"/>
                <a:gd name="T57" fmla="*/ 25 h 1037"/>
                <a:gd name="T58" fmla="*/ 288 w 290"/>
                <a:gd name="T59" fmla="*/ 21 h 1037"/>
                <a:gd name="T60" fmla="*/ 288 w 290"/>
                <a:gd name="T61" fmla="*/ 21 h 1037"/>
                <a:gd name="T62" fmla="*/ 288 w 290"/>
                <a:gd name="T63" fmla="*/ 17 h 1037"/>
                <a:gd name="T64" fmla="*/ 286 w 290"/>
                <a:gd name="T65" fmla="*/ 12 h 1037"/>
                <a:gd name="T66" fmla="*/ 285 w 290"/>
                <a:gd name="T67" fmla="*/ 9 h 1037"/>
                <a:gd name="T68" fmla="*/ 282 w 290"/>
                <a:gd name="T69" fmla="*/ 6 h 1037"/>
                <a:gd name="T70" fmla="*/ 279 w 290"/>
                <a:gd name="T71" fmla="*/ 4 h 1037"/>
                <a:gd name="T72" fmla="*/ 275 w 290"/>
                <a:gd name="T73" fmla="*/ 2 h 1037"/>
                <a:gd name="T74" fmla="*/ 271 w 290"/>
                <a:gd name="T75" fmla="*/ 1 h 1037"/>
                <a:gd name="T76" fmla="*/ 268 w 290"/>
                <a:gd name="T77" fmla="*/ 0 h 1037"/>
                <a:gd name="T78" fmla="*/ 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0" y="0"/>
                  </a:moveTo>
                  <a:lnTo>
                    <a:pt x="0" y="1037"/>
                  </a:lnTo>
                  <a:lnTo>
                    <a:pt x="270" y="1037"/>
                  </a:lnTo>
                  <a:lnTo>
                    <a:pt x="274" y="1036"/>
                  </a:lnTo>
                  <a:lnTo>
                    <a:pt x="279" y="1035"/>
                  </a:lnTo>
                  <a:lnTo>
                    <a:pt x="282" y="1033"/>
                  </a:lnTo>
                  <a:lnTo>
                    <a:pt x="285" y="1031"/>
                  </a:lnTo>
                  <a:lnTo>
                    <a:pt x="287" y="1027"/>
                  </a:lnTo>
                  <a:lnTo>
                    <a:pt x="289" y="1024"/>
                  </a:lnTo>
                  <a:lnTo>
                    <a:pt x="290" y="1020"/>
                  </a:lnTo>
                  <a:lnTo>
                    <a:pt x="290" y="1016"/>
                  </a:lnTo>
                  <a:lnTo>
                    <a:pt x="290" y="1012"/>
                  </a:lnTo>
                  <a:lnTo>
                    <a:pt x="289" y="1009"/>
                  </a:lnTo>
                  <a:lnTo>
                    <a:pt x="287" y="1004"/>
                  </a:lnTo>
                  <a:lnTo>
                    <a:pt x="285" y="1002"/>
                  </a:lnTo>
                  <a:lnTo>
                    <a:pt x="282" y="999"/>
                  </a:lnTo>
                  <a:lnTo>
                    <a:pt x="279" y="997"/>
                  </a:lnTo>
                  <a:lnTo>
                    <a:pt x="274" y="996"/>
                  </a:lnTo>
                  <a:lnTo>
                    <a:pt x="270" y="996"/>
                  </a:lnTo>
                  <a:lnTo>
                    <a:pt x="41" y="996"/>
                  </a:lnTo>
                  <a:lnTo>
                    <a:pt x="41" y="41"/>
                  </a:lnTo>
                  <a:lnTo>
                    <a:pt x="268" y="41"/>
                  </a:lnTo>
                  <a:lnTo>
                    <a:pt x="271" y="41"/>
                  </a:lnTo>
                  <a:lnTo>
                    <a:pt x="275" y="40"/>
                  </a:lnTo>
                  <a:lnTo>
                    <a:pt x="279" y="38"/>
                  </a:lnTo>
                  <a:lnTo>
                    <a:pt x="282" y="35"/>
                  </a:lnTo>
                  <a:lnTo>
                    <a:pt x="285" y="32"/>
                  </a:lnTo>
                  <a:lnTo>
                    <a:pt x="286" y="29"/>
                  </a:lnTo>
                  <a:lnTo>
                    <a:pt x="288" y="25"/>
                  </a:lnTo>
                  <a:lnTo>
                    <a:pt x="288" y="21"/>
                  </a:lnTo>
                  <a:lnTo>
                    <a:pt x="288" y="17"/>
                  </a:lnTo>
                  <a:lnTo>
                    <a:pt x="286" y="12"/>
                  </a:lnTo>
                  <a:lnTo>
                    <a:pt x="285" y="9"/>
                  </a:lnTo>
                  <a:lnTo>
                    <a:pt x="282" y="6"/>
                  </a:lnTo>
                  <a:lnTo>
                    <a:pt x="279" y="4"/>
                  </a:lnTo>
                  <a:lnTo>
                    <a:pt x="275" y="2"/>
                  </a:lnTo>
                  <a:lnTo>
                    <a:pt x="271" y="1"/>
                  </a:lnTo>
                  <a:lnTo>
                    <a:pt x="268" y="0"/>
                  </a:lnTo>
                  <a:lnTo>
                    <a:pt x="0" y="0"/>
                  </a:lnTo>
                  <a:close/>
                </a:path>
              </a:pathLst>
            </a:custGeom>
            <a:solidFill>
              <a:srgbClr val="FF5050"/>
            </a:solidFill>
            <a:ln w="9525">
              <a:noFill/>
              <a:round/>
              <a:headEnd/>
              <a:tailEnd/>
            </a:ln>
          </p:spPr>
          <p:txBody>
            <a:bodyPr/>
            <a:lstStyle/>
            <a:p>
              <a:endParaRPr lang="en-US" sz="2400"/>
            </a:p>
          </p:txBody>
        </p:sp>
        <p:grpSp>
          <p:nvGrpSpPr>
            <p:cNvPr id="25631" name="Group 13"/>
            <p:cNvGrpSpPr>
              <a:grpSpLocks/>
            </p:cNvGrpSpPr>
            <p:nvPr/>
          </p:nvGrpSpPr>
          <p:grpSpPr bwMode="auto">
            <a:xfrm>
              <a:off x="3664" y="706"/>
              <a:ext cx="242" cy="238"/>
              <a:chOff x="3658" y="706"/>
              <a:chExt cx="242" cy="238"/>
            </a:xfrm>
          </p:grpSpPr>
          <p:sp>
            <p:nvSpPr>
              <p:cNvPr id="25632" name="Freeform 14"/>
              <p:cNvSpPr>
                <a:spLocks noEditPoints="1"/>
              </p:cNvSpPr>
              <p:nvPr/>
            </p:nvSpPr>
            <p:spPr bwMode="auto">
              <a:xfrm>
                <a:off x="3658" y="706"/>
                <a:ext cx="242" cy="164"/>
              </a:xfrm>
              <a:custGeom>
                <a:avLst/>
                <a:gdLst>
                  <a:gd name="T0" fmla="*/ 23 w 587"/>
                  <a:gd name="T1" fmla="*/ 372 h 395"/>
                  <a:gd name="T2" fmla="*/ 564 w 587"/>
                  <a:gd name="T3" fmla="*/ 372 h 395"/>
                  <a:gd name="T4" fmla="*/ 564 w 587"/>
                  <a:gd name="T5" fmla="*/ 36 h 395"/>
                  <a:gd name="T6" fmla="*/ 563 w 587"/>
                  <a:gd name="T7" fmla="*/ 31 h 395"/>
                  <a:gd name="T8" fmla="*/ 560 w 587"/>
                  <a:gd name="T9" fmla="*/ 26 h 395"/>
                  <a:gd name="T10" fmla="*/ 556 w 587"/>
                  <a:gd name="T11" fmla="*/ 24 h 395"/>
                  <a:gd name="T12" fmla="*/ 550 w 587"/>
                  <a:gd name="T13" fmla="*/ 23 h 395"/>
                  <a:gd name="T14" fmla="*/ 37 w 587"/>
                  <a:gd name="T15" fmla="*/ 23 h 395"/>
                  <a:gd name="T16" fmla="*/ 32 w 587"/>
                  <a:gd name="T17" fmla="*/ 24 h 395"/>
                  <a:gd name="T18" fmla="*/ 28 w 587"/>
                  <a:gd name="T19" fmla="*/ 26 h 395"/>
                  <a:gd name="T20" fmla="*/ 24 w 587"/>
                  <a:gd name="T21" fmla="*/ 31 h 395"/>
                  <a:gd name="T22" fmla="*/ 23 w 587"/>
                  <a:gd name="T23" fmla="*/ 36 h 395"/>
                  <a:gd name="T24" fmla="*/ 23 w 587"/>
                  <a:gd name="T25" fmla="*/ 372 h 395"/>
                  <a:gd name="T26" fmla="*/ 576 w 587"/>
                  <a:gd name="T27" fmla="*/ 395 h 395"/>
                  <a:gd name="T28" fmla="*/ 12 w 587"/>
                  <a:gd name="T29" fmla="*/ 395 h 395"/>
                  <a:gd name="T30" fmla="*/ 8 w 587"/>
                  <a:gd name="T31" fmla="*/ 394 h 395"/>
                  <a:gd name="T32" fmla="*/ 5 w 587"/>
                  <a:gd name="T33" fmla="*/ 392 h 395"/>
                  <a:gd name="T34" fmla="*/ 1 w 587"/>
                  <a:gd name="T35" fmla="*/ 389 h 395"/>
                  <a:gd name="T36" fmla="*/ 0 w 587"/>
                  <a:gd name="T37" fmla="*/ 384 h 395"/>
                  <a:gd name="T38" fmla="*/ 0 w 587"/>
                  <a:gd name="T39" fmla="*/ 36 h 395"/>
                  <a:gd name="T40" fmla="*/ 1 w 587"/>
                  <a:gd name="T41" fmla="*/ 29 h 395"/>
                  <a:gd name="T42" fmla="*/ 4 w 587"/>
                  <a:gd name="T43" fmla="*/ 22 h 395"/>
                  <a:gd name="T44" fmla="*/ 7 w 587"/>
                  <a:gd name="T45" fmla="*/ 15 h 395"/>
                  <a:gd name="T46" fmla="*/ 12 w 587"/>
                  <a:gd name="T47" fmla="*/ 10 h 395"/>
                  <a:gd name="T48" fmla="*/ 17 w 587"/>
                  <a:gd name="T49" fmla="*/ 6 h 395"/>
                  <a:gd name="T50" fmla="*/ 23 w 587"/>
                  <a:gd name="T51" fmla="*/ 2 h 395"/>
                  <a:gd name="T52" fmla="*/ 30 w 587"/>
                  <a:gd name="T53" fmla="*/ 0 h 395"/>
                  <a:gd name="T54" fmla="*/ 37 w 587"/>
                  <a:gd name="T55" fmla="*/ 0 h 395"/>
                  <a:gd name="T56" fmla="*/ 550 w 587"/>
                  <a:gd name="T57" fmla="*/ 0 h 395"/>
                  <a:gd name="T58" fmla="*/ 558 w 587"/>
                  <a:gd name="T59" fmla="*/ 0 h 395"/>
                  <a:gd name="T60" fmla="*/ 565 w 587"/>
                  <a:gd name="T61" fmla="*/ 2 h 395"/>
                  <a:gd name="T62" fmla="*/ 571 w 587"/>
                  <a:gd name="T63" fmla="*/ 6 h 395"/>
                  <a:gd name="T64" fmla="*/ 577 w 587"/>
                  <a:gd name="T65" fmla="*/ 10 h 395"/>
                  <a:gd name="T66" fmla="*/ 581 w 587"/>
                  <a:gd name="T67" fmla="*/ 15 h 395"/>
                  <a:gd name="T68" fmla="*/ 584 w 587"/>
                  <a:gd name="T69" fmla="*/ 22 h 395"/>
                  <a:gd name="T70" fmla="*/ 586 w 587"/>
                  <a:gd name="T71" fmla="*/ 29 h 395"/>
                  <a:gd name="T72" fmla="*/ 587 w 587"/>
                  <a:gd name="T73" fmla="*/ 36 h 395"/>
                  <a:gd name="T74" fmla="*/ 587 w 587"/>
                  <a:gd name="T75" fmla="*/ 384 h 395"/>
                  <a:gd name="T76" fmla="*/ 586 w 587"/>
                  <a:gd name="T77" fmla="*/ 389 h 395"/>
                  <a:gd name="T78" fmla="*/ 584 w 587"/>
                  <a:gd name="T79" fmla="*/ 392 h 395"/>
                  <a:gd name="T80" fmla="*/ 580 w 587"/>
                  <a:gd name="T81" fmla="*/ 394 h 395"/>
                  <a:gd name="T82" fmla="*/ 576 w 587"/>
                  <a:gd name="T83" fmla="*/ 395 h 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7"/>
                  <a:gd name="T127" fmla="*/ 0 h 395"/>
                  <a:gd name="T128" fmla="*/ 587 w 587"/>
                  <a:gd name="T129" fmla="*/ 395 h 3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7" h="395">
                    <a:moveTo>
                      <a:pt x="23" y="372"/>
                    </a:moveTo>
                    <a:lnTo>
                      <a:pt x="564" y="372"/>
                    </a:lnTo>
                    <a:lnTo>
                      <a:pt x="564" y="36"/>
                    </a:lnTo>
                    <a:lnTo>
                      <a:pt x="563" y="31"/>
                    </a:lnTo>
                    <a:lnTo>
                      <a:pt x="560" y="26"/>
                    </a:lnTo>
                    <a:lnTo>
                      <a:pt x="556" y="24"/>
                    </a:lnTo>
                    <a:lnTo>
                      <a:pt x="550" y="23"/>
                    </a:lnTo>
                    <a:lnTo>
                      <a:pt x="37" y="23"/>
                    </a:lnTo>
                    <a:lnTo>
                      <a:pt x="32" y="24"/>
                    </a:lnTo>
                    <a:lnTo>
                      <a:pt x="28" y="26"/>
                    </a:lnTo>
                    <a:lnTo>
                      <a:pt x="24" y="31"/>
                    </a:lnTo>
                    <a:lnTo>
                      <a:pt x="23" y="36"/>
                    </a:lnTo>
                    <a:lnTo>
                      <a:pt x="23" y="372"/>
                    </a:lnTo>
                    <a:close/>
                    <a:moveTo>
                      <a:pt x="576" y="395"/>
                    </a:moveTo>
                    <a:lnTo>
                      <a:pt x="12" y="395"/>
                    </a:lnTo>
                    <a:lnTo>
                      <a:pt x="8" y="394"/>
                    </a:lnTo>
                    <a:lnTo>
                      <a:pt x="5" y="392"/>
                    </a:lnTo>
                    <a:lnTo>
                      <a:pt x="1" y="389"/>
                    </a:lnTo>
                    <a:lnTo>
                      <a:pt x="0" y="384"/>
                    </a:lnTo>
                    <a:lnTo>
                      <a:pt x="0" y="36"/>
                    </a:lnTo>
                    <a:lnTo>
                      <a:pt x="1" y="29"/>
                    </a:lnTo>
                    <a:lnTo>
                      <a:pt x="4" y="22"/>
                    </a:lnTo>
                    <a:lnTo>
                      <a:pt x="7" y="15"/>
                    </a:lnTo>
                    <a:lnTo>
                      <a:pt x="12" y="10"/>
                    </a:lnTo>
                    <a:lnTo>
                      <a:pt x="17" y="6"/>
                    </a:lnTo>
                    <a:lnTo>
                      <a:pt x="23" y="2"/>
                    </a:lnTo>
                    <a:lnTo>
                      <a:pt x="30" y="0"/>
                    </a:lnTo>
                    <a:lnTo>
                      <a:pt x="37" y="0"/>
                    </a:lnTo>
                    <a:lnTo>
                      <a:pt x="550" y="0"/>
                    </a:lnTo>
                    <a:lnTo>
                      <a:pt x="558" y="0"/>
                    </a:lnTo>
                    <a:lnTo>
                      <a:pt x="565" y="2"/>
                    </a:lnTo>
                    <a:lnTo>
                      <a:pt x="571" y="6"/>
                    </a:lnTo>
                    <a:lnTo>
                      <a:pt x="577" y="10"/>
                    </a:lnTo>
                    <a:lnTo>
                      <a:pt x="581" y="15"/>
                    </a:lnTo>
                    <a:lnTo>
                      <a:pt x="584" y="22"/>
                    </a:lnTo>
                    <a:lnTo>
                      <a:pt x="586" y="29"/>
                    </a:lnTo>
                    <a:lnTo>
                      <a:pt x="587" y="36"/>
                    </a:lnTo>
                    <a:lnTo>
                      <a:pt x="587" y="384"/>
                    </a:lnTo>
                    <a:lnTo>
                      <a:pt x="586" y="389"/>
                    </a:lnTo>
                    <a:lnTo>
                      <a:pt x="584" y="392"/>
                    </a:lnTo>
                    <a:lnTo>
                      <a:pt x="580" y="394"/>
                    </a:lnTo>
                    <a:lnTo>
                      <a:pt x="576" y="395"/>
                    </a:lnTo>
                    <a:close/>
                  </a:path>
                </a:pathLst>
              </a:custGeom>
              <a:solidFill>
                <a:srgbClr val="FF5050"/>
              </a:solidFill>
              <a:ln w="9525">
                <a:noFill/>
                <a:round/>
                <a:headEnd/>
                <a:tailEnd/>
              </a:ln>
            </p:spPr>
            <p:txBody>
              <a:bodyPr/>
              <a:lstStyle/>
              <a:p>
                <a:endParaRPr lang="en-US" sz="2400"/>
              </a:p>
            </p:txBody>
          </p:sp>
          <p:sp>
            <p:nvSpPr>
              <p:cNvPr id="25633" name="Rectangle 15"/>
              <p:cNvSpPr>
                <a:spLocks noChangeArrowheads="1"/>
              </p:cNvSpPr>
              <p:nvPr/>
            </p:nvSpPr>
            <p:spPr bwMode="auto">
              <a:xfrm>
                <a:off x="3663" y="740"/>
                <a:ext cx="232" cy="9"/>
              </a:xfrm>
              <a:prstGeom prst="rect">
                <a:avLst/>
              </a:prstGeom>
              <a:solidFill>
                <a:srgbClr val="FF5050"/>
              </a:solidFill>
              <a:ln w="9525">
                <a:noFill/>
                <a:miter lim="800000"/>
                <a:headEnd/>
                <a:tailEnd/>
              </a:ln>
            </p:spPr>
            <p:txBody>
              <a:bodyPr/>
              <a:lstStyle/>
              <a:p>
                <a:endParaRPr lang="en-US" sz="2400"/>
              </a:p>
            </p:txBody>
          </p:sp>
          <p:sp>
            <p:nvSpPr>
              <p:cNvPr id="25634" name="Freeform 16"/>
              <p:cNvSpPr>
                <a:spLocks/>
              </p:cNvSpPr>
              <p:nvPr/>
            </p:nvSpPr>
            <p:spPr bwMode="auto">
              <a:xfrm>
                <a:off x="3873" y="724"/>
                <a:ext cx="10" cy="10"/>
              </a:xfrm>
              <a:custGeom>
                <a:avLst/>
                <a:gdLst>
                  <a:gd name="T0" fmla="*/ 25 w 25"/>
                  <a:gd name="T1" fmla="*/ 12 h 24"/>
                  <a:gd name="T2" fmla="*/ 24 w 25"/>
                  <a:gd name="T3" fmla="*/ 8 h 24"/>
                  <a:gd name="T4" fmla="*/ 22 w 25"/>
                  <a:gd name="T5" fmla="*/ 4 h 24"/>
                  <a:gd name="T6" fmla="*/ 18 w 25"/>
                  <a:gd name="T7" fmla="*/ 0 h 24"/>
                  <a:gd name="T8" fmla="*/ 13 w 25"/>
                  <a:gd name="T9" fmla="*/ 0 h 24"/>
                  <a:gd name="T10" fmla="*/ 8 w 25"/>
                  <a:gd name="T11" fmla="*/ 0 h 24"/>
                  <a:gd name="T12" fmla="*/ 4 w 25"/>
                  <a:gd name="T13" fmla="*/ 4 h 24"/>
                  <a:gd name="T14" fmla="*/ 1 w 25"/>
                  <a:gd name="T15" fmla="*/ 8 h 24"/>
                  <a:gd name="T16" fmla="*/ 0 w 25"/>
                  <a:gd name="T17" fmla="*/ 12 h 24"/>
                  <a:gd name="T18" fmla="*/ 1 w 25"/>
                  <a:gd name="T19" fmla="*/ 17 h 24"/>
                  <a:gd name="T20" fmla="*/ 4 w 25"/>
                  <a:gd name="T21" fmla="*/ 21 h 24"/>
                  <a:gd name="T22" fmla="*/ 8 w 25"/>
                  <a:gd name="T23" fmla="*/ 23 h 24"/>
                  <a:gd name="T24" fmla="*/ 13 w 25"/>
                  <a:gd name="T25" fmla="*/ 24 h 24"/>
                  <a:gd name="T26" fmla="*/ 18 w 25"/>
                  <a:gd name="T27" fmla="*/ 23 h 24"/>
                  <a:gd name="T28" fmla="*/ 22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2" y="4"/>
                    </a:lnTo>
                    <a:lnTo>
                      <a:pt x="18" y="0"/>
                    </a:lnTo>
                    <a:lnTo>
                      <a:pt x="13" y="0"/>
                    </a:lnTo>
                    <a:lnTo>
                      <a:pt x="8" y="0"/>
                    </a:lnTo>
                    <a:lnTo>
                      <a:pt x="4" y="4"/>
                    </a:lnTo>
                    <a:lnTo>
                      <a:pt x="1" y="8"/>
                    </a:lnTo>
                    <a:lnTo>
                      <a:pt x="0" y="12"/>
                    </a:lnTo>
                    <a:lnTo>
                      <a:pt x="1" y="17"/>
                    </a:lnTo>
                    <a:lnTo>
                      <a:pt x="4" y="21"/>
                    </a:lnTo>
                    <a:lnTo>
                      <a:pt x="8" y="23"/>
                    </a:lnTo>
                    <a:lnTo>
                      <a:pt x="13" y="24"/>
                    </a:lnTo>
                    <a:lnTo>
                      <a:pt x="18" y="23"/>
                    </a:lnTo>
                    <a:lnTo>
                      <a:pt x="22" y="21"/>
                    </a:lnTo>
                    <a:lnTo>
                      <a:pt x="24" y="17"/>
                    </a:lnTo>
                    <a:lnTo>
                      <a:pt x="25" y="12"/>
                    </a:lnTo>
                    <a:close/>
                  </a:path>
                </a:pathLst>
              </a:custGeom>
              <a:solidFill>
                <a:srgbClr val="FF5050"/>
              </a:solidFill>
              <a:ln w="9525">
                <a:noFill/>
                <a:round/>
                <a:headEnd/>
                <a:tailEnd/>
              </a:ln>
            </p:spPr>
            <p:txBody>
              <a:bodyPr/>
              <a:lstStyle/>
              <a:p>
                <a:endParaRPr lang="en-US" sz="2400"/>
              </a:p>
            </p:txBody>
          </p:sp>
          <p:sp>
            <p:nvSpPr>
              <p:cNvPr id="25635" name="Freeform 17"/>
              <p:cNvSpPr>
                <a:spLocks/>
              </p:cNvSpPr>
              <p:nvPr/>
            </p:nvSpPr>
            <p:spPr bwMode="auto">
              <a:xfrm>
                <a:off x="3850" y="724"/>
                <a:ext cx="10" cy="10"/>
              </a:xfrm>
              <a:custGeom>
                <a:avLst/>
                <a:gdLst>
                  <a:gd name="T0" fmla="*/ 24 w 24"/>
                  <a:gd name="T1" fmla="*/ 12 h 24"/>
                  <a:gd name="T2" fmla="*/ 23 w 24"/>
                  <a:gd name="T3" fmla="*/ 8 h 24"/>
                  <a:gd name="T4" fmla="*/ 21 w 24"/>
                  <a:gd name="T5" fmla="*/ 4 h 24"/>
                  <a:gd name="T6" fmla="*/ 16 w 24"/>
                  <a:gd name="T7" fmla="*/ 0 h 24"/>
                  <a:gd name="T8" fmla="*/ 12 w 24"/>
                  <a:gd name="T9" fmla="*/ 0 h 24"/>
                  <a:gd name="T10" fmla="*/ 7 w 24"/>
                  <a:gd name="T11" fmla="*/ 0 h 24"/>
                  <a:gd name="T12" fmla="*/ 3 w 24"/>
                  <a:gd name="T13" fmla="*/ 4 h 24"/>
                  <a:gd name="T14" fmla="*/ 1 w 24"/>
                  <a:gd name="T15" fmla="*/ 8 h 24"/>
                  <a:gd name="T16" fmla="*/ 0 w 24"/>
                  <a:gd name="T17" fmla="*/ 12 h 24"/>
                  <a:gd name="T18" fmla="*/ 1 w 24"/>
                  <a:gd name="T19" fmla="*/ 17 h 24"/>
                  <a:gd name="T20" fmla="*/ 3 w 24"/>
                  <a:gd name="T21" fmla="*/ 21 h 24"/>
                  <a:gd name="T22" fmla="*/ 7 w 24"/>
                  <a:gd name="T23" fmla="*/ 23 h 24"/>
                  <a:gd name="T24" fmla="*/ 12 w 24"/>
                  <a:gd name="T25" fmla="*/ 24 h 24"/>
                  <a:gd name="T26" fmla="*/ 16 w 24"/>
                  <a:gd name="T27" fmla="*/ 23 h 24"/>
                  <a:gd name="T28" fmla="*/ 21 w 24"/>
                  <a:gd name="T29" fmla="*/ 21 h 24"/>
                  <a:gd name="T30" fmla="*/ 23 w 24"/>
                  <a:gd name="T31" fmla="*/ 17 h 24"/>
                  <a:gd name="T32" fmla="*/ 24 w 24"/>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24" y="12"/>
                    </a:moveTo>
                    <a:lnTo>
                      <a:pt x="23" y="8"/>
                    </a:lnTo>
                    <a:lnTo>
                      <a:pt x="21" y="4"/>
                    </a:lnTo>
                    <a:lnTo>
                      <a:pt x="16" y="0"/>
                    </a:lnTo>
                    <a:lnTo>
                      <a:pt x="12" y="0"/>
                    </a:lnTo>
                    <a:lnTo>
                      <a:pt x="7" y="0"/>
                    </a:lnTo>
                    <a:lnTo>
                      <a:pt x="3" y="4"/>
                    </a:lnTo>
                    <a:lnTo>
                      <a:pt x="1" y="8"/>
                    </a:lnTo>
                    <a:lnTo>
                      <a:pt x="0" y="12"/>
                    </a:lnTo>
                    <a:lnTo>
                      <a:pt x="1" y="17"/>
                    </a:lnTo>
                    <a:lnTo>
                      <a:pt x="3" y="21"/>
                    </a:lnTo>
                    <a:lnTo>
                      <a:pt x="7" y="23"/>
                    </a:lnTo>
                    <a:lnTo>
                      <a:pt x="12" y="24"/>
                    </a:lnTo>
                    <a:lnTo>
                      <a:pt x="16" y="23"/>
                    </a:lnTo>
                    <a:lnTo>
                      <a:pt x="21" y="21"/>
                    </a:lnTo>
                    <a:lnTo>
                      <a:pt x="23" y="17"/>
                    </a:lnTo>
                    <a:lnTo>
                      <a:pt x="24" y="12"/>
                    </a:lnTo>
                    <a:close/>
                  </a:path>
                </a:pathLst>
              </a:custGeom>
              <a:solidFill>
                <a:srgbClr val="FF5050"/>
              </a:solidFill>
              <a:ln w="9525">
                <a:noFill/>
                <a:round/>
                <a:headEnd/>
                <a:tailEnd/>
              </a:ln>
            </p:spPr>
            <p:txBody>
              <a:bodyPr/>
              <a:lstStyle/>
              <a:p>
                <a:endParaRPr lang="en-US" sz="2400"/>
              </a:p>
            </p:txBody>
          </p:sp>
          <p:sp>
            <p:nvSpPr>
              <p:cNvPr id="25636" name="Freeform 18"/>
              <p:cNvSpPr>
                <a:spLocks/>
              </p:cNvSpPr>
              <p:nvPr/>
            </p:nvSpPr>
            <p:spPr bwMode="auto">
              <a:xfrm>
                <a:off x="3828" y="724"/>
                <a:ext cx="11" cy="10"/>
              </a:xfrm>
              <a:custGeom>
                <a:avLst/>
                <a:gdLst>
                  <a:gd name="T0" fmla="*/ 25 w 25"/>
                  <a:gd name="T1" fmla="*/ 12 h 24"/>
                  <a:gd name="T2" fmla="*/ 24 w 25"/>
                  <a:gd name="T3" fmla="*/ 8 h 24"/>
                  <a:gd name="T4" fmla="*/ 21 w 25"/>
                  <a:gd name="T5" fmla="*/ 4 h 24"/>
                  <a:gd name="T6" fmla="*/ 17 w 25"/>
                  <a:gd name="T7" fmla="*/ 0 h 24"/>
                  <a:gd name="T8" fmla="*/ 13 w 25"/>
                  <a:gd name="T9" fmla="*/ 0 h 24"/>
                  <a:gd name="T10" fmla="*/ 7 w 25"/>
                  <a:gd name="T11" fmla="*/ 0 h 24"/>
                  <a:gd name="T12" fmla="*/ 3 w 25"/>
                  <a:gd name="T13" fmla="*/ 4 h 24"/>
                  <a:gd name="T14" fmla="*/ 1 w 25"/>
                  <a:gd name="T15" fmla="*/ 8 h 24"/>
                  <a:gd name="T16" fmla="*/ 0 w 25"/>
                  <a:gd name="T17" fmla="*/ 12 h 24"/>
                  <a:gd name="T18" fmla="*/ 1 w 25"/>
                  <a:gd name="T19" fmla="*/ 17 h 24"/>
                  <a:gd name="T20" fmla="*/ 3 w 25"/>
                  <a:gd name="T21" fmla="*/ 21 h 24"/>
                  <a:gd name="T22" fmla="*/ 7 w 25"/>
                  <a:gd name="T23" fmla="*/ 23 h 24"/>
                  <a:gd name="T24" fmla="*/ 13 w 25"/>
                  <a:gd name="T25" fmla="*/ 24 h 24"/>
                  <a:gd name="T26" fmla="*/ 17 w 25"/>
                  <a:gd name="T27" fmla="*/ 23 h 24"/>
                  <a:gd name="T28" fmla="*/ 21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1" y="4"/>
                    </a:lnTo>
                    <a:lnTo>
                      <a:pt x="17" y="0"/>
                    </a:lnTo>
                    <a:lnTo>
                      <a:pt x="13" y="0"/>
                    </a:lnTo>
                    <a:lnTo>
                      <a:pt x="7" y="0"/>
                    </a:lnTo>
                    <a:lnTo>
                      <a:pt x="3" y="4"/>
                    </a:lnTo>
                    <a:lnTo>
                      <a:pt x="1" y="8"/>
                    </a:lnTo>
                    <a:lnTo>
                      <a:pt x="0" y="12"/>
                    </a:lnTo>
                    <a:lnTo>
                      <a:pt x="1" y="17"/>
                    </a:lnTo>
                    <a:lnTo>
                      <a:pt x="3" y="21"/>
                    </a:lnTo>
                    <a:lnTo>
                      <a:pt x="7" y="23"/>
                    </a:lnTo>
                    <a:lnTo>
                      <a:pt x="13" y="24"/>
                    </a:lnTo>
                    <a:lnTo>
                      <a:pt x="17" y="23"/>
                    </a:lnTo>
                    <a:lnTo>
                      <a:pt x="21" y="21"/>
                    </a:lnTo>
                    <a:lnTo>
                      <a:pt x="24" y="17"/>
                    </a:lnTo>
                    <a:lnTo>
                      <a:pt x="25" y="12"/>
                    </a:lnTo>
                    <a:close/>
                  </a:path>
                </a:pathLst>
              </a:custGeom>
              <a:solidFill>
                <a:srgbClr val="FF5050"/>
              </a:solidFill>
              <a:ln w="9525">
                <a:noFill/>
                <a:round/>
                <a:headEnd/>
                <a:tailEnd/>
              </a:ln>
            </p:spPr>
            <p:txBody>
              <a:bodyPr/>
              <a:lstStyle/>
              <a:p>
                <a:endParaRPr lang="en-US" sz="2400"/>
              </a:p>
            </p:txBody>
          </p:sp>
          <p:sp>
            <p:nvSpPr>
              <p:cNvPr id="25637" name="Freeform 19"/>
              <p:cNvSpPr>
                <a:spLocks/>
              </p:cNvSpPr>
              <p:nvPr/>
            </p:nvSpPr>
            <p:spPr bwMode="auto">
              <a:xfrm>
                <a:off x="3684" y="788"/>
                <a:ext cx="54" cy="9"/>
              </a:xfrm>
              <a:custGeom>
                <a:avLst/>
                <a:gdLst>
                  <a:gd name="T0" fmla="*/ 120 w 131"/>
                  <a:gd name="T1" fmla="*/ 24 h 24"/>
                  <a:gd name="T2" fmla="*/ 12 w 131"/>
                  <a:gd name="T3" fmla="*/ 24 h 24"/>
                  <a:gd name="T4" fmla="*/ 7 w 131"/>
                  <a:gd name="T5" fmla="*/ 22 h 24"/>
                  <a:gd name="T6" fmla="*/ 3 w 131"/>
                  <a:gd name="T7" fmla="*/ 19 h 24"/>
                  <a:gd name="T8" fmla="*/ 1 w 131"/>
                  <a:gd name="T9" fmla="*/ 16 h 24"/>
                  <a:gd name="T10" fmla="*/ 0 w 131"/>
                  <a:gd name="T11" fmla="*/ 12 h 24"/>
                  <a:gd name="T12" fmla="*/ 1 w 131"/>
                  <a:gd name="T13" fmla="*/ 7 h 24"/>
                  <a:gd name="T14" fmla="*/ 3 w 131"/>
                  <a:gd name="T15" fmla="*/ 4 h 24"/>
                  <a:gd name="T16" fmla="*/ 7 w 131"/>
                  <a:gd name="T17" fmla="*/ 0 h 24"/>
                  <a:gd name="T18" fmla="*/ 12 w 131"/>
                  <a:gd name="T19" fmla="*/ 0 h 24"/>
                  <a:gd name="T20" fmla="*/ 120 w 131"/>
                  <a:gd name="T21" fmla="*/ 0 h 24"/>
                  <a:gd name="T22" fmla="*/ 124 w 131"/>
                  <a:gd name="T23" fmla="*/ 0 h 24"/>
                  <a:gd name="T24" fmla="*/ 128 w 131"/>
                  <a:gd name="T25" fmla="*/ 4 h 24"/>
                  <a:gd name="T26" fmla="*/ 130 w 131"/>
                  <a:gd name="T27" fmla="*/ 7 h 24"/>
                  <a:gd name="T28" fmla="*/ 131 w 131"/>
                  <a:gd name="T29" fmla="*/ 12 h 24"/>
                  <a:gd name="T30" fmla="*/ 130 w 131"/>
                  <a:gd name="T31" fmla="*/ 16 h 24"/>
                  <a:gd name="T32" fmla="*/ 128 w 131"/>
                  <a:gd name="T33" fmla="*/ 19 h 24"/>
                  <a:gd name="T34" fmla="*/ 124 w 131"/>
                  <a:gd name="T35" fmla="*/ 22 h 24"/>
                  <a:gd name="T36" fmla="*/ 120 w 131"/>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4"/>
                  <a:gd name="T59" fmla="*/ 131 w 131"/>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4">
                    <a:moveTo>
                      <a:pt x="120" y="24"/>
                    </a:moveTo>
                    <a:lnTo>
                      <a:pt x="12" y="24"/>
                    </a:lnTo>
                    <a:lnTo>
                      <a:pt x="7" y="22"/>
                    </a:lnTo>
                    <a:lnTo>
                      <a:pt x="3" y="19"/>
                    </a:lnTo>
                    <a:lnTo>
                      <a:pt x="1" y="16"/>
                    </a:lnTo>
                    <a:lnTo>
                      <a:pt x="0" y="12"/>
                    </a:lnTo>
                    <a:lnTo>
                      <a:pt x="1" y="7"/>
                    </a:lnTo>
                    <a:lnTo>
                      <a:pt x="3" y="4"/>
                    </a:lnTo>
                    <a:lnTo>
                      <a:pt x="7" y="0"/>
                    </a:lnTo>
                    <a:lnTo>
                      <a:pt x="12" y="0"/>
                    </a:lnTo>
                    <a:lnTo>
                      <a:pt x="120" y="0"/>
                    </a:lnTo>
                    <a:lnTo>
                      <a:pt x="124" y="0"/>
                    </a:lnTo>
                    <a:lnTo>
                      <a:pt x="128" y="4"/>
                    </a:lnTo>
                    <a:lnTo>
                      <a:pt x="130" y="7"/>
                    </a:lnTo>
                    <a:lnTo>
                      <a:pt x="131" y="12"/>
                    </a:lnTo>
                    <a:lnTo>
                      <a:pt x="130" y="16"/>
                    </a:lnTo>
                    <a:lnTo>
                      <a:pt x="128" y="19"/>
                    </a:lnTo>
                    <a:lnTo>
                      <a:pt x="124" y="22"/>
                    </a:lnTo>
                    <a:lnTo>
                      <a:pt x="120" y="24"/>
                    </a:lnTo>
                    <a:close/>
                  </a:path>
                </a:pathLst>
              </a:custGeom>
              <a:solidFill>
                <a:srgbClr val="FF5050"/>
              </a:solidFill>
              <a:ln w="9525">
                <a:noFill/>
                <a:round/>
                <a:headEnd/>
                <a:tailEnd/>
              </a:ln>
            </p:spPr>
            <p:txBody>
              <a:bodyPr/>
              <a:lstStyle/>
              <a:p>
                <a:endParaRPr lang="en-US" sz="2400"/>
              </a:p>
            </p:txBody>
          </p:sp>
          <p:sp>
            <p:nvSpPr>
              <p:cNvPr id="25638" name="Freeform 20"/>
              <p:cNvSpPr>
                <a:spLocks/>
              </p:cNvSpPr>
              <p:nvPr/>
            </p:nvSpPr>
            <p:spPr bwMode="auto">
              <a:xfrm>
                <a:off x="3684" y="764"/>
                <a:ext cx="54" cy="9"/>
              </a:xfrm>
              <a:custGeom>
                <a:avLst/>
                <a:gdLst>
                  <a:gd name="T0" fmla="*/ 120 w 131"/>
                  <a:gd name="T1" fmla="*/ 23 h 23"/>
                  <a:gd name="T2" fmla="*/ 12 w 131"/>
                  <a:gd name="T3" fmla="*/ 23 h 23"/>
                  <a:gd name="T4" fmla="*/ 7 w 131"/>
                  <a:gd name="T5" fmla="*/ 22 h 23"/>
                  <a:gd name="T6" fmla="*/ 3 w 131"/>
                  <a:gd name="T7" fmla="*/ 20 h 23"/>
                  <a:gd name="T8" fmla="*/ 1 w 131"/>
                  <a:gd name="T9" fmla="*/ 17 h 23"/>
                  <a:gd name="T10" fmla="*/ 0 w 131"/>
                  <a:gd name="T11" fmla="*/ 11 h 23"/>
                  <a:gd name="T12" fmla="*/ 1 w 131"/>
                  <a:gd name="T13" fmla="*/ 7 h 23"/>
                  <a:gd name="T14" fmla="*/ 3 w 131"/>
                  <a:gd name="T15" fmla="*/ 4 h 23"/>
                  <a:gd name="T16" fmla="*/ 7 w 131"/>
                  <a:gd name="T17" fmla="*/ 1 h 23"/>
                  <a:gd name="T18" fmla="*/ 12 w 131"/>
                  <a:gd name="T19" fmla="*/ 0 h 23"/>
                  <a:gd name="T20" fmla="*/ 120 w 131"/>
                  <a:gd name="T21" fmla="*/ 0 h 23"/>
                  <a:gd name="T22" fmla="*/ 124 w 131"/>
                  <a:gd name="T23" fmla="*/ 1 h 23"/>
                  <a:gd name="T24" fmla="*/ 128 w 131"/>
                  <a:gd name="T25" fmla="*/ 4 h 23"/>
                  <a:gd name="T26" fmla="*/ 130 w 131"/>
                  <a:gd name="T27" fmla="*/ 7 h 23"/>
                  <a:gd name="T28" fmla="*/ 131 w 131"/>
                  <a:gd name="T29" fmla="*/ 11 h 23"/>
                  <a:gd name="T30" fmla="*/ 130 w 131"/>
                  <a:gd name="T31" fmla="*/ 17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7"/>
                    </a:lnTo>
                    <a:lnTo>
                      <a:pt x="0" y="11"/>
                    </a:lnTo>
                    <a:lnTo>
                      <a:pt x="1" y="7"/>
                    </a:lnTo>
                    <a:lnTo>
                      <a:pt x="3" y="4"/>
                    </a:lnTo>
                    <a:lnTo>
                      <a:pt x="7" y="1"/>
                    </a:lnTo>
                    <a:lnTo>
                      <a:pt x="12" y="0"/>
                    </a:lnTo>
                    <a:lnTo>
                      <a:pt x="120" y="0"/>
                    </a:lnTo>
                    <a:lnTo>
                      <a:pt x="124" y="1"/>
                    </a:lnTo>
                    <a:lnTo>
                      <a:pt x="128" y="4"/>
                    </a:lnTo>
                    <a:lnTo>
                      <a:pt x="130" y="7"/>
                    </a:lnTo>
                    <a:lnTo>
                      <a:pt x="131" y="11"/>
                    </a:lnTo>
                    <a:lnTo>
                      <a:pt x="130" y="17"/>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25639" name="Freeform 21"/>
              <p:cNvSpPr>
                <a:spLocks/>
              </p:cNvSpPr>
              <p:nvPr/>
            </p:nvSpPr>
            <p:spPr bwMode="auto">
              <a:xfrm>
                <a:off x="3684" y="812"/>
                <a:ext cx="54" cy="10"/>
              </a:xfrm>
              <a:custGeom>
                <a:avLst/>
                <a:gdLst>
                  <a:gd name="T0" fmla="*/ 120 w 131"/>
                  <a:gd name="T1" fmla="*/ 23 h 23"/>
                  <a:gd name="T2" fmla="*/ 12 w 131"/>
                  <a:gd name="T3" fmla="*/ 23 h 23"/>
                  <a:gd name="T4" fmla="*/ 7 w 131"/>
                  <a:gd name="T5" fmla="*/ 22 h 23"/>
                  <a:gd name="T6" fmla="*/ 3 w 131"/>
                  <a:gd name="T7" fmla="*/ 20 h 23"/>
                  <a:gd name="T8" fmla="*/ 1 w 131"/>
                  <a:gd name="T9" fmla="*/ 16 h 23"/>
                  <a:gd name="T10" fmla="*/ 0 w 131"/>
                  <a:gd name="T11" fmla="*/ 12 h 23"/>
                  <a:gd name="T12" fmla="*/ 1 w 131"/>
                  <a:gd name="T13" fmla="*/ 7 h 23"/>
                  <a:gd name="T14" fmla="*/ 3 w 131"/>
                  <a:gd name="T15" fmla="*/ 3 h 23"/>
                  <a:gd name="T16" fmla="*/ 7 w 131"/>
                  <a:gd name="T17" fmla="*/ 1 h 23"/>
                  <a:gd name="T18" fmla="*/ 12 w 131"/>
                  <a:gd name="T19" fmla="*/ 0 h 23"/>
                  <a:gd name="T20" fmla="*/ 120 w 131"/>
                  <a:gd name="T21" fmla="*/ 0 h 23"/>
                  <a:gd name="T22" fmla="*/ 124 w 131"/>
                  <a:gd name="T23" fmla="*/ 1 h 23"/>
                  <a:gd name="T24" fmla="*/ 128 w 131"/>
                  <a:gd name="T25" fmla="*/ 3 h 23"/>
                  <a:gd name="T26" fmla="*/ 130 w 131"/>
                  <a:gd name="T27" fmla="*/ 7 h 23"/>
                  <a:gd name="T28" fmla="*/ 131 w 131"/>
                  <a:gd name="T29" fmla="*/ 12 h 23"/>
                  <a:gd name="T30" fmla="*/ 130 w 131"/>
                  <a:gd name="T31" fmla="*/ 16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6"/>
                    </a:lnTo>
                    <a:lnTo>
                      <a:pt x="0" y="12"/>
                    </a:lnTo>
                    <a:lnTo>
                      <a:pt x="1" y="7"/>
                    </a:lnTo>
                    <a:lnTo>
                      <a:pt x="3" y="3"/>
                    </a:lnTo>
                    <a:lnTo>
                      <a:pt x="7" y="1"/>
                    </a:lnTo>
                    <a:lnTo>
                      <a:pt x="12" y="0"/>
                    </a:lnTo>
                    <a:lnTo>
                      <a:pt x="120" y="0"/>
                    </a:lnTo>
                    <a:lnTo>
                      <a:pt x="124" y="1"/>
                    </a:lnTo>
                    <a:lnTo>
                      <a:pt x="128" y="3"/>
                    </a:lnTo>
                    <a:lnTo>
                      <a:pt x="130" y="7"/>
                    </a:lnTo>
                    <a:lnTo>
                      <a:pt x="131" y="12"/>
                    </a:lnTo>
                    <a:lnTo>
                      <a:pt x="130" y="16"/>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25640" name="Freeform 22"/>
              <p:cNvSpPr>
                <a:spLocks/>
              </p:cNvSpPr>
              <p:nvPr/>
            </p:nvSpPr>
            <p:spPr bwMode="auto">
              <a:xfrm>
                <a:off x="3658" y="886"/>
                <a:ext cx="242" cy="9"/>
              </a:xfrm>
              <a:custGeom>
                <a:avLst/>
                <a:gdLst>
                  <a:gd name="T0" fmla="*/ 576 w 587"/>
                  <a:gd name="T1" fmla="*/ 23 h 23"/>
                  <a:gd name="T2" fmla="*/ 12 w 587"/>
                  <a:gd name="T3" fmla="*/ 23 h 23"/>
                  <a:gd name="T4" fmla="*/ 8 w 587"/>
                  <a:gd name="T5" fmla="*/ 22 h 23"/>
                  <a:gd name="T6" fmla="*/ 5 w 587"/>
                  <a:gd name="T7" fmla="*/ 19 h 23"/>
                  <a:gd name="T8" fmla="*/ 1 w 587"/>
                  <a:gd name="T9" fmla="*/ 16 h 23"/>
                  <a:gd name="T10" fmla="*/ 0 w 587"/>
                  <a:gd name="T11" fmla="*/ 12 h 23"/>
                  <a:gd name="T12" fmla="*/ 1 w 587"/>
                  <a:gd name="T13" fmla="*/ 6 h 23"/>
                  <a:gd name="T14" fmla="*/ 5 w 587"/>
                  <a:gd name="T15" fmla="*/ 3 h 23"/>
                  <a:gd name="T16" fmla="*/ 8 w 587"/>
                  <a:gd name="T17" fmla="*/ 0 h 23"/>
                  <a:gd name="T18" fmla="*/ 12 w 587"/>
                  <a:gd name="T19" fmla="*/ 0 h 23"/>
                  <a:gd name="T20" fmla="*/ 576 w 587"/>
                  <a:gd name="T21" fmla="*/ 0 h 23"/>
                  <a:gd name="T22" fmla="*/ 580 w 587"/>
                  <a:gd name="T23" fmla="*/ 0 h 23"/>
                  <a:gd name="T24" fmla="*/ 584 w 587"/>
                  <a:gd name="T25" fmla="*/ 3 h 23"/>
                  <a:gd name="T26" fmla="*/ 586 w 587"/>
                  <a:gd name="T27" fmla="*/ 6 h 23"/>
                  <a:gd name="T28" fmla="*/ 587 w 587"/>
                  <a:gd name="T29" fmla="*/ 12 h 23"/>
                  <a:gd name="T30" fmla="*/ 586 w 587"/>
                  <a:gd name="T31" fmla="*/ 16 h 23"/>
                  <a:gd name="T32" fmla="*/ 584 w 587"/>
                  <a:gd name="T33" fmla="*/ 19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19"/>
                    </a:lnTo>
                    <a:lnTo>
                      <a:pt x="1" y="16"/>
                    </a:lnTo>
                    <a:lnTo>
                      <a:pt x="0" y="12"/>
                    </a:lnTo>
                    <a:lnTo>
                      <a:pt x="1" y="6"/>
                    </a:lnTo>
                    <a:lnTo>
                      <a:pt x="5" y="3"/>
                    </a:lnTo>
                    <a:lnTo>
                      <a:pt x="8" y="0"/>
                    </a:lnTo>
                    <a:lnTo>
                      <a:pt x="12" y="0"/>
                    </a:lnTo>
                    <a:lnTo>
                      <a:pt x="576" y="0"/>
                    </a:lnTo>
                    <a:lnTo>
                      <a:pt x="580" y="0"/>
                    </a:lnTo>
                    <a:lnTo>
                      <a:pt x="584" y="3"/>
                    </a:lnTo>
                    <a:lnTo>
                      <a:pt x="586" y="6"/>
                    </a:lnTo>
                    <a:lnTo>
                      <a:pt x="587" y="12"/>
                    </a:lnTo>
                    <a:lnTo>
                      <a:pt x="586" y="16"/>
                    </a:lnTo>
                    <a:lnTo>
                      <a:pt x="584" y="19"/>
                    </a:lnTo>
                    <a:lnTo>
                      <a:pt x="580" y="22"/>
                    </a:lnTo>
                    <a:lnTo>
                      <a:pt x="576" y="23"/>
                    </a:lnTo>
                    <a:close/>
                  </a:path>
                </a:pathLst>
              </a:custGeom>
              <a:solidFill>
                <a:srgbClr val="FF5050"/>
              </a:solidFill>
              <a:ln w="9525">
                <a:noFill/>
                <a:round/>
                <a:headEnd/>
                <a:tailEnd/>
              </a:ln>
            </p:spPr>
            <p:txBody>
              <a:bodyPr/>
              <a:lstStyle/>
              <a:p>
                <a:endParaRPr lang="en-US" sz="2400"/>
              </a:p>
            </p:txBody>
          </p:sp>
          <p:sp>
            <p:nvSpPr>
              <p:cNvPr id="25641" name="Freeform 23"/>
              <p:cNvSpPr>
                <a:spLocks/>
              </p:cNvSpPr>
              <p:nvPr/>
            </p:nvSpPr>
            <p:spPr bwMode="auto">
              <a:xfrm>
                <a:off x="3658" y="934"/>
                <a:ext cx="242" cy="10"/>
              </a:xfrm>
              <a:custGeom>
                <a:avLst/>
                <a:gdLst>
                  <a:gd name="T0" fmla="*/ 576 w 587"/>
                  <a:gd name="T1" fmla="*/ 24 h 24"/>
                  <a:gd name="T2" fmla="*/ 12 w 587"/>
                  <a:gd name="T3" fmla="*/ 24 h 24"/>
                  <a:gd name="T4" fmla="*/ 8 w 587"/>
                  <a:gd name="T5" fmla="*/ 22 h 24"/>
                  <a:gd name="T6" fmla="*/ 5 w 587"/>
                  <a:gd name="T7" fmla="*/ 20 h 24"/>
                  <a:gd name="T8" fmla="*/ 1 w 587"/>
                  <a:gd name="T9" fmla="*/ 16 h 24"/>
                  <a:gd name="T10" fmla="*/ 0 w 587"/>
                  <a:gd name="T11" fmla="*/ 12 h 24"/>
                  <a:gd name="T12" fmla="*/ 1 w 587"/>
                  <a:gd name="T13" fmla="*/ 8 h 24"/>
                  <a:gd name="T14" fmla="*/ 5 w 587"/>
                  <a:gd name="T15" fmla="*/ 4 h 24"/>
                  <a:gd name="T16" fmla="*/ 8 w 587"/>
                  <a:gd name="T17" fmla="*/ 2 h 24"/>
                  <a:gd name="T18" fmla="*/ 12 w 587"/>
                  <a:gd name="T19" fmla="*/ 0 h 24"/>
                  <a:gd name="T20" fmla="*/ 576 w 587"/>
                  <a:gd name="T21" fmla="*/ 0 h 24"/>
                  <a:gd name="T22" fmla="*/ 580 w 587"/>
                  <a:gd name="T23" fmla="*/ 2 h 24"/>
                  <a:gd name="T24" fmla="*/ 584 w 587"/>
                  <a:gd name="T25" fmla="*/ 4 h 24"/>
                  <a:gd name="T26" fmla="*/ 586 w 587"/>
                  <a:gd name="T27" fmla="*/ 8 h 24"/>
                  <a:gd name="T28" fmla="*/ 587 w 587"/>
                  <a:gd name="T29" fmla="*/ 12 h 24"/>
                  <a:gd name="T30" fmla="*/ 586 w 587"/>
                  <a:gd name="T31" fmla="*/ 16 h 24"/>
                  <a:gd name="T32" fmla="*/ 584 w 587"/>
                  <a:gd name="T33" fmla="*/ 20 h 24"/>
                  <a:gd name="T34" fmla="*/ 580 w 587"/>
                  <a:gd name="T35" fmla="*/ 22 h 24"/>
                  <a:gd name="T36" fmla="*/ 576 w 587"/>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4"/>
                  <a:gd name="T59" fmla="*/ 587 w 587"/>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4">
                    <a:moveTo>
                      <a:pt x="576" y="24"/>
                    </a:moveTo>
                    <a:lnTo>
                      <a:pt x="12" y="24"/>
                    </a:lnTo>
                    <a:lnTo>
                      <a:pt x="8" y="22"/>
                    </a:lnTo>
                    <a:lnTo>
                      <a:pt x="5" y="20"/>
                    </a:lnTo>
                    <a:lnTo>
                      <a:pt x="1" y="16"/>
                    </a:lnTo>
                    <a:lnTo>
                      <a:pt x="0" y="12"/>
                    </a:lnTo>
                    <a:lnTo>
                      <a:pt x="1" y="8"/>
                    </a:lnTo>
                    <a:lnTo>
                      <a:pt x="5" y="4"/>
                    </a:lnTo>
                    <a:lnTo>
                      <a:pt x="8" y="2"/>
                    </a:lnTo>
                    <a:lnTo>
                      <a:pt x="12" y="0"/>
                    </a:lnTo>
                    <a:lnTo>
                      <a:pt x="576" y="0"/>
                    </a:lnTo>
                    <a:lnTo>
                      <a:pt x="580" y="2"/>
                    </a:lnTo>
                    <a:lnTo>
                      <a:pt x="584" y="4"/>
                    </a:lnTo>
                    <a:lnTo>
                      <a:pt x="586" y="8"/>
                    </a:lnTo>
                    <a:lnTo>
                      <a:pt x="587" y="12"/>
                    </a:lnTo>
                    <a:lnTo>
                      <a:pt x="586" y="16"/>
                    </a:lnTo>
                    <a:lnTo>
                      <a:pt x="584" y="20"/>
                    </a:lnTo>
                    <a:lnTo>
                      <a:pt x="580" y="22"/>
                    </a:lnTo>
                    <a:lnTo>
                      <a:pt x="576" y="24"/>
                    </a:lnTo>
                    <a:close/>
                  </a:path>
                </a:pathLst>
              </a:custGeom>
              <a:solidFill>
                <a:srgbClr val="FF5050"/>
              </a:solidFill>
              <a:ln w="9525">
                <a:noFill/>
                <a:round/>
                <a:headEnd/>
                <a:tailEnd/>
              </a:ln>
            </p:spPr>
            <p:txBody>
              <a:bodyPr/>
              <a:lstStyle/>
              <a:p>
                <a:endParaRPr lang="en-US" sz="2400"/>
              </a:p>
            </p:txBody>
          </p:sp>
          <p:sp>
            <p:nvSpPr>
              <p:cNvPr id="25642" name="Freeform 24"/>
              <p:cNvSpPr>
                <a:spLocks/>
              </p:cNvSpPr>
              <p:nvPr/>
            </p:nvSpPr>
            <p:spPr bwMode="auto">
              <a:xfrm>
                <a:off x="3658" y="910"/>
                <a:ext cx="242" cy="9"/>
              </a:xfrm>
              <a:custGeom>
                <a:avLst/>
                <a:gdLst>
                  <a:gd name="T0" fmla="*/ 576 w 587"/>
                  <a:gd name="T1" fmla="*/ 23 h 23"/>
                  <a:gd name="T2" fmla="*/ 12 w 587"/>
                  <a:gd name="T3" fmla="*/ 23 h 23"/>
                  <a:gd name="T4" fmla="*/ 8 w 587"/>
                  <a:gd name="T5" fmla="*/ 22 h 23"/>
                  <a:gd name="T6" fmla="*/ 5 w 587"/>
                  <a:gd name="T7" fmla="*/ 20 h 23"/>
                  <a:gd name="T8" fmla="*/ 1 w 587"/>
                  <a:gd name="T9" fmla="*/ 16 h 23"/>
                  <a:gd name="T10" fmla="*/ 0 w 587"/>
                  <a:gd name="T11" fmla="*/ 11 h 23"/>
                  <a:gd name="T12" fmla="*/ 1 w 587"/>
                  <a:gd name="T13" fmla="*/ 7 h 23"/>
                  <a:gd name="T14" fmla="*/ 5 w 587"/>
                  <a:gd name="T15" fmla="*/ 3 h 23"/>
                  <a:gd name="T16" fmla="*/ 8 w 587"/>
                  <a:gd name="T17" fmla="*/ 1 h 23"/>
                  <a:gd name="T18" fmla="*/ 12 w 587"/>
                  <a:gd name="T19" fmla="*/ 0 h 23"/>
                  <a:gd name="T20" fmla="*/ 576 w 587"/>
                  <a:gd name="T21" fmla="*/ 0 h 23"/>
                  <a:gd name="T22" fmla="*/ 580 w 587"/>
                  <a:gd name="T23" fmla="*/ 1 h 23"/>
                  <a:gd name="T24" fmla="*/ 584 w 587"/>
                  <a:gd name="T25" fmla="*/ 3 h 23"/>
                  <a:gd name="T26" fmla="*/ 586 w 587"/>
                  <a:gd name="T27" fmla="*/ 7 h 23"/>
                  <a:gd name="T28" fmla="*/ 587 w 587"/>
                  <a:gd name="T29" fmla="*/ 11 h 23"/>
                  <a:gd name="T30" fmla="*/ 586 w 587"/>
                  <a:gd name="T31" fmla="*/ 16 h 23"/>
                  <a:gd name="T32" fmla="*/ 584 w 587"/>
                  <a:gd name="T33" fmla="*/ 20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20"/>
                    </a:lnTo>
                    <a:lnTo>
                      <a:pt x="1" y="16"/>
                    </a:lnTo>
                    <a:lnTo>
                      <a:pt x="0" y="11"/>
                    </a:lnTo>
                    <a:lnTo>
                      <a:pt x="1" y="7"/>
                    </a:lnTo>
                    <a:lnTo>
                      <a:pt x="5" y="3"/>
                    </a:lnTo>
                    <a:lnTo>
                      <a:pt x="8" y="1"/>
                    </a:lnTo>
                    <a:lnTo>
                      <a:pt x="12" y="0"/>
                    </a:lnTo>
                    <a:lnTo>
                      <a:pt x="576" y="0"/>
                    </a:lnTo>
                    <a:lnTo>
                      <a:pt x="580" y="1"/>
                    </a:lnTo>
                    <a:lnTo>
                      <a:pt x="584" y="3"/>
                    </a:lnTo>
                    <a:lnTo>
                      <a:pt x="586" y="7"/>
                    </a:lnTo>
                    <a:lnTo>
                      <a:pt x="587" y="11"/>
                    </a:lnTo>
                    <a:lnTo>
                      <a:pt x="586" y="16"/>
                    </a:lnTo>
                    <a:lnTo>
                      <a:pt x="584" y="20"/>
                    </a:lnTo>
                    <a:lnTo>
                      <a:pt x="580" y="22"/>
                    </a:lnTo>
                    <a:lnTo>
                      <a:pt x="576" y="23"/>
                    </a:lnTo>
                    <a:close/>
                  </a:path>
                </a:pathLst>
              </a:custGeom>
              <a:solidFill>
                <a:srgbClr val="FF5050"/>
              </a:solidFill>
              <a:ln w="9525">
                <a:noFill/>
                <a:round/>
                <a:headEnd/>
                <a:tailEnd/>
              </a:ln>
            </p:spPr>
            <p:txBody>
              <a:bodyPr/>
              <a:lstStyle/>
              <a:p>
                <a:endParaRPr lang="en-US" sz="2400"/>
              </a:p>
            </p:txBody>
          </p:sp>
        </p:grpSp>
      </p:grpSp>
      <p:grpSp>
        <p:nvGrpSpPr>
          <p:cNvPr id="25610" name="Group 25"/>
          <p:cNvGrpSpPr>
            <a:grpSpLocks/>
          </p:cNvGrpSpPr>
          <p:nvPr/>
        </p:nvGrpSpPr>
        <p:grpSpPr bwMode="auto">
          <a:xfrm>
            <a:off x="6858000" y="3043767"/>
            <a:ext cx="882651" cy="905933"/>
            <a:chOff x="3451" y="1425"/>
            <a:chExt cx="506" cy="519"/>
          </a:xfrm>
        </p:grpSpPr>
        <p:sp>
          <p:nvSpPr>
            <p:cNvPr id="25625" name="Freeform 26"/>
            <p:cNvSpPr>
              <a:spLocks/>
            </p:cNvSpPr>
            <p:nvPr/>
          </p:nvSpPr>
          <p:spPr bwMode="auto">
            <a:xfrm>
              <a:off x="3812" y="1425"/>
              <a:ext cx="145" cy="519"/>
            </a:xfrm>
            <a:custGeom>
              <a:avLst/>
              <a:gdLst>
                <a:gd name="T0" fmla="*/ 292 w 292"/>
                <a:gd name="T1" fmla="*/ 0 h 1037"/>
                <a:gd name="T2" fmla="*/ 292 w 292"/>
                <a:gd name="T3" fmla="*/ 1037 h 1037"/>
                <a:gd name="T4" fmla="*/ 20 w 292"/>
                <a:gd name="T5" fmla="*/ 1037 h 1037"/>
                <a:gd name="T6" fmla="*/ 17 w 292"/>
                <a:gd name="T7" fmla="*/ 1036 h 1037"/>
                <a:gd name="T8" fmla="*/ 13 w 292"/>
                <a:gd name="T9" fmla="*/ 1035 h 1037"/>
                <a:gd name="T10" fmla="*/ 10 w 292"/>
                <a:gd name="T11" fmla="*/ 1033 h 1037"/>
                <a:gd name="T12" fmla="*/ 7 w 292"/>
                <a:gd name="T13" fmla="*/ 1031 h 1037"/>
                <a:gd name="T14" fmla="*/ 4 w 292"/>
                <a:gd name="T15" fmla="*/ 1028 h 1037"/>
                <a:gd name="T16" fmla="*/ 2 w 292"/>
                <a:gd name="T17" fmla="*/ 1025 h 1037"/>
                <a:gd name="T18" fmla="*/ 0 w 292"/>
                <a:gd name="T19" fmla="*/ 1021 h 1037"/>
                <a:gd name="T20" fmla="*/ 0 w 292"/>
                <a:gd name="T21" fmla="*/ 1016 h 1037"/>
                <a:gd name="T22" fmla="*/ 0 w 292"/>
                <a:gd name="T23" fmla="*/ 1012 h 1037"/>
                <a:gd name="T24" fmla="*/ 2 w 292"/>
                <a:gd name="T25" fmla="*/ 1009 h 1037"/>
                <a:gd name="T26" fmla="*/ 4 w 292"/>
                <a:gd name="T27" fmla="*/ 1005 h 1037"/>
                <a:gd name="T28" fmla="*/ 7 w 292"/>
                <a:gd name="T29" fmla="*/ 1002 h 1037"/>
                <a:gd name="T30" fmla="*/ 10 w 292"/>
                <a:gd name="T31" fmla="*/ 1000 h 1037"/>
                <a:gd name="T32" fmla="*/ 13 w 292"/>
                <a:gd name="T33" fmla="*/ 998 h 1037"/>
                <a:gd name="T34" fmla="*/ 17 w 292"/>
                <a:gd name="T35" fmla="*/ 997 h 1037"/>
                <a:gd name="T36" fmla="*/ 20 w 292"/>
                <a:gd name="T37" fmla="*/ 997 h 1037"/>
                <a:gd name="T38" fmla="*/ 251 w 292"/>
                <a:gd name="T39" fmla="*/ 997 h 1037"/>
                <a:gd name="T40" fmla="*/ 251 w 292"/>
                <a:gd name="T41" fmla="*/ 41 h 1037"/>
                <a:gd name="T42" fmla="*/ 23 w 292"/>
                <a:gd name="T43" fmla="*/ 41 h 1037"/>
                <a:gd name="T44" fmla="*/ 19 w 292"/>
                <a:gd name="T45" fmla="*/ 41 h 1037"/>
                <a:gd name="T46" fmla="*/ 15 w 292"/>
                <a:gd name="T47" fmla="*/ 40 h 1037"/>
                <a:gd name="T48" fmla="*/ 12 w 292"/>
                <a:gd name="T49" fmla="*/ 38 h 1037"/>
                <a:gd name="T50" fmla="*/ 9 w 292"/>
                <a:gd name="T51" fmla="*/ 36 h 1037"/>
                <a:gd name="T52" fmla="*/ 7 w 292"/>
                <a:gd name="T53" fmla="*/ 33 h 1037"/>
                <a:gd name="T54" fmla="*/ 5 w 292"/>
                <a:gd name="T55" fmla="*/ 29 h 1037"/>
                <a:gd name="T56" fmla="*/ 4 w 292"/>
                <a:gd name="T57" fmla="*/ 25 h 1037"/>
                <a:gd name="T58" fmla="*/ 2 w 292"/>
                <a:gd name="T59" fmla="*/ 21 h 1037"/>
                <a:gd name="T60" fmla="*/ 2 w 292"/>
                <a:gd name="T61" fmla="*/ 21 h 1037"/>
                <a:gd name="T62" fmla="*/ 4 w 292"/>
                <a:gd name="T63" fmla="*/ 17 h 1037"/>
                <a:gd name="T64" fmla="*/ 5 w 292"/>
                <a:gd name="T65" fmla="*/ 13 h 1037"/>
                <a:gd name="T66" fmla="*/ 7 w 292"/>
                <a:gd name="T67" fmla="*/ 10 h 1037"/>
                <a:gd name="T68" fmla="*/ 9 w 292"/>
                <a:gd name="T69" fmla="*/ 7 h 1037"/>
                <a:gd name="T70" fmla="*/ 12 w 292"/>
                <a:gd name="T71" fmla="*/ 5 h 1037"/>
                <a:gd name="T72" fmla="*/ 15 w 292"/>
                <a:gd name="T73" fmla="*/ 2 h 1037"/>
                <a:gd name="T74" fmla="*/ 19 w 292"/>
                <a:gd name="T75" fmla="*/ 1 h 1037"/>
                <a:gd name="T76" fmla="*/ 23 w 292"/>
                <a:gd name="T77" fmla="*/ 0 h 1037"/>
                <a:gd name="T78" fmla="*/ 292 w 292"/>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1037"/>
                <a:gd name="T122" fmla="*/ 292 w 292"/>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1037">
                  <a:moveTo>
                    <a:pt x="292" y="0"/>
                  </a:moveTo>
                  <a:lnTo>
                    <a:pt x="292" y="1037"/>
                  </a:lnTo>
                  <a:lnTo>
                    <a:pt x="20" y="1037"/>
                  </a:lnTo>
                  <a:lnTo>
                    <a:pt x="17" y="1036"/>
                  </a:lnTo>
                  <a:lnTo>
                    <a:pt x="13" y="1035"/>
                  </a:lnTo>
                  <a:lnTo>
                    <a:pt x="10" y="1033"/>
                  </a:lnTo>
                  <a:lnTo>
                    <a:pt x="7" y="1031"/>
                  </a:lnTo>
                  <a:lnTo>
                    <a:pt x="4" y="1028"/>
                  </a:lnTo>
                  <a:lnTo>
                    <a:pt x="2" y="1025"/>
                  </a:lnTo>
                  <a:lnTo>
                    <a:pt x="0" y="1021"/>
                  </a:lnTo>
                  <a:lnTo>
                    <a:pt x="0" y="1016"/>
                  </a:lnTo>
                  <a:lnTo>
                    <a:pt x="0" y="1012"/>
                  </a:lnTo>
                  <a:lnTo>
                    <a:pt x="2" y="1009"/>
                  </a:lnTo>
                  <a:lnTo>
                    <a:pt x="4" y="1005"/>
                  </a:lnTo>
                  <a:lnTo>
                    <a:pt x="7" y="1002"/>
                  </a:lnTo>
                  <a:lnTo>
                    <a:pt x="10" y="1000"/>
                  </a:lnTo>
                  <a:lnTo>
                    <a:pt x="13" y="998"/>
                  </a:lnTo>
                  <a:lnTo>
                    <a:pt x="17" y="997"/>
                  </a:lnTo>
                  <a:lnTo>
                    <a:pt x="20" y="997"/>
                  </a:lnTo>
                  <a:lnTo>
                    <a:pt x="251" y="997"/>
                  </a:lnTo>
                  <a:lnTo>
                    <a:pt x="251" y="41"/>
                  </a:lnTo>
                  <a:lnTo>
                    <a:pt x="23" y="41"/>
                  </a:lnTo>
                  <a:lnTo>
                    <a:pt x="19" y="41"/>
                  </a:lnTo>
                  <a:lnTo>
                    <a:pt x="15" y="40"/>
                  </a:lnTo>
                  <a:lnTo>
                    <a:pt x="12" y="38"/>
                  </a:lnTo>
                  <a:lnTo>
                    <a:pt x="9" y="36"/>
                  </a:lnTo>
                  <a:lnTo>
                    <a:pt x="7" y="33"/>
                  </a:lnTo>
                  <a:lnTo>
                    <a:pt x="5" y="29"/>
                  </a:lnTo>
                  <a:lnTo>
                    <a:pt x="4" y="25"/>
                  </a:lnTo>
                  <a:lnTo>
                    <a:pt x="2" y="21"/>
                  </a:lnTo>
                  <a:lnTo>
                    <a:pt x="4" y="17"/>
                  </a:lnTo>
                  <a:lnTo>
                    <a:pt x="5" y="13"/>
                  </a:lnTo>
                  <a:lnTo>
                    <a:pt x="7" y="10"/>
                  </a:lnTo>
                  <a:lnTo>
                    <a:pt x="9" y="7"/>
                  </a:lnTo>
                  <a:lnTo>
                    <a:pt x="12" y="5"/>
                  </a:lnTo>
                  <a:lnTo>
                    <a:pt x="15" y="2"/>
                  </a:lnTo>
                  <a:lnTo>
                    <a:pt x="19" y="1"/>
                  </a:lnTo>
                  <a:lnTo>
                    <a:pt x="23" y="0"/>
                  </a:lnTo>
                  <a:lnTo>
                    <a:pt x="292" y="0"/>
                  </a:lnTo>
                  <a:close/>
                </a:path>
              </a:pathLst>
            </a:custGeom>
            <a:solidFill>
              <a:srgbClr val="8CD211"/>
            </a:solidFill>
            <a:ln w="9525">
              <a:noFill/>
              <a:round/>
              <a:headEnd/>
              <a:tailEnd/>
            </a:ln>
          </p:spPr>
          <p:txBody>
            <a:bodyPr/>
            <a:lstStyle/>
            <a:p>
              <a:endParaRPr lang="en-US" sz="2400"/>
            </a:p>
          </p:txBody>
        </p:sp>
        <p:sp>
          <p:nvSpPr>
            <p:cNvPr id="25626" name="Freeform 27"/>
            <p:cNvSpPr>
              <a:spLocks/>
            </p:cNvSpPr>
            <p:nvPr/>
          </p:nvSpPr>
          <p:spPr bwMode="auto">
            <a:xfrm>
              <a:off x="3451" y="1425"/>
              <a:ext cx="146" cy="519"/>
            </a:xfrm>
            <a:custGeom>
              <a:avLst/>
              <a:gdLst>
                <a:gd name="T0" fmla="*/ 0 w 291"/>
                <a:gd name="T1" fmla="*/ 0 h 1037"/>
                <a:gd name="T2" fmla="*/ 0 w 291"/>
                <a:gd name="T3" fmla="*/ 1037 h 1037"/>
                <a:gd name="T4" fmla="*/ 270 w 291"/>
                <a:gd name="T5" fmla="*/ 1037 h 1037"/>
                <a:gd name="T6" fmla="*/ 274 w 291"/>
                <a:gd name="T7" fmla="*/ 1036 h 1037"/>
                <a:gd name="T8" fmla="*/ 278 w 291"/>
                <a:gd name="T9" fmla="*/ 1035 h 1037"/>
                <a:gd name="T10" fmla="*/ 281 w 291"/>
                <a:gd name="T11" fmla="*/ 1033 h 1037"/>
                <a:gd name="T12" fmla="*/ 285 w 291"/>
                <a:gd name="T13" fmla="*/ 1031 h 1037"/>
                <a:gd name="T14" fmla="*/ 287 w 291"/>
                <a:gd name="T15" fmla="*/ 1028 h 1037"/>
                <a:gd name="T16" fmla="*/ 289 w 291"/>
                <a:gd name="T17" fmla="*/ 1025 h 1037"/>
                <a:gd name="T18" fmla="*/ 290 w 291"/>
                <a:gd name="T19" fmla="*/ 1021 h 1037"/>
                <a:gd name="T20" fmla="*/ 291 w 291"/>
                <a:gd name="T21" fmla="*/ 1016 h 1037"/>
                <a:gd name="T22" fmla="*/ 290 w 291"/>
                <a:gd name="T23" fmla="*/ 1012 h 1037"/>
                <a:gd name="T24" fmla="*/ 289 w 291"/>
                <a:gd name="T25" fmla="*/ 1009 h 1037"/>
                <a:gd name="T26" fmla="*/ 287 w 291"/>
                <a:gd name="T27" fmla="*/ 1005 h 1037"/>
                <a:gd name="T28" fmla="*/ 285 w 291"/>
                <a:gd name="T29" fmla="*/ 1002 h 1037"/>
                <a:gd name="T30" fmla="*/ 281 w 291"/>
                <a:gd name="T31" fmla="*/ 1000 h 1037"/>
                <a:gd name="T32" fmla="*/ 278 w 291"/>
                <a:gd name="T33" fmla="*/ 998 h 1037"/>
                <a:gd name="T34" fmla="*/ 274 w 291"/>
                <a:gd name="T35" fmla="*/ 997 h 1037"/>
                <a:gd name="T36" fmla="*/ 270 w 291"/>
                <a:gd name="T37" fmla="*/ 997 h 1037"/>
                <a:gd name="T38" fmla="*/ 40 w 291"/>
                <a:gd name="T39" fmla="*/ 997 h 1037"/>
                <a:gd name="T40" fmla="*/ 40 w 291"/>
                <a:gd name="T41" fmla="*/ 41 h 1037"/>
                <a:gd name="T42" fmla="*/ 268 w 291"/>
                <a:gd name="T43" fmla="*/ 41 h 1037"/>
                <a:gd name="T44" fmla="*/ 272 w 291"/>
                <a:gd name="T45" fmla="*/ 41 h 1037"/>
                <a:gd name="T46" fmla="*/ 275 w 291"/>
                <a:gd name="T47" fmla="*/ 40 h 1037"/>
                <a:gd name="T48" fmla="*/ 279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3 h 1037"/>
                <a:gd name="T66" fmla="*/ 285 w 291"/>
                <a:gd name="T67" fmla="*/ 10 h 1037"/>
                <a:gd name="T68" fmla="*/ 282 w 291"/>
                <a:gd name="T69" fmla="*/ 7 h 1037"/>
                <a:gd name="T70" fmla="*/ 279 w 291"/>
                <a:gd name="T71" fmla="*/ 5 h 1037"/>
                <a:gd name="T72" fmla="*/ 275 w 291"/>
                <a:gd name="T73" fmla="*/ 2 h 1037"/>
                <a:gd name="T74" fmla="*/ 272 w 291"/>
                <a:gd name="T75" fmla="*/ 1 h 1037"/>
                <a:gd name="T76" fmla="*/ 268 w 291"/>
                <a:gd name="T77" fmla="*/ 0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6"/>
                  </a:lnTo>
                  <a:lnTo>
                    <a:pt x="278" y="1035"/>
                  </a:lnTo>
                  <a:lnTo>
                    <a:pt x="281" y="1033"/>
                  </a:lnTo>
                  <a:lnTo>
                    <a:pt x="285" y="1031"/>
                  </a:lnTo>
                  <a:lnTo>
                    <a:pt x="287" y="1028"/>
                  </a:lnTo>
                  <a:lnTo>
                    <a:pt x="289" y="1025"/>
                  </a:lnTo>
                  <a:lnTo>
                    <a:pt x="290" y="1021"/>
                  </a:lnTo>
                  <a:lnTo>
                    <a:pt x="291" y="1016"/>
                  </a:lnTo>
                  <a:lnTo>
                    <a:pt x="290" y="1012"/>
                  </a:lnTo>
                  <a:lnTo>
                    <a:pt x="289" y="1009"/>
                  </a:lnTo>
                  <a:lnTo>
                    <a:pt x="287" y="1005"/>
                  </a:lnTo>
                  <a:lnTo>
                    <a:pt x="285" y="1002"/>
                  </a:lnTo>
                  <a:lnTo>
                    <a:pt x="281" y="1000"/>
                  </a:lnTo>
                  <a:lnTo>
                    <a:pt x="278" y="998"/>
                  </a:lnTo>
                  <a:lnTo>
                    <a:pt x="274" y="997"/>
                  </a:lnTo>
                  <a:lnTo>
                    <a:pt x="270" y="997"/>
                  </a:lnTo>
                  <a:lnTo>
                    <a:pt x="40" y="997"/>
                  </a:lnTo>
                  <a:lnTo>
                    <a:pt x="40" y="41"/>
                  </a:lnTo>
                  <a:lnTo>
                    <a:pt x="268" y="41"/>
                  </a:lnTo>
                  <a:lnTo>
                    <a:pt x="272" y="41"/>
                  </a:lnTo>
                  <a:lnTo>
                    <a:pt x="275" y="40"/>
                  </a:lnTo>
                  <a:lnTo>
                    <a:pt x="279" y="38"/>
                  </a:lnTo>
                  <a:lnTo>
                    <a:pt x="282" y="36"/>
                  </a:lnTo>
                  <a:lnTo>
                    <a:pt x="285" y="33"/>
                  </a:lnTo>
                  <a:lnTo>
                    <a:pt x="287" y="29"/>
                  </a:lnTo>
                  <a:lnTo>
                    <a:pt x="288" y="25"/>
                  </a:lnTo>
                  <a:lnTo>
                    <a:pt x="288" y="21"/>
                  </a:lnTo>
                  <a:lnTo>
                    <a:pt x="288" y="17"/>
                  </a:lnTo>
                  <a:lnTo>
                    <a:pt x="287" y="13"/>
                  </a:lnTo>
                  <a:lnTo>
                    <a:pt x="285" y="10"/>
                  </a:lnTo>
                  <a:lnTo>
                    <a:pt x="282" y="7"/>
                  </a:lnTo>
                  <a:lnTo>
                    <a:pt x="279" y="5"/>
                  </a:lnTo>
                  <a:lnTo>
                    <a:pt x="275" y="2"/>
                  </a:lnTo>
                  <a:lnTo>
                    <a:pt x="272" y="1"/>
                  </a:lnTo>
                  <a:lnTo>
                    <a:pt x="268" y="0"/>
                  </a:lnTo>
                  <a:lnTo>
                    <a:pt x="0" y="0"/>
                  </a:lnTo>
                  <a:close/>
                </a:path>
              </a:pathLst>
            </a:custGeom>
            <a:solidFill>
              <a:srgbClr val="8CD211"/>
            </a:solidFill>
            <a:ln w="9525">
              <a:noFill/>
              <a:round/>
              <a:headEnd/>
              <a:tailEnd/>
            </a:ln>
          </p:spPr>
          <p:txBody>
            <a:bodyPr/>
            <a:lstStyle/>
            <a:p>
              <a:endParaRPr lang="en-US" sz="2400"/>
            </a:p>
          </p:txBody>
        </p:sp>
        <p:sp>
          <p:nvSpPr>
            <p:cNvPr id="25627" name="Freeform 28"/>
            <p:cNvSpPr>
              <a:spLocks/>
            </p:cNvSpPr>
            <p:nvPr/>
          </p:nvSpPr>
          <p:spPr bwMode="auto">
            <a:xfrm>
              <a:off x="3675" y="1849"/>
              <a:ext cx="56" cy="56"/>
            </a:xfrm>
            <a:custGeom>
              <a:avLst/>
              <a:gdLst>
                <a:gd name="T0" fmla="*/ 111 w 111"/>
                <a:gd name="T1" fmla="*/ 56 h 112"/>
                <a:gd name="T2" fmla="*/ 111 w 111"/>
                <a:gd name="T3" fmla="*/ 50 h 112"/>
                <a:gd name="T4" fmla="*/ 110 w 111"/>
                <a:gd name="T5" fmla="*/ 45 h 112"/>
                <a:gd name="T6" fmla="*/ 109 w 111"/>
                <a:gd name="T7" fmla="*/ 40 h 112"/>
                <a:gd name="T8" fmla="*/ 107 w 111"/>
                <a:gd name="T9" fmla="*/ 34 h 112"/>
                <a:gd name="T10" fmla="*/ 102 w 111"/>
                <a:gd name="T11" fmla="*/ 25 h 112"/>
                <a:gd name="T12" fmla="*/ 94 w 111"/>
                <a:gd name="T13" fmla="*/ 17 h 112"/>
                <a:gd name="T14" fmla="*/ 87 w 111"/>
                <a:gd name="T15" fmla="*/ 9 h 112"/>
                <a:gd name="T16" fmla="*/ 77 w 111"/>
                <a:gd name="T17" fmla="*/ 5 h 112"/>
                <a:gd name="T18" fmla="*/ 72 w 111"/>
                <a:gd name="T19" fmla="*/ 3 h 112"/>
                <a:gd name="T20" fmla="*/ 67 w 111"/>
                <a:gd name="T21" fmla="*/ 1 h 112"/>
                <a:gd name="T22" fmla="*/ 61 w 111"/>
                <a:gd name="T23" fmla="*/ 1 h 112"/>
                <a:gd name="T24" fmla="*/ 55 w 111"/>
                <a:gd name="T25" fmla="*/ 0 h 112"/>
                <a:gd name="T26" fmla="*/ 49 w 111"/>
                <a:gd name="T27" fmla="*/ 1 h 112"/>
                <a:gd name="T28" fmla="*/ 44 w 111"/>
                <a:gd name="T29" fmla="*/ 1 h 112"/>
                <a:gd name="T30" fmla="*/ 39 w 111"/>
                <a:gd name="T31" fmla="*/ 3 h 112"/>
                <a:gd name="T32" fmla="*/ 33 w 111"/>
                <a:gd name="T33" fmla="*/ 5 h 112"/>
                <a:gd name="T34" fmla="*/ 24 w 111"/>
                <a:gd name="T35" fmla="*/ 9 h 112"/>
                <a:gd name="T36" fmla="*/ 16 w 111"/>
                <a:gd name="T37" fmla="*/ 17 h 112"/>
                <a:gd name="T38" fmla="*/ 9 w 111"/>
                <a:gd name="T39" fmla="*/ 25 h 112"/>
                <a:gd name="T40" fmla="*/ 4 w 111"/>
                <a:gd name="T41" fmla="*/ 34 h 112"/>
                <a:gd name="T42" fmla="*/ 2 w 111"/>
                <a:gd name="T43" fmla="*/ 40 h 112"/>
                <a:gd name="T44" fmla="*/ 1 w 111"/>
                <a:gd name="T45" fmla="*/ 45 h 112"/>
                <a:gd name="T46" fmla="*/ 0 w 111"/>
                <a:gd name="T47" fmla="*/ 50 h 112"/>
                <a:gd name="T48" fmla="*/ 0 w 111"/>
                <a:gd name="T49" fmla="*/ 56 h 112"/>
                <a:gd name="T50" fmla="*/ 0 w 111"/>
                <a:gd name="T51" fmla="*/ 62 h 112"/>
                <a:gd name="T52" fmla="*/ 1 w 111"/>
                <a:gd name="T53" fmla="*/ 67 h 112"/>
                <a:gd name="T54" fmla="*/ 2 w 111"/>
                <a:gd name="T55" fmla="*/ 72 h 112"/>
                <a:gd name="T56" fmla="*/ 4 w 111"/>
                <a:gd name="T57" fmla="*/ 77 h 112"/>
                <a:gd name="T58" fmla="*/ 9 w 111"/>
                <a:gd name="T59" fmla="*/ 87 h 112"/>
                <a:gd name="T60" fmla="*/ 16 w 111"/>
                <a:gd name="T61" fmla="*/ 95 h 112"/>
                <a:gd name="T62" fmla="*/ 24 w 111"/>
                <a:gd name="T63" fmla="*/ 102 h 112"/>
                <a:gd name="T64" fmla="*/ 33 w 111"/>
                <a:gd name="T65" fmla="*/ 108 h 112"/>
                <a:gd name="T66" fmla="*/ 39 w 111"/>
                <a:gd name="T67" fmla="*/ 109 h 112"/>
                <a:gd name="T68" fmla="*/ 44 w 111"/>
                <a:gd name="T69" fmla="*/ 111 h 112"/>
                <a:gd name="T70" fmla="*/ 49 w 111"/>
                <a:gd name="T71" fmla="*/ 112 h 112"/>
                <a:gd name="T72" fmla="*/ 55 w 111"/>
                <a:gd name="T73" fmla="*/ 112 h 112"/>
                <a:gd name="T74" fmla="*/ 61 w 111"/>
                <a:gd name="T75" fmla="*/ 112 h 112"/>
                <a:gd name="T76" fmla="*/ 67 w 111"/>
                <a:gd name="T77" fmla="*/ 111 h 112"/>
                <a:gd name="T78" fmla="*/ 72 w 111"/>
                <a:gd name="T79" fmla="*/ 109 h 112"/>
                <a:gd name="T80" fmla="*/ 77 w 111"/>
                <a:gd name="T81" fmla="*/ 108 h 112"/>
                <a:gd name="T82" fmla="*/ 87 w 111"/>
                <a:gd name="T83" fmla="*/ 102 h 112"/>
                <a:gd name="T84" fmla="*/ 94 w 111"/>
                <a:gd name="T85" fmla="*/ 95 h 112"/>
                <a:gd name="T86" fmla="*/ 102 w 111"/>
                <a:gd name="T87" fmla="*/ 87 h 112"/>
                <a:gd name="T88" fmla="*/ 107 w 111"/>
                <a:gd name="T89" fmla="*/ 77 h 112"/>
                <a:gd name="T90" fmla="*/ 109 w 111"/>
                <a:gd name="T91" fmla="*/ 72 h 112"/>
                <a:gd name="T92" fmla="*/ 110 w 111"/>
                <a:gd name="T93" fmla="*/ 67 h 112"/>
                <a:gd name="T94" fmla="*/ 111 w 111"/>
                <a:gd name="T95" fmla="*/ 62 h 112"/>
                <a:gd name="T96" fmla="*/ 111 w 111"/>
                <a:gd name="T97" fmla="*/ 56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12"/>
                <a:gd name="T149" fmla="*/ 111 w 111"/>
                <a:gd name="T150" fmla="*/ 112 h 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12">
                  <a:moveTo>
                    <a:pt x="111" y="56"/>
                  </a:moveTo>
                  <a:lnTo>
                    <a:pt x="111" y="50"/>
                  </a:lnTo>
                  <a:lnTo>
                    <a:pt x="110" y="45"/>
                  </a:lnTo>
                  <a:lnTo>
                    <a:pt x="109" y="40"/>
                  </a:lnTo>
                  <a:lnTo>
                    <a:pt x="107" y="34"/>
                  </a:lnTo>
                  <a:lnTo>
                    <a:pt x="102" y="25"/>
                  </a:lnTo>
                  <a:lnTo>
                    <a:pt x="94" y="17"/>
                  </a:lnTo>
                  <a:lnTo>
                    <a:pt x="87" y="9"/>
                  </a:lnTo>
                  <a:lnTo>
                    <a:pt x="77" y="5"/>
                  </a:lnTo>
                  <a:lnTo>
                    <a:pt x="72" y="3"/>
                  </a:lnTo>
                  <a:lnTo>
                    <a:pt x="67" y="1"/>
                  </a:lnTo>
                  <a:lnTo>
                    <a:pt x="61" y="1"/>
                  </a:lnTo>
                  <a:lnTo>
                    <a:pt x="55" y="0"/>
                  </a:lnTo>
                  <a:lnTo>
                    <a:pt x="49" y="1"/>
                  </a:lnTo>
                  <a:lnTo>
                    <a:pt x="44" y="1"/>
                  </a:lnTo>
                  <a:lnTo>
                    <a:pt x="39" y="3"/>
                  </a:lnTo>
                  <a:lnTo>
                    <a:pt x="33" y="5"/>
                  </a:lnTo>
                  <a:lnTo>
                    <a:pt x="24" y="9"/>
                  </a:lnTo>
                  <a:lnTo>
                    <a:pt x="16" y="17"/>
                  </a:lnTo>
                  <a:lnTo>
                    <a:pt x="9" y="25"/>
                  </a:lnTo>
                  <a:lnTo>
                    <a:pt x="4" y="34"/>
                  </a:lnTo>
                  <a:lnTo>
                    <a:pt x="2" y="40"/>
                  </a:lnTo>
                  <a:lnTo>
                    <a:pt x="1" y="45"/>
                  </a:lnTo>
                  <a:lnTo>
                    <a:pt x="0" y="50"/>
                  </a:lnTo>
                  <a:lnTo>
                    <a:pt x="0" y="56"/>
                  </a:lnTo>
                  <a:lnTo>
                    <a:pt x="0" y="62"/>
                  </a:lnTo>
                  <a:lnTo>
                    <a:pt x="1" y="67"/>
                  </a:lnTo>
                  <a:lnTo>
                    <a:pt x="2" y="72"/>
                  </a:lnTo>
                  <a:lnTo>
                    <a:pt x="4" y="77"/>
                  </a:lnTo>
                  <a:lnTo>
                    <a:pt x="9" y="87"/>
                  </a:lnTo>
                  <a:lnTo>
                    <a:pt x="16" y="95"/>
                  </a:lnTo>
                  <a:lnTo>
                    <a:pt x="24" y="102"/>
                  </a:lnTo>
                  <a:lnTo>
                    <a:pt x="33" y="108"/>
                  </a:lnTo>
                  <a:lnTo>
                    <a:pt x="39" y="109"/>
                  </a:lnTo>
                  <a:lnTo>
                    <a:pt x="44" y="111"/>
                  </a:lnTo>
                  <a:lnTo>
                    <a:pt x="49" y="112"/>
                  </a:lnTo>
                  <a:lnTo>
                    <a:pt x="55" y="112"/>
                  </a:lnTo>
                  <a:lnTo>
                    <a:pt x="61" y="112"/>
                  </a:lnTo>
                  <a:lnTo>
                    <a:pt x="67" y="111"/>
                  </a:lnTo>
                  <a:lnTo>
                    <a:pt x="72" y="109"/>
                  </a:lnTo>
                  <a:lnTo>
                    <a:pt x="77" y="108"/>
                  </a:lnTo>
                  <a:lnTo>
                    <a:pt x="87" y="102"/>
                  </a:lnTo>
                  <a:lnTo>
                    <a:pt x="94" y="95"/>
                  </a:lnTo>
                  <a:lnTo>
                    <a:pt x="102" y="87"/>
                  </a:lnTo>
                  <a:lnTo>
                    <a:pt x="107" y="77"/>
                  </a:lnTo>
                  <a:lnTo>
                    <a:pt x="109" y="72"/>
                  </a:lnTo>
                  <a:lnTo>
                    <a:pt x="110" y="67"/>
                  </a:lnTo>
                  <a:lnTo>
                    <a:pt x="111" y="62"/>
                  </a:lnTo>
                  <a:lnTo>
                    <a:pt x="111" y="56"/>
                  </a:lnTo>
                  <a:close/>
                </a:path>
              </a:pathLst>
            </a:custGeom>
            <a:solidFill>
              <a:srgbClr val="8CD211"/>
            </a:solidFill>
            <a:ln w="9525">
              <a:noFill/>
              <a:round/>
              <a:headEnd/>
              <a:tailEnd/>
            </a:ln>
          </p:spPr>
          <p:txBody>
            <a:bodyPr/>
            <a:lstStyle/>
            <a:p>
              <a:endParaRPr lang="en-US" sz="2400"/>
            </a:p>
          </p:txBody>
        </p:sp>
        <p:sp>
          <p:nvSpPr>
            <p:cNvPr id="25628" name="Freeform 29"/>
            <p:cNvSpPr>
              <a:spLocks/>
            </p:cNvSpPr>
            <p:nvPr/>
          </p:nvSpPr>
          <p:spPr bwMode="auto">
            <a:xfrm>
              <a:off x="3589" y="1491"/>
              <a:ext cx="227" cy="298"/>
            </a:xfrm>
            <a:custGeom>
              <a:avLst/>
              <a:gdLst>
                <a:gd name="T0" fmla="*/ 219 w 455"/>
                <a:gd name="T1" fmla="*/ 594 h 596"/>
                <a:gd name="T2" fmla="*/ 211 w 455"/>
                <a:gd name="T3" fmla="*/ 587 h 596"/>
                <a:gd name="T4" fmla="*/ 207 w 455"/>
                <a:gd name="T5" fmla="*/ 575 h 596"/>
                <a:gd name="T6" fmla="*/ 213 w 455"/>
                <a:gd name="T7" fmla="*/ 515 h 596"/>
                <a:gd name="T8" fmla="*/ 229 w 455"/>
                <a:gd name="T9" fmla="*/ 466 h 596"/>
                <a:gd name="T10" fmla="*/ 253 w 455"/>
                <a:gd name="T11" fmla="*/ 429 h 596"/>
                <a:gd name="T12" fmla="*/ 281 w 455"/>
                <a:gd name="T13" fmla="*/ 399 h 596"/>
                <a:gd name="T14" fmla="*/ 340 w 455"/>
                <a:gd name="T15" fmla="*/ 353 h 596"/>
                <a:gd name="T16" fmla="*/ 373 w 455"/>
                <a:gd name="T17" fmla="*/ 325 h 596"/>
                <a:gd name="T18" fmla="*/ 392 w 455"/>
                <a:gd name="T19" fmla="*/ 299 h 596"/>
                <a:gd name="T20" fmla="*/ 407 w 455"/>
                <a:gd name="T21" fmla="*/ 266 h 596"/>
                <a:gd name="T22" fmla="*/ 414 w 455"/>
                <a:gd name="T23" fmla="*/ 224 h 596"/>
                <a:gd name="T24" fmla="*/ 411 w 455"/>
                <a:gd name="T25" fmla="*/ 172 h 596"/>
                <a:gd name="T26" fmla="*/ 393 w 455"/>
                <a:gd name="T27" fmla="*/ 126 h 596"/>
                <a:gd name="T28" fmla="*/ 362 w 455"/>
                <a:gd name="T29" fmla="*/ 87 h 596"/>
                <a:gd name="T30" fmla="*/ 320 w 455"/>
                <a:gd name="T31" fmla="*/ 60 h 596"/>
                <a:gd name="T32" fmla="*/ 267 w 455"/>
                <a:gd name="T33" fmla="*/ 44 h 596"/>
                <a:gd name="T34" fmla="*/ 209 w 455"/>
                <a:gd name="T35" fmla="*/ 42 h 596"/>
                <a:gd name="T36" fmla="*/ 154 w 455"/>
                <a:gd name="T37" fmla="*/ 56 h 596"/>
                <a:gd name="T38" fmla="*/ 108 w 455"/>
                <a:gd name="T39" fmla="*/ 83 h 596"/>
                <a:gd name="T40" fmla="*/ 72 w 455"/>
                <a:gd name="T41" fmla="*/ 123 h 596"/>
                <a:gd name="T42" fmla="*/ 49 w 455"/>
                <a:gd name="T43" fmla="*/ 172 h 596"/>
                <a:gd name="T44" fmla="*/ 41 w 455"/>
                <a:gd name="T45" fmla="*/ 228 h 596"/>
                <a:gd name="T46" fmla="*/ 37 w 455"/>
                <a:gd name="T47" fmla="*/ 239 h 596"/>
                <a:gd name="T48" fmla="*/ 28 w 455"/>
                <a:gd name="T49" fmla="*/ 246 h 596"/>
                <a:gd name="T50" fmla="*/ 16 w 455"/>
                <a:gd name="T51" fmla="*/ 247 h 596"/>
                <a:gd name="T52" fmla="*/ 5 w 455"/>
                <a:gd name="T53" fmla="*/ 242 h 596"/>
                <a:gd name="T54" fmla="*/ 0 w 455"/>
                <a:gd name="T55" fmla="*/ 232 h 596"/>
                <a:gd name="T56" fmla="*/ 1 w 455"/>
                <a:gd name="T57" fmla="*/ 205 h 596"/>
                <a:gd name="T58" fmla="*/ 6 w 455"/>
                <a:gd name="T59" fmla="*/ 171 h 596"/>
                <a:gd name="T60" fmla="*/ 18 w 455"/>
                <a:gd name="T61" fmla="*/ 139 h 596"/>
                <a:gd name="T62" fmla="*/ 33 w 455"/>
                <a:gd name="T63" fmla="*/ 109 h 596"/>
                <a:gd name="T64" fmla="*/ 66 w 455"/>
                <a:gd name="T65" fmla="*/ 66 h 596"/>
                <a:gd name="T66" fmla="*/ 109 w 455"/>
                <a:gd name="T67" fmla="*/ 33 h 596"/>
                <a:gd name="T68" fmla="*/ 138 w 455"/>
                <a:gd name="T69" fmla="*/ 18 h 596"/>
                <a:gd name="T70" fmla="*/ 171 w 455"/>
                <a:gd name="T71" fmla="*/ 8 h 596"/>
                <a:gd name="T72" fmla="*/ 204 w 455"/>
                <a:gd name="T73" fmla="*/ 1 h 596"/>
                <a:gd name="T74" fmla="*/ 252 w 455"/>
                <a:gd name="T75" fmla="*/ 1 h 596"/>
                <a:gd name="T76" fmla="*/ 319 w 455"/>
                <a:gd name="T77" fmla="*/ 16 h 596"/>
                <a:gd name="T78" fmla="*/ 374 w 455"/>
                <a:gd name="T79" fmla="*/ 45 h 596"/>
                <a:gd name="T80" fmla="*/ 417 w 455"/>
                <a:gd name="T81" fmla="*/ 89 h 596"/>
                <a:gd name="T82" fmla="*/ 434 w 455"/>
                <a:gd name="T83" fmla="*/ 115 h 596"/>
                <a:gd name="T84" fmla="*/ 445 w 455"/>
                <a:gd name="T85" fmla="*/ 144 h 596"/>
                <a:gd name="T86" fmla="*/ 453 w 455"/>
                <a:gd name="T87" fmla="*/ 175 h 596"/>
                <a:gd name="T88" fmla="*/ 455 w 455"/>
                <a:gd name="T89" fmla="*/ 208 h 596"/>
                <a:gd name="T90" fmla="*/ 450 w 455"/>
                <a:gd name="T91" fmla="*/ 263 h 596"/>
                <a:gd name="T92" fmla="*/ 434 w 455"/>
                <a:gd name="T93" fmla="*/ 307 h 596"/>
                <a:gd name="T94" fmla="*/ 412 w 455"/>
                <a:gd name="T95" fmla="*/ 342 h 596"/>
                <a:gd name="T96" fmla="*/ 385 w 455"/>
                <a:gd name="T97" fmla="*/ 370 h 596"/>
                <a:gd name="T98" fmla="*/ 327 w 455"/>
                <a:gd name="T99" fmla="*/ 415 h 596"/>
                <a:gd name="T100" fmla="*/ 291 w 455"/>
                <a:gd name="T101" fmla="*/ 445 h 596"/>
                <a:gd name="T102" fmla="*/ 270 w 455"/>
                <a:gd name="T103" fmla="*/ 475 h 596"/>
                <a:gd name="T104" fmla="*/ 256 w 455"/>
                <a:gd name="T105" fmla="*/ 510 h 596"/>
                <a:gd name="T106" fmla="*/ 248 w 455"/>
                <a:gd name="T107" fmla="*/ 558 h 596"/>
                <a:gd name="T108" fmla="*/ 246 w 455"/>
                <a:gd name="T109" fmla="*/ 584 h 596"/>
                <a:gd name="T110" fmla="*/ 239 w 455"/>
                <a:gd name="T111" fmla="*/ 593 h 596"/>
                <a:gd name="T112" fmla="*/ 227 w 455"/>
                <a:gd name="T113" fmla="*/ 596 h 5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5"/>
                <a:gd name="T172" fmla="*/ 0 h 596"/>
                <a:gd name="T173" fmla="*/ 455 w 455"/>
                <a:gd name="T174" fmla="*/ 596 h 5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5" h="596">
                  <a:moveTo>
                    <a:pt x="227" y="596"/>
                  </a:moveTo>
                  <a:lnTo>
                    <a:pt x="223" y="596"/>
                  </a:lnTo>
                  <a:lnTo>
                    <a:pt x="219" y="594"/>
                  </a:lnTo>
                  <a:lnTo>
                    <a:pt x="216" y="593"/>
                  </a:lnTo>
                  <a:lnTo>
                    <a:pt x="213" y="590"/>
                  </a:lnTo>
                  <a:lnTo>
                    <a:pt x="211" y="587"/>
                  </a:lnTo>
                  <a:lnTo>
                    <a:pt x="209" y="584"/>
                  </a:lnTo>
                  <a:lnTo>
                    <a:pt x="208" y="580"/>
                  </a:lnTo>
                  <a:lnTo>
                    <a:pt x="207" y="575"/>
                  </a:lnTo>
                  <a:lnTo>
                    <a:pt x="208" y="553"/>
                  </a:lnTo>
                  <a:lnTo>
                    <a:pt x="210" y="533"/>
                  </a:lnTo>
                  <a:lnTo>
                    <a:pt x="213" y="515"/>
                  </a:lnTo>
                  <a:lnTo>
                    <a:pt x="217" y="497"/>
                  </a:lnTo>
                  <a:lnTo>
                    <a:pt x="222" y="481"/>
                  </a:lnTo>
                  <a:lnTo>
                    <a:pt x="229" y="466"/>
                  </a:lnTo>
                  <a:lnTo>
                    <a:pt x="236" y="453"/>
                  </a:lnTo>
                  <a:lnTo>
                    <a:pt x="244" y="440"/>
                  </a:lnTo>
                  <a:lnTo>
                    <a:pt x="253" y="429"/>
                  </a:lnTo>
                  <a:lnTo>
                    <a:pt x="262" y="418"/>
                  </a:lnTo>
                  <a:lnTo>
                    <a:pt x="271" y="409"/>
                  </a:lnTo>
                  <a:lnTo>
                    <a:pt x="281" y="399"/>
                  </a:lnTo>
                  <a:lnTo>
                    <a:pt x="301" y="383"/>
                  </a:lnTo>
                  <a:lnTo>
                    <a:pt x="322" y="367"/>
                  </a:lnTo>
                  <a:lnTo>
                    <a:pt x="340" y="353"/>
                  </a:lnTo>
                  <a:lnTo>
                    <a:pt x="357" y="340"/>
                  </a:lnTo>
                  <a:lnTo>
                    <a:pt x="365" y="332"/>
                  </a:lnTo>
                  <a:lnTo>
                    <a:pt x="373" y="325"/>
                  </a:lnTo>
                  <a:lnTo>
                    <a:pt x="379" y="317"/>
                  </a:lnTo>
                  <a:lnTo>
                    <a:pt x="387" y="308"/>
                  </a:lnTo>
                  <a:lnTo>
                    <a:pt x="392" y="299"/>
                  </a:lnTo>
                  <a:lnTo>
                    <a:pt x="398" y="288"/>
                  </a:lnTo>
                  <a:lnTo>
                    <a:pt x="402" y="278"/>
                  </a:lnTo>
                  <a:lnTo>
                    <a:pt x="407" y="266"/>
                  </a:lnTo>
                  <a:lnTo>
                    <a:pt x="410" y="253"/>
                  </a:lnTo>
                  <a:lnTo>
                    <a:pt x="412" y="239"/>
                  </a:lnTo>
                  <a:lnTo>
                    <a:pt x="414" y="224"/>
                  </a:lnTo>
                  <a:lnTo>
                    <a:pt x="414" y="208"/>
                  </a:lnTo>
                  <a:lnTo>
                    <a:pt x="413" y="190"/>
                  </a:lnTo>
                  <a:lnTo>
                    <a:pt x="411" y="172"/>
                  </a:lnTo>
                  <a:lnTo>
                    <a:pt x="407" y="156"/>
                  </a:lnTo>
                  <a:lnTo>
                    <a:pt x="400" y="141"/>
                  </a:lnTo>
                  <a:lnTo>
                    <a:pt x="393" y="126"/>
                  </a:lnTo>
                  <a:lnTo>
                    <a:pt x="384" y="111"/>
                  </a:lnTo>
                  <a:lnTo>
                    <a:pt x="373" y="99"/>
                  </a:lnTo>
                  <a:lnTo>
                    <a:pt x="362" y="87"/>
                  </a:lnTo>
                  <a:lnTo>
                    <a:pt x="349" y="77"/>
                  </a:lnTo>
                  <a:lnTo>
                    <a:pt x="334" y="67"/>
                  </a:lnTo>
                  <a:lnTo>
                    <a:pt x="320" y="60"/>
                  </a:lnTo>
                  <a:lnTo>
                    <a:pt x="303" y="53"/>
                  </a:lnTo>
                  <a:lnTo>
                    <a:pt x="285" y="47"/>
                  </a:lnTo>
                  <a:lnTo>
                    <a:pt x="267" y="44"/>
                  </a:lnTo>
                  <a:lnTo>
                    <a:pt x="247" y="41"/>
                  </a:lnTo>
                  <a:lnTo>
                    <a:pt x="227" y="41"/>
                  </a:lnTo>
                  <a:lnTo>
                    <a:pt x="209" y="42"/>
                  </a:lnTo>
                  <a:lnTo>
                    <a:pt x="190" y="44"/>
                  </a:lnTo>
                  <a:lnTo>
                    <a:pt x="172" y="49"/>
                  </a:lnTo>
                  <a:lnTo>
                    <a:pt x="154" y="56"/>
                  </a:lnTo>
                  <a:lnTo>
                    <a:pt x="138" y="63"/>
                  </a:lnTo>
                  <a:lnTo>
                    <a:pt x="123" y="73"/>
                  </a:lnTo>
                  <a:lnTo>
                    <a:pt x="108" y="83"/>
                  </a:lnTo>
                  <a:lnTo>
                    <a:pt x="95" y="96"/>
                  </a:lnTo>
                  <a:lnTo>
                    <a:pt x="83" y="109"/>
                  </a:lnTo>
                  <a:lnTo>
                    <a:pt x="72" y="123"/>
                  </a:lnTo>
                  <a:lnTo>
                    <a:pt x="63" y="139"/>
                  </a:lnTo>
                  <a:lnTo>
                    <a:pt x="56" y="155"/>
                  </a:lnTo>
                  <a:lnTo>
                    <a:pt x="49" y="172"/>
                  </a:lnTo>
                  <a:lnTo>
                    <a:pt x="44" y="190"/>
                  </a:lnTo>
                  <a:lnTo>
                    <a:pt x="41" y="209"/>
                  </a:lnTo>
                  <a:lnTo>
                    <a:pt x="41" y="228"/>
                  </a:lnTo>
                  <a:lnTo>
                    <a:pt x="40" y="232"/>
                  </a:lnTo>
                  <a:lnTo>
                    <a:pt x="39" y="236"/>
                  </a:lnTo>
                  <a:lnTo>
                    <a:pt x="37" y="239"/>
                  </a:lnTo>
                  <a:lnTo>
                    <a:pt x="35" y="242"/>
                  </a:lnTo>
                  <a:lnTo>
                    <a:pt x="32" y="244"/>
                  </a:lnTo>
                  <a:lnTo>
                    <a:pt x="28" y="246"/>
                  </a:lnTo>
                  <a:lnTo>
                    <a:pt x="24" y="247"/>
                  </a:lnTo>
                  <a:lnTo>
                    <a:pt x="20" y="247"/>
                  </a:lnTo>
                  <a:lnTo>
                    <a:pt x="16" y="247"/>
                  </a:lnTo>
                  <a:lnTo>
                    <a:pt x="13" y="246"/>
                  </a:lnTo>
                  <a:lnTo>
                    <a:pt x="9" y="244"/>
                  </a:lnTo>
                  <a:lnTo>
                    <a:pt x="5" y="242"/>
                  </a:lnTo>
                  <a:lnTo>
                    <a:pt x="3" y="239"/>
                  </a:lnTo>
                  <a:lnTo>
                    <a:pt x="1" y="236"/>
                  </a:lnTo>
                  <a:lnTo>
                    <a:pt x="0" y="232"/>
                  </a:lnTo>
                  <a:lnTo>
                    <a:pt x="0" y="228"/>
                  </a:lnTo>
                  <a:lnTo>
                    <a:pt x="0" y="216"/>
                  </a:lnTo>
                  <a:lnTo>
                    <a:pt x="1" y="205"/>
                  </a:lnTo>
                  <a:lnTo>
                    <a:pt x="2" y="193"/>
                  </a:lnTo>
                  <a:lnTo>
                    <a:pt x="4" y="181"/>
                  </a:lnTo>
                  <a:lnTo>
                    <a:pt x="6" y="171"/>
                  </a:lnTo>
                  <a:lnTo>
                    <a:pt x="10" y="159"/>
                  </a:lnTo>
                  <a:lnTo>
                    <a:pt x="14" y="149"/>
                  </a:lnTo>
                  <a:lnTo>
                    <a:pt x="18" y="139"/>
                  </a:lnTo>
                  <a:lnTo>
                    <a:pt x="22" y="129"/>
                  </a:lnTo>
                  <a:lnTo>
                    <a:pt x="27" y="120"/>
                  </a:lnTo>
                  <a:lnTo>
                    <a:pt x="33" y="109"/>
                  </a:lnTo>
                  <a:lnTo>
                    <a:pt x="39" y="101"/>
                  </a:lnTo>
                  <a:lnTo>
                    <a:pt x="51" y="83"/>
                  </a:lnTo>
                  <a:lnTo>
                    <a:pt x="66" y="66"/>
                  </a:lnTo>
                  <a:lnTo>
                    <a:pt x="83" y="52"/>
                  </a:lnTo>
                  <a:lnTo>
                    <a:pt x="100" y="39"/>
                  </a:lnTo>
                  <a:lnTo>
                    <a:pt x="109" y="33"/>
                  </a:lnTo>
                  <a:lnTo>
                    <a:pt x="119" y="27"/>
                  </a:lnTo>
                  <a:lnTo>
                    <a:pt x="129" y="22"/>
                  </a:lnTo>
                  <a:lnTo>
                    <a:pt x="138" y="18"/>
                  </a:lnTo>
                  <a:lnTo>
                    <a:pt x="149" y="14"/>
                  </a:lnTo>
                  <a:lnTo>
                    <a:pt x="159" y="11"/>
                  </a:lnTo>
                  <a:lnTo>
                    <a:pt x="171" y="8"/>
                  </a:lnTo>
                  <a:lnTo>
                    <a:pt x="181" y="4"/>
                  </a:lnTo>
                  <a:lnTo>
                    <a:pt x="193" y="2"/>
                  </a:lnTo>
                  <a:lnTo>
                    <a:pt x="204" y="1"/>
                  </a:lnTo>
                  <a:lnTo>
                    <a:pt x="216" y="0"/>
                  </a:lnTo>
                  <a:lnTo>
                    <a:pt x="227" y="0"/>
                  </a:lnTo>
                  <a:lnTo>
                    <a:pt x="252" y="1"/>
                  </a:lnTo>
                  <a:lnTo>
                    <a:pt x="275" y="4"/>
                  </a:lnTo>
                  <a:lnTo>
                    <a:pt x="298" y="9"/>
                  </a:lnTo>
                  <a:lnTo>
                    <a:pt x="319" y="16"/>
                  </a:lnTo>
                  <a:lnTo>
                    <a:pt x="339" y="24"/>
                  </a:lnTo>
                  <a:lnTo>
                    <a:pt x="357" y="34"/>
                  </a:lnTo>
                  <a:lnTo>
                    <a:pt x="374" y="45"/>
                  </a:lnTo>
                  <a:lnTo>
                    <a:pt x="391" y="59"/>
                  </a:lnTo>
                  <a:lnTo>
                    <a:pt x="405" y="74"/>
                  </a:lnTo>
                  <a:lnTo>
                    <a:pt x="417" y="89"/>
                  </a:lnTo>
                  <a:lnTo>
                    <a:pt x="423" y="98"/>
                  </a:lnTo>
                  <a:lnTo>
                    <a:pt x="429" y="106"/>
                  </a:lnTo>
                  <a:lnTo>
                    <a:pt x="434" y="115"/>
                  </a:lnTo>
                  <a:lnTo>
                    <a:pt x="438" y="125"/>
                  </a:lnTo>
                  <a:lnTo>
                    <a:pt x="441" y="134"/>
                  </a:lnTo>
                  <a:lnTo>
                    <a:pt x="445" y="144"/>
                  </a:lnTo>
                  <a:lnTo>
                    <a:pt x="449" y="154"/>
                  </a:lnTo>
                  <a:lnTo>
                    <a:pt x="451" y="165"/>
                  </a:lnTo>
                  <a:lnTo>
                    <a:pt x="453" y="175"/>
                  </a:lnTo>
                  <a:lnTo>
                    <a:pt x="454" y="186"/>
                  </a:lnTo>
                  <a:lnTo>
                    <a:pt x="455" y="196"/>
                  </a:lnTo>
                  <a:lnTo>
                    <a:pt x="455" y="208"/>
                  </a:lnTo>
                  <a:lnTo>
                    <a:pt x="454" y="228"/>
                  </a:lnTo>
                  <a:lnTo>
                    <a:pt x="453" y="246"/>
                  </a:lnTo>
                  <a:lnTo>
                    <a:pt x="450" y="263"/>
                  </a:lnTo>
                  <a:lnTo>
                    <a:pt x="445" y="280"/>
                  </a:lnTo>
                  <a:lnTo>
                    <a:pt x="440" y="294"/>
                  </a:lnTo>
                  <a:lnTo>
                    <a:pt x="434" y="307"/>
                  </a:lnTo>
                  <a:lnTo>
                    <a:pt x="427" y="320"/>
                  </a:lnTo>
                  <a:lnTo>
                    <a:pt x="419" y="331"/>
                  </a:lnTo>
                  <a:lnTo>
                    <a:pt x="412" y="342"/>
                  </a:lnTo>
                  <a:lnTo>
                    <a:pt x="402" y="352"/>
                  </a:lnTo>
                  <a:lnTo>
                    <a:pt x="394" y="361"/>
                  </a:lnTo>
                  <a:lnTo>
                    <a:pt x="385" y="370"/>
                  </a:lnTo>
                  <a:lnTo>
                    <a:pt x="366" y="386"/>
                  </a:lnTo>
                  <a:lnTo>
                    <a:pt x="346" y="400"/>
                  </a:lnTo>
                  <a:lnTo>
                    <a:pt x="327" y="415"/>
                  </a:lnTo>
                  <a:lnTo>
                    <a:pt x="308" y="430"/>
                  </a:lnTo>
                  <a:lnTo>
                    <a:pt x="300" y="437"/>
                  </a:lnTo>
                  <a:lnTo>
                    <a:pt x="291" y="445"/>
                  </a:lnTo>
                  <a:lnTo>
                    <a:pt x="284" y="455"/>
                  </a:lnTo>
                  <a:lnTo>
                    <a:pt x="277" y="464"/>
                  </a:lnTo>
                  <a:lnTo>
                    <a:pt x="270" y="475"/>
                  </a:lnTo>
                  <a:lnTo>
                    <a:pt x="265" y="485"/>
                  </a:lnTo>
                  <a:lnTo>
                    <a:pt x="260" y="498"/>
                  </a:lnTo>
                  <a:lnTo>
                    <a:pt x="256" y="510"/>
                  </a:lnTo>
                  <a:lnTo>
                    <a:pt x="253" y="525"/>
                  </a:lnTo>
                  <a:lnTo>
                    <a:pt x="249" y="541"/>
                  </a:lnTo>
                  <a:lnTo>
                    <a:pt x="248" y="558"/>
                  </a:lnTo>
                  <a:lnTo>
                    <a:pt x="247" y="575"/>
                  </a:lnTo>
                  <a:lnTo>
                    <a:pt x="247" y="580"/>
                  </a:lnTo>
                  <a:lnTo>
                    <a:pt x="246" y="584"/>
                  </a:lnTo>
                  <a:lnTo>
                    <a:pt x="244" y="587"/>
                  </a:lnTo>
                  <a:lnTo>
                    <a:pt x="242" y="590"/>
                  </a:lnTo>
                  <a:lnTo>
                    <a:pt x="239" y="593"/>
                  </a:lnTo>
                  <a:lnTo>
                    <a:pt x="235" y="594"/>
                  </a:lnTo>
                  <a:lnTo>
                    <a:pt x="232" y="596"/>
                  </a:lnTo>
                  <a:lnTo>
                    <a:pt x="227" y="596"/>
                  </a:lnTo>
                  <a:close/>
                </a:path>
              </a:pathLst>
            </a:custGeom>
            <a:solidFill>
              <a:srgbClr val="8CD211"/>
            </a:solidFill>
            <a:ln w="9525">
              <a:noFill/>
              <a:round/>
              <a:headEnd/>
              <a:tailEnd/>
            </a:ln>
          </p:spPr>
          <p:txBody>
            <a:bodyPr/>
            <a:lstStyle/>
            <a:p>
              <a:endParaRPr lang="en-US" sz="2400"/>
            </a:p>
          </p:txBody>
        </p:sp>
      </p:grpSp>
      <p:grpSp>
        <p:nvGrpSpPr>
          <p:cNvPr id="25611" name="Group 30"/>
          <p:cNvGrpSpPr>
            <a:grpSpLocks/>
          </p:cNvGrpSpPr>
          <p:nvPr/>
        </p:nvGrpSpPr>
        <p:grpSpPr bwMode="auto">
          <a:xfrm>
            <a:off x="6866467" y="4762500"/>
            <a:ext cx="882651" cy="905933"/>
            <a:chOff x="1695" y="2184"/>
            <a:chExt cx="506" cy="518"/>
          </a:xfrm>
        </p:grpSpPr>
        <p:sp>
          <p:nvSpPr>
            <p:cNvPr id="25618" name="Freeform 31"/>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25619" name="Freeform 32"/>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sp>
          <p:nvSpPr>
            <p:cNvPr id="25620" name="Freeform 33"/>
            <p:cNvSpPr>
              <a:spLocks/>
            </p:cNvSpPr>
            <p:nvPr/>
          </p:nvSpPr>
          <p:spPr bwMode="auto">
            <a:xfrm>
              <a:off x="1846" y="2329"/>
              <a:ext cx="218" cy="292"/>
            </a:xfrm>
            <a:custGeom>
              <a:avLst/>
              <a:gdLst>
                <a:gd name="T0" fmla="*/ 412 w 435"/>
                <a:gd name="T1" fmla="*/ 582 h 585"/>
                <a:gd name="T2" fmla="*/ 406 w 435"/>
                <a:gd name="T3" fmla="*/ 572 h 585"/>
                <a:gd name="T4" fmla="*/ 403 w 435"/>
                <a:gd name="T5" fmla="*/ 402 h 585"/>
                <a:gd name="T6" fmla="*/ 382 w 435"/>
                <a:gd name="T7" fmla="*/ 343 h 585"/>
                <a:gd name="T8" fmla="*/ 344 w 435"/>
                <a:gd name="T9" fmla="*/ 295 h 585"/>
                <a:gd name="T10" fmla="*/ 292 w 435"/>
                <a:gd name="T11" fmla="*/ 261 h 585"/>
                <a:gd name="T12" fmla="*/ 253 w 435"/>
                <a:gd name="T13" fmla="*/ 247 h 585"/>
                <a:gd name="T14" fmla="*/ 252 w 435"/>
                <a:gd name="T15" fmla="*/ 229 h 585"/>
                <a:gd name="T16" fmla="*/ 271 w 435"/>
                <a:gd name="T17" fmla="*/ 216 h 585"/>
                <a:gd name="T18" fmla="*/ 302 w 435"/>
                <a:gd name="T19" fmla="*/ 186 h 585"/>
                <a:gd name="T20" fmla="*/ 317 w 435"/>
                <a:gd name="T21" fmla="*/ 146 h 585"/>
                <a:gd name="T22" fmla="*/ 316 w 435"/>
                <a:gd name="T23" fmla="*/ 110 h 585"/>
                <a:gd name="T24" fmla="*/ 301 w 435"/>
                <a:gd name="T25" fmla="*/ 75 h 585"/>
                <a:gd name="T26" fmla="*/ 274 w 435"/>
                <a:gd name="T27" fmla="*/ 47 h 585"/>
                <a:gd name="T28" fmla="*/ 237 w 435"/>
                <a:gd name="T29" fmla="*/ 32 h 585"/>
                <a:gd name="T30" fmla="*/ 198 w 435"/>
                <a:gd name="T31" fmla="*/ 32 h 585"/>
                <a:gd name="T32" fmla="*/ 161 w 435"/>
                <a:gd name="T33" fmla="*/ 47 h 585"/>
                <a:gd name="T34" fmla="*/ 134 w 435"/>
                <a:gd name="T35" fmla="*/ 75 h 585"/>
                <a:gd name="T36" fmla="*/ 119 w 435"/>
                <a:gd name="T37" fmla="*/ 110 h 585"/>
                <a:gd name="T38" fmla="*/ 118 w 435"/>
                <a:gd name="T39" fmla="*/ 146 h 585"/>
                <a:gd name="T40" fmla="*/ 133 w 435"/>
                <a:gd name="T41" fmla="*/ 186 h 585"/>
                <a:gd name="T42" fmla="*/ 164 w 435"/>
                <a:gd name="T43" fmla="*/ 216 h 585"/>
                <a:gd name="T44" fmla="*/ 183 w 435"/>
                <a:gd name="T45" fmla="*/ 229 h 585"/>
                <a:gd name="T46" fmla="*/ 182 w 435"/>
                <a:gd name="T47" fmla="*/ 247 h 585"/>
                <a:gd name="T48" fmla="*/ 143 w 435"/>
                <a:gd name="T49" fmla="*/ 261 h 585"/>
                <a:gd name="T50" fmla="*/ 91 w 435"/>
                <a:gd name="T51" fmla="*/ 295 h 585"/>
                <a:gd name="T52" fmla="*/ 53 w 435"/>
                <a:gd name="T53" fmla="*/ 343 h 585"/>
                <a:gd name="T54" fmla="*/ 32 w 435"/>
                <a:gd name="T55" fmla="*/ 402 h 585"/>
                <a:gd name="T56" fmla="*/ 29 w 435"/>
                <a:gd name="T57" fmla="*/ 572 h 585"/>
                <a:gd name="T58" fmla="*/ 23 w 435"/>
                <a:gd name="T59" fmla="*/ 582 h 585"/>
                <a:gd name="T60" fmla="*/ 12 w 435"/>
                <a:gd name="T61" fmla="*/ 585 h 585"/>
                <a:gd name="T62" fmla="*/ 3 w 435"/>
                <a:gd name="T63" fmla="*/ 579 h 585"/>
                <a:gd name="T64" fmla="*/ 0 w 435"/>
                <a:gd name="T65" fmla="*/ 434 h 585"/>
                <a:gd name="T66" fmla="*/ 10 w 435"/>
                <a:gd name="T67" fmla="*/ 369 h 585"/>
                <a:gd name="T68" fmla="*/ 37 w 435"/>
                <a:gd name="T69" fmla="*/ 311 h 585"/>
                <a:gd name="T70" fmla="*/ 80 w 435"/>
                <a:gd name="T71" fmla="*/ 264 h 585"/>
                <a:gd name="T72" fmla="*/ 136 w 435"/>
                <a:gd name="T73" fmla="*/ 232 h 585"/>
                <a:gd name="T74" fmla="*/ 100 w 435"/>
                <a:gd name="T75" fmla="*/ 187 h 585"/>
                <a:gd name="T76" fmla="*/ 88 w 435"/>
                <a:gd name="T77" fmla="*/ 131 h 585"/>
                <a:gd name="T78" fmla="*/ 97 w 435"/>
                <a:gd name="T79" fmla="*/ 80 h 585"/>
                <a:gd name="T80" fmla="*/ 125 w 435"/>
                <a:gd name="T81" fmla="*/ 39 h 585"/>
                <a:gd name="T82" fmla="*/ 167 w 435"/>
                <a:gd name="T83" fmla="*/ 11 h 585"/>
                <a:gd name="T84" fmla="*/ 218 w 435"/>
                <a:gd name="T85" fmla="*/ 0 h 585"/>
                <a:gd name="T86" fmla="*/ 268 w 435"/>
                <a:gd name="T87" fmla="*/ 11 h 585"/>
                <a:gd name="T88" fmla="*/ 310 w 435"/>
                <a:gd name="T89" fmla="*/ 39 h 585"/>
                <a:gd name="T90" fmla="*/ 338 w 435"/>
                <a:gd name="T91" fmla="*/ 80 h 585"/>
                <a:gd name="T92" fmla="*/ 349 w 435"/>
                <a:gd name="T93" fmla="*/ 131 h 585"/>
                <a:gd name="T94" fmla="*/ 335 w 435"/>
                <a:gd name="T95" fmla="*/ 187 h 585"/>
                <a:gd name="T96" fmla="*/ 299 w 435"/>
                <a:gd name="T97" fmla="*/ 232 h 585"/>
                <a:gd name="T98" fmla="*/ 355 w 435"/>
                <a:gd name="T99" fmla="*/ 264 h 585"/>
                <a:gd name="T100" fmla="*/ 398 w 435"/>
                <a:gd name="T101" fmla="*/ 311 h 585"/>
                <a:gd name="T102" fmla="*/ 425 w 435"/>
                <a:gd name="T103" fmla="*/ 369 h 585"/>
                <a:gd name="T104" fmla="*/ 435 w 435"/>
                <a:gd name="T105" fmla="*/ 434 h 585"/>
                <a:gd name="T106" fmla="*/ 432 w 435"/>
                <a:gd name="T107" fmla="*/ 579 h 585"/>
                <a:gd name="T108" fmla="*/ 423 w 435"/>
                <a:gd name="T109" fmla="*/ 585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5"/>
                <a:gd name="T166" fmla="*/ 0 h 585"/>
                <a:gd name="T167" fmla="*/ 435 w 435"/>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5" h="585">
                  <a:moveTo>
                    <a:pt x="421" y="585"/>
                  </a:moveTo>
                  <a:lnTo>
                    <a:pt x="418" y="585"/>
                  </a:lnTo>
                  <a:lnTo>
                    <a:pt x="415" y="584"/>
                  </a:lnTo>
                  <a:lnTo>
                    <a:pt x="412" y="582"/>
                  </a:lnTo>
                  <a:lnTo>
                    <a:pt x="409" y="581"/>
                  </a:lnTo>
                  <a:lnTo>
                    <a:pt x="408" y="579"/>
                  </a:lnTo>
                  <a:lnTo>
                    <a:pt x="406" y="575"/>
                  </a:lnTo>
                  <a:lnTo>
                    <a:pt x="406" y="572"/>
                  </a:lnTo>
                  <a:lnTo>
                    <a:pt x="405" y="570"/>
                  </a:lnTo>
                  <a:lnTo>
                    <a:pt x="405" y="434"/>
                  </a:lnTo>
                  <a:lnTo>
                    <a:pt x="405" y="417"/>
                  </a:lnTo>
                  <a:lnTo>
                    <a:pt x="403" y="402"/>
                  </a:lnTo>
                  <a:lnTo>
                    <a:pt x="400" y="386"/>
                  </a:lnTo>
                  <a:lnTo>
                    <a:pt x="395" y="371"/>
                  </a:lnTo>
                  <a:lnTo>
                    <a:pt x="389" y="357"/>
                  </a:lnTo>
                  <a:lnTo>
                    <a:pt x="382" y="343"/>
                  </a:lnTo>
                  <a:lnTo>
                    <a:pt x="374" y="329"/>
                  </a:lnTo>
                  <a:lnTo>
                    <a:pt x="365" y="317"/>
                  </a:lnTo>
                  <a:lnTo>
                    <a:pt x="355" y="305"/>
                  </a:lnTo>
                  <a:lnTo>
                    <a:pt x="344" y="295"/>
                  </a:lnTo>
                  <a:lnTo>
                    <a:pt x="332" y="284"/>
                  </a:lnTo>
                  <a:lnTo>
                    <a:pt x="319" y="276"/>
                  </a:lnTo>
                  <a:lnTo>
                    <a:pt x="306" y="267"/>
                  </a:lnTo>
                  <a:lnTo>
                    <a:pt x="292" y="261"/>
                  </a:lnTo>
                  <a:lnTo>
                    <a:pt x="276" y="255"/>
                  </a:lnTo>
                  <a:lnTo>
                    <a:pt x="262" y="251"/>
                  </a:lnTo>
                  <a:lnTo>
                    <a:pt x="256" y="250"/>
                  </a:lnTo>
                  <a:lnTo>
                    <a:pt x="253" y="247"/>
                  </a:lnTo>
                  <a:lnTo>
                    <a:pt x="251" y="242"/>
                  </a:lnTo>
                  <a:lnTo>
                    <a:pt x="250" y="238"/>
                  </a:lnTo>
                  <a:lnTo>
                    <a:pt x="250" y="233"/>
                  </a:lnTo>
                  <a:lnTo>
                    <a:pt x="252" y="229"/>
                  </a:lnTo>
                  <a:lnTo>
                    <a:pt x="254" y="226"/>
                  </a:lnTo>
                  <a:lnTo>
                    <a:pt x="258" y="222"/>
                  </a:lnTo>
                  <a:lnTo>
                    <a:pt x="265" y="219"/>
                  </a:lnTo>
                  <a:lnTo>
                    <a:pt x="271" y="216"/>
                  </a:lnTo>
                  <a:lnTo>
                    <a:pt x="277" y="212"/>
                  </a:lnTo>
                  <a:lnTo>
                    <a:pt x="284" y="208"/>
                  </a:lnTo>
                  <a:lnTo>
                    <a:pt x="293" y="197"/>
                  </a:lnTo>
                  <a:lnTo>
                    <a:pt x="302" y="186"/>
                  </a:lnTo>
                  <a:lnTo>
                    <a:pt x="309" y="173"/>
                  </a:lnTo>
                  <a:lnTo>
                    <a:pt x="314" y="160"/>
                  </a:lnTo>
                  <a:lnTo>
                    <a:pt x="316" y="152"/>
                  </a:lnTo>
                  <a:lnTo>
                    <a:pt x="317" y="146"/>
                  </a:lnTo>
                  <a:lnTo>
                    <a:pt x="318" y="139"/>
                  </a:lnTo>
                  <a:lnTo>
                    <a:pt x="318" y="131"/>
                  </a:lnTo>
                  <a:lnTo>
                    <a:pt x="318" y="121"/>
                  </a:lnTo>
                  <a:lnTo>
                    <a:pt x="316" y="110"/>
                  </a:lnTo>
                  <a:lnTo>
                    <a:pt x="314" y="101"/>
                  </a:lnTo>
                  <a:lnTo>
                    <a:pt x="311" y="91"/>
                  </a:lnTo>
                  <a:lnTo>
                    <a:pt x="307" y="83"/>
                  </a:lnTo>
                  <a:lnTo>
                    <a:pt x="301" y="75"/>
                  </a:lnTo>
                  <a:lnTo>
                    <a:pt x="295" y="67"/>
                  </a:lnTo>
                  <a:lnTo>
                    <a:pt x="289" y="60"/>
                  </a:lnTo>
                  <a:lnTo>
                    <a:pt x="281" y="53"/>
                  </a:lnTo>
                  <a:lnTo>
                    <a:pt x="274" y="47"/>
                  </a:lnTo>
                  <a:lnTo>
                    <a:pt x="266" y="42"/>
                  </a:lnTo>
                  <a:lnTo>
                    <a:pt x="256" y="38"/>
                  </a:lnTo>
                  <a:lnTo>
                    <a:pt x="248" y="35"/>
                  </a:lnTo>
                  <a:lnTo>
                    <a:pt x="237" y="32"/>
                  </a:lnTo>
                  <a:lnTo>
                    <a:pt x="228" y="31"/>
                  </a:lnTo>
                  <a:lnTo>
                    <a:pt x="218" y="31"/>
                  </a:lnTo>
                  <a:lnTo>
                    <a:pt x="207" y="31"/>
                  </a:lnTo>
                  <a:lnTo>
                    <a:pt x="198" y="32"/>
                  </a:lnTo>
                  <a:lnTo>
                    <a:pt x="187" y="35"/>
                  </a:lnTo>
                  <a:lnTo>
                    <a:pt x="179" y="38"/>
                  </a:lnTo>
                  <a:lnTo>
                    <a:pt x="169" y="42"/>
                  </a:lnTo>
                  <a:lnTo>
                    <a:pt x="161" y="47"/>
                  </a:lnTo>
                  <a:lnTo>
                    <a:pt x="154" y="53"/>
                  </a:lnTo>
                  <a:lnTo>
                    <a:pt x="146" y="60"/>
                  </a:lnTo>
                  <a:lnTo>
                    <a:pt x="140" y="67"/>
                  </a:lnTo>
                  <a:lnTo>
                    <a:pt x="134" y="75"/>
                  </a:lnTo>
                  <a:lnTo>
                    <a:pt x="129" y="83"/>
                  </a:lnTo>
                  <a:lnTo>
                    <a:pt x="124" y="91"/>
                  </a:lnTo>
                  <a:lnTo>
                    <a:pt x="121" y="101"/>
                  </a:lnTo>
                  <a:lnTo>
                    <a:pt x="119" y="110"/>
                  </a:lnTo>
                  <a:lnTo>
                    <a:pt x="117" y="121"/>
                  </a:lnTo>
                  <a:lnTo>
                    <a:pt x="117" y="131"/>
                  </a:lnTo>
                  <a:lnTo>
                    <a:pt x="117" y="139"/>
                  </a:lnTo>
                  <a:lnTo>
                    <a:pt x="118" y="146"/>
                  </a:lnTo>
                  <a:lnTo>
                    <a:pt x="119" y="152"/>
                  </a:lnTo>
                  <a:lnTo>
                    <a:pt x="121" y="160"/>
                  </a:lnTo>
                  <a:lnTo>
                    <a:pt x="126" y="173"/>
                  </a:lnTo>
                  <a:lnTo>
                    <a:pt x="133" y="186"/>
                  </a:lnTo>
                  <a:lnTo>
                    <a:pt x="142" y="197"/>
                  </a:lnTo>
                  <a:lnTo>
                    <a:pt x="152" y="208"/>
                  </a:lnTo>
                  <a:lnTo>
                    <a:pt x="158" y="212"/>
                  </a:lnTo>
                  <a:lnTo>
                    <a:pt x="164" y="216"/>
                  </a:lnTo>
                  <a:lnTo>
                    <a:pt x="170" y="219"/>
                  </a:lnTo>
                  <a:lnTo>
                    <a:pt x="177" y="222"/>
                  </a:lnTo>
                  <a:lnTo>
                    <a:pt x="181" y="226"/>
                  </a:lnTo>
                  <a:lnTo>
                    <a:pt x="183" y="229"/>
                  </a:lnTo>
                  <a:lnTo>
                    <a:pt x="185" y="233"/>
                  </a:lnTo>
                  <a:lnTo>
                    <a:pt x="185" y="238"/>
                  </a:lnTo>
                  <a:lnTo>
                    <a:pt x="184" y="242"/>
                  </a:lnTo>
                  <a:lnTo>
                    <a:pt x="182" y="247"/>
                  </a:lnTo>
                  <a:lnTo>
                    <a:pt x="179" y="250"/>
                  </a:lnTo>
                  <a:lnTo>
                    <a:pt x="175" y="251"/>
                  </a:lnTo>
                  <a:lnTo>
                    <a:pt x="159" y="255"/>
                  </a:lnTo>
                  <a:lnTo>
                    <a:pt x="143" y="261"/>
                  </a:lnTo>
                  <a:lnTo>
                    <a:pt x="130" y="267"/>
                  </a:lnTo>
                  <a:lnTo>
                    <a:pt x="116" y="276"/>
                  </a:lnTo>
                  <a:lnTo>
                    <a:pt x="103" y="284"/>
                  </a:lnTo>
                  <a:lnTo>
                    <a:pt x="91" y="295"/>
                  </a:lnTo>
                  <a:lnTo>
                    <a:pt x="80" y="305"/>
                  </a:lnTo>
                  <a:lnTo>
                    <a:pt x="70" y="317"/>
                  </a:lnTo>
                  <a:lnTo>
                    <a:pt x="61" y="329"/>
                  </a:lnTo>
                  <a:lnTo>
                    <a:pt x="53" y="343"/>
                  </a:lnTo>
                  <a:lnTo>
                    <a:pt x="46" y="357"/>
                  </a:lnTo>
                  <a:lnTo>
                    <a:pt x="41" y="371"/>
                  </a:lnTo>
                  <a:lnTo>
                    <a:pt x="35" y="386"/>
                  </a:lnTo>
                  <a:lnTo>
                    <a:pt x="32" y="402"/>
                  </a:lnTo>
                  <a:lnTo>
                    <a:pt x="30" y="417"/>
                  </a:lnTo>
                  <a:lnTo>
                    <a:pt x="30" y="434"/>
                  </a:lnTo>
                  <a:lnTo>
                    <a:pt x="30" y="570"/>
                  </a:lnTo>
                  <a:lnTo>
                    <a:pt x="29" y="572"/>
                  </a:lnTo>
                  <a:lnTo>
                    <a:pt x="29" y="575"/>
                  </a:lnTo>
                  <a:lnTo>
                    <a:pt x="27" y="579"/>
                  </a:lnTo>
                  <a:lnTo>
                    <a:pt x="26" y="581"/>
                  </a:lnTo>
                  <a:lnTo>
                    <a:pt x="23" y="582"/>
                  </a:lnTo>
                  <a:lnTo>
                    <a:pt x="21" y="584"/>
                  </a:lnTo>
                  <a:lnTo>
                    <a:pt x="17" y="585"/>
                  </a:lnTo>
                  <a:lnTo>
                    <a:pt x="15" y="585"/>
                  </a:lnTo>
                  <a:lnTo>
                    <a:pt x="12" y="585"/>
                  </a:lnTo>
                  <a:lnTo>
                    <a:pt x="9" y="584"/>
                  </a:lnTo>
                  <a:lnTo>
                    <a:pt x="7" y="582"/>
                  </a:lnTo>
                  <a:lnTo>
                    <a:pt x="4" y="581"/>
                  </a:lnTo>
                  <a:lnTo>
                    <a:pt x="3" y="579"/>
                  </a:lnTo>
                  <a:lnTo>
                    <a:pt x="1" y="575"/>
                  </a:lnTo>
                  <a:lnTo>
                    <a:pt x="1" y="572"/>
                  </a:lnTo>
                  <a:lnTo>
                    <a:pt x="0" y="570"/>
                  </a:lnTo>
                  <a:lnTo>
                    <a:pt x="0" y="434"/>
                  </a:lnTo>
                  <a:lnTo>
                    <a:pt x="1" y="417"/>
                  </a:lnTo>
                  <a:lnTo>
                    <a:pt x="3" y="401"/>
                  </a:lnTo>
                  <a:lnTo>
                    <a:pt x="6" y="385"/>
                  </a:lnTo>
                  <a:lnTo>
                    <a:pt x="10" y="369"/>
                  </a:lnTo>
                  <a:lnTo>
                    <a:pt x="15" y="353"/>
                  </a:lnTo>
                  <a:lnTo>
                    <a:pt x="22" y="339"/>
                  </a:lnTo>
                  <a:lnTo>
                    <a:pt x="29" y="325"/>
                  </a:lnTo>
                  <a:lnTo>
                    <a:pt x="37" y="311"/>
                  </a:lnTo>
                  <a:lnTo>
                    <a:pt x="47" y="299"/>
                  </a:lnTo>
                  <a:lnTo>
                    <a:pt x="57" y="286"/>
                  </a:lnTo>
                  <a:lnTo>
                    <a:pt x="68" y="275"/>
                  </a:lnTo>
                  <a:lnTo>
                    <a:pt x="80" y="264"/>
                  </a:lnTo>
                  <a:lnTo>
                    <a:pt x="93" y="255"/>
                  </a:lnTo>
                  <a:lnTo>
                    <a:pt x="107" y="247"/>
                  </a:lnTo>
                  <a:lnTo>
                    <a:pt x="120" y="239"/>
                  </a:lnTo>
                  <a:lnTo>
                    <a:pt x="136" y="232"/>
                  </a:lnTo>
                  <a:lnTo>
                    <a:pt x="124" y="222"/>
                  </a:lnTo>
                  <a:lnTo>
                    <a:pt x="115" y="212"/>
                  </a:lnTo>
                  <a:lnTo>
                    <a:pt x="107" y="199"/>
                  </a:lnTo>
                  <a:lnTo>
                    <a:pt x="100" y="187"/>
                  </a:lnTo>
                  <a:lnTo>
                    <a:pt x="95" y="174"/>
                  </a:lnTo>
                  <a:lnTo>
                    <a:pt x="91" y="160"/>
                  </a:lnTo>
                  <a:lnTo>
                    <a:pt x="88" y="146"/>
                  </a:lnTo>
                  <a:lnTo>
                    <a:pt x="88" y="131"/>
                  </a:lnTo>
                  <a:lnTo>
                    <a:pt x="88" y="118"/>
                  </a:lnTo>
                  <a:lnTo>
                    <a:pt x="90" y="105"/>
                  </a:lnTo>
                  <a:lnTo>
                    <a:pt x="93" y="93"/>
                  </a:lnTo>
                  <a:lnTo>
                    <a:pt x="97" y="80"/>
                  </a:lnTo>
                  <a:lnTo>
                    <a:pt x="103" y="68"/>
                  </a:lnTo>
                  <a:lnTo>
                    <a:pt x="110" y="58"/>
                  </a:lnTo>
                  <a:lnTo>
                    <a:pt x="117" y="47"/>
                  </a:lnTo>
                  <a:lnTo>
                    <a:pt x="125" y="39"/>
                  </a:lnTo>
                  <a:lnTo>
                    <a:pt x="135" y="31"/>
                  </a:lnTo>
                  <a:lnTo>
                    <a:pt x="144" y="22"/>
                  </a:lnTo>
                  <a:lnTo>
                    <a:pt x="156" y="16"/>
                  </a:lnTo>
                  <a:lnTo>
                    <a:pt x="167" y="11"/>
                  </a:lnTo>
                  <a:lnTo>
                    <a:pt x="179" y="7"/>
                  </a:lnTo>
                  <a:lnTo>
                    <a:pt x="191" y="3"/>
                  </a:lnTo>
                  <a:lnTo>
                    <a:pt x="204" y="1"/>
                  </a:lnTo>
                  <a:lnTo>
                    <a:pt x="218" y="0"/>
                  </a:lnTo>
                  <a:lnTo>
                    <a:pt x="231" y="1"/>
                  </a:lnTo>
                  <a:lnTo>
                    <a:pt x="244" y="3"/>
                  </a:lnTo>
                  <a:lnTo>
                    <a:pt x="256" y="7"/>
                  </a:lnTo>
                  <a:lnTo>
                    <a:pt x="268" y="11"/>
                  </a:lnTo>
                  <a:lnTo>
                    <a:pt x="279" y="16"/>
                  </a:lnTo>
                  <a:lnTo>
                    <a:pt x="291" y="22"/>
                  </a:lnTo>
                  <a:lnTo>
                    <a:pt x="300" y="31"/>
                  </a:lnTo>
                  <a:lnTo>
                    <a:pt x="310" y="39"/>
                  </a:lnTo>
                  <a:lnTo>
                    <a:pt x="318" y="47"/>
                  </a:lnTo>
                  <a:lnTo>
                    <a:pt x="325" y="58"/>
                  </a:lnTo>
                  <a:lnTo>
                    <a:pt x="332" y="68"/>
                  </a:lnTo>
                  <a:lnTo>
                    <a:pt x="338" y="80"/>
                  </a:lnTo>
                  <a:lnTo>
                    <a:pt x="342" y="93"/>
                  </a:lnTo>
                  <a:lnTo>
                    <a:pt x="345" y="105"/>
                  </a:lnTo>
                  <a:lnTo>
                    <a:pt x="347" y="118"/>
                  </a:lnTo>
                  <a:lnTo>
                    <a:pt x="349" y="131"/>
                  </a:lnTo>
                  <a:lnTo>
                    <a:pt x="347" y="146"/>
                  </a:lnTo>
                  <a:lnTo>
                    <a:pt x="344" y="160"/>
                  </a:lnTo>
                  <a:lnTo>
                    <a:pt x="340" y="174"/>
                  </a:lnTo>
                  <a:lnTo>
                    <a:pt x="335" y="187"/>
                  </a:lnTo>
                  <a:lnTo>
                    <a:pt x="329" y="199"/>
                  </a:lnTo>
                  <a:lnTo>
                    <a:pt x="320" y="212"/>
                  </a:lnTo>
                  <a:lnTo>
                    <a:pt x="311" y="222"/>
                  </a:lnTo>
                  <a:lnTo>
                    <a:pt x="299" y="232"/>
                  </a:lnTo>
                  <a:lnTo>
                    <a:pt x="315" y="239"/>
                  </a:lnTo>
                  <a:lnTo>
                    <a:pt x="329" y="247"/>
                  </a:lnTo>
                  <a:lnTo>
                    <a:pt x="342" y="255"/>
                  </a:lnTo>
                  <a:lnTo>
                    <a:pt x="355" y="264"/>
                  </a:lnTo>
                  <a:lnTo>
                    <a:pt x="367" y="275"/>
                  </a:lnTo>
                  <a:lnTo>
                    <a:pt x="378" y="286"/>
                  </a:lnTo>
                  <a:lnTo>
                    <a:pt x="388" y="299"/>
                  </a:lnTo>
                  <a:lnTo>
                    <a:pt x="398" y="311"/>
                  </a:lnTo>
                  <a:lnTo>
                    <a:pt x="406" y="325"/>
                  </a:lnTo>
                  <a:lnTo>
                    <a:pt x="413" y="339"/>
                  </a:lnTo>
                  <a:lnTo>
                    <a:pt x="420" y="353"/>
                  </a:lnTo>
                  <a:lnTo>
                    <a:pt x="425" y="369"/>
                  </a:lnTo>
                  <a:lnTo>
                    <a:pt x="429" y="385"/>
                  </a:lnTo>
                  <a:lnTo>
                    <a:pt x="432" y="401"/>
                  </a:lnTo>
                  <a:lnTo>
                    <a:pt x="434" y="417"/>
                  </a:lnTo>
                  <a:lnTo>
                    <a:pt x="435" y="434"/>
                  </a:lnTo>
                  <a:lnTo>
                    <a:pt x="435" y="570"/>
                  </a:lnTo>
                  <a:lnTo>
                    <a:pt x="434" y="572"/>
                  </a:lnTo>
                  <a:lnTo>
                    <a:pt x="434" y="575"/>
                  </a:lnTo>
                  <a:lnTo>
                    <a:pt x="432" y="579"/>
                  </a:lnTo>
                  <a:lnTo>
                    <a:pt x="431" y="581"/>
                  </a:lnTo>
                  <a:lnTo>
                    <a:pt x="428" y="582"/>
                  </a:lnTo>
                  <a:lnTo>
                    <a:pt x="426" y="584"/>
                  </a:lnTo>
                  <a:lnTo>
                    <a:pt x="423" y="585"/>
                  </a:lnTo>
                  <a:lnTo>
                    <a:pt x="421" y="585"/>
                  </a:lnTo>
                  <a:close/>
                </a:path>
              </a:pathLst>
            </a:custGeom>
            <a:solidFill>
              <a:srgbClr val="AF6EE8"/>
            </a:solidFill>
            <a:ln w="9525">
              <a:noFill/>
              <a:round/>
              <a:headEnd/>
              <a:tailEnd/>
            </a:ln>
          </p:spPr>
          <p:txBody>
            <a:bodyPr/>
            <a:lstStyle/>
            <a:p>
              <a:endParaRPr lang="en-US" sz="2400"/>
            </a:p>
          </p:txBody>
        </p:sp>
        <p:sp>
          <p:nvSpPr>
            <p:cNvPr id="25621" name="Freeform 34"/>
            <p:cNvSpPr>
              <a:spLocks/>
            </p:cNvSpPr>
            <p:nvPr/>
          </p:nvSpPr>
          <p:spPr bwMode="auto">
            <a:xfrm>
              <a:off x="1969" y="2267"/>
              <a:ext cx="174" cy="293"/>
            </a:xfrm>
            <a:custGeom>
              <a:avLst/>
              <a:gdLst>
                <a:gd name="T0" fmla="*/ 328 w 349"/>
                <a:gd name="T1" fmla="*/ 583 h 584"/>
                <a:gd name="T2" fmla="*/ 321 w 349"/>
                <a:gd name="T3" fmla="*/ 578 h 584"/>
                <a:gd name="T4" fmla="*/ 318 w 349"/>
                <a:gd name="T5" fmla="*/ 570 h 584"/>
                <a:gd name="T6" fmla="*/ 316 w 349"/>
                <a:gd name="T7" fmla="*/ 401 h 584"/>
                <a:gd name="T8" fmla="*/ 303 w 349"/>
                <a:gd name="T9" fmla="*/ 356 h 584"/>
                <a:gd name="T10" fmla="*/ 279 w 349"/>
                <a:gd name="T11" fmla="*/ 317 h 584"/>
                <a:gd name="T12" fmla="*/ 245 w 349"/>
                <a:gd name="T13" fmla="*/ 285 h 584"/>
                <a:gd name="T14" fmla="*/ 205 w 349"/>
                <a:gd name="T15" fmla="*/ 261 h 584"/>
                <a:gd name="T16" fmla="*/ 170 w 349"/>
                <a:gd name="T17" fmla="*/ 249 h 584"/>
                <a:gd name="T18" fmla="*/ 163 w 349"/>
                <a:gd name="T19" fmla="*/ 238 h 584"/>
                <a:gd name="T20" fmla="*/ 167 w 349"/>
                <a:gd name="T21" fmla="*/ 225 h 584"/>
                <a:gd name="T22" fmla="*/ 184 w 349"/>
                <a:gd name="T23" fmla="*/ 216 h 584"/>
                <a:gd name="T24" fmla="*/ 206 w 349"/>
                <a:gd name="T25" fmla="*/ 197 h 584"/>
                <a:gd name="T26" fmla="*/ 227 w 349"/>
                <a:gd name="T27" fmla="*/ 159 h 584"/>
                <a:gd name="T28" fmla="*/ 231 w 349"/>
                <a:gd name="T29" fmla="*/ 138 h 584"/>
                <a:gd name="T30" fmla="*/ 229 w 349"/>
                <a:gd name="T31" fmla="*/ 110 h 584"/>
                <a:gd name="T32" fmla="*/ 219 w 349"/>
                <a:gd name="T33" fmla="*/ 82 h 584"/>
                <a:gd name="T34" fmla="*/ 202 w 349"/>
                <a:gd name="T35" fmla="*/ 59 h 584"/>
                <a:gd name="T36" fmla="*/ 179 w 349"/>
                <a:gd name="T37" fmla="*/ 42 h 584"/>
                <a:gd name="T38" fmla="*/ 151 w 349"/>
                <a:gd name="T39" fmla="*/ 32 h 584"/>
                <a:gd name="T40" fmla="*/ 120 w 349"/>
                <a:gd name="T41" fmla="*/ 30 h 584"/>
                <a:gd name="T42" fmla="*/ 92 w 349"/>
                <a:gd name="T43" fmla="*/ 37 h 584"/>
                <a:gd name="T44" fmla="*/ 67 w 349"/>
                <a:gd name="T45" fmla="*/ 53 h 584"/>
                <a:gd name="T46" fmla="*/ 47 w 349"/>
                <a:gd name="T47" fmla="*/ 74 h 584"/>
                <a:gd name="T48" fmla="*/ 34 w 349"/>
                <a:gd name="T49" fmla="*/ 100 h 584"/>
                <a:gd name="T50" fmla="*/ 30 w 349"/>
                <a:gd name="T51" fmla="*/ 131 h 584"/>
                <a:gd name="T52" fmla="*/ 27 w 349"/>
                <a:gd name="T53" fmla="*/ 139 h 584"/>
                <a:gd name="T54" fmla="*/ 21 w 349"/>
                <a:gd name="T55" fmla="*/ 144 h 584"/>
                <a:gd name="T56" fmla="*/ 12 w 349"/>
                <a:gd name="T57" fmla="*/ 145 h 584"/>
                <a:gd name="T58" fmla="*/ 5 w 349"/>
                <a:gd name="T59" fmla="*/ 141 h 584"/>
                <a:gd name="T60" fmla="*/ 1 w 349"/>
                <a:gd name="T61" fmla="*/ 134 h 584"/>
                <a:gd name="T62" fmla="*/ 3 w 349"/>
                <a:gd name="T63" fmla="*/ 104 h 584"/>
                <a:gd name="T64" fmla="*/ 16 w 349"/>
                <a:gd name="T65" fmla="*/ 69 h 584"/>
                <a:gd name="T66" fmla="*/ 39 w 349"/>
                <a:gd name="T67" fmla="*/ 39 h 584"/>
                <a:gd name="T68" fmla="*/ 69 w 349"/>
                <a:gd name="T69" fmla="*/ 15 h 584"/>
                <a:gd name="T70" fmla="*/ 105 w 349"/>
                <a:gd name="T71" fmla="*/ 3 h 584"/>
                <a:gd name="T72" fmla="*/ 144 w 349"/>
                <a:gd name="T73" fmla="*/ 1 h 584"/>
                <a:gd name="T74" fmla="*/ 181 w 349"/>
                <a:gd name="T75" fmla="*/ 10 h 584"/>
                <a:gd name="T76" fmla="*/ 214 w 349"/>
                <a:gd name="T77" fmla="*/ 30 h 584"/>
                <a:gd name="T78" fmla="*/ 239 w 349"/>
                <a:gd name="T79" fmla="*/ 57 h 584"/>
                <a:gd name="T80" fmla="*/ 255 w 349"/>
                <a:gd name="T81" fmla="*/ 92 h 584"/>
                <a:gd name="T82" fmla="*/ 261 w 349"/>
                <a:gd name="T83" fmla="*/ 131 h 584"/>
                <a:gd name="T84" fmla="*/ 253 w 349"/>
                <a:gd name="T85" fmla="*/ 174 h 584"/>
                <a:gd name="T86" fmla="*/ 233 w 349"/>
                <a:gd name="T87" fmla="*/ 211 h 584"/>
                <a:gd name="T88" fmla="*/ 228 w 349"/>
                <a:gd name="T89" fmla="*/ 239 h 584"/>
                <a:gd name="T90" fmla="*/ 268 w 349"/>
                <a:gd name="T91" fmla="*/ 265 h 584"/>
                <a:gd name="T92" fmla="*/ 302 w 349"/>
                <a:gd name="T93" fmla="*/ 298 h 584"/>
                <a:gd name="T94" fmla="*/ 327 w 349"/>
                <a:gd name="T95" fmla="*/ 338 h 584"/>
                <a:gd name="T96" fmla="*/ 342 w 349"/>
                <a:gd name="T97" fmla="*/ 384 h 584"/>
                <a:gd name="T98" fmla="*/ 349 w 349"/>
                <a:gd name="T99" fmla="*/ 433 h 584"/>
                <a:gd name="T100" fmla="*/ 347 w 349"/>
                <a:gd name="T101" fmla="*/ 575 h 584"/>
                <a:gd name="T102" fmla="*/ 341 w 349"/>
                <a:gd name="T103" fmla="*/ 582 h 584"/>
                <a:gd name="T104" fmla="*/ 333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333" y="584"/>
                  </a:moveTo>
                  <a:lnTo>
                    <a:pt x="331" y="584"/>
                  </a:lnTo>
                  <a:lnTo>
                    <a:pt x="328" y="583"/>
                  </a:lnTo>
                  <a:lnTo>
                    <a:pt x="325" y="582"/>
                  </a:lnTo>
                  <a:lnTo>
                    <a:pt x="323" y="580"/>
                  </a:lnTo>
                  <a:lnTo>
                    <a:pt x="321" y="578"/>
                  </a:lnTo>
                  <a:lnTo>
                    <a:pt x="319" y="575"/>
                  </a:lnTo>
                  <a:lnTo>
                    <a:pt x="319" y="573"/>
                  </a:lnTo>
                  <a:lnTo>
                    <a:pt x="318" y="570"/>
                  </a:lnTo>
                  <a:lnTo>
                    <a:pt x="318" y="433"/>
                  </a:lnTo>
                  <a:lnTo>
                    <a:pt x="318" y="417"/>
                  </a:lnTo>
                  <a:lnTo>
                    <a:pt x="316" y="401"/>
                  </a:lnTo>
                  <a:lnTo>
                    <a:pt x="312" y="385"/>
                  </a:lnTo>
                  <a:lnTo>
                    <a:pt x="308" y="371"/>
                  </a:lnTo>
                  <a:lnTo>
                    <a:pt x="303" y="356"/>
                  </a:lnTo>
                  <a:lnTo>
                    <a:pt x="295" y="342"/>
                  </a:lnTo>
                  <a:lnTo>
                    <a:pt x="287" y="329"/>
                  </a:lnTo>
                  <a:lnTo>
                    <a:pt x="279" y="317"/>
                  </a:lnTo>
                  <a:lnTo>
                    <a:pt x="268" y="305"/>
                  </a:lnTo>
                  <a:lnTo>
                    <a:pt x="258" y="294"/>
                  </a:lnTo>
                  <a:lnTo>
                    <a:pt x="245" y="285"/>
                  </a:lnTo>
                  <a:lnTo>
                    <a:pt x="232" y="275"/>
                  </a:lnTo>
                  <a:lnTo>
                    <a:pt x="219" y="267"/>
                  </a:lnTo>
                  <a:lnTo>
                    <a:pt x="205" y="261"/>
                  </a:lnTo>
                  <a:lnTo>
                    <a:pt x="189" y="255"/>
                  </a:lnTo>
                  <a:lnTo>
                    <a:pt x="174" y="250"/>
                  </a:lnTo>
                  <a:lnTo>
                    <a:pt x="170" y="249"/>
                  </a:lnTo>
                  <a:lnTo>
                    <a:pt x="166" y="246"/>
                  </a:lnTo>
                  <a:lnTo>
                    <a:pt x="164" y="242"/>
                  </a:lnTo>
                  <a:lnTo>
                    <a:pt x="163" y="238"/>
                  </a:lnTo>
                  <a:lnTo>
                    <a:pt x="163" y="232"/>
                  </a:lnTo>
                  <a:lnTo>
                    <a:pt x="164" y="228"/>
                  </a:lnTo>
                  <a:lnTo>
                    <a:pt x="167" y="225"/>
                  </a:lnTo>
                  <a:lnTo>
                    <a:pt x="172" y="223"/>
                  </a:lnTo>
                  <a:lnTo>
                    <a:pt x="178" y="220"/>
                  </a:lnTo>
                  <a:lnTo>
                    <a:pt x="184" y="216"/>
                  </a:lnTo>
                  <a:lnTo>
                    <a:pt x="191" y="211"/>
                  </a:lnTo>
                  <a:lnTo>
                    <a:pt x="196" y="207"/>
                  </a:lnTo>
                  <a:lnTo>
                    <a:pt x="206" y="197"/>
                  </a:lnTo>
                  <a:lnTo>
                    <a:pt x="215" y="185"/>
                  </a:lnTo>
                  <a:lnTo>
                    <a:pt x="222" y="173"/>
                  </a:lnTo>
                  <a:lnTo>
                    <a:pt x="227" y="159"/>
                  </a:lnTo>
                  <a:lnTo>
                    <a:pt x="229" y="153"/>
                  </a:lnTo>
                  <a:lnTo>
                    <a:pt x="230" y="145"/>
                  </a:lnTo>
                  <a:lnTo>
                    <a:pt x="231" y="138"/>
                  </a:lnTo>
                  <a:lnTo>
                    <a:pt x="231" y="131"/>
                  </a:lnTo>
                  <a:lnTo>
                    <a:pt x="231" y="120"/>
                  </a:lnTo>
                  <a:lnTo>
                    <a:pt x="229" y="110"/>
                  </a:lnTo>
                  <a:lnTo>
                    <a:pt x="227" y="100"/>
                  </a:lnTo>
                  <a:lnTo>
                    <a:pt x="223" y="91"/>
                  </a:lnTo>
                  <a:lnTo>
                    <a:pt x="219" y="82"/>
                  </a:lnTo>
                  <a:lnTo>
                    <a:pt x="215" y="74"/>
                  </a:lnTo>
                  <a:lnTo>
                    <a:pt x="208" y="67"/>
                  </a:lnTo>
                  <a:lnTo>
                    <a:pt x="202" y="59"/>
                  </a:lnTo>
                  <a:lnTo>
                    <a:pt x="195" y="53"/>
                  </a:lnTo>
                  <a:lnTo>
                    <a:pt x="187" y="47"/>
                  </a:lnTo>
                  <a:lnTo>
                    <a:pt x="179" y="42"/>
                  </a:lnTo>
                  <a:lnTo>
                    <a:pt x="170" y="37"/>
                  </a:lnTo>
                  <a:lnTo>
                    <a:pt x="160" y="34"/>
                  </a:lnTo>
                  <a:lnTo>
                    <a:pt x="151" y="32"/>
                  </a:lnTo>
                  <a:lnTo>
                    <a:pt x="141" y="30"/>
                  </a:lnTo>
                  <a:lnTo>
                    <a:pt x="131" y="30"/>
                  </a:lnTo>
                  <a:lnTo>
                    <a:pt x="120" y="30"/>
                  </a:lnTo>
                  <a:lnTo>
                    <a:pt x="111" y="32"/>
                  </a:lnTo>
                  <a:lnTo>
                    <a:pt x="100" y="34"/>
                  </a:lnTo>
                  <a:lnTo>
                    <a:pt x="92" y="37"/>
                  </a:lnTo>
                  <a:lnTo>
                    <a:pt x="83" y="42"/>
                  </a:lnTo>
                  <a:lnTo>
                    <a:pt x="74" y="47"/>
                  </a:lnTo>
                  <a:lnTo>
                    <a:pt x="67" y="53"/>
                  </a:lnTo>
                  <a:lnTo>
                    <a:pt x="60" y="59"/>
                  </a:lnTo>
                  <a:lnTo>
                    <a:pt x="53" y="67"/>
                  </a:lnTo>
                  <a:lnTo>
                    <a:pt x="47" y="74"/>
                  </a:lnTo>
                  <a:lnTo>
                    <a:pt x="42" y="82"/>
                  </a:lnTo>
                  <a:lnTo>
                    <a:pt x="38" y="91"/>
                  </a:lnTo>
                  <a:lnTo>
                    <a:pt x="34" y="100"/>
                  </a:lnTo>
                  <a:lnTo>
                    <a:pt x="32" y="110"/>
                  </a:lnTo>
                  <a:lnTo>
                    <a:pt x="30" y="120"/>
                  </a:lnTo>
                  <a:lnTo>
                    <a:pt x="30" y="131"/>
                  </a:lnTo>
                  <a:lnTo>
                    <a:pt x="30" y="134"/>
                  </a:lnTo>
                  <a:lnTo>
                    <a:pt x="29" y="136"/>
                  </a:lnTo>
                  <a:lnTo>
                    <a:pt x="27" y="139"/>
                  </a:lnTo>
                  <a:lnTo>
                    <a:pt x="26" y="141"/>
                  </a:lnTo>
                  <a:lnTo>
                    <a:pt x="24" y="143"/>
                  </a:lnTo>
                  <a:lnTo>
                    <a:pt x="21" y="144"/>
                  </a:lnTo>
                  <a:lnTo>
                    <a:pt x="18" y="145"/>
                  </a:lnTo>
                  <a:lnTo>
                    <a:pt x="16" y="145"/>
                  </a:lnTo>
                  <a:lnTo>
                    <a:pt x="12" y="145"/>
                  </a:lnTo>
                  <a:lnTo>
                    <a:pt x="9" y="144"/>
                  </a:lnTo>
                  <a:lnTo>
                    <a:pt x="7" y="143"/>
                  </a:lnTo>
                  <a:lnTo>
                    <a:pt x="5" y="141"/>
                  </a:lnTo>
                  <a:lnTo>
                    <a:pt x="3" y="139"/>
                  </a:lnTo>
                  <a:lnTo>
                    <a:pt x="2" y="136"/>
                  </a:lnTo>
                  <a:lnTo>
                    <a:pt x="1" y="134"/>
                  </a:lnTo>
                  <a:lnTo>
                    <a:pt x="0" y="131"/>
                  </a:lnTo>
                  <a:lnTo>
                    <a:pt x="1" y="117"/>
                  </a:lnTo>
                  <a:lnTo>
                    <a:pt x="3" y="104"/>
                  </a:lnTo>
                  <a:lnTo>
                    <a:pt x="6" y="92"/>
                  </a:lnTo>
                  <a:lnTo>
                    <a:pt x="10" y="79"/>
                  </a:lnTo>
                  <a:lnTo>
                    <a:pt x="16" y="69"/>
                  </a:lnTo>
                  <a:lnTo>
                    <a:pt x="23" y="57"/>
                  </a:lnTo>
                  <a:lnTo>
                    <a:pt x="30" y="48"/>
                  </a:lnTo>
                  <a:lnTo>
                    <a:pt x="39" y="39"/>
                  </a:lnTo>
                  <a:lnTo>
                    <a:pt x="48" y="30"/>
                  </a:lnTo>
                  <a:lnTo>
                    <a:pt x="57" y="23"/>
                  </a:lnTo>
                  <a:lnTo>
                    <a:pt x="69" y="15"/>
                  </a:lnTo>
                  <a:lnTo>
                    <a:pt x="79" y="10"/>
                  </a:lnTo>
                  <a:lnTo>
                    <a:pt x="92" y="6"/>
                  </a:lnTo>
                  <a:lnTo>
                    <a:pt x="105" y="3"/>
                  </a:lnTo>
                  <a:lnTo>
                    <a:pt x="117" y="1"/>
                  </a:lnTo>
                  <a:lnTo>
                    <a:pt x="131" y="0"/>
                  </a:lnTo>
                  <a:lnTo>
                    <a:pt x="144" y="1"/>
                  </a:lnTo>
                  <a:lnTo>
                    <a:pt x="157" y="3"/>
                  </a:lnTo>
                  <a:lnTo>
                    <a:pt x="170" y="6"/>
                  </a:lnTo>
                  <a:lnTo>
                    <a:pt x="181" y="10"/>
                  </a:lnTo>
                  <a:lnTo>
                    <a:pt x="193" y="15"/>
                  </a:lnTo>
                  <a:lnTo>
                    <a:pt x="203" y="23"/>
                  </a:lnTo>
                  <a:lnTo>
                    <a:pt x="214" y="30"/>
                  </a:lnTo>
                  <a:lnTo>
                    <a:pt x="223" y="39"/>
                  </a:lnTo>
                  <a:lnTo>
                    <a:pt x="231" y="48"/>
                  </a:lnTo>
                  <a:lnTo>
                    <a:pt x="239" y="57"/>
                  </a:lnTo>
                  <a:lnTo>
                    <a:pt x="245" y="69"/>
                  </a:lnTo>
                  <a:lnTo>
                    <a:pt x="251" y="79"/>
                  </a:lnTo>
                  <a:lnTo>
                    <a:pt x="255" y="92"/>
                  </a:lnTo>
                  <a:lnTo>
                    <a:pt x="259" y="104"/>
                  </a:lnTo>
                  <a:lnTo>
                    <a:pt x="261" y="117"/>
                  </a:lnTo>
                  <a:lnTo>
                    <a:pt x="261" y="131"/>
                  </a:lnTo>
                  <a:lnTo>
                    <a:pt x="261" y="145"/>
                  </a:lnTo>
                  <a:lnTo>
                    <a:pt x="258" y="160"/>
                  </a:lnTo>
                  <a:lnTo>
                    <a:pt x="253" y="174"/>
                  </a:lnTo>
                  <a:lnTo>
                    <a:pt x="248" y="187"/>
                  </a:lnTo>
                  <a:lnTo>
                    <a:pt x="242" y="200"/>
                  </a:lnTo>
                  <a:lnTo>
                    <a:pt x="233" y="211"/>
                  </a:lnTo>
                  <a:lnTo>
                    <a:pt x="224" y="222"/>
                  </a:lnTo>
                  <a:lnTo>
                    <a:pt x="213" y="231"/>
                  </a:lnTo>
                  <a:lnTo>
                    <a:pt x="228" y="239"/>
                  </a:lnTo>
                  <a:lnTo>
                    <a:pt x="242" y="246"/>
                  </a:lnTo>
                  <a:lnTo>
                    <a:pt x="255" y="254"/>
                  </a:lnTo>
                  <a:lnTo>
                    <a:pt x="268" y="265"/>
                  </a:lnTo>
                  <a:lnTo>
                    <a:pt x="281" y="275"/>
                  </a:lnTo>
                  <a:lnTo>
                    <a:pt x="291" y="286"/>
                  </a:lnTo>
                  <a:lnTo>
                    <a:pt x="302" y="298"/>
                  </a:lnTo>
                  <a:lnTo>
                    <a:pt x="311" y="311"/>
                  </a:lnTo>
                  <a:lnTo>
                    <a:pt x="319" y="324"/>
                  </a:lnTo>
                  <a:lnTo>
                    <a:pt x="327" y="338"/>
                  </a:lnTo>
                  <a:lnTo>
                    <a:pt x="333" y="353"/>
                  </a:lnTo>
                  <a:lnTo>
                    <a:pt x="338" y="368"/>
                  </a:lnTo>
                  <a:lnTo>
                    <a:pt x="342" y="384"/>
                  </a:lnTo>
                  <a:lnTo>
                    <a:pt x="346" y="400"/>
                  </a:lnTo>
                  <a:lnTo>
                    <a:pt x="348" y="417"/>
                  </a:lnTo>
                  <a:lnTo>
                    <a:pt x="349" y="433"/>
                  </a:lnTo>
                  <a:lnTo>
                    <a:pt x="349" y="570"/>
                  </a:lnTo>
                  <a:lnTo>
                    <a:pt x="348" y="573"/>
                  </a:lnTo>
                  <a:lnTo>
                    <a:pt x="347" y="575"/>
                  </a:lnTo>
                  <a:lnTo>
                    <a:pt x="346" y="578"/>
                  </a:lnTo>
                  <a:lnTo>
                    <a:pt x="343" y="580"/>
                  </a:lnTo>
                  <a:lnTo>
                    <a:pt x="341" y="582"/>
                  </a:lnTo>
                  <a:lnTo>
                    <a:pt x="339" y="583"/>
                  </a:lnTo>
                  <a:lnTo>
                    <a:pt x="336" y="584"/>
                  </a:lnTo>
                  <a:lnTo>
                    <a:pt x="333" y="584"/>
                  </a:lnTo>
                  <a:close/>
                </a:path>
              </a:pathLst>
            </a:custGeom>
            <a:solidFill>
              <a:srgbClr val="AF6EE8"/>
            </a:solidFill>
            <a:ln w="9525">
              <a:noFill/>
              <a:round/>
              <a:headEnd/>
              <a:tailEnd/>
            </a:ln>
          </p:spPr>
          <p:txBody>
            <a:bodyPr/>
            <a:lstStyle/>
            <a:p>
              <a:endParaRPr lang="en-US" sz="2400"/>
            </a:p>
          </p:txBody>
        </p:sp>
        <p:sp>
          <p:nvSpPr>
            <p:cNvPr id="25622" name="Freeform 35"/>
            <p:cNvSpPr>
              <a:spLocks/>
            </p:cNvSpPr>
            <p:nvPr/>
          </p:nvSpPr>
          <p:spPr bwMode="auto">
            <a:xfrm>
              <a:off x="1766" y="2267"/>
              <a:ext cx="175" cy="293"/>
            </a:xfrm>
            <a:custGeom>
              <a:avLst/>
              <a:gdLst>
                <a:gd name="T0" fmla="*/ 10 w 349"/>
                <a:gd name="T1" fmla="*/ 583 h 584"/>
                <a:gd name="T2" fmla="*/ 4 w 349"/>
                <a:gd name="T3" fmla="*/ 578 h 584"/>
                <a:gd name="T4" fmla="*/ 0 w 349"/>
                <a:gd name="T5" fmla="*/ 570 h 584"/>
                <a:gd name="T6" fmla="*/ 4 w 349"/>
                <a:gd name="T7" fmla="*/ 400 h 584"/>
                <a:gd name="T8" fmla="*/ 16 w 349"/>
                <a:gd name="T9" fmla="*/ 353 h 584"/>
                <a:gd name="T10" fmla="*/ 38 w 349"/>
                <a:gd name="T11" fmla="*/ 311 h 584"/>
                <a:gd name="T12" fmla="*/ 69 w 349"/>
                <a:gd name="T13" fmla="*/ 275 h 584"/>
                <a:gd name="T14" fmla="*/ 107 w 349"/>
                <a:gd name="T15" fmla="*/ 246 h 584"/>
                <a:gd name="T16" fmla="*/ 125 w 349"/>
                <a:gd name="T17" fmla="*/ 222 h 584"/>
                <a:gd name="T18" fmla="*/ 101 w 349"/>
                <a:gd name="T19" fmla="*/ 187 h 584"/>
                <a:gd name="T20" fmla="*/ 88 w 349"/>
                <a:gd name="T21" fmla="*/ 145 h 584"/>
                <a:gd name="T22" fmla="*/ 91 w 349"/>
                <a:gd name="T23" fmla="*/ 104 h 584"/>
                <a:gd name="T24" fmla="*/ 104 w 349"/>
                <a:gd name="T25" fmla="*/ 69 h 584"/>
                <a:gd name="T26" fmla="*/ 126 w 349"/>
                <a:gd name="T27" fmla="*/ 39 h 584"/>
                <a:gd name="T28" fmla="*/ 157 w 349"/>
                <a:gd name="T29" fmla="*/ 15 h 584"/>
                <a:gd name="T30" fmla="*/ 192 w 349"/>
                <a:gd name="T31" fmla="*/ 3 h 584"/>
                <a:gd name="T32" fmla="*/ 232 w 349"/>
                <a:gd name="T33" fmla="*/ 1 h 584"/>
                <a:gd name="T34" fmla="*/ 270 w 349"/>
                <a:gd name="T35" fmla="*/ 10 h 584"/>
                <a:gd name="T36" fmla="*/ 301 w 349"/>
                <a:gd name="T37" fmla="*/ 30 h 584"/>
                <a:gd name="T38" fmla="*/ 326 w 349"/>
                <a:gd name="T39" fmla="*/ 57 h 584"/>
                <a:gd name="T40" fmla="*/ 343 w 349"/>
                <a:gd name="T41" fmla="*/ 92 h 584"/>
                <a:gd name="T42" fmla="*/ 349 w 349"/>
                <a:gd name="T43" fmla="*/ 131 h 584"/>
                <a:gd name="T44" fmla="*/ 346 w 349"/>
                <a:gd name="T45" fmla="*/ 139 h 584"/>
                <a:gd name="T46" fmla="*/ 340 w 349"/>
                <a:gd name="T47" fmla="*/ 144 h 584"/>
                <a:gd name="T48" fmla="*/ 331 w 349"/>
                <a:gd name="T49" fmla="*/ 145 h 584"/>
                <a:gd name="T50" fmla="*/ 323 w 349"/>
                <a:gd name="T51" fmla="*/ 141 h 584"/>
                <a:gd name="T52" fmla="*/ 320 w 349"/>
                <a:gd name="T53" fmla="*/ 134 h 584"/>
                <a:gd name="T54" fmla="*/ 317 w 349"/>
                <a:gd name="T55" fmla="*/ 110 h 584"/>
                <a:gd name="T56" fmla="*/ 307 w 349"/>
                <a:gd name="T57" fmla="*/ 82 h 584"/>
                <a:gd name="T58" fmla="*/ 290 w 349"/>
                <a:gd name="T59" fmla="*/ 59 h 584"/>
                <a:gd name="T60" fmla="*/ 267 w 349"/>
                <a:gd name="T61" fmla="*/ 42 h 584"/>
                <a:gd name="T62" fmla="*/ 238 w 349"/>
                <a:gd name="T63" fmla="*/ 32 h 584"/>
                <a:gd name="T64" fmla="*/ 208 w 349"/>
                <a:gd name="T65" fmla="*/ 30 h 584"/>
                <a:gd name="T66" fmla="*/ 180 w 349"/>
                <a:gd name="T67" fmla="*/ 37 h 584"/>
                <a:gd name="T68" fmla="*/ 154 w 349"/>
                <a:gd name="T69" fmla="*/ 53 h 584"/>
                <a:gd name="T70" fmla="*/ 135 w 349"/>
                <a:gd name="T71" fmla="*/ 74 h 584"/>
                <a:gd name="T72" fmla="*/ 122 w 349"/>
                <a:gd name="T73" fmla="*/ 100 h 584"/>
                <a:gd name="T74" fmla="*/ 118 w 349"/>
                <a:gd name="T75" fmla="*/ 131 h 584"/>
                <a:gd name="T76" fmla="*/ 120 w 349"/>
                <a:gd name="T77" fmla="*/ 153 h 584"/>
                <a:gd name="T78" fmla="*/ 135 w 349"/>
                <a:gd name="T79" fmla="*/ 185 h 584"/>
                <a:gd name="T80" fmla="*/ 159 w 349"/>
                <a:gd name="T81" fmla="*/ 211 h 584"/>
                <a:gd name="T82" fmla="*/ 177 w 349"/>
                <a:gd name="T83" fmla="*/ 223 h 584"/>
                <a:gd name="T84" fmla="*/ 186 w 349"/>
                <a:gd name="T85" fmla="*/ 232 h 584"/>
                <a:gd name="T86" fmla="*/ 183 w 349"/>
                <a:gd name="T87" fmla="*/ 246 h 584"/>
                <a:gd name="T88" fmla="*/ 160 w 349"/>
                <a:gd name="T89" fmla="*/ 255 h 584"/>
                <a:gd name="T90" fmla="*/ 117 w 349"/>
                <a:gd name="T91" fmla="*/ 275 h 584"/>
                <a:gd name="T92" fmla="*/ 81 w 349"/>
                <a:gd name="T93" fmla="*/ 305 h 584"/>
                <a:gd name="T94" fmla="*/ 54 w 349"/>
                <a:gd name="T95" fmla="*/ 342 h 584"/>
                <a:gd name="T96" fmla="*/ 37 w 349"/>
                <a:gd name="T97" fmla="*/ 385 h 584"/>
                <a:gd name="T98" fmla="*/ 31 w 349"/>
                <a:gd name="T99" fmla="*/ 433 h 584"/>
                <a:gd name="T100" fmla="*/ 30 w 349"/>
                <a:gd name="T101" fmla="*/ 575 h 584"/>
                <a:gd name="T102" fmla="*/ 25 w 349"/>
                <a:gd name="T103" fmla="*/ 582 h 584"/>
                <a:gd name="T104" fmla="*/ 16 w 349"/>
                <a:gd name="T105" fmla="*/ 584 h 5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584"/>
                <a:gd name="T161" fmla="*/ 349 w 349"/>
                <a:gd name="T162" fmla="*/ 584 h 5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584">
                  <a:moveTo>
                    <a:pt x="16" y="584"/>
                  </a:moveTo>
                  <a:lnTo>
                    <a:pt x="13" y="584"/>
                  </a:lnTo>
                  <a:lnTo>
                    <a:pt x="10" y="583"/>
                  </a:lnTo>
                  <a:lnTo>
                    <a:pt x="8" y="582"/>
                  </a:lnTo>
                  <a:lnTo>
                    <a:pt x="6" y="580"/>
                  </a:lnTo>
                  <a:lnTo>
                    <a:pt x="4" y="578"/>
                  </a:lnTo>
                  <a:lnTo>
                    <a:pt x="3" y="575"/>
                  </a:lnTo>
                  <a:lnTo>
                    <a:pt x="1" y="573"/>
                  </a:lnTo>
                  <a:lnTo>
                    <a:pt x="0" y="570"/>
                  </a:lnTo>
                  <a:lnTo>
                    <a:pt x="0" y="433"/>
                  </a:lnTo>
                  <a:lnTo>
                    <a:pt x="1" y="417"/>
                  </a:lnTo>
                  <a:lnTo>
                    <a:pt x="4" y="400"/>
                  </a:lnTo>
                  <a:lnTo>
                    <a:pt x="7" y="384"/>
                  </a:lnTo>
                  <a:lnTo>
                    <a:pt x="11" y="368"/>
                  </a:lnTo>
                  <a:lnTo>
                    <a:pt x="16" y="353"/>
                  </a:lnTo>
                  <a:lnTo>
                    <a:pt x="22" y="338"/>
                  </a:lnTo>
                  <a:lnTo>
                    <a:pt x="30" y="324"/>
                  </a:lnTo>
                  <a:lnTo>
                    <a:pt x="38" y="311"/>
                  </a:lnTo>
                  <a:lnTo>
                    <a:pt x="48" y="298"/>
                  </a:lnTo>
                  <a:lnTo>
                    <a:pt x="58" y="286"/>
                  </a:lnTo>
                  <a:lnTo>
                    <a:pt x="69" y="275"/>
                  </a:lnTo>
                  <a:lnTo>
                    <a:pt x="81" y="265"/>
                  </a:lnTo>
                  <a:lnTo>
                    <a:pt x="94" y="254"/>
                  </a:lnTo>
                  <a:lnTo>
                    <a:pt x="107" y="246"/>
                  </a:lnTo>
                  <a:lnTo>
                    <a:pt x="121" y="239"/>
                  </a:lnTo>
                  <a:lnTo>
                    <a:pt x="137" y="231"/>
                  </a:lnTo>
                  <a:lnTo>
                    <a:pt x="125" y="222"/>
                  </a:lnTo>
                  <a:lnTo>
                    <a:pt x="116" y="211"/>
                  </a:lnTo>
                  <a:lnTo>
                    <a:pt x="107" y="200"/>
                  </a:lnTo>
                  <a:lnTo>
                    <a:pt x="101" y="187"/>
                  </a:lnTo>
                  <a:lnTo>
                    <a:pt x="96" y="174"/>
                  </a:lnTo>
                  <a:lnTo>
                    <a:pt x="92" y="160"/>
                  </a:lnTo>
                  <a:lnTo>
                    <a:pt x="88" y="145"/>
                  </a:lnTo>
                  <a:lnTo>
                    <a:pt x="88" y="131"/>
                  </a:lnTo>
                  <a:lnTo>
                    <a:pt x="88" y="117"/>
                  </a:lnTo>
                  <a:lnTo>
                    <a:pt x="91" y="104"/>
                  </a:lnTo>
                  <a:lnTo>
                    <a:pt x="94" y="92"/>
                  </a:lnTo>
                  <a:lnTo>
                    <a:pt x="98" y="79"/>
                  </a:lnTo>
                  <a:lnTo>
                    <a:pt x="104" y="69"/>
                  </a:lnTo>
                  <a:lnTo>
                    <a:pt x="110" y="57"/>
                  </a:lnTo>
                  <a:lnTo>
                    <a:pt x="118" y="48"/>
                  </a:lnTo>
                  <a:lnTo>
                    <a:pt x="126" y="39"/>
                  </a:lnTo>
                  <a:lnTo>
                    <a:pt x="136" y="30"/>
                  </a:lnTo>
                  <a:lnTo>
                    <a:pt x="146" y="23"/>
                  </a:lnTo>
                  <a:lnTo>
                    <a:pt x="157" y="15"/>
                  </a:lnTo>
                  <a:lnTo>
                    <a:pt x="168" y="10"/>
                  </a:lnTo>
                  <a:lnTo>
                    <a:pt x="180" y="6"/>
                  </a:lnTo>
                  <a:lnTo>
                    <a:pt x="192" y="3"/>
                  </a:lnTo>
                  <a:lnTo>
                    <a:pt x="205" y="1"/>
                  </a:lnTo>
                  <a:lnTo>
                    <a:pt x="218" y="0"/>
                  </a:lnTo>
                  <a:lnTo>
                    <a:pt x="232" y="1"/>
                  </a:lnTo>
                  <a:lnTo>
                    <a:pt x="245" y="3"/>
                  </a:lnTo>
                  <a:lnTo>
                    <a:pt x="257" y="6"/>
                  </a:lnTo>
                  <a:lnTo>
                    <a:pt x="270" y="10"/>
                  </a:lnTo>
                  <a:lnTo>
                    <a:pt x="280" y="15"/>
                  </a:lnTo>
                  <a:lnTo>
                    <a:pt x="292" y="23"/>
                  </a:lnTo>
                  <a:lnTo>
                    <a:pt x="301" y="30"/>
                  </a:lnTo>
                  <a:lnTo>
                    <a:pt x="311" y="39"/>
                  </a:lnTo>
                  <a:lnTo>
                    <a:pt x="319" y="48"/>
                  </a:lnTo>
                  <a:lnTo>
                    <a:pt x="326" y="57"/>
                  </a:lnTo>
                  <a:lnTo>
                    <a:pt x="334" y="69"/>
                  </a:lnTo>
                  <a:lnTo>
                    <a:pt x="339" y="79"/>
                  </a:lnTo>
                  <a:lnTo>
                    <a:pt x="343" y="92"/>
                  </a:lnTo>
                  <a:lnTo>
                    <a:pt x="346" y="104"/>
                  </a:lnTo>
                  <a:lnTo>
                    <a:pt x="348" y="117"/>
                  </a:lnTo>
                  <a:lnTo>
                    <a:pt x="349" y="131"/>
                  </a:lnTo>
                  <a:lnTo>
                    <a:pt x="348" y="134"/>
                  </a:lnTo>
                  <a:lnTo>
                    <a:pt x="347" y="136"/>
                  </a:lnTo>
                  <a:lnTo>
                    <a:pt x="346" y="139"/>
                  </a:lnTo>
                  <a:lnTo>
                    <a:pt x="344" y="141"/>
                  </a:lnTo>
                  <a:lnTo>
                    <a:pt x="342" y="143"/>
                  </a:lnTo>
                  <a:lnTo>
                    <a:pt x="340" y="144"/>
                  </a:lnTo>
                  <a:lnTo>
                    <a:pt x="337" y="145"/>
                  </a:lnTo>
                  <a:lnTo>
                    <a:pt x="334" y="145"/>
                  </a:lnTo>
                  <a:lnTo>
                    <a:pt x="331" y="145"/>
                  </a:lnTo>
                  <a:lnTo>
                    <a:pt x="328" y="144"/>
                  </a:lnTo>
                  <a:lnTo>
                    <a:pt x="325" y="143"/>
                  </a:lnTo>
                  <a:lnTo>
                    <a:pt x="323" y="141"/>
                  </a:lnTo>
                  <a:lnTo>
                    <a:pt x="322" y="139"/>
                  </a:lnTo>
                  <a:lnTo>
                    <a:pt x="320" y="136"/>
                  </a:lnTo>
                  <a:lnTo>
                    <a:pt x="320" y="134"/>
                  </a:lnTo>
                  <a:lnTo>
                    <a:pt x="319" y="131"/>
                  </a:lnTo>
                  <a:lnTo>
                    <a:pt x="319" y="120"/>
                  </a:lnTo>
                  <a:lnTo>
                    <a:pt x="317" y="110"/>
                  </a:lnTo>
                  <a:lnTo>
                    <a:pt x="315" y="100"/>
                  </a:lnTo>
                  <a:lnTo>
                    <a:pt x="312" y="91"/>
                  </a:lnTo>
                  <a:lnTo>
                    <a:pt x="307" y="82"/>
                  </a:lnTo>
                  <a:lnTo>
                    <a:pt x="302" y="74"/>
                  </a:lnTo>
                  <a:lnTo>
                    <a:pt x="296" y="67"/>
                  </a:lnTo>
                  <a:lnTo>
                    <a:pt x="290" y="59"/>
                  </a:lnTo>
                  <a:lnTo>
                    <a:pt x="282" y="53"/>
                  </a:lnTo>
                  <a:lnTo>
                    <a:pt x="275" y="47"/>
                  </a:lnTo>
                  <a:lnTo>
                    <a:pt x="267" y="42"/>
                  </a:lnTo>
                  <a:lnTo>
                    <a:pt x="257" y="37"/>
                  </a:lnTo>
                  <a:lnTo>
                    <a:pt x="249" y="34"/>
                  </a:lnTo>
                  <a:lnTo>
                    <a:pt x="238" y="32"/>
                  </a:lnTo>
                  <a:lnTo>
                    <a:pt x="229" y="30"/>
                  </a:lnTo>
                  <a:lnTo>
                    <a:pt x="218" y="30"/>
                  </a:lnTo>
                  <a:lnTo>
                    <a:pt x="208" y="30"/>
                  </a:lnTo>
                  <a:lnTo>
                    <a:pt x="198" y="32"/>
                  </a:lnTo>
                  <a:lnTo>
                    <a:pt x="189" y="34"/>
                  </a:lnTo>
                  <a:lnTo>
                    <a:pt x="180" y="37"/>
                  </a:lnTo>
                  <a:lnTo>
                    <a:pt x="170" y="42"/>
                  </a:lnTo>
                  <a:lnTo>
                    <a:pt x="162" y="47"/>
                  </a:lnTo>
                  <a:lnTo>
                    <a:pt x="154" y="53"/>
                  </a:lnTo>
                  <a:lnTo>
                    <a:pt x="147" y="59"/>
                  </a:lnTo>
                  <a:lnTo>
                    <a:pt x="141" y="67"/>
                  </a:lnTo>
                  <a:lnTo>
                    <a:pt x="135" y="74"/>
                  </a:lnTo>
                  <a:lnTo>
                    <a:pt x="130" y="82"/>
                  </a:lnTo>
                  <a:lnTo>
                    <a:pt x="126" y="91"/>
                  </a:lnTo>
                  <a:lnTo>
                    <a:pt x="122" y="100"/>
                  </a:lnTo>
                  <a:lnTo>
                    <a:pt x="120" y="110"/>
                  </a:lnTo>
                  <a:lnTo>
                    <a:pt x="118" y="120"/>
                  </a:lnTo>
                  <a:lnTo>
                    <a:pt x="118" y="131"/>
                  </a:lnTo>
                  <a:lnTo>
                    <a:pt x="118" y="138"/>
                  </a:lnTo>
                  <a:lnTo>
                    <a:pt x="119" y="145"/>
                  </a:lnTo>
                  <a:lnTo>
                    <a:pt x="120" y="153"/>
                  </a:lnTo>
                  <a:lnTo>
                    <a:pt x="122" y="159"/>
                  </a:lnTo>
                  <a:lnTo>
                    <a:pt x="127" y="173"/>
                  </a:lnTo>
                  <a:lnTo>
                    <a:pt x="135" y="185"/>
                  </a:lnTo>
                  <a:lnTo>
                    <a:pt x="143" y="197"/>
                  </a:lnTo>
                  <a:lnTo>
                    <a:pt x="153" y="207"/>
                  </a:lnTo>
                  <a:lnTo>
                    <a:pt x="159" y="211"/>
                  </a:lnTo>
                  <a:lnTo>
                    <a:pt x="165" y="216"/>
                  </a:lnTo>
                  <a:lnTo>
                    <a:pt x="171" y="220"/>
                  </a:lnTo>
                  <a:lnTo>
                    <a:pt x="177" y="223"/>
                  </a:lnTo>
                  <a:lnTo>
                    <a:pt x="182" y="225"/>
                  </a:lnTo>
                  <a:lnTo>
                    <a:pt x="185" y="228"/>
                  </a:lnTo>
                  <a:lnTo>
                    <a:pt x="186" y="232"/>
                  </a:lnTo>
                  <a:lnTo>
                    <a:pt x="186" y="238"/>
                  </a:lnTo>
                  <a:lnTo>
                    <a:pt x="185" y="242"/>
                  </a:lnTo>
                  <a:lnTo>
                    <a:pt x="183" y="246"/>
                  </a:lnTo>
                  <a:lnTo>
                    <a:pt x="180" y="249"/>
                  </a:lnTo>
                  <a:lnTo>
                    <a:pt x="175" y="250"/>
                  </a:lnTo>
                  <a:lnTo>
                    <a:pt x="160" y="255"/>
                  </a:lnTo>
                  <a:lnTo>
                    <a:pt x="144" y="261"/>
                  </a:lnTo>
                  <a:lnTo>
                    <a:pt x="130" y="267"/>
                  </a:lnTo>
                  <a:lnTo>
                    <a:pt x="117" y="275"/>
                  </a:lnTo>
                  <a:lnTo>
                    <a:pt x="104" y="285"/>
                  </a:lnTo>
                  <a:lnTo>
                    <a:pt x="92" y="294"/>
                  </a:lnTo>
                  <a:lnTo>
                    <a:pt x="81" y="305"/>
                  </a:lnTo>
                  <a:lnTo>
                    <a:pt x="71" y="317"/>
                  </a:lnTo>
                  <a:lnTo>
                    <a:pt x="62" y="329"/>
                  </a:lnTo>
                  <a:lnTo>
                    <a:pt x="54" y="342"/>
                  </a:lnTo>
                  <a:lnTo>
                    <a:pt x="47" y="356"/>
                  </a:lnTo>
                  <a:lnTo>
                    <a:pt x="41" y="371"/>
                  </a:lnTo>
                  <a:lnTo>
                    <a:pt x="37" y="385"/>
                  </a:lnTo>
                  <a:lnTo>
                    <a:pt x="33" y="401"/>
                  </a:lnTo>
                  <a:lnTo>
                    <a:pt x="31" y="417"/>
                  </a:lnTo>
                  <a:lnTo>
                    <a:pt x="31" y="433"/>
                  </a:lnTo>
                  <a:lnTo>
                    <a:pt x="31" y="570"/>
                  </a:lnTo>
                  <a:lnTo>
                    <a:pt x="31" y="573"/>
                  </a:lnTo>
                  <a:lnTo>
                    <a:pt x="30" y="575"/>
                  </a:lnTo>
                  <a:lnTo>
                    <a:pt x="28" y="578"/>
                  </a:lnTo>
                  <a:lnTo>
                    <a:pt x="27" y="580"/>
                  </a:lnTo>
                  <a:lnTo>
                    <a:pt x="25" y="582"/>
                  </a:lnTo>
                  <a:lnTo>
                    <a:pt x="21" y="583"/>
                  </a:lnTo>
                  <a:lnTo>
                    <a:pt x="18" y="584"/>
                  </a:lnTo>
                  <a:lnTo>
                    <a:pt x="16" y="584"/>
                  </a:lnTo>
                  <a:close/>
                </a:path>
              </a:pathLst>
            </a:custGeom>
            <a:solidFill>
              <a:srgbClr val="AF6EE8"/>
            </a:solidFill>
            <a:ln w="9525">
              <a:noFill/>
              <a:round/>
              <a:headEnd/>
              <a:tailEnd/>
            </a:ln>
          </p:spPr>
          <p:txBody>
            <a:bodyPr/>
            <a:lstStyle/>
            <a:p>
              <a:endParaRPr lang="en-US" sz="2400"/>
            </a:p>
          </p:txBody>
        </p:sp>
        <p:sp>
          <p:nvSpPr>
            <p:cNvPr id="25623" name="Freeform 36"/>
            <p:cNvSpPr>
              <a:spLocks/>
            </p:cNvSpPr>
            <p:nvPr/>
          </p:nvSpPr>
          <p:spPr bwMode="auto">
            <a:xfrm>
              <a:off x="2055" y="2184"/>
              <a:ext cx="146" cy="518"/>
            </a:xfrm>
            <a:custGeom>
              <a:avLst/>
              <a:gdLst>
                <a:gd name="T0" fmla="*/ 291 w 291"/>
                <a:gd name="T1" fmla="*/ 0 h 1037"/>
                <a:gd name="T2" fmla="*/ 291 w 291"/>
                <a:gd name="T3" fmla="*/ 1037 h 1037"/>
                <a:gd name="T4" fmla="*/ 20 w 291"/>
                <a:gd name="T5" fmla="*/ 1037 h 1037"/>
                <a:gd name="T6" fmla="*/ 15 w 291"/>
                <a:gd name="T7" fmla="*/ 1037 h 1037"/>
                <a:gd name="T8" fmla="*/ 12 w 291"/>
                <a:gd name="T9" fmla="*/ 1036 h 1037"/>
                <a:gd name="T10" fmla="*/ 8 w 291"/>
                <a:gd name="T11" fmla="*/ 1034 h 1037"/>
                <a:gd name="T12" fmla="*/ 6 w 291"/>
                <a:gd name="T13" fmla="*/ 1031 h 1037"/>
                <a:gd name="T14" fmla="*/ 3 w 291"/>
                <a:gd name="T15" fmla="*/ 1028 h 1037"/>
                <a:gd name="T16" fmla="*/ 1 w 291"/>
                <a:gd name="T17" fmla="*/ 1025 h 1037"/>
                <a:gd name="T18" fmla="*/ 0 w 291"/>
                <a:gd name="T19" fmla="*/ 1021 h 1037"/>
                <a:gd name="T20" fmla="*/ 0 w 291"/>
                <a:gd name="T21" fmla="*/ 1017 h 1037"/>
                <a:gd name="T22" fmla="*/ 0 w 291"/>
                <a:gd name="T23" fmla="*/ 1013 h 1037"/>
                <a:gd name="T24" fmla="*/ 1 w 291"/>
                <a:gd name="T25" fmla="*/ 1009 h 1037"/>
                <a:gd name="T26" fmla="*/ 3 w 291"/>
                <a:gd name="T27" fmla="*/ 1006 h 1037"/>
                <a:gd name="T28" fmla="*/ 6 w 291"/>
                <a:gd name="T29" fmla="*/ 1003 h 1037"/>
                <a:gd name="T30" fmla="*/ 8 w 291"/>
                <a:gd name="T31" fmla="*/ 999 h 1037"/>
                <a:gd name="T32" fmla="*/ 12 w 291"/>
                <a:gd name="T33" fmla="*/ 998 h 1037"/>
                <a:gd name="T34" fmla="*/ 15 w 291"/>
                <a:gd name="T35" fmla="*/ 997 h 1037"/>
                <a:gd name="T36" fmla="*/ 20 w 291"/>
                <a:gd name="T37" fmla="*/ 996 h 1037"/>
                <a:gd name="T38" fmla="*/ 250 w 291"/>
                <a:gd name="T39" fmla="*/ 996 h 1037"/>
                <a:gd name="T40" fmla="*/ 250 w 291"/>
                <a:gd name="T41" fmla="*/ 41 h 1037"/>
                <a:gd name="T42" fmla="*/ 23 w 291"/>
                <a:gd name="T43" fmla="*/ 42 h 1037"/>
                <a:gd name="T44" fmla="*/ 19 w 291"/>
                <a:gd name="T45" fmla="*/ 41 h 1037"/>
                <a:gd name="T46" fmla="*/ 14 w 291"/>
                <a:gd name="T47" fmla="*/ 40 h 1037"/>
                <a:gd name="T48" fmla="*/ 11 w 291"/>
                <a:gd name="T49" fmla="*/ 38 h 1037"/>
                <a:gd name="T50" fmla="*/ 8 w 291"/>
                <a:gd name="T51" fmla="*/ 36 h 1037"/>
                <a:gd name="T52" fmla="*/ 6 w 291"/>
                <a:gd name="T53" fmla="*/ 33 h 1037"/>
                <a:gd name="T54" fmla="*/ 4 w 291"/>
                <a:gd name="T55" fmla="*/ 29 h 1037"/>
                <a:gd name="T56" fmla="*/ 3 w 291"/>
                <a:gd name="T57" fmla="*/ 25 h 1037"/>
                <a:gd name="T58" fmla="*/ 2 w 291"/>
                <a:gd name="T59" fmla="*/ 21 h 1037"/>
                <a:gd name="T60" fmla="*/ 2 w 291"/>
                <a:gd name="T61" fmla="*/ 21 h 1037"/>
                <a:gd name="T62" fmla="*/ 3 w 291"/>
                <a:gd name="T63" fmla="*/ 17 h 1037"/>
                <a:gd name="T64" fmla="*/ 4 w 291"/>
                <a:gd name="T65" fmla="*/ 14 h 1037"/>
                <a:gd name="T66" fmla="*/ 6 w 291"/>
                <a:gd name="T67" fmla="*/ 10 h 1037"/>
                <a:gd name="T68" fmla="*/ 8 w 291"/>
                <a:gd name="T69" fmla="*/ 7 h 1037"/>
                <a:gd name="T70" fmla="*/ 11 w 291"/>
                <a:gd name="T71" fmla="*/ 4 h 1037"/>
                <a:gd name="T72" fmla="*/ 14 w 291"/>
                <a:gd name="T73" fmla="*/ 2 h 1037"/>
                <a:gd name="T74" fmla="*/ 19 w 291"/>
                <a:gd name="T75" fmla="*/ 1 h 1037"/>
                <a:gd name="T76" fmla="*/ 23 w 291"/>
                <a:gd name="T77" fmla="*/ 1 h 1037"/>
                <a:gd name="T78" fmla="*/ 291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291" y="0"/>
                  </a:moveTo>
                  <a:lnTo>
                    <a:pt x="291" y="1037"/>
                  </a:lnTo>
                  <a:lnTo>
                    <a:pt x="20" y="1037"/>
                  </a:lnTo>
                  <a:lnTo>
                    <a:pt x="15" y="1037"/>
                  </a:lnTo>
                  <a:lnTo>
                    <a:pt x="12" y="1036"/>
                  </a:lnTo>
                  <a:lnTo>
                    <a:pt x="8" y="1034"/>
                  </a:lnTo>
                  <a:lnTo>
                    <a:pt x="6" y="1031"/>
                  </a:lnTo>
                  <a:lnTo>
                    <a:pt x="3" y="1028"/>
                  </a:lnTo>
                  <a:lnTo>
                    <a:pt x="1" y="1025"/>
                  </a:lnTo>
                  <a:lnTo>
                    <a:pt x="0" y="1021"/>
                  </a:lnTo>
                  <a:lnTo>
                    <a:pt x="0" y="1017"/>
                  </a:lnTo>
                  <a:lnTo>
                    <a:pt x="0" y="1013"/>
                  </a:lnTo>
                  <a:lnTo>
                    <a:pt x="1" y="1009"/>
                  </a:lnTo>
                  <a:lnTo>
                    <a:pt x="3" y="1006"/>
                  </a:lnTo>
                  <a:lnTo>
                    <a:pt x="6" y="1003"/>
                  </a:lnTo>
                  <a:lnTo>
                    <a:pt x="8" y="999"/>
                  </a:lnTo>
                  <a:lnTo>
                    <a:pt x="12" y="998"/>
                  </a:lnTo>
                  <a:lnTo>
                    <a:pt x="15" y="997"/>
                  </a:lnTo>
                  <a:lnTo>
                    <a:pt x="20" y="996"/>
                  </a:lnTo>
                  <a:lnTo>
                    <a:pt x="250" y="996"/>
                  </a:lnTo>
                  <a:lnTo>
                    <a:pt x="250" y="41"/>
                  </a:lnTo>
                  <a:lnTo>
                    <a:pt x="23" y="42"/>
                  </a:lnTo>
                  <a:lnTo>
                    <a:pt x="19" y="41"/>
                  </a:lnTo>
                  <a:lnTo>
                    <a:pt x="14" y="40"/>
                  </a:lnTo>
                  <a:lnTo>
                    <a:pt x="11" y="38"/>
                  </a:lnTo>
                  <a:lnTo>
                    <a:pt x="8" y="36"/>
                  </a:lnTo>
                  <a:lnTo>
                    <a:pt x="6" y="33"/>
                  </a:lnTo>
                  <a:lnTo>
                    <a:pt x="4" y="29"/>
                  </a:lnTo>
                  <a:lnTo>
                    <a:pt x="3" y="25"/>
                  </a:lnTo>
                  <a:lnTo>
                    <a:pt x="2" y="21"/>
                  </a:lnTo>
                  <a:lnTo>
                    <a:pt x="3" y="17"/>
                  </a:lnTo>
                  <a:lnTo>
                    <a:pt x="4" y="14"/>
                  </a:lnTo>
                  <a:lnTo>
                    <a:pt x="6" y="10"/>
                  </a:lnTo>
                  <a:lnTo>
                    <a:pt x="8" y="7"/>
                  </a:lnTo>
                  <a:lnTo>
                    <a:pt x="11" y="4"/>
                  </a:lnTo>
                  <a:lnTo>
                    <a:pt x="14" y="2"/>
                  </a:lnTo>
                  <a:lnTo>
                    <a:pt x="19" y="1"/>
                  </a:lnTo>
                  <a:lnTo>
                    <a:pt x="23" y="1"/>
                  </a:lnTo>
                  <a:lnTo>
                    <a:pt x="291" y="0"/>
                  </a:lnTo>
                  <a:close/>
                </a:path>
              </a:pathLst>
            </a:custGeom>
            <a:solidFill>
              <a:srgbClr val="AF6EE8"/>
            </a:solidFill>
            <a:ln w="9525">
              <a:noFill/>
              <a:round/>
              <a:headEnd/>
              <a:tailEnd/>
            </a:ln>
          </p:spPr>
          <p:txBody>
            <a:bodyPr/>
            <a:lstStyle/>
            <a:p>
              <a:endParaRPr lang="en-US" sz="2400"/>
            </a:p>
          </p:txBody>
        </p:sp>
        <p:sp>
          <p:nvSpPr>
            <p:cNvPr id="25624" name="Freeform 37"/>
            <p:cNvSpPr>
              <a:spLocks/>
            </p:cNvSpPr>
            <p:nvPr/>
          </p:nvSpPr>
          <p:spPr bwMode="auto">
            <a:xfrm>
              <a:off x="1695" y="2184"/>
              <a:ext cx="146" cy="518"/>
            </a:xfrm>
            <a:custGeom>
              <a:avLst/>
              <a:gdLst>
                <a:gd name="T0" fmla="*/ 0 w 291"/>
                <a:gd name="T1" fmla="*/ 0 h 1037"/>
                <a:gd name="T2" fmla="*/ 0 w 291"/>
                <a:gd name="T3" fmla="*/ 1037 h 1037"/>
                <a:gd name="T4" fmla="*/ 270 w 291"/>
                <a:gd name="T5" fmla="*/ 1037 h 1037"/>
                <a:gd name="T6" fmla="*/ 274 w 291"/>
                <a:gd name="T7" fmla="*/ 1037 h 1037"/>
                <a:gd name="T8" fmla="*/ 279 w 291"/>
                <a:gd name="T9" fmla="*/ 1036 h 1037"/>
                <a:gd name="T10" fmla="*/ 282 w 291"/>
                <a:gd name="T11" fmla="*/ 1034 h 1037"/>
                <a:gd name="T12" fmla="*/ 285 w 291"/>
                <a:gd name="T13" fmla="*/ 1031 h 1037"/>
                <a:gd name="T14" fmla="*/ 287 w 291"/>
                <a:gd name="T15" fmla="*/ 1028 h 1037"/>
                <a:gd name="T16" fmla="*/ 289 w 291"/>
                <a:gd name="T17" fmla="*/ 1025 h 1037"/>
                <a:gd name="T18" fmla="*/ 290 w 291"/>
                <a:gd name="T19" fmla="*/ 1021 h 1037"/>
                <a:gd name="T20" fmla="*/ 291 w 291"/>
                <a:gd name="T21" fmla="*/ 1017 h 1037"/>
                <a:gd name="T22" fmla="*/ 290 w 291"/>
                <a:gd name="T23" fmla="*/ 1013 h 1037"/>
                <a:gd name="T24" fmla="*/ 289 w 291"/>
                <a:gd name="T25" fmla="*/ 1009 h 1037"/>
                <a:gd name="T26" fmla="*/ 287 w 291"/>
                <a:gd name="T27" fmla="*/ 1006 h 1037"/>
                <a:gd name="T28" fmla="*/ 285 w 291"/>
                <a:gd name="T29" fmla="*/ 1003 h 1037"/>
                <a:gd name="T30" fmla="*/ 282 w 291"/>
                <a:gd name="T31" fmla="*/ 999 h 1037"/>
                <a:gd name="T32" fmla="*/ 279 w 291"/>
                <a:gd name="T33" fmla="*/ 998 h 1037"/>
                <a:gd name="T34" fmla="*/ 274 w 291"/>
                <a:gd name="T35" fmla="*/ 997 h 1037"/>
                <a:gd name="T36" fmla="*/ 270 w 291"/>
                <a:gd name="T37" fmla="*/ 996 h 1037"/>
                <a:gd name="T38" fmla="*/ 41 w 291"/>
                <a:gd name="T39" fmla="*/ 996 h 1037"/>
                <a:gd name="T40" fmla="*/ 41 w 291"/>
                <a:gd name="T41" fmla="*/ 41 h 1037"/>
                <a:gd name="T42" fmla="*/ 268 w 291"/>
                <a:gd name="T43" fmla="*/ 42 h 1037"/>
                <a:gd name="T44" fmla="*/ 272 w 291"/>
                <a:gd name="T45" fmla="*/ 41 h 1037"/>
                <a:gd name="T46" fmla="*/ 275 w 291"/>
                <a:gd name="T47" fmla="*/ 40 h 1037"/>
                <a:gd name="T48" fmla="*/ 280 w 291"/>
                <a:gd name="T49" fmla="*/ 38 h 1037"/>
                <a:gd name="T50" fmla="*/ 282 w 291"/>
                <a:gd name="T51" fmla="*/ 36 h 1037"/>
                <a:gd name="T52" fmla="*/ 285 w 291"/>
                <a:gd name="T53" fmla="*/ 33 h 1037"/>
                <a:gd name="T54" fmla="*/ 287 w 291"/>
                <a:gd name="T55" fmla="*/ 29 h 1037"/>
                <a:gd name="T56" fmla="*/ 288 w 291"/>
                <a:gd name="T57" fmla="*/ 25 h 1037"/>
                <a:gd name="T58" fmla="*/ 288 w 291"/>
                <a:gd name="T59" fmla="*/ 21 h 1037"/>
                <a:gd name="T60" fmla="*/ 288 w 291"/>
                <a:gd name="T61" fmla="*/ 21 h 1037"/>
                <a:gd name="T62" fmla="*/ 288 w 291"/>
                <a:gd name="T63" fmla="*/ 17 h 1037"/>
                <a:gd name="T64" fmla="*/ 287 w 291"/>
                <a:gd name="T65" fmla="*/ 14 h 1037"/>
                <a:gd name="T66" fmla="*/ 285 w 291"/>
                <a:gd name="T67" fmla="*/ 10 h 1037"/>
                <a:gd name="T68" fmla="*/ 282 w 291"/>
                <a:gd name="T69" fmla="*/ 7 h 1037"/>
                <a:gd name="T70" fmla="*/ 280 w 291"/>
                <a:gd name="T71" fmla="*/ 4 h 1037"/>
                <a:gd name="T72" fmla="*/ 275 w 291"/>
                <a:gd name="T73" fmla="*/ 2 h 1037"/>
                <a:gd name="T74" fmla="*/ 272 w 291"/>
                <a:gd name="T75" fmla="*/ 1 h 1037"/>
                <a:gd name="T76" fmla="*/ 268 w 291"/>
                <a:gd name="T77" fmla="*/ 1 h 1037"/>
                <a:gd name="T78" fmla="*/ 0 w 291"/>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1"/>
                <a:gd name="T121" fmla="*/ 0 h 1037"/>
                <a:gd name="T122" fmla="*/ 291 w 291"/>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1" h="1037">
                  <a:moveTo>
                    <a:pt x="0" y="0"/>
                  </a:moveTo>
                  <a:lnTo>
                    <a:pt x="0" y="1037"/>
                  </a:lnTo>
                  <a:lnTo>
                    <a:pt x="270" y="1037"/>
                  </a:lnTo>
                  <a:lnTo>
                    <a:pt x="274" y="1037"/>
                  </a:lnTo>
                  <a:lnTo>
                    <a:pt x="279" y="1036"/>
                  </a:lnTo>
                  <a:lnTo>
                    <a:pt x="282" y="1034"/>
                  </a:lnTo>
                  <a:lnTo>
                    <a:pt x="285" y="1031"/>
                  </a:lnTo>
                  <a:lnTo>
                    <a:pt x="287" y="1028"/>
                  </a:lnTo>
                  <a:lnTo>
                    <a:pt x="289" y="1025"/>
                  </a:lnTo>
                  <a:lnTo>
                    <a:pt x="290" y="1021"/>
                  </a:lnTo>
                  <a:lnTo>
                    <a:pt x="291" y="1017"/>
                  </a:lnTo>
                  <a:lnTo>
                    <a:pt x="290" y="1013"/>
                  </a:lnTo>
                  <a:lnTo>
                    <a:pt x="289" y="1009"/>
                  </a:lnTo>
                  <a:lnTo>
                    <a:pt x="287" y="1006"/>
                  </a:lnTo>
                  <a:lnTo>
                    <a:pt x="285" y="1003"/>
                  </a:lnTo>
                  <a:lnTo>
                    <a:pt x="282" y="999"/>
                  </a:lnTo>
                  <a:lnTo>
                    <a:pt x="279" y="998"/>
                  </a:lnTo>
                  <a:lnTo>
                    <a:pt x="274" y="997"/>
                  </a:lnTo>
                  <a:lnTo>
                    <a:pt x="270" y="996"/>
                  </a:lnTo>
                  <a:lnTo>
                    <a:pt x="41" y="996"/>
                  </a:lnTo>
                  <a:lnTo>
                    <a:pt x="41" y="41"/>
                  </a:lnTo>
                  <a:lnTo>
                    <a:pt x="268" y="42"/>
                  </a:lnTo>
                  <a:lnTo>
                    <a:pt x="272" y="41"/>
                  </a:lnTo>
                  <a:lnTo>
                    <a:pt x="275" y="40"/>
                  </a:lnTo>
                  <a:lnTo>
                    <a:pt x="280" y="38"/>
                  </a:lnTo>
                  <a:lnTo>
                    <a:pt x="282" y="36"/>
                  </a:lnTo>
                  <a:lnTo>
                    <a:pt x="285" y="33"/>
                  </a:lnTo>
                  <a:lnTo>
                    <a:pt x="287" y="29"/>
                  </a:lnTo>
                  <a:lnTo>
                    <a:pt x="288" y="25"/>
                  </a:lnTo>
                  <a:lnTo>
                    <a:pt x="288" y="21"/>
                  </a:lnTo>
                  <a:lnTo>
                    <a:pt x="288" y="17"/>
                  </a:lnTo>
                  <a:lnTo>
                    <a:pt x="287" y="14"/>
                  </a:lnTo>
                  <a:lnTo>
                    <a:pt x="285" y="10"/>
                  </a:lnTo>
                  <a:lnTo>
                    <a:pt x="282" y="7"/>
                  </a:lnTo>
                  <a:lnTo>
                    <a:pt x="280" y="4"/>
                  </a:lnTo>
                  <a:lnTo>
                    <a:pt x="275" y="2"/>
                  </a:lnTo>
                  <a:lnTo>
                    <a:pt x="272" y="1"/>
                  </a:lnTo>
                  <a:lnTo>
                    <a:pt x="268" y="1"/>
                  </a:lnTo>
                  <a:lnTo>
                    <a:pt x="0" y="0"/>
                  </a:lnTo>
                  <a:close/>
                </a:path>
              </a:pathLst>
            </a:custGeom>
            <a:solidFill>
              <a:srgbClr val="AF6EE8"/>
            </a:solidFill>
            <a:ln w="9525">
              <a:noFill/>
              <a:round/>
              <a:headEnd/>
              <a:tailEnd/>
            </a:ln>
          </p:spPr>
          <p:txBody>
            <a:bodyPr/>
            <a:lstStyle/>
            <a:p>
              <a:endParaRPr lang="en-US" sz="2400"/>
            </a:p>
          </p:txBody>
        </p:sp>
      </p:grpSp>
      <p:pic>
        <p:nvPicPr>
          <p:cNvPr id="25612" name="Picture 38" descr="buttons2_CLOUD_01"/>
          <p:cNvPicPr>
            <a:picLocks noChangeAspect="1" noChangeArrowheads="1"/>
          </p:cNvPicPr>
          <p:nvPr/>
        </p:nvPicPr>
        <p:blipFill>
          <a:blip r:embed="rId5"/>
          <a:srcRect/>
          <a:stretch>
            <a:fillRect/>
          </a:stretch>
        </p:blipFill>
        <p:spPr bwMode="auto">
          <a:xfrm>
            <a:off x="8026400" y="1305984"/>
            <a:ext cx="1128184" cy="575733"/>
          </a:xfrm>
          <a:prstGeom prst="rect">
            <a:avLst/>
          </a:prstGeom>
          <a:noFill/>
          <a:ln w="9525">
            <a:noFill/>
            <a:miter lim="800000"/>
            <a:headEnd/>
            <a:tailEnd/>
          </a:ln>
        </p:spPr>
      </p:pic>
      <p:pic>
        <p:nvPicPr>
          <p:cNvPr id="25613" name="Picture 39" descr="buttons2_CLOUD-why"/>
          <p:cNvPicPr>
            <a:picLocks noChangeAspect="1" noChangeArrowheads="1"/>
          </p:cNvPicPr>
          <p:nvPr/>
        </p:nvPicPr>
        <p:blipFill>
          <a:blip r:embed="rId6"/>
          <a:srcRect/>
          <a:stretch>
            <a:fillRect/>
          </a:stretch>
        </p:blipFill>
        <p:spPr bwMode="auto">
          <a:xfrm>
            <a:off x="7948085" y="3179234"/>
            <a:ext cx="1060449" cy="565151"/>
          </a:xfrm>
          <a:prstGeom prst="rect">
            <a:avLst/>
          </a:prstGeom>
          <a:noFill/>
          <a:ln w="9525">
            <a:noFill/>
            <a:miter lim="800000"/>
            <a:headEnd/>
            <a:tailEnd/>
          </a:ln>
        </p:spPr>
      </p:pic>
      <p:pic>
        <p:nvPicPr>
          <p:cNvPr id="25614" name="Picture 40" descr="buttons2_CLOUD-how"/>
          <p:cNvPicPr>
            <a:picLocks noChangeAspect="1" noChangeArrowheads="1"/>
          </p:cNvPicPr>
          <p:nvPr/>
        </p:nvPicPr>
        <p:blipFill>
          <a:blip r:embed="rId7"/>
          <a:srcRect/>
          <a:stretch>
            <a:fillRect/>
          </a:stretch>
        </p:blipFill>
        <p:spPr bwMode="auto">
          <a:xfrm>
            <a:off x="8001001" y="4942418"/>
            <a:ext cx="963084" cy="427567"/>
          </a:xfrm>
          <a:prstGeom prst="rect">
            <a:avLst/>
          </a:prstGeom>
          <a:noFill/>
          <a:ln w="9525">
            <a:noFill/>
            <a:miter lim="800000"/>
            <a:headEnd/>
            <a:tailEnd/>
          </a:ln>
        </p:spPr>
      </p:pic>
      <p:sp>
        <p:nvSpPr>
          <p:cNvPr id="25615" name="Rectangle 3"/>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fld id="{FD12EFC8-1A20-4416-8B3F-578DA8AAD4B7}" type="slidenum">
              <a:rPr lang="en-US" sz="800">
                <a:solidFill>
                  <a:srgbClr val="FFFFFF"/>
                </a:solidFill>
              </a:rPr>
              <a:pPr/>
              <a:t>6</a:t>
            </a:fld>
            <a:endParaRPr lang="en-US" sz="800">
              <a:solidFill>
                <a:srgbClr val="FFFFFF"/>
              </a:solidFill>
            </a:endParaRPr>
          </a:p>
        </p:txBody>
      </p:sp>
      <p:sp>
        <p:nvSpPr>
          <p:cNvPr id="25616" name="Rectangle 4"/>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r>
              <a:rPr lang="en-US" sz="800">
                <a:solidFill>
                  <a:srgbClr val="FFFFFF"/>
                </a:solidFill>
              </a:rPr>
              <a:t>Page</a:t>
            </a:r>
          </a:p>
        </p:txBody>
      </p:sp>
      <p:sp>
        <p:nvSpPr>
          <p:cNvPr id="25617"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rgbClr val="FFFFFF"/>
                </a:solidFill>
              </a:rPr>
              <a:t>© 2016 IBM Corporation</a:t>
            </a:r>
          </a:p>
        </p:txBody>
      </p:sp>
    </p:spTree>
    <p:extLst>
      <p:ext uri="{BB962C8B-B14F-4D97-AF65-F5344CB8AC3E}">
        <p14:creationId xmlns:p14="http://schemas.microsoft.com/office/powerpoint/2010/main" val="7490550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5" descr="contents_new copy"/>
          <p:cNvPicPr>
            <a:picLocks noChangeAspect="1" noChangeArrowheads="1"/>
          </p:cNvPicPr>
          <p:nvPr/>
        </p:nvPicPr>
        <p:blipFill>
          <a:blip r:embed="rId3" cstate="print"/>
          <a:srcRect/>
          <a:stretch>
            <a:fillRect/>
          </a:stretch>
        </p:blipFill>
        <p:spPr bwMode="auto">
          <a:xfrm>
            <a:off x="0" y="1"/>
            <a:ext cx="6326717" cy="6864351"/>
          </a:xfrm>
          <a:prstGeom prst="rect">
            <a:avLst/>
          </a:prstGeom>
          <a:noFill/>
          <a:ln w="9525">
            <a:noFill/>
            <a:miter lim="800000"/>
            <a:headEnd/>
            <a:tailEnd/>
          </a:ln>
        </p:spPr>
      </p:pic>
      <p:sp>
        <p:nvSpPr>
          <p:cNvPr id="23554" name="Freeform 3"/>
          <p:cNvSpPr>
            <a:spLocks/>
          </p:cNvSpPr>
          <p:nvPr/>
        </p:nvSpPr>
        <p:spPr bwMode="auto">
          <a:xfrm>
            <a:off x="5465234" y="-21166"/>
            <a:ext cx="6788151" cy="6929967"/>
          </a:xfrm>
          <a:custGeom>
            <a:avLst/>
            <a:gdLst>
              <a:gd name="T0" fmla="*/ 0 w 3207"/>
              <a:gd name="T1" fmla="*/ 2147483647 h 3274"/>
              <a:gd name="T2" fmla="*/ 2147483647 w 3207"/>
              <a:gd name="T3" fmla="*/ 0 h 3274"/>
              <a:gd name="T4" fmla="*/ 2147483647 w 3207"/>
              <a:gd name="T5" fmla="*/ 0 h 3274"/>
              <a:gd name="T6" fmla="*/ 2147483647 w 3207"/>
              <a:gd name="T7" fmla="*/ 2147483647 h 3274"/>
              <a:gd name="T8" fmla="*/ 0 60000 65536"/>
              <a:gd name="T9" fmla="*/ 0 60000 65536"/>
              <a:gd name="T10" fmla="*/ 0 60000 65536"/>
              <a:gd name="T11" fmla="*/ 0 60000 65536"/>
              <a:gd name="T12" fmla="*/ 0 w 3207"/>
              <a:gd name="T13" fmla="*/ 0 h 3274"/>
              <a:gd name="T14" fmla="*/ 3207 w 3207"/>
              <a:gd name="T15" fmla="*/ 3274 h 3274"/>
            </a:gdLst>
            <a:ahLst/>
            <a:cxnLst>
              <a:cxn ang="T8">
                <a:pos x="T0" y="T1"/>
              </a:cxn>
              <a:cxn ang="T9">
                <a:pos x="T2" y="T3"/>
              </a:cxn>
              <a:cxn ang="T10">
                <a:pos x="T4" y="T5"/>
              </a:cxn>
              <a:cxn ang="T11">
                <a:pos x="T6" y="T7"/>
              </a:cxn>
            </a:cxnLst>
            <a:rect l="T12" t="T13" r="T14" b="T15"/>
            <a:pathLst>
              <a:path w="3207" h="3274">
                <a:moveTo>
                  <a:pt x="0" y="3255"/>
                </a:moveTo>
                <a:lnTo>
                  <a:pt x="29" y="0"/>
                </a:lnTo>
                <a:lnTo>
                  <a:pt x="3178" y="0"/>
                </a:lnTo>
                <a:lnTo>
                  <a:pt x="3207" y="3274"/>
                </a:lnTo>
              </a:path>
            </a:pathLst>
          </a:custGeom>
          <a:solidFill>
            <a:srgbClr val="0B3040"/>
          </a:solidFill>
          <a:ln w="9525">
            <a:noFill/>
            <a:round/>
            <a:headEnd/>
            <a:tailEnd/>
          </a:ln>
        </p:spPr>
        <p:txBody>
          <a:bodyPr/>
          <a:lstStyle/>
          <a:p>
            <a:endParaRPr lang="en-US" sz="2400" dirty="0"/>
          </a:p>
        </p:txBody>
      </p:sp>
      <p:sp>
        <p:nvSpPr>
          <p:cNvPr id="23555" name="Shape 304"/>
          <p:cNvSpPr>
            <a:spLocks noChangeArrowheads="1"/>
          </p:cNvSpPr>
          <p:nvPr/>
        </p:nvSpPr>
        <p:spPr bwMode="auto">
          <a:xfrm>
            <a:off x="361951" y="459317"/>
            <a:ext cx="4593167" cy="1450097"/>
          </a:xfrm>
          <a:prstGeom prst="rect">
            <a:avLst/>
          </a:prstGeom>
          <a:noFill/>
          <a:ln w="12700">
            <a:noFill/>
            <a:miter lim="400000"/>
            <a:headEnd/>
            <a:tailEnd/>
          </a:ln>
        </p:spPr>
        <p:txBody>
          <a:bodyPr lIns="67733" tIns="67733" rIns="67733" bIns="67733">
            <a:spAutoFit/>
          </a:bodyPr>
          <a:lstStyle/>
          <a:p>
            <a:pPr defTabSz="1098523" hangingPunct="0"/>
            <a:r>
              <a:rPr lang="en-US" sz="4267" dirty="0">
                <a:solidFill>
                  <a:srgbClr val="FFFFFF"/>
                </a:solidFill>
                <a:sym typeface="Helvetica" pitchFamily="34" charset="0"/>
              </a:rPr>
              <a:t>What are We Solving?</a:t>
            </a:r>
          </a:p>
        </p:txBody>
      </p:sp>
      <p:sp>
        <p:nvSpPr>
          <p:cNvPr id="23567" name="Rectangle 3"/>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fld id="{831F8E2D-AAD6-4010-B8BC-0D822DD3C875}" type="slidenum">
              <a:rPr lang="en-US" sz="800">
                <a:solidFill>
                  <a:srgbClr val="FFFFFF"/>
                </a:solidFill>
              </a:rPr>
              <a:pPr/>
              <a:t>7</a:t>
            </a:fld>
            <a:endParaRPr lang="en-US" sz="800">
              <a:solidFill>
                <a:srgbClr val="FFFFFF"/>
              </a:solidFill>
            </a:endParaRPr>
          </a:p>
        </p:txBody>
      </p:sp>
      <p:sp>
        <p:nvSpPr>
          <p:cNvPr id="23568" name="Rectangle 4"/>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r>
              <a:rPr lang="en-US" sz="800">
                <a:solidFill>
                  <a:srgbClr val="FFFFFF"/>
                </a:solidFill>
              </a:rPr>
              <a:t>Page</a:t>
            </a:r>
          </a:p>
        </p:txBody>
      </p:sp>
      <p:sp>
        <p:nvSpPr>
          <p:cNvPr id="23569"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rgbClr val="FFFFFF"/>
                </a:solidFill>
              </a:rPr>
              <a:t>© 2016 IBM Corporation</a:t>
            </a:r>
          </a:p>
        </p:txBody>
      </p:sp>
      <p:pic>
        <p:nvPicPr>
          <p:cNvPr id="23570" name="Picture 46" descr="icon-w"/>
          <p:cNvPicPr>
            <a:picLocks noChangeAspect="1" noChangeArrowheads="1"/>
          </p:cNvPicPr>
          <p:nvPr/>
        </p:nvPicPr>
        <p:blipFill>
          <a:blip r:embed="rId4"/>
          <a:srcRect/>
          <a:stretch>
            <a:fillRect/>
          </a:stretch>
        </p:blipFill>
        <p:spPr bwMode="auto">
          <a:xfrm>
            <a:off x="340785" y="4133851"/>
            <a:ext cx="842433" cy="897467"/>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6137338" y="4586718"/>
            <a:ext cx="1831109" cy="1141220"/>
          </a:xfrm>
          <a:prstGeom prst="rect">
            <a:avLst/>
          </a:prstGeom>
        </p:spPr>
      </p:pic>
      <p:sp>
        <p:nvSpPr>
          <p:cNvPr id="3" name="Rectangle 2"/>
          <p:cNvSpPr/>
          <p:nvPr/>
        </p:nvSpPr>
        <p:spPr>
          <a:xfrm>
            <a:off x="8658847" y="4484714"/>
            <a:ext cx="3028208" cy="1231106"/>
          </a:xfrm>
          <a:prstGeom prst="rect">
            <a:avLst/>
          </a:prstGeom>
          <a:noFill/>
        </p:spPr>
        <p:txBody>
          <a:bodyPr wrap="square" lIns="121920" tIns="60960" rIns="121920" bIns="60960">
            <a:spAutoFit/>
          </a:bodyPr>
          <a:lstStyle/>
          <a:p>
            <a:pPr algn="ctr"/>
            <a:r>
              <a:rPr lang="en-US" sz="720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Trust</a:t>
            </a:r>
            <a:endParaRPr lang="en-US" sz="7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4" name="Picture 3"/>
          <p:cNvPicPr>
            <a:picLocks noChangeAspect="1"/>
          </p:cNvPicPr>
          <p:nvPr/>
        </p:nvPicPr>
        <p:blipFill>
          <a:blip r:embed="rId6"/>
          <a:stretch>
            <a:fillRect/>
          </a:stretch>
        </p:blipFill>
        <p:spPr>
          <a:xfrm>
            <a:off x="6185713" y="1025942"/>
            <a:ext cx="1572457" cy="1565469"/>
          </a:xfrm>
          <a:prstGeom prst="rect">
            <a:avLst/>
          </a:prstGeom>
        </p:spPr>
      </p:pic>
      <p:sp>
        <p:nvSpPr>
          <p:cNvPr id="46" name="Rectangle 45"/>
          <p:cNvSpPr/>
          <p:nvPr/>
        </p:nvSpPr>
        <p:spPr>
          <a:xfrm>
            <a:off x="8607500" y="1223635"/>
            <a:ext cx="3028208" cy="1231106"/>
          </a:xfrm>
          <a:prstGeom prst="rect">
            <a:avLst/>
          </a:prstGeom>
          <a:noFill/>
        </p:spPr>
        <p:txBody>
          <a:bodyPr wrap="square" lIns="121920" tIns="60960" rIns="121920" bIns="60960">
            <a:spAutoFit/>
          </a:bodyPr>
          <a:lstStyle/>
          <a:p>
            <a:pPr algn="ctr"/>
            <a:r>
              <a:rPr lang="en-US" sz="720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Time</a:t>
            </a:r>
            <a:endParaRPr lang="en-US" sz="7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593435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cover_ideas_01"/>
          <p:cNvPicPr>
            <a:picLocks noChangeAspect="1" noChangeArrowheads="1"/>
          </p:cNvPicPr>
          <p:nvPr/>
        </p:nvPicPr>
        <p:blipFill>
          <a:blip r:embed="rId3"/>
          <a:srcRect t="17404"/>
          <a:stretch>
            <a:fillRect/>
          </a:stretch>
        </p:blipFill>
        <p:spPr bwMode="auto">
          <a:xfrm>
            <a:off x="850900" y="2087034"/>
            <a:ext cx="10270067" cy="4770967"/>
          </a:xfrm>
          <a:prstGeom prst="rect">
            <a:avLst/>
          </a:prstGeom>
          <a:noFill/>
          <a:ln w="9525">
            <a:noFill/>
            <a:miter lim="800000"/>
            <a:headEnd/>
            <a:tailEnd/>
          </a:ln>
        </p:spPr>
      </p:pic>
      <p:sp>
        <p:nvSpPr>
          <p:cNvPr id="33794" name="Rectangle 3"/>
          <p:cNvSpPr>
            <a:spLocks noChangeArrowheads="1"/>
          </p:cNvSpPr>
          <p:nvPr/>
        </p:nvSpPr>
        <p:spPr bwMode="auto">
          <a:xfrm>
            <a:off x="971551" y="2042584"/>
            <a:ext cx="10193867" cy="4815416"/>
          </a:xfrm>
          <a:prstGeom prst="rect">
            <a:avLst/>
          </a:prstGeom>
          <a:gradFill rotWithShape="1">
            <a:gsLst>
              <a:gs pos="0">
                <a:srgbClr val="FFFFFF"/>
              </a:gs>
              <a:gs pos="100000">
                <a:srgbClr val="FFFFFF">
                  <a:alpha val="70000"/>
                </a:srgbClr>
              </a:gs>
            </a:gsLst>
            <a:lin ang="5400000" scaled="1"/>
          </a:gradFill>
          <a:ln w="9525">
            <a:noFill/>
            <a:miter lim="800000"/>
            <a:headEnd/>
            <a:tailEnd/>
          </a:ln>
        </p:spPr>
        <p:txBody>
          <a:bodyPr wrap="none" anchor="ctr"/>
          <a:lstStyle/>
          <a:p>
            <a:endParaRPr lang="en-US" sz="2400"/>
          </a:p>
        </p:txBody>
      </p:sp>
      <p:sp>
        <p:nvSpPr>
          <p:cNvPr id="33795" name="Rectangle 4"/>
          <p:cNvSpPr>
            <a:spLocks noChangeArrowheads="1"/>
          </p:cNvSpPr>
          <p:nvPr/>
        </p:nvSpPr>
        <p:spPr bwMode="auto">
          <a:xfrm>
            <a:off x="9251951" y="2235200"/>
            <a:ext cx="1888067" cy="4622800"/>
          </a:xfrm>
          <a:prstGeom prst="rect">
            <a:avLst/>
          </a:prstGeom>
          <a:gradFill rotWithShape="1">
            <a:gsLst>
              <a:gs pos="0">
                <a:srgbClr val="FFFFFF">
                  <a:alpha val="0"/>
                </a:srgbClr>
              </a:gs>
              <a:gs pos="100000">
                <a:srgbClr val="FFFFFF"/>
              </a:gs>
            </a:gsLst>
            <a:lin ang="0" scaled="1"/>
          </a:gradFill>
          <a:ln w="9525">
            <a:noFill/>
            <a:miter lim="800000"/>
            <a:headEnd/>
            <a:tailEnd/>
          </a:ln>
        </p:spPr>
        <p:txBody>
          <a:bodyPr wrap="none" anchor="ctr"/>
          <a:lstStyle/>
          <a:p>
            <a:endParaRPr lang="en-US" sz="2400"/>
          </a:p>
        </p:txBody>
      </p:sp>
      <p:sp>
        <p:nvSpPr>
          <p:cNvPr id="33796" name="Rectangle 5"/>
          <p:cNvSpPr>
            <a:spLocks noChangeArrowheads="1"/>
          </p:cNvSpPr>
          <p:nvPr/>
        </p:nvSpPr>
        <p:spPr bwMode="auto">
          <a:xfrm flipH="1">
            <a:off x="785285" y="2053168"/>
            <a:ext cx="2070100" cy="4804833"/>
          </a:xfrm>
          <a:prstGeom prst="rect">
            <a:avLst/>
          </a:prstGeom>
          <a:gradFill rotWithShape="1">
            <a:gsLst>
              <a:gs pos="0">
                <a:srgbClr val="FFFFFF">
                  <a:alpha val="0"/>
                </a:srgbClr>
              </a:gs>
              <a:gs pos="100000">
                <a:srgbClr val="FFFFFF"/>
              </a:gs>
            </a:gsLst>
            <a:lin ang="0" scaled="1"/>
          </a:gradFill>
          <a:ln w="9525">
            <a:noFill/>
            <a:miter lim="800000"/>
            <a:headEnd/>
            <a:tailEnd/>
          </a:ln>
        </p:spPr>
        <p:txBody>
          <a:bodyPr wrap="none" anchor="ctr"/>
          <a:lstStyle/>
          <a:p>
            <a:endParaRPr lang="en-US" sz="2400"/>
          </a:p>
        </p:txBody>
      </p:sp>
      <p:sp>
        <p:nvSpPr>
          <p:cNvPr id="33797" name="Rectangle 85"/>
          <p:cNvSpPr>
            <a:spLocks noChangeArrowheads="1"/>
          </p:cNvSpPr>
          <p:nvPr/>
        </p:nvSpPr>
        <p:spPr bwMode="auto">
          <a:xfrm>
            <a:off x="2770717" y="3016252"/>
            <a:ext cx="6680200" cy="2432049"/>
          </a:xfrm>
          <a:prstGeom prst="rect">
            <a:avLst/>
          </a:prstGeom>
          <a:noFill/>
          <a:ln w="28575">
            <a:solidFill>
              <a:srgbClr val="FF5050"/>
            </a:solidFill>
            <a:prstDash val="sysDot"/>
            <a:miter lim="800000"/>
            <a:headEnd/>
            <a:tailEnd/>
          </a:ln>
        </p:spPr>
        <p:txBody>
          <a:bodyPr wrap="none" anchor="ctr"/>
          <a:lstStyle/>
          <a:p>
            <a:pPr defTabSz="609585"/>
            <a:endParaRPr lang="en-US" sz="2400"/>
          </a:p>
        </p:txBody>
      </p:sp>
      <p:pic>
        <p:nvPicPr>
          <p:cNvPr id="33798" name="Picture 7" descr="06_NEW_01b"/>
          <p:cNvPicPr>
            <a:picLocks noChangeAspect="1" noChangeArrowheads="1"/>
          </p:cNvPicPr>
          <p:nvPr/>
        </p:nvPicPr>
        <p:blipFill>
          <a:blip r:embed="rId4"/>
          <a:srcRect/>
          <a:stretch>
            <a:fillRect/>
          </a:stretch>
        </p:blipFill>
        <p:spPr bwMode="auto">
          <a:xfrm>
            <a:off x="8856133" y="2387600"/>
            <a:ext cx="1178984" cy="1176867"/>
          </a:xfrm>
          <a:prstGeom prst="rect">
            <a:avLst/>
          </a:prstGeom>
          <a:noFill/>
          <a:ln w="9525">
            <a:noFill/>
            <a:miter lim="800000"/>
            <a:headEnd/>
            <a:tailEnd/>
          </a:ln>
        </p:spPr>
      </p:pic>
      <p:grpSp>
        <p:nvGrpSpPr>
          <p:cNvPr id="33799" name="Group 8"/>
          <p:cNvGrpSpPr>
            <a:grpSpLocks/>
          </p:cNvGrpSpPr>
          <p:nvPr/>
        </p:nvGrpSpPr>
        <p:grpSpPr bwMode="auto">
          <a:xfrm>
            <a:off x="8741834" y="2288117"/>
            <a:ext cx="1418167" cy="1369483"/>
            <a:chOff x="4185" y="1141"/>
            <a:chExt cx="705" cy="681"/>
          </a:xfrm>
        </p:grpSpPr>
        <p:sp>
          <p:nvSpPr>
            <p:cNvPr id="33842" name="Freeform 9"/>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3843" name="Freeform 10"/>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pic>
        <p:nvPicPr>
          <p:cNvPr id="33800" name="Picture 11" descr="06_NEW_02"/>
          <p:cNvPicPr>
            <a:picLocks noChangeAspect="1" noChangeArrowheads="1"/>
          </p:cNvPicPr>
          <p:nvPr/>
        </p:nvPicPr>
        <p:blipFill>
          <a:blip r:embed="rId5"/>
          <a:srcRect/>
          <a:stretch>
            <a:fillRect/>
          </a:stretch>
        </p:blipFill>
        <p:spPr bwMode="auto">
          <a:xfrm>
            <a:off x="8832851" y="4830233"/>
            <a:ext cx="1181100" cy="1178984"/>
          </a:xfrm>
          <a:prstGeom prst="rect">
            <a:avLst/>
          </a:prstGeom>
          <a:noFill/>
          <a:ln w="9525">
            <a:noFill/>
            <a:miter lim="800000"/>
            <a:headEnd/>
            <a:tailEnd/>
          </a:ln>
        </p:spPr>
      </p:pic>
      <p:pic>
        <p:nvPicPr>
          <p:cNvPr id="33801" name="Picture 12" descr="06_NEW_03"/>
          <p:cNvPicPr>
            <a:picLocks noChangeAspect="1" noChangeArrowheads="1"/>
          </p:cNvPicPr>
          <p:nvPr/>
        </p:nvPicPr>
        <p:blipFill>
          <a:blip r:embed="rId6"/>
          <a:srcRect/>
          <a:stretch>
            <a:fillRect/>
          </a:stretch>
        </p:blipFill>
        <p:spPr bwMode="auto">
          <a:xfrm>
            <a:off x="5522385" y="2415118"/>
            <a:ext cx="1181100" cy="1178983"/>
          </a:xfrm>
          <a:prstGeom prst="rect">
            <a:avLst/>
          </a:prstGeom>
          <a:noFill/>
          <a:ln w="9525">
            <a:noFill/>
            <a:miter lim="800000"/>
            <a:headEnd/>
            <a:tailEnd/>
          </a:ln>
        </p:spPr>
      </p:pic>
      <p:pic>
        <p:nvPicPr>
          <p:cNvPr id="33802" name="Picture 13" descr="06_NEW_04"/>
          <p:cNvPicPr>
            <a:picLocks noChangeAspect="1" noChangeArrowheads="1"/>
          </p:cNvPicPr>
          <p:nvPr/>
        </p:nvPicPr>
        <p:blipFill>
          <a:blip r:embed="rId7"/>
          <a:srcRect/>
          <a:stretch>
            <a:fillRect/>
          </a:stretch>
        </p:blipFill>
        <p:spPr bwMode="auto">
          <a:xfrm>
            <a:off x="5520267" y="4887385"/>
            <a:ext cx="1181100" cy="1181100"/>
          </a:xfrm>
          <a:prstGeom prst="rect">
            <a:avLst/>
          </a:prstGeom>
          <a:noFill/>
          <a:ln w="9525">
            <a:noFill/>
            <a:miter lim="800000"/>
            <a:headEnd/>
            <a:tailEnd/>
          </a:ln>
        </p:spPr>
      </p:pic>
      <p:pic>
        <p:nvPicPr>
          <p:cNvPr id="33803" name="Picture 14" descr="06_NEW_05"/>
          <p:cNvPicPr>
            <a:picLocks noChangeAspect="1" noChangeArrowheads="1"/>
          </p:cNvPicPr>
          <p:nvPr/>
        </p:nvPicPr>
        <p:blipFill>
          <a:blip r:embed="rId8"/>
          <a:srcRect/>
          <a:stretch>
            <a:fillRect/>
          </a:stretch>
        </p:blipFill>
        <p:spPr bwMode="auto">
          <a:xfrm>
            <a:off x="2167467" y="2402418"/>
            <a:ext cx="1178984" cy="1181100"/>
          </a:xfrm>
          <a:prstGeom prst="rect">
            <a:avLst/>
          </a:prstGeom>
          <a:noFill/>
          <a:ln w="9525">
            <a:noFill/>
            <a:miter lim="800000"/>
            <a:headEnd/>
            <a:tailEnd/>
          </a:ln>
        </p:spPr>
      </p:pic>
      <p:pic>
        <p:nvPicPr>
          <p:cNvPr id="33804" name="Picture 15" descr="06_NEW_06"/>
          <p:cNvPicPr>
            <a:picLocks noChangeAspect="1" noChangeArrowheads="1"/>
          </p:cNvPicPr>
          <p:nvPr/>
        </p:nvPicPr>
        <p:blipFill>
          <a:blip r:embed="rId9"/>
          <a:srcRect/>
          <a:stretch>
            <a:fillRect/>
          </a:stretch>
        </p:blipFill>
        <p:spPr bwMode="auto">
          <a:xfrm>
            <a:off x="2163233" y="4853518"/>
            <a:ext cx="1178984" cy="1181100"/>
          </a:xfrm>
          <a:prstGeom prst="rect">
            <a:avLst/>
          </a:prstGeom>
          <a:noFill/>
          <a:ln w="9525">
            <a:noFill/>
            <a:miter lim="800000"/>
            <a:headEnd/>
            <a:tailEnd/>
          </a:ln>
        </p:spPr>
      </p:pic>
      <p:grpSp>
        <p:nvGrpSpPr>
          <p:cNvPr id="33805" name="Group 16"/>
          <p:cNvGrpSpPr>
            <a:grpSpLocks/>
          </p:cNvGrpSpPr>
          <p:nvPr/>
        </p:nvGrpSpPr>
        <p:grpSpPr bwMode="auto">
          <a:xfrm>
            <a:off x="8733367" y="4754034"/>
            <a:ext cx="1418167" cy="1369484"/>
            <a:chOff x="4185" y="1141"/>
            <a:chExt cx="705" cy="681"/>
          </a:xfrm>
        </p:grpSpPr>
        <p:sp>
          <p:nvSpPr>
            <p:cNvPr id="33840" name="Freeform 17"/>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3841" name="Freeform 18"/>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3806" name="Group 19"/>
          <p:cNvGrpSpPr>
            <a:grpSpLocks/>
          </p:cNvGrpSpPr>
          <p:nvPr/>
        </p:nvGrpSpPr>
        <p:grpSpPr bwMode="auto">
          <a:xfrm>
            <a:off x="5408085" y="4764617"/>
            <a:ext cx="1418167" cy="1369483"/>
            <a:chOff x="4185" y="1141"/>
            <a:chExt cx="705" cy="681"/>
          </a:xfrm>
        </p:grpSpPr>
        <p:sp>
          <p:nvSpPr>
            <p:cNvPr id="33838" name="Freeform 20"/>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3839" name="Freeform 21"/>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3807" name="Group 22"/>
          <p:cNvGrpSpPr>
            <a:grpSpLocks/>
          </p:cNvGrpSpPr>
          <p:nvPr/>
        </p:nvGrpSpPr>
        <p:grpSpPr bwMode="auto">
          <a:xfrm>
            <a:off x="2042585" y="4777317"/>
            <a:ext cx="1418167" cy="1369483"/>
            <a:chOff x="4185" y="1141"/>
            <a:chExt cx="705" cy="681"/>
          </a:xfrm>
        </p:grpSpPr>
        <p:sp>
          <p:nvSpPr>
            <p:cNvPr id="33836" name="Freeform 23"/>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3837" name="Freeform 24"/>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3808" name="Group 25"/>
          <p:cNvGrpSpPr>
            <a:grpSpLocks/>
          </p:cNvGrpSpPr>
          <p:nvPr/>
        </p:nvGrpSpPr>
        <p:grpSpPr bwMode="auto">
          <a:xfrm>
            <a:off x="5399618" y="2305051"/>
            <a:ext cx="1418167" cy="1369483"/>
            <a:chOff x="4185" y="1141"/>
            <a:chExt cx="705" cy="681"/>
          </a:xfrm>
        </p:grpSpPr>
        <p:sp>
          <p:nvSpPr>
            <p:cNvPr id="33834" name="Freeform 26"/>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3835" name="Freeform 27"/>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3809" name="Group 28"/>
          <p:cNvGrpSpPr>
            <a:grpSpLocks/>
          </p:cNvGrpSpPr>
          <p:nvPr/>
        </p:nvGrpSpPr>
        <p:grpSpPr bwMode="auto">
          <a:xfrm>
            <a:off x="2034118" y="2315634"/>
            <a:ext cx="1418167" cy="1369484"/>
            <a:chOff x="4185" y="1141"/>
            <a:chExt cx="705" cy="681"/>
          </a:xfrm>
        </p:grpSpPr>
        <p:sp>
          <p:nvSpPr>
            <p:cNvPr id="33832" name="Freeform 29"/>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3833" name="Freeform 30"/>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sp>
        <p:nvSpPr>
          <p:cNvPr id="33810" name="Rectangle 3"/>
          <p:cNvSpPr>
            <a:spLocks noChangeArrowheads="1"/>
          </p:cNvSpPr>
          <p:nvPr/>
        </p:nvSpPr>
        <p:spPr bwMode="auto">
          <a:xfrm>
            <a:off x="3723218" y="6489701"/>
            <a:ext cx="410633" cy="123111"/>
          </a:xfrm>
          <a:prstGeom prst="rect">
            <a:avLst/>
          </a:prstGeom>
          <a:noFill/>
          <a:ln w="9525">
            <a:noFill/>
            <a:miter lim="800000"/>
            <a:headEnd/>
            <a:tailEnd/>
          </a:ln>
        </p:spPr>
        <p:txBody>
          <a:bodyPr lIns="0" tIns="0" rIns="0" bIns="0">
            <a:spAutoFit/>
          </a:bodyPr>
          <a:lstStyle/>
          <a:p>
            <a:fld id="{AEDEE773-F029-4ECC-83E5-A902F447E9A1}" type="slidenum">
              <a:rPr lang="en-US" sz="800">
                <a:solidFill>
                  <a:schemeClr val="bg1"/>
                </a:solidFill>
              </a:rPr>
              <a:pPr/>
              <a:t>8</a:t>
            </a:fld>
            <a:endParaRPr lang="en-US" sz="800">
              <a:solidFill>
                <a:schemeClr val="bg1"/>
              </a:solidFill>
            </a:endParaRPr>
          </a:p>
        </p:txBody>
      </p:sp>
      <p:sp>
        <p:nvSpPr>
          <p:cNvPr id="33811" name="Rectangle 4"/>
          <p:cNvSpPr>
            <a:spLocks noChangeArrowheads="1"/>
          </p:cNvSpPr>
          <p:nvPr/>
        </p:nvSpPr>
        <p:spPr bwMode="auto">
          <a:xfrm>
            <a:off x="3454400" y="6489701"/>
            <a:ext cx="262467" cy="123111"/>
          </a:xfrm>
          <a:prstGeom prst="rect">
            <a:avLst/>
          </a:prstGeom>
          <a:noFill/>
          <a:ln w="9525">
            <a:noFill/>
            <a:miter lim="800000"/>
            <a:headEnd/>
            <a:tailEnd/>
          </a:ln>
        </p:spPr>
        <p:txBody>
          <a:bodyPr lIns="0" tIns="0" rIns="0" bIns="0">
            <a:spAutoFit/>
          </a:bodyPr>
          <a:lstStyle/>
          <a:p>
            <a:r>
              <a:rPr lang="en-US" sz="800">
                <a:solidFill>
                  <a:schemeClr val="bg1"/>
                </a:solidFill>
              </a:rPr>
              <a:t>Page</a:t>
            </a:r>
          </a:p>
        </p:txBody>
      </p:sp>
      <p:sp>
        <p:nvSpPr>
          <p:cNvPr id="33812" name="Rectangle 5"/>
          <p:cNvSpPr>
            <a:spLocks noChangeArrowheads="1"/>
          </p:cNvSpPr>
          <p:nvPr/>
        </p:nvSpPr>
        <p:spPr bwMode="auto">
          <a:xfrm>
            <a:off x="817034" y="6489701"/>
            <a:ext cx="1589617" cy="123111"/>
          </a:xfrm>
          <a:prstGeom prst="rect">
            <a:avLst/>
          </a:prstGeom>
          <a:noFill/>
          <a:ln w="9525">
            <a:noFill/>
            <a:miter lim="800000"/>
            <a:headEnd/>
            <a:tailEnd/>
          </a:ln>
        </p:spPr>
        <p:txBody>
          <a:bodyPr lIns="0" tIns="0" rIns="0" bIns="0">
            <a:spAutoFit/>
          </a:bodyPr>
          <a:lstStyle/>
          <a:p>
            <a:r>
              <a:rPr lang="en-US" sz="800">
                <a:solidFill>
                  <a:schemeClr val="bg1"/>
                </a:solidFill>
              </a:rPr>
              <a:t>© 2016 IBM Corporation</a:t>
            </a:r>
          </a:p>
        </p:txBody>
      </p:sp>
      <p:grpSp>
        <p:nvGrpSpPr>
          <p:cNvPr id="33813" name="Group 34"/>
          <p:cNvGrpSpPr>
            <a:grpSpLocks/>
          </p:cNvGrpSpPr>
          <p:nvPr/>
        </p:nvGrpSpPr>
        <p:grpSpPr bwMode="auto">
          <a:xfrm>
            <a:off x="10162118" y="105834"/>
            <a:ext cx="1860549" cy="793751"/>
            <a:chOff x="4599" y="55"/>
            <a:chExt cx="1004" cy="428"/>
          </a:xfrm>
        </p:grpSpPr>
        <p:grpSp>
          <p:nvGrpSpPr>
            <p:cNvPr id="33816" name="Group 35"/>
            <p:cNvGrpSpPr>
              <a:grpSpLocks/>
            </p:cNvGrpSpPr>
            <p:nvPr/>
          </p:nvGrpSpPr>
          <p:grpSpPr bwMode="auto">
            <a:xfrm>
              <a:off x="4599" y="55"/>
              <a:ext cx="417" cy="428"/>
              <a:chOff x="3581" y="609"/>
              <a:chExt cx="417" cy="428"/>
            </a:xfrm>
          </p:grpSpPr>
          <p:sp>
            <p:nvSpPr>
              <p:cNvPr id="33818" name="Freeform 36"/>
              <p:cNvSpPr>
                <a:spLocks/>
              </p:cNvSpPr>
              <p:nvPr/>
            </p:nvSpPr>
            <p:spPr bwMode="auto">
              <a:xfrm>
                <a:off x="3879" y="609"/>
                <a:ext cx="119" cy="428"/>
              </a:xfrm>
              <a:custGeom>
                <a:avLst/>
                <a:gdLst>
                  <a:gd name="T0" fmla="*/ 290 w 290"/>
                  <a:gd name="T1" fmla="*/ 0 h 1037"/>
                  <a:gd name="T2" fmla="*/ 290 w 290"/>
                  <a:gd name="T3" fmla="*/ 1037 h 1037"/>
                  <a:gd name="T4" fmla="*/ 20 w 290"/>
                  <a:gd name="T5" fmla="*/ 1037 h 1037"/>
                  <a:gd name="T6" fmla="*/ 15 w 290"/>
                  <a:gd name="T7" fmla="*/ 1036 h 1037"/>
                  <a:gd name="T8" fmla="*/ 12 w 290"/>
                  <a:gd name="T9" fmla="*/ 1035 h 1037"/>
                  <a:gd name="T10" fmla="*/ 8 w 290"/>
                  <a:gd name="T11" fmla="*/ 1033 h 1037"/>
                  <a:gd name="T12" fmla="*/ 5 w 290"/>
                  <a:gd name="T13" fmla="*/ 1031 h 1037"/>
                  <a:gd name="T14" fmla="*/ 3 w 290"/>
                  <a:gd name="T15" fmla="*/ 1027 h 1037"/>
                  <a:gd name="T16" fmla="*/ 1 w 290"/>
                  <a:gd name="T17" fmla="*/ 1024 h 1037"/>
                  <a:gd name="T18" fmla="*/ 0 w 290"/>
                  <a:gd name="T19" fmla="*/ 1020 h 1037"/>
                  <a:gd name="T20" fmla="*/ 0 w 290"/>
                  <a:gd name="T21" fmla="*/ 1016 h 1037"/>
                  <a:gd name="T22" fmla="*/ 0 w 290"/>
                  <a:gd name="T23" fmla="*/ 1012 h 1037"/>
                  <a:gd name="T24" fmla="*/ 1 w 290"/>
                  <a:gd name="T25" fmla="*/ 1009 h 1037"/>
                  <a:gd name="T26" fmla="*/ 3 w 290"/>
                  <a:gd name="T27" fmla="*/ 1004 h 1037"/>
                  <a:gd name="T28" fmla="*/ 5 w 290"/>
                  <a:gd name="T29" fmla="*/ 1002 h 1037"/>
                  <a:gd name="T30" fmla="*/ 8 w 290"/>
                  <a:gd name="T31" fmla="*/ 999 h 1037"/>
                  <a:gd name="T32" fmla="*/ 12 w 290"/>
                  <a:gd name="T33" fmla="*/ 997 h 1037"/>
                  <a:gd name="T34" fmla="*/ 15 w 290"/>
                  <a:gd name="T35" fmla="*/ 996 h 1037"/>
                  <a:gd name="T36" fmla="*/ 20 w 290"/>
                  <a:gd name="T37" fmla="*/ 996 h 1037"/>
                  <a:gd name="T38" fmla="*/ 250 w 290"/>
                  <a:gd name="T39" fmla="*/ 996 h 1037"/>
                  <a:gd name="T40" fmla="*/ 250 w 290"/>
                  <a:gd name="T41" fmla="*/ 41 h 1037"/>
                  <a:gd name="T42" fmla="*/ 23 w 290"/>
                  <a:gd name="T43" fmla="*/ 41 h 1037"/>
                  <a:gd name="T44" fmla="*/ 19 w 290"/>
                  <a:gd name="T45" fmla="*/ 41 h 1037"/>
                  <a:gd name="T46" fmla="*/ 14 w 290"/>
                  <a:gd name="T47" fmla="*/ 40 h 1037"/>
                  <a:gd name="T48" fmla="*/ 11 w 290"/>
                  <a:gd name="T49" fmla="*/ 38 h 1037"/>
                  <a:gd name="T50" fmla="*/ 8 w 290"/>
                  <a:gd name="T51" fmla="*/ 35 h 1037"/>
                  <a:gd name="T52" fmla="*/ 5 w 290"/>
                  <a:gd name="T53" fmla="*/ 32 h 1037"/>
                  <a:gd name="T54" fmla="*/ 4 w 290"/>
                  <a:gd name="T55" fmla="*/ 29 h 1037"/>
                  <a:gd name="T56" fmla="*/ 3 w 290"/>
                  <a:gd name="T57" fmla="*/ 25 h 1037"/>
                  <a:gd name="T58" fmla="*/ 2 w 290"/>
                  <a:gd name="T59" fmla="*/ 21 h 1037"/>
                  <a:gd name="T60" fmla="*/ 2 w 290"/>
                  <a:gd name="T61" fmla="*/ 21 h 1037"/>
                  <a:gd name="T62" fmla="*/ 3 w 290"/>
                  <a:gd name="T63" fmla="*/ 17 h 1037"/>
                  <a:gd name="T64" fmla="*/ 4 w 290"/>
                  <a:gd name="T65" fmla="*/ 12 h 1037"/>
                  <a:gd name="T66" fmla="*/ 5 w 290"/>
                  <a:gd name="T67" fmla="*/ 9 h 1037"/>
                  <a:gd name="T68" fmla="*/ 8 w 290"/>
                  <a:gd name="T69" fmla="*/ 6 h 1037"/>
                  <a:gd name="T70" fmla="*/ 11 w 290"/>
                  <a:gd name="T71" fmla="*/ 4 h 1037"/>
                  <a:gd name="T72" fmla="*/ 14 w 290"/>
                  <a:gd name="T73" fmla="*/ 2 h 1037"/>
                  <a:gd name="T74" fmla="*/ 19 w 290"/>
                  <a:gd name="T75" fmla="*/ 1 h 1037"/>
                  <a:gd name="T76" fmla="*/ 23 w 290"/>
                  <a:gd name="T77" fmla="*/ 0 h 1037"/>
                  <a:gd name="T78" fmla="*/ 29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290" y="0"/>
                    </a:moveTo>
                    <a:lnTo>
                      <a:pt x="290" y="1037"/>
                    </a:lnTo>
                    <a:lnTo>
                      <a:pt x="20" y="1037"/>
                    </a:lnTo>
                    <a:lnTo>
                      <a:pt x="15" y="1036"/>
                    </a:lnTo>
                    <a:lnTo>
                      <a:pt x="12" y="1035"/>
                    </a:lnTo>
                    <a:lnTo>
                      <a:pt x="8" y="1033"/>
                    </a:lnTo>
                    <a:lnTo>
                      <a:pt x="5" y="1031"/>
                    </a:lnTo>
                    <a:lnTo>
                      <a:pt x="3" y="1027"/>
                    </a:lnTo>
                    <a:lnTo>
                      <a:pt x="1" y="1024"/>
                    </a:lnTo>
                    <a:lnTo>
                      <a:pt x="0" y="1020"/>
                    </a:lnTo>
                    <a:lnTo>
                      <a:pt x="0" y="1016"/>
                    </a:lnTo>
                    <a:lnTo>
                      <a:pt x="0" y="1012"/>
                    </a:lnTo>
                    <a:lnTo>
                      <a:pt x="1" y="1009"/>
                    </a:lnTo>
                    <a:lnTo>
                      <a:pt x="3" y="1004"/>
                    </a:lnTo>
                    <a:lnTo>
                      <a:pt x="5" y="1002"/>
                    </a:lnTo>
                    <a:lnTo>
                      <a:pt x="8" y="999"/>
                    </a:lnTo>
                    <a:lnTo>
                      <a:pt x="12" y="997"/>
                    </a:lnTo>
                    <a:lnTo>
                      <a:pt x="15" y="996"/>
                    </a:lnTo>
                    <a:lnTo>
                      <a:pt x="20" y="996"/>
                    </a:lnTo>
                    <a:lnTo>
                      <a:pt x="250" y="996"/>
                    </a:lnTo>
                    <a:lnTo>
                      <a:pt x="250" y="41"/>
                    </a:lnTo>
                    <a:lnTo>
                      <a:pt x="23" y="41"/>
                    </a:lnTo>
                    <a:lnTo>
                      <a:pt x="19" y="41"/>
                    </a:lnTo>
                    <a:lnTo>
                      <a:pt x="14" y="40"/>
                    </a:lnTo>
                    <a:lnTo>
                      <a:pt x="11" y="38"/>
                    </a:lnTo>
                    <a:lnTo>
                      <a:pt x="8" y="35"/>
                    </a:lnTo>
                    <a:lnTo>
                      <a:pt x="5" y="32"/>
                    </a:lnTo>
                    <a:lnTo>
                      <a:pt x="4" y="29"/>
                    </a:lnTo>
                    <a:lnTo>
                      <a:pt x="3" y="25"/>
                    </a:lnTo>
                    <a:lnTo>
                      <a:pt x="2" y="21"/>
                    </a:lnTo>
                    <a:lnTo>
                      <a:pt x="3" y="17"/>
                    </a:lnTo>
                    <a:lnTo>
                      <a:pt x="4" y="12"/>
                    </a:lnTo>
                    <a:lnTo>
                      <a:pt x="5" y="9"/>
                    </a:lnTo>
                    <a:lnTo>
                      <a:pt x="8" y="6"/>
                    </a:lnTo>
                    <a:lnTo>
                      <a:pt x="11" y="4"/>
                    </a:lnTo>
                    <a:lnTo>
                      <a:pt x="14" y="2"/>
                    </a:lnTo>
                    <a:lnTo>
                      <a:pt x="19" y="1"/>
                    </a:lnTo>
                    <a:lnTo>
                      <a:pt x="23" y="0"/>
                    </a:lnTo>
                    <a:lnTo>
                      <a:pt x="290" y="0"/>
                    </a:lnTo>
                    <a:close/>
                  </a:path>
                </a:pathLst>
              </a:custGeom>
              <a:solidFill>
                <a:srgbClr val="FF5050"/>
              </a:solidFill>
              <a:ln w="9525">
                <a:noFill/>
                <a:round/>
                <a:headEnd/>
                <a:tailEnd/>
              </a:ln>
            </p:spPr>
            <p:txBody>
              <a:bodyPr/>
              <a:lstStyle/>
              <a:p>
                <a:endParaRPr lang="en-US" sz="2400"/>
              </a:p>
            </p:txBody>
          </p:sp>
          <p:sp>
            <p:nvSpPr>
              <p:cNvPr id="33819" name="Freeform 37"/>
              <p:cNvSpPr>
                <a:spLocks/>
              </p:cNvSpPr>
              <p:nvPr/>
            </p:nvSpPr>
            <p:spPr bwMode="auto">
              <a:xfrm>
                <a:off x="3581" y="609"/>
                <a:ext cx="120" cy="428"/>
              </a:xfrm>
              <a:custGeom>
                <a:avLst/>
                <a:gdLst>
                  <a:gd name="T0" fmla="*/ 0 w 290"/>
                  <a:gd name="T1" fmla="*/ 0 h 1037"/>
                  <a:gd name="T2" fmla="*/ 0 w 290"/>
                  <a:gd name="T3" fmla="*/ 1037 h 1037"/>
                  <a:gd name="T4" fmla="*/ 270 w 290"/>
                  <a:gd name="T5" fmla="*/ 1037 h 1037"/>
                  <a:gd name="T6" fmla="*/ 274 w 290"/>
                  <a:gd name="T7" fmla="*/ 1036 h 1037"/>
                  <a:gd name="T8" fmla="*/ 279 w 290"/>
                  <a:gd name="T9" fmla="*/ 1035 h 1037"/>
                  <a:gd name="T10" fmla="*/ 282 w 290"/>
                  <a:gd name="T11" fmla="*/ 1033 h 1037"/>
                  <a:gd name="T12" fmla="*/ 285 w 290"/>
                  <a:gd name="T13" fmla="*/ 1031 h 1037"/>
                  <a:gd name="T14" fmla="*/ 287 w 290"/>
                  <a:gd name="T15" fmla="*/ 1027 h 1037"/>
                  <a:gd name="T16" fmla="*/ 289 w 290"/>
                  <a:gd name="T17" fmla="*/ 1024 h 1037"/>
                  <a:gd name="T18" fmla="*/ 290 w 290"/>
                  <a:gd name="T19" fmla="*/ 1020 h 1037"/>
                  <a:gd name="T20" fmla="*/ 290 w 290"/>
                  <a:gd name="T21" fmla="*/ 1016 h 1037"/>
                  <a:gd name="T22" fmla="*/ 290 w 290"/>
                  <a:gd name="T23" fmla="*/ 1012 h 1037"/>
                  <a:gd name="T24" fmla="*/ 289 w 290"/>
                  <a:gd name="T25" fmla="*/ 1009 h 1037"/>
                  <a:gd name="T26" fmla="*/ 287 w 290"/>
                  <a:gd name="T27" fmla="*/ 1004 h 1037"/>
                  <a:gd name="T28" fmla="*/ 285 w 290"/>
                  <a:gd name="T29" fmla="*/ 1002 h 1037"/>
                  <a:gd name="T30" fmla="*/ 282 w 290"/>
                  <a:gd name="T31" fmla="*/ 999 h 1037"/>
                  <a:gd name="T32" fmla="*/ 279 w 290"/>
                  <a:gd name="T33" fmla="*/ 997 h 1037"/>
                  <a:gd name="T34" fmla="*/ 274 w 290"/>
                  <a:gd name="T35" fmla="*/ 996 h 1037"/>
                  <a:gd name="T36" fmla="*/ 270 w 290"/>
                  <a:gd name="T37" fmla="*/ 996 h 1037"/>
                  <a:gd name="T38" fmla="*/ 41 w 290"/>
                  <a:gd name="T39" fmla="*/ 996 h 1037"/>
                  <a:gd name="T40" fmla="*/ 41 w 290"/>
                  <a:gd name="T41" fmla="*/ 41 h 1037"/>
                  <a:gd name="T42" fmla="*/ 268 w 290"/>
                  <a:gd name="T43" fmla="*/ 41 h 1037"/>
                  <a:gd name="T44" fmla="*/ 271 w 290"/>
                  <a:gd name="T45" fmla="*/ 41 h 1037"/>
                  <a:gd name="T46" fmla="*/ 275 w 290"/>
                  <a:gd name="T47" fmla="*/ 40 h 1037"/>
                  <a:gd name="T48" fmla="*/ 279 w 290"/>
                  <a:gd name="T49" fmla="*/ 38 h 1037"/>
                  <a:gd name="T50" fmla="*/ 282 w 290"/>
                  <a:gd name="T51" fmla="*/ 35 h 1037"/>
                  <a:gd name="T52" fmla="*/ 285 w 290"/>
                  <a:gd name="T53" fmla="*/ 32 h 1037"/>
                  <a:gd name="T54" fmla="*/ 286 w 290"/>
                  <a:gd name="T55" fmla="*/ 29 h 1037"/>
                  <a:gd name="T56" fmla="*/ 288 w 290"/>
                  <a:gd name="T57" fmla="*/ 25 h 1037"/>
                  <a:gd name="T58" fmla="*/ 288 w 290"/>
                  <a:gd name="T59" fmla="*/ 21 h 1037"/>
                  <a:gd name="T60" fmla="*/ 288 w 290"/>
                  <a:gd name="T61" fmla="*/ 21 h 1037"/>
                  <a:gd name="T62" fmla="*/ 288 w 290"/>
                  <a:gd name="T63" fmla="*/ 17 h 1037"/>
                  <a:gd name="T64" fmla="*/ 286 w 290"/>
                  <a:gd name="T65" fmla="*/ 12 h 1037"/>
                  <a:gd name="T66" fmla="*/ 285 w 290"/>
                  <a:gd name="T67" fmla="*/ 9 h 1037"/>
                  <a:gd name="T68" fmla="*/ 282 w 290"/>
                  <a:gd name="T69" fmla="*/ 6 h 1037"/>
                  <a:gd name="T70" fmla="*/ 279 w 290"/>
                  <a:gd name="T71" fmla="*/ 4 h 1037"/>
                  <a:gd name="T72" fmla="*/ 275 w 290"/>
                  <a:gd name="T73" fmla="*/ 2 h 1037"/>
                  <a:gd name="T74" fmla="*/ 271 w 290"/>
                  <a:gd name="T75" fmla="*/ 1 h 1037"/>
                  <a:gd name="T76" fmla="*/ 268 w 290"/>
                  <a:gd name="T77" fmla="*/ 0 h 1037"/>
                  <a:gd name="T78" fmla="*/ 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0" y="0"/>
                    </a:moveTo>
                    <a:lnTo>
                      <a:pt x="0" y="1037"/>
                    </a:lnTo>
                    <a:lnTo>
                      <a:pt x="270" y="1037"/>
                    </a:lnTo>
                    <a:lnTo>
                      <a:pt x="274" y="1036"/>
                    </a:lnTo>
                    <a:lnTo>
                      <a:pt x="279" y="1035"/>
                    </a:lnTo>
                    <a:lnTo>
                      <a:pt x="282" y="1033"/>
                    </a:lnTo>
                    <a:lnTo>
                      <a:pt x="285" y="1031"/>
                    </a:lnTo>
                    <a:lnTo>
                      <a:pt x="287" y="1027"/>
                    </a:lnTo>
                    <a:lnTo>
                      <a:pt x="289" y="1024"/>
                    </a:lnTo>
                    <a:lnTo>
                      <a:pt x="290" y="1020"/>
                    </a:lnTo>
                    <a:lnTo>
                      <a:pt x="290" y="1016"/>
                    </a:lnTo>
                    <a:lnTo>
                      <a:pt x="290" y="1012"/>
                    </a:lnTo>
                    <a:lnTo>
                      <a:pt x="289" y="1009"/>
                    </a:lnTo>
                    <a:lnTo>
                      <a:pt x="287" y="1004"/>
                    </a:lnTo>
                    <a:lnTo>
                      <a:pt x="285" y="1002"/>
                    </a:lnTo>
                    <a:lnTo>
                      <a:pt x="282" y="999"/>
                    </a:lnTo>
                    <a:lnTo>
                      <a:pt x="279" y="997"/>
                    </a:lnTo>
                    <a:lnTo>
                      <a:pt x="274" y="996"/>
                    </a:lnTo>
                    <a:lnTo>
                      <a:pt x="270" y="996"/>
                    </a:lnTo>
                    <a:lnTo>
                      <a:pt x="41" y="996"/>
                    </a:lnTo>
                    <a:lnTo>
                      <a:pt x="41" y="41"/>
                    </a:lnTo>
                    <a:lnTo>
                      <a:pt x="268" y="41"/>
                    </a:lnTo>
                    <a:lnTo>
                      <a:pt x="271" y="41"/>
                    </a:lnTo>
                    <a:lnTo>
                      <a:pt x="275" y="40"/>
                    </a:lnTo>
                    <a:lnTo>
                      <a:pt x="279" y="38"/>
                    </a:lnTo>
                    <a:lnTo>
                      <a:pt x="282" y="35"/>
                    </a:lnTo>
                    <a:lnTo>
                      <a:pt x="285" y="32"/>
                    </a:lnTo>
                    <a:lnTo>
                      <a:pt x="286" y="29"/>
                    </a:lnTo>
                    <a:lnTo>
                      <a:pt x="288" y="25"/>
                    </a:lnTo>
                    <a:lnTo>
                      <a:pt x="288" y="21"/>
                    </a:lnTo>
                    <a:lnTo>
                      <a:pt x="288" y="17"/>
                    </a:lnTo>
                    <a:lnTo>
                      <a:pt x="286" y="12"/>
                    </a:lnTo>
                    <a:lnTo>
                      <a:pt x="285" y="9"/>
                    </a:lnTo>
                    <a:lnTo>
                      <a:pt x="282" y="6"/>
                    </a:lnTo>
                    <a:lnTo>
                      <a:pt x="279" y="4"/>
                    </a:lnTo>
                    <a:lnTo>
                      <a:pt x="275" y="2"/>
                    </a:lnTo>
                    <a:lnTo>
                      <a:pt x="271" y="1"/>
                    </a:lnTo>
                    <a:lnTo>
                      <a:pt x="268" y="0"/>
                    </a:lnTo>
                    <a:lnTo>
                      <a:pt x="0" y="0"/>
                    </a:lnTo>
                    <a:close/>
                  </a:path>
                </a:pathLst>
              </a:custGeom>
              <a:solidFill>
                <a:srgbClr val="FF5050"/>
              </a:solidFill>
              <a:ln w="9525">
                <a:noFill/>
                <a:round/>
                <a:headEnd/>
                <a:tailEnd/>
              </a:ln>
            </p:spPr>
            <p:txBody>
              <a:bodyPr/>
              <a:lstStyle/>
              <a:p>
                <a:endParaRPr lang="en-US" sz="2400"/>
              </a:p>
            </p:txBody>
          </p:sp>
          <p:grpSp>
            <p:nvGrpSpPr>
              <p:cNvPr id="33820" name="Group 38"/>
              <p:cNvGrpSpPr>
                <a:grpSpLocks/>
              </p:cNvGrpSpPr>
              <p:nvPr/>
            </p:nvGrpSpPr>
            <p:grpSpPr bwMode="auto">
              <a:xfrm>
                <a:off x="3664" y="706"/>
                <a:ext cx="242" cy="238"/>
                <a:chOff x="3658" y="706"/>
                <a:chExt cx="242" cy="238"/>
              </a:xfrm>
            </p:grpSpPr>
            <p:sp>
              <p:nvSpPr>
                <p:cNvPr id="33821" name="Freeform 39"/>
                <p:cNvSpPr>
                  <a:spLocks noEditPoints="1"/>
                </p:cNvSpPr>
                <p:nvPr/>
              </p:nvSpPr>
              <p:spPr bwMode="auto">
                <a:xfrm>
                  <a:off x="3658" y="706"/>
                  <a:ext cx="242" cy="164"/>
                </a:xfrm>
                <a:custGeom>
                  <a:avLst/>
                  <a:gdLst>
                    <a:gd name="T0" fmla="*/ 23 w 587"/>
                    <a:gd name="T1" fmla="*/ 372 h 395"/>
                    <a:gd name="T2" fmla="*/ 564 w 587"/>
                    <a:gd name="T3" fmla="*/ 372 h 395"/>
                    <a:gd name="T4" fmla="*/ 564 w 587"/>
                    <a:gd name="T5" fmla="*/ 36 h 395"/>
                    <a:gd name="T6" fmla="*/ 563 w 587"/>
                    <a:gd name="T7" fmla="*/ 31 h 395"/>
                    <a:gd name="T8" fmla="*/ 560 w 587"/>
                    <a:gd name="T9" fmla="*/ 26 h 395"/>
                    <a:gd name="T10" fmla="*/ 556 w 587"/>
                    <a:gd name="T11" fmla="*/ 24 h 395"/>
                    <a:gd name="T12" fmla="*/ 550 w 587"/>
                    <a:gd name="T13" fmla="*/ 23 h 395"/>
                    <a:gd name="T14" fmla="*/ 37 w 587"/>
                    <a:gd name="T15" fmla="*/ 23 h 395"/>
                    <a:gd name="T16" fmla="*/ 32 w 587"/>
                    <a:gd name="T17" fmla="*/ 24 h 395"/>
                    <a:gd name="T18" fmla="*/ 28 w 587"/>
                    <a:gd name="T19" fmla="*/ 26 h 395"/>
                    <a:gd name="T20" fmla="*/ 24 w 587"/>
                    <a:gd name="T21" fmla="*/ 31 h 395"/>
                    <a:gd name="T22" fmla="*/ 23 w 587"/>
                    <a:gd name="T23" fmla="*/ 36 h 395"/>
                    <a:gd name="T24" fmla="*/ 23 w 587"/>
                    <a:gd name="T25" fmla="*/ 372 h 395"/>
                    <a:gd name="T26" fmla="*/ 576 w 587"/>
                    <a:gd name="T27" fmla="*/ 395 h 395"/>
                    <a:gd name="T28" fmla="*/ 12 w 587"/>
                    <a:gd name="T29" fmla="*/ 395 h 395"/>
                    <a:gd name="T30" fmla="*/ 8 w 587"/>
                    <a:gd name="T31" fmla="*/ 394 h 395"/>
                    <a:gd name="T32" fmla="*/ 5 w 587"/>
                    <a:gd name="T33" fmla="*/ 392 h 395"/>
                    <a:gd name="T34" fmla="*/ 1 w 587"/>
                    <a:gd name="T35" fmla="*/ 389 h 395"/>
                    <a:gd name="T36" fmla="*/ 0 w 587"/>
                    <a:gd name="T37" fmla="*/ 384 h 395"/>
                    <a:gd name="T38" fmla="*/ 0 w 587"/>
                    <a:gd name="T39" fmla="*/ 36 h 395"/>
                    <a:gd name="T40" fmla="*/ 1 w 587"/>
                    <a:gd name="T41" fmla="*/ 29 h 395"/>
                    <a:gd name="T42" fmla="*/ 4 w 587"/>
                    <a:gd name="T43" fmla="*/ 22 h 395"/>
                    <a:gd name="T44" fmla="*/ 7 w 587"/>
                    <a:gd name="T45" fmla="*/ 15 h 395"/>
                    <a:gd name="T46" fmla="*/ 12 w 587"/>
                    <a:gd name="T47" fmla="*/ 10 h 395"/>
                    <a:gd name="T48" fmla="*/ 17 w 587"/>
                    <a:gd name="T49" fmla="*/ 6 h 395"/>
                    <a:gd name="T50" fmla="*/ 23 w 587"/>
                    <a:gd name="T51" fmla="*/ 2 h 395"/>
                    <a:gd name="T52" fmla="*/ 30 w 587"/>
                    <a:gd name="T53" fmla="*/ 0 h 395"/>
                    <a:gd name="T54" fmla="*/ 37 w 587"/>
                    <a:gd name="T55" fmla="*/ 0 h 395"/>
                    <a:gd name="T56" fmla="*/ 550 w 587"/>
                    <a:gd name="T57" fmla="*/ 0 h 395"/>
                    <a:gd name="T58" fmla="*/ 558 w 587"/>
                    <a:gd name="T59" fmla="*/ 0 h 395"/>
                    <a:gd name="T60" fmla="*/ 565 w 587"/>
                    <a:gd name="T61" fmla="*/ 2 h 395"/>
                    <a:gd name="T62" fmla="*/ 571 w 587"/>
                    <a:gd name="T63" fmla="*/ 6 h 395"/>
                    <a:gd name="T64" fmla="*/ 577 w 587"/>
                    <a:gd name="T65" fmla="*/ 10 h 395"/>
                    <a:gd name="T66" fmla="*/ 581 w 587"/>
                    <a:gd name="T67" fmla="*/ 15 h 395"/>
                    <a:gd name="T68" fmla="*/ 584 w 587"/>
                    <a:gd name="T69" fmla="*/ 22 h 395"/>
                    <a:gd name="T70" fmla="*/ 586 w 587"/>
                    <a:gd name="T71" fmla="*/ 29 h 395"/>
                    <a:gd name="T72" fmla="*/ 587 w 587"/>
                    <a:gd name="T73" fmla="*/ 36 h 395"/>
                    <a:gd name="T74" fmla="*/ 587 w 587"/>
                    <a:gd name="T75" fmla="*/ 384 h 395"/>
                    <a:gd name="T76" fmla="*/ 586 w 587"/>
                    <a:gd name="T77" fmla="*/ 389 h 395"/>
                    <a:gd name="T78" fmla="*/ 584 w 587"/>
                    <a:gd name="T79" fmla="*/ 392 h 395"/>
                    <a:gd name="T80" fmla="*/ 580 w 587"/>
                    <a:gd name="T81" fmla="*/ 394 h 395"/>
                    <a:gd name="T82" fmla="*/ 576 w 587"/>
                    <a:gd name="T83" fmla="*/ 395 h 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7"/>
                    <a:gd name="T127" fmla="*/ 0 h 395"/>
                    <a:gd name="T128" fmla="*/ 587 w 587"/>
                    <a:gd name="T129" fmla="*/ 395 h 3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7" h="395">
                      <a:moveTo>
                        <a:pt x="23" y="372"/>
                      </a:moveTo>
                      <a:lnTo>
                        <a:pt x="564" y="372"/>
                      </a:lnTo>
                      <a:lnTo>
                        <a:pt x="564" y="36"/>
                      </a:lnTo>
                      <a:lnTo>
                        <a:pt x="563" y="31"/>
                      </a:lnTo>
                      <a:lnTo>
                        <a:pt x="560" y="26"/>
                      </a:lnTo>
                      <a:lnTo>
                        <a:pt x="556" y="24"/>
                      </a:lnTo>
                      <a:lnTo>
                        <a:pt x="550" y="23"/>
                      </a:lnTo>
                      <a:lnTo>
                        <a:pt x="37" y="23"/>
                      </a:lnTo>
                      <a:lnTo>
                        <a:pt x="32" y="24"/>
                      </a:lnTo>
                      <a:lnTo>
                        <a:pt x="28" y="26"/>
                      </a:lnTo>
                      <a:lnTo>
                        <a:pt x="24" y="31"/>
                      </a:lnTo>
                      <a:lnTo>
                        <a:pt x="23" y="36"/>
                      </a:lnTo>
                      <a:lnTo>
                        <a:pt x="23" y="372"/>
                      </a:lnTo>
                      <a:close/>
                      <a:moveTo>
                        <a:pt x="576" y="395"/>
                      </a:moveTo>
                      <a:lnTo>
                        <a:pt x="12" y="395"/>
                      </a:lnTo>
                      <a:lnTo>
                        <a:pt x="8" y="394"/>
                      </a:lnTo>
                      <a:lnTo>
                        <a:pt x="5" y="392"/>
                      </a:lnTo>
                      <a:lnTo>
                        <a:pt x="1" y="389"/>
                      </a:lnTo>
                      <a:lnTo>
                        <a:pt x="0" y="384"/>
                      </a:lnTo>
                      <a:lnTo>
                        <a:pt x="0" y="36"/>
                      </a:lnTo>
                      <a:lnTo>
                        <a:pt x="1" y="29"/>
                      </a:lnTo>
                      <a:lnTo>
                        <a:pt x="4" y="22"/>
                      </a:lnTo>
                      <a:lnTo>
                        <a:pt x="7" y="15"/>
                      </a:lnTo>
                      <a:lnTo>
                        <a:pt x="12" y="10"/>
                      </a:lnTo>
                      <a:lnTo>
                        <a:pt x="17" y="6"/>
                      </a:lnTo>
                      <a:lnTo>
                        <a:pt x="23" y="2"/>
                      </a:lnTo>
                      <a:lnTo>
                        <a:pt x="30" y="0"/>
                      </a:lnTo>
                      <a:lnTo>
                        <a:pt x="37" y="0"/>
                      </a:lnTo>
                      <a:lnTo>
                        <a:pt x="550" y="0"/>
                      </a:lnTo>
                      <a:lnTo>
                        <a:pt x="558" y="0"/>
                      </a:lnTo>
                      <a:lnTo>
                        <a:pt x="565" y="2"/>
                      </a:lnTo>
                      <a:lnTo>
                        <a:pt x="571" y="6"/>
                      </a:lnTo>
                      <a:lnTo>
                        <a:pt x="577" y="10"/>
                      </a:lnTo>
                      <a:lnTo>
                        <a:pt x="581" y="15"/>
                      </a:lnTo>
                      <a:lnTo>
                        <a:pt x="584" y="22"/>
                      </a:lnTo>
                      <a:lnTo>
                        <a:pt x="586" y="29"/>
                      </a:lnTo>
                      <a:lnTo>
                        <a:pt x="587" y="36"/>
                      </a:lnTo>
                      <a:lnTo>
                        <a:pt x="587" y="384"/>
                      </a:lnTo>
                      <a:lnTo>
                        <a:pt x="586" y="389"/>
                      </a:lnTo>
                      <a:lnTo>
                        <a:pt x="584" y="392"/>
                      </a:lnTo>
                      <a:lnTo>
                        <a:pt x="580" y="394"/>
                      </a:lnTo>
                      <a:lnTo>
                        <a:pt x="576" y="395"/>
                      </a:lnTo>
                      <a:close/>
                    </a:path>
                  </a:pathLst>
                </a:custGeom>
                <a:solidFill>
                  <a:srgbClr val="FF5050"/>
                </a:solidFill>
                <a:ln w="9525">
                  <a:noFill/>
                  <a:round/>
                  <a:headEnd/>
                  <a:tailEnd/>
                </a:ln>
              </p:spPr>
              <p:txBody>
                <a:bodyPr/>
                <a:lstStyle/>
                <a:p>
                  <a:endParaRPr lang="en-US" sz="2400"/>
                </a:p>
              </p:txBody>
            </p:sp>
            <p:sp>
              <p:nvSpPr>
                <p:cNvPr id="33822" name="Rectangle 40"/>
                <p:cNvSpPr>
                  <a:spLocks noChangeArrowheads="1"/>
                </p:cNvSpPr>
                <p:nvPr/>
              </p:nvSpPr>
              <p:spPr bwMode="auto">
                <a:xfrm>
                  <a:off x="3663" y="740"/>
                  <a:ext cx="232" cy="9"/>
                </a:xfrm>
                <a:prstGeom prst="rect">
                  <a:avLst/>
                </a:prstGeom>
                <a:solidFill>
                  <a:srgbClr val="FF5050"/>
                </a:solidFill>
                <a:ln w="9525">
                  <a:noFill/>
                  <a:miter lim="800000"/>
                  <a:headEnd/>
                  <a:tailEnd/>
                </a:ln>
              </p:spPr>
              <p:txBody>
                <a:bodyPr/>
                <a:lstStyle/>
                <a:p>
                  <a:endParaRPr lang="en-US" sz="2400"/>
                </a:p>
              </p:txBody>
            </p:sp>
            <p:sp>
              <p:nvSpPr>
                <p:cNvPr id="33823" name="Freeform 41"/>
                <p:cNvSpPr>
                  <a:spLocks/>
                </p:cNvSpPr>
                <p:nvPr/>
              </p:nvSpPr>
              <p:spPr bwMode="auto">
                <a:xfrm>
                  <a:off x="3873" y="724"/>
                  <a:ext cx="10" cy="10"/>
                </a:xfrm>
                <a:custGeom>
                  <a:avLst/>
                  <a:gdLst>
                    <a:gd name="T0" fmla="*/ 25 w 25"/>
                    <a:gd name="T1" fmla="*/ 12 h 24"/>
                    <a:gd name="T2" fmla="*/ 24 w 25"/>
                    <a:gd name="T3" fmla="*/ 8 h 24"/>
                    <a:gd name="T4" fmla="*/ 22 w 25"/>
                    <a:gd name="T5" fmla="*/ 4 h 24"/>
                    <a:gd name="T6" fmla="*/ 18 w 25"/>
                    <a:gd name="T7" fmla="*/ 0 h 24"/>
                    <a:gd name="T8" fmla="*/ 13 w 25"/>
                    <a:gd name="T9" fmla="*/ 0 h 24"/>
                    <a:gd name="T10" fmla="*/ 8 w 25"/>
                    <a:gd name="T11" fmla="*/ 0 h 24"/>
                    <a:gd name="T12" fmla="*/ 4 w 25"/>
                    <a:gd name="T13" fmla="*/ 4 h 24"/>
                    <a:gd name="T14" fmla="*/ 1 w 25"/>
                    <a:gd name="T15" fmla="*/ 8 h 24"/>
                    <a:gd name="T16" fmla="*/ 0 w 25"/>
                    <a:gd name="T17" fmla="*/ 12 h 24"/>
                    <a:gd name="T18" fmla="*/ 1 w 25"/>
                    <a:gd name="T19" fmla="*/ 17 h 24"/>
                    <a:gd name="T20" fmla="*/ 4 w 25"/>
                    <a:gd name="T21" fmla="*/ 21 h 24"/>
                    <a:gd name="T22" fmla="*/ 8 w 25"/>
                    <a:gd name="T23" fmla="*/ 23 h 24"/>
                    <a:gd name="T24" fmla="*/ 13 w 25"/>
                    <a:gd name="T25" fmla="*/ 24 h 24"/>
                    <a:gd name="T26" fmla="*/ 18 w 25"/>
                    <a:gd name="T27" fmla="*/ 23 h 24"/>
                    <a:gd name="T28" fmla="*/ 22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2" y="4"/>
                      </a:lnTo>
                      <a:lnTo>
                        <a:pt x="18" y="0"/>
                      </a:lnTo>
                      <a:lnTo>
                        <a:pt x="13" y="0"/>
                      </a:lnTo>
                      <a:lnTo>
                        <a:pt x="8" y="0"/>
                      </a:lnTo>
                      <a:lnTo>
                        <a:pt x="4" y="4"/>
                      </a:lnTo>
                      <a:lnTo>
                        <a:pt x="1" y="8"/>
                      </a:lnTo>
                      <a:lnTo>
                        <a:pt x="0" y="12"/>
                      </a:lnTo>
                      <a:lnTo>
                        <a:pt x="1" y="17"/>
                      </a:lnTo>
                      <a:lnTo>
                        <a:pt x="4" y="21"/>
                      </a:lnTo>
                      <a:lnTo>
                        <a:pt x="8" y="23"/>
                      </a:lnTo>
                      <a:lnTo>
                        <a:pt x="13" y="24"/>
                      </a:lnTo>
                      <a:lnTo>
                        <a:pt x="18" y="23"/>
                      </a:lnTo>
                      <a:lnTo>
                        <a:pt x="22" y="21"/>
                      </a:lnTo>
                      <a:lnTo>
                        <a:pt x="24" y="17"/>
                      </a:lnTo>
                      <a:lnTo>
                        <a:pt x="25" y="12"/>
                      </a:lnTo>
                      <a:close/>
                    </a:path>
                  </a:pathLst>
                </a:custGeom>
                <a:solidFill>
                  <a:srgbClr val="FF5050"/>
                </a:solidFill>
                <a:ln w="9525">
                  <a:noFill/>
                  <a:round/>
                  <a:headEnd/>
                  <a:tailEnd/>
                </a:ln>
              </p:spPr>
              <p:txBody>
                <a:bodyPr/>
                <a:lstStyle/>
                <a:p>
                  <a:endParaRPr lang="en-US" sz="2400"/>
                </a:p>
              </p:txBody>
            </p:sp>
            <p:sp>
              <p:nvSpPr>
                <p:cNvPr id="33824" name="Freeform 42"/>
                <p:cNvSpPr>
                  <a:spLocks/>
                </p:cNvSpPr>
                <p:nvPr/>
              </p:nvSpPr>
              <p:spPr bwMode="auto">
                <a:xfrm>
                  <a:off x="3850" y="724"/>
                  <a:ext cx="10" cy="10"/>
                </a:xfrm>
                <a:custGeom>
                  <a:avLst/>
                  <a:gdLst>
                    <a:gd name="T0" fmla="*/ 24 w 24"/>
                    <a:gd name="T1" fmla="*/ 12 h 24"/>
                    <a:gd name="T2" fmla="*/ 23 w 24"/>
                    <a:gd name="T3" fmla="*/ 8 h 24"/>
                    <a:gd name="T4" fmla="*/ 21 w 24"/>
                    <a:gd name="T5" fmla="*/ 4 h 24"/>
                    <a:gd name="T6" fmla="*/ 16 w 24"/>
                    <a:gd name="T7" fmla="*/ 0 h 24"/>
                    <a:gd name="T8" fmla="*/ 12 w 24"/>
                    <a:gd name="T9" fmla="*/ 0 h 24"/>
                    <a:gd name="T10" fmla="*/ 7 w 24"/>
                    <a:gd name="T11" fmla="*/ 0 h 24"/>
                    <a:gd name="T12" fmla="*/ 3 w 24"/>
                    <a:gd name="T13" fmla="*/ 4 h 24"/>
                    <a:gd name="T14" fmla="*/ 1 w 24"/>
                    <a:gd name="T15" fmla="*/ 8 h 24"/>
                    <a:gd name="T16" fmla="*/ 0 w 24"/>
                    <a:gd name="T17" fmla="*/ 12 h 24"/>
                    <a:gd name="T18" fmla="*/ 1 w 24"/>
                    <a:gd name="T19" fmla="*/ 17 h 24"/>
                    <a:gd name="T20" fmla="*/ 3 w 24"/>
                    <a:gd name="T21" fmla="*/ 21 h 24"/>
                    <a:gd name="T22" fmla="*/ 7 w 24"/>
                    <a:gd name="T23" fmla="*/ 23 h 24"/>
                    <a:gd name="T24" fmla="*/ 12 w 24"/>
                    <a:gd name="T25" fmla="*/ 24 h 24"/>
                    <a:gd name="T26" fmla="*/ 16 w 24"/>
                    <a:gd name="T27" fmla="*/ 23 h 24"/>
                    <a:gd name="T28" fmla="*/ 21 w 24"/>
                    <a:gd name="T29" fmla="*/ 21 h 24"/>
                    <a:gd name="T30" fmla="*/ 23 w 24"/>
                    <a:gd name="T31" fmla="*/ 17 h 24"/>
                    <a:gd name="T32" fmla="*/ 24 w 24"/>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24" y="12"/>
                      </a:moveTo>
                      <a:lnTo>
                        <a:pt x="23" y="8"/>
                      </a:lnTo>
                      <a:lnTo>
                        <a:pt x="21" y="4"/>
                      </a:lnTo>
                      <a:lnTo>
                        <a:pt x="16" y="0"/>
                      </a:lnTo>
                      <a:lnTo>
                        <a:pt x="12" y="0"/>
                      </a:lnTo>
                      <a:lnTo>
                        <a:pt x="7" y="0"/>
                      </a:lnTo>
                      <a:lnTo>
                        <a:pt x="3" y="4"/>
                      </a:lnTo>
                      <a:lnTo>
                        <a:pt x="1" y="8"/>
                      </a:lnTo>
                      <a:lnTo>
                        <a:pt x="0" y="12"/>
                      </a:lnTo>
                      <a:lnTo>
                        <a:pt x="1" y="17"/>
                      </a:lnTo>
                      <a:lnTo>
                        <a:pt x="3" y="21"/>
                      </a:lnTo>
                      <a:lnTo>
                        <a:pt x="7" y="23"/>
                      </a:lnTo>
                      <a:lnTo>
                        <a:pt x="12" y="24"/>
                      </a:lnTo>
                      <a:lnTo>
                        <a:pt x="16" y="23"/>
                      </a:lnTo>
                      <a:lnTo>
                        <a:pt x="21" y="21"/>
                      </a:lnTo>
                      <a:lnTo>
                        <a:pt x="23" y="17"/>
                      </a:lnTo>
                      <a:lnTo>
                        <a:pt x="24" y="12"/>
                      </a:lnTo>
                      <a:close/>
                    </a:path>
                  </a:pathLst>
                </a:custGeom>
                <a:solidFill>
                  <a:srgbClr val="FF5050"/>
                </a:solidFill>
                <a:ln w="9525">
                  <a:noFill/>
                  <a:round/>
                  <a:headEnd/>
                  <a:tailEnd/>
                </a:ln>
              </p:spPr>
              <p:txBody>
                <a:bodyPr/>
                <a:lstStyle/>
                <a:p>
                  <a:endParaRPr lang="en-US" sz="2400"/>
                </a:p>
              </p:txBody>
            </p:sp>
            <p:sp>
              <p:nvSpPr>
                <p:cNvPr id="33825" name="Freeform 43"/>
                <p:cNvSpPr>
                  <a:spLocks/>
                </p:cNvSpPr>
                <p:nvPr/>
              </p:nvSpPr>
              <p:spPr bwMode="auto">
                <a:xfrm>
                  <a:off x="3828" y="724"/>
                  <a:ext cx="11" cy="10"/>
                </a:xfrm>
                <a:custGeom>
                  <a:avLst/>
                  <a:gdLst>
                    <a:gd name="T0" fmla="*/ 25 w 25"/>
                    <a:gd name="T1" fmla="*/ 12 h 24"/>
                    <a:gd name="T2" fmla="*/ 24 w 25"/>
                    <a:gd name="T3" fmla="*/ 8 h 24"/>
                    <a:gd name="T4" fmla="*/ 21 w 25"/>
                    <a:gd name="T5" fmla="*/ 4 h 24"/>
                    <a:gd name="T6" fmla="*/ 17 w 25"/>
                    <a:gd name="T7" fmla="*/ 0 h 24"/>
                    <a:gd name="T8" fmla="*/ 13 w 25"/>
                    <a:gd name="T9" fmla="*/ 0 h 24"/>
                    <a:gd name="T10" fmla="*/ 7 w 25"/>
                    <a:gd name="T11" fmla="*/ 0 h 24"/>
                    <a:gd name="T12" fmla="*/ 3 w 25"/>
                    <a:gd name="T13" fmla="*/ 4 h 24"/>
                    <a:gd name="T14" fmla="*/ 1 w 25"/>
                    <a:gd name="T15" fmla="*/ 8 h 24"/>
                    <a:gd name="T16" fmla="*/ 0 w 25"/>
                    <a:gd name="T17" fmla="*/ 12 h 24"/>
                    <a:gd name="T18" fmla="*/ 1 w 25"/>
                    <a:gd name="T19" fmla="*/ 17 h 24"/>
                    <a:gd name="T20" fmla="*/ 3 w 25"/>
                    <a:gd name="T21" fmla="*/ 21 h 24"/>
                    <a:gd name="T22" fmla="*/ 7 w 25"/>
                    <a:gd name="T23" fmla="*/ 23 h 24"/>
                    <a:gd name="T24" fmla="*/ 13 w 25"/>
                    <a:gd name="T25" fmla="*/ 24 h 24"/>
                    <a:gd name="T26" fmla="*/ 17 w 25"/>
                    <a:gd name="T27" fmla="*/ 23 h 24"/>
                    <a:gd name="T28" fmla="*/ 21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1" y="4"/>
                      </a:lnTo>
                      <a:lnTo>
                        <a:pt x="17" y="0"/>
                      </a:lnTo>
                      <a:lnTo>
                        <a:pt x="13" y="0"/>
                      </a:lnTo>
                      <a:lnTo>
                        <a:pt x="7" y="0"/>
                      </a:lnTo>
                      <a:lnTo>
                        <a:pt x="3" y="4"/>
                      </a:lnTo>
                      <a:lnTo>
                        <a:pt x="1" y="8"/>
                      </a:lnTo>
                      <a:lnTo>
                        <a:pt x="0" y="12"/>
                      </a:lnTo>
                      <a:lnTo>
                        <a:pt x="1" y="17"/>
                      </a:lnTo>
                      <a:lnTo>
                        <a:pt x="3" y="21"/>
                      </a:lnTo>
                      <a:lnTo>
                        <a:pt x="7" y="23"/>
                      </a:lnTo>
                      <a:lnTo>
                        <a:pt x="13" y="24"/>
                      </a:lnTo>
                      <a:lnTo>
                        <a:pt x="17" y="23"/>
                      </a:lnTo>
                      <a:lnTo>
                        <a:pt x="21" y="21"/>
                      </a:lnTo>
                      <a:lnTo>
                        <a:pt x="24" y="17"/>
                      </a:lnTo>
                      <a:lnTo>
                        <a:pt x="25" y="12"/>
                      </a:lnTo>
                      <a:close/>
                    </a:path>
                  </a:pathLst>
                </a:custGeom>
                <a:solidFill>
                  <a:srgbClr val="FF5050"/>
                </a:solidFill>
                <a:ln w="9525">
                  <a:noFill/>
                  <a:round/>
                  <a:headEnd/>
                  <a:tailEnd/>
                </a:ln>
              </p:spPr>
              <p:txBody>
                <a:bodyPr/>
                <a:lstStyle/>
                <a:p>
                  <a:endParaRPr lang="en-US" sz="2400"/>
                </a:p>
              </p:txBody>
            </p:sp>
            <p:sp>
              <p:nvSpPr>
                <p:cNvPr id="33826" name="Freeform 44"/>
                <p:cNvSpPr>
                  <a:spLocks/>
                </p:cNvSpPr>
                <p:nvPr/>
              </p:nvSpPr>
              <p:spPr bwMode="auto">
                <a:xfrm>
                  <a:off x="3684" y="788"/>
                  <a:ext cx="54" cy="9"/>
                </a:xfrm>
                <a:custGeom>
                  <a:avLst/>
                  <a:gdLst>
                    <a:gd name="T0" fmla="*/ 120 w 131"/>
                    <a:gd name="T1" fmla="*/ 24 h 24"/>
                    <a:gd name="T2" fmla="*/ 12 w 131"/>
                    <a:gd name="T3" fmla="*/ 24 h 24"/>
                    <a:gd name="T4" fmla="*/ 7 w 131"/>
                    <a:gd name="T5" fmla="*/ 22 h 24"/>
                    <a:gd name="T6" fmla="*/ 3 w 131"/>
                    <a:gd name="T7" fmla="*/ 19 h 24"/>
                    <a:gd name="T8" fmla="*/ 1 w 131"/>
                    <a:gd name="T9" fmla="*/ 16 h 24"/>
                    <a:gd name="T10" fmla="*/ 0 w 131"/>
                    <a:gd name="T11" fmla="*/ 12 h 24"/>
                    <a:gd name="T12" fmla="*/ 1 w 131"/>
                    <a:gd name="T13" fmla="*/ 7 h 24"/>
                    <a:gd name="T14" fmla="*/ 3 w 131"/>
                    <a:gd name="T15" fmla="*/ 4 h 24"/>
                    <a:gd name="T16" fmla="*/ 7 w 131"/>
                    <a:gd name="T17" fmla="*/ 0 h 24"/>
                    <a:gd name="T18" fmla="*/ 12 w 131"/>
                    <a:gd name="T19" fmla="*/ 0 h 24"/>
                    <a:gd name="T20" fmla="*/ 120 w 131"/>
                    <a:gd name="T21" fmla="*/ 0 h 24"/>
                    <a:gd name="T22" fmla="*/ 124 w 131"/>
                    <a:gd name="T23" fmla="*/ 0 h 24"/>
                    <a:gd name="T24" fmla="*/ 128 w 131"/>
                    <a:gd name="T25" fmla="*/ 4 h 24"/>
                    <a:gd name="T26" fmla="*/ 130 w 131"/>
                    <a:gd name="T27" fmla="*/ 7 h 24"/>
                    <a:gd name="T28" fmla="*/ 131 w 131"/>
                    <a:gd name="T29" fmla="*/ 12 h 24"/>
                    <a:gd name="T30" fmla="*/ 130 w 131"/>
                    <a:gd name="T31" fmla="*/ 16 h 24"/>
                    <a:gd name="T32" fmla="*/ 128 w 131"/>
                    <a:gd name="T33" fmla="*/ 19 h 24"/>
                    <a:gd name="T34" fmla="*/ 124 w 131"/>
                    <a:gd name="T35" fmla="*/ 22 h 24"/>
                    <a:gd name="T36" fmla="*/ 120 w 131"/>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4"/>
                    <a:gd name="T59" fmla="*/ 131 w 131"/>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4">
                      <a:moveTo>
                        <a:pt x="120" y="24"/>
                      </a:moveTo>
                      <a:lnTo>
                        <a:pt x="12" y="24"/>
                      </a:lnTo>
                      <a:lnTo>
                        <a:pt x="7" y="22"/>
                      </a:lnTo>
                      <a:lnTo>
                        <a:pt x="3" y="19"/>
                      </a:lnTo>
                      <a:lnTo>
                        <a:pt x="1" y="16"/>
                      </a:lnTo>
                      <a:lnTo>
                        <a:pt x="0" y="12"/>
                      </a:lnTo>
                      <a:lnTo>
                        <a:pt x="1" y="7"/>
                      </a:lnTo>
                      <a:lnTo>
                        <a:pt x="3" y="4"/>
                      </a:lnTo>
                      <a:lnTo>
                        <a:pt x="7" y="0"/>
                      </a:lnTo>
                      <a:lnTo>
                        <a:pt x="12" y="0"/>
                      </a:lnTo>
                      <a:lnTo>
                        <a:pt x="120" y="0"/>
                      </a:lnTo>
                      <a:lnTo>
                        <a:pt x="124" y="0"/>
                      </a:lnTo>
                      <a:lnTo>
                        <a:pt x="128" y="4"/>
                      </a:lnTo>
                      <a:lnTo>
                        <a:pt x="130" y="7"/>
                      </a:lnTo>
                      <a:lnTo>
                        <a:pt x="131" y="12"/>
                      </a:lnTo>
                      <a:lnTo>
                        <a:pt x="130" y="16"/>
                      </a:lnTo>
                      <a:lnTo>
                        <a:pt x="128" y="19"/>
                      </a:lnTo>
                      <a:lnTo>
                        <a:pt x="124" y="22"/>
                      </a:lnTo>
                      <a:lnTo>
                        <a:pt x="120" y="24"/>
                      </a:lnTo>
                      <a:close/>
                    </a:path>
                  </a:pathLst>
                </a:custGeom>
                <a:solidFill>
                  <a:srgbClr val="FF5050"/>
                </a:solidFill>
                <a:ln w="9525">
                  <a:noFill/>
                  <a:round/>
                  <a:headEnd/>
                  <a:tailEnd/>
                </a:ln>
              </p:spPr>
              <p:txBody>
                <a:bodyPr/>
                <a:lstStyle/>
                <a:p>
                  <a:endParaRPr lang="en-US" sz="2400"/>
                </a:p>
              </p:txBody>
            </p:sp>
            <p:sp>
              <p:nvSpPr>
                <p:cNvPr id="33827" name="Freeform 45"/>
                <p:cNvSpPr>
                  <a:spLocks/>
                </p:cNvSpPr>
                <p:nvPr/>
              </p:nvSpPr>
              <p:spPr bwMode="auto">
                <a:xfrm>
                  <a:off x="3684" y="764"/>
                  <a:ext cx="54" cy="9"/>
                </a:xfrm>
                <a:custGeom>
                  <a:avLst/>
                  <a:gdLst>
                    <a:gd name="T0" fmla="*/ 120 w 131"/>
                    <a:gd name="T1" fmla="*/ 23 h 23"/>
                    <a:gd name="T2" fmla="*/ 12 w 131"/>
                    <a:gd name="T3" fmla="*/ 23 h 23"/>
                    <a:gd name="T4" fmla="*/ 7 w 131"/>
                    <a:gd name="T5" fmla="*/ 22 h 23"/>
                    <a:gd name="T6" fmla="*/ 3 w 131"/>
                    <a:gd name="T7" fmla="*/ 20 h 23"/>
                    <a:gd name="T8" fmla="*/ 1 w 131"/>
                    <a:gd name="T9" fmla="*/ 17 h 23"/>
                    <a:gd name="T10" fmla="*/ 0 w 131"/>
                    <a:gd name="T11" fmla="*/ 11 h 23"/>
                    <a:gd name="T12" fmla="*/ 1 w 131"/>
                    <a:gd name="T13" fmla="*/ 7 h 23"/>
                    <a:gd name="T14" fmla="*/ 3 w 131"/>
                    <a:gd name="T15" fmla="*/ 4 h 23"/>
                    <a:gd name="T16" fmla="*/ 7 w 131"/>
                    <a:gd name="T17" fmla="*/ 1 h 23"/>
                    <a:gd name="T18" fmla="*/ 12 w 131"/>
                    <a:gd name="T19" fmla="*/ 0 h 23"/>
                    <a:gd name="T20" fmla="*/ 120 w 131"/>
                    <a:gd name="T21" fmla="*/ 0 h 23"/>
                    <a:gd name="T22" fmla="*/ 124 w 131"/>
                    <a:gd name="T23" fmla="*/ 1 h 23"/>
                    <a:gd name="T24" fmla="*/ 128 w 131"/>
                    <a:gd name="T25" fmla="*/ 4 h 23"/>
                    <a:gd name="T26" fmla="*/ 130 w 131"/>
                    <a:gd name="T27" fmla="*/ 7 h 23"/>
                    <a:gd name="T28" fmla="*/ 131 w 131"/>
                    <a:gd name="T29" fmla="*/ 11 h 23"/>
                    <a:gd name="T30" fmla="*/ 130 w 131"/>
                    <a:gd name="T31" fmla="*/ 17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7"/>
                      </a:lnTo>
                      <a:lnTo>
                        <a:pt x="0" y="11"/>
                      </a:lnTo>
                      <a:lnTo>
                        <a:pt x="1" y="7"/>
                      </a:lnTo>
                      <a:lnTo>
                        <a:pt x="3" y="4"/>
                      </a:lnTo>
                      <a:lnTo>
                        <a:pt x="7" y="1"/>
                      </a:lnTo>
                      <a:lnTo>
                        <a:pt x="12" y="0"/>
                      </a:lnTo>
                      <a:lnTo>
                        <a:pt x="120" y="0"/>
                      </a:lnTo>
                      <a:lnTo>
                        <a:pt x="124" y="1"/>
                      </a:lnTo>
                      <a:lnTo>
                        <a:pt x="128" y="4"/>
                      </a:lnTo>
                      <a:lnTo>
                        <a:pt x="130" y="7"/>
                      </a:lnTo>
                      <a:lnTo>
                        <a:pt x="131" y="11"/>
                      </a:lnTo>
                      <a:lnTo>
                        <a:pt x="130" y="17"/>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33828" name="Freeform 46"/>
                <p:cNvSpPr>
                  <a:spLocks/>
                </p:cNvSpPr>
                <p:nvPr/>
              </p:nvSpPr>
              <p:spPr bwMode="auto">
                <a:xfrm>
                  <a:off x="3684" y="812"/>
                  <a:ext cx="54" cy="10"/>
                </a:xfrm>
                <a:custGeom>
                  <a:avLst/>
                  <a:gdLst>
                    <a:gd name="T0" fmla="*/ 120 w 131"/>
                    <a:gd name="T1" fmla="*/ 23 h 23"/>
                    <a:gd name="T2" fmla="*/ 12 w 131"/>
                    <a:gd name="T3" fmla="*/ 23 h 23"/>
                    <a:gd name="T4" fmla="*/ 7 w 131"/>
                    <a:gd name="T5" fmla="*/ 22 h 23"/>
                    <a:gd name="T6" fmla="*/ 3 w 131"/>
                    <a:gd name="T7" fmla="*/ 20 h 23"/>
                    <a:gd name="T8" fmla="*/ 1 w 131"/>
                    <a:gd name="T9" fmla="*/ 16 h 23"/>
                    <a:gd name="T10" fmla="*/ 0 w 131"/>
                    <a:gd name="T11" fmla="*/ 12 h 23"/>
                    <a:gd name="T12" fmla="*/ 1 w 131"/>
                    <a:gd name="T13" fmla="*/ 7 h 23"/>
                    <a:gd name="T14" fmla="*/ 3 w 131"/>
                    <a:gd name="T15" fmla="*/ 3 h 23"/>
                    <a:gd name="T16" fmla="*/ 7 w 131"/>
                    <a:gd name="T17" fmla="*/ 1 h 23"/>
                    <a:gd name="T18" fmla="*/ 12 w 131"/>
                    <a:gd name="T19" fmla="*/ 0 h 23"/>
                    <a:gd name="T20" fmla="*/ 120 w 131"/>
                    <a:gd name="T21" fmla="*/ 0 h 23"/>
                    <a:gd name="T22" fmla="*/ 124 w 131"/>
                    <a:gd name="T23" fmla="*/ 1 h 23"/>
                    <a:gd name="T24" fmla="*/ 128 w 131"/>
                    <a:gd name="T25" fmla="*/ 3 h 23"/>
                    <a:gd name="T26" fmla="*/ 130 w 131"/>
                    <a:gd name="T27" fmla="*/ 7 h 23"/>
                    <a:gd name="T28" fmla="*/ 131 w 131"/>
                    <a:gd name="T29" fmla="*/ 12 h 23"/>
                    <a:gd name="T30" fmla="*/ 130 w 131"/>
                    <a:gd name="T31" fmla="*/ 16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6"/>
                      </a:lnTo>
                      <a:lnTo>
                        <a:pt x="0" y="12"/>
                      </a:lnTo>
                      <a:lnTo>
                        <a:pt x="1" y="7"/>
                      </a:lnTo>
                      <a:lnTo>
                        <a:pt x="3" y="3"/>
                      </a:lnTo>
                      <a:lnTo>
                        <a:pt x="7" y="1"/>
                      </a:lnTo>
                      <a:lnTo>
                        <a:pt x="12" y="0"/>
                      </a:lnTo>
                      <a:lnTo>
                        <a:pt x="120" y="0"/>
                      </a:lnTo>
                      <a:lnTo>
                        <a:pt x="124" y="1"/>
                      </a:lnTo>
                      <a:lnTo>
                        <a:pt x="128" y="3"/>
                      </a:lnTo>
                      <a:lnTo>
                        <a:pt x="130" y="7"/>
                      </a:lnTo>
                      <a:lnTo>
                        <a:pt x="131" y="12"/>
                      </a:lnTo>
                      <a:lnTo>
                        <a:pt x="130" y="16"/>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33829" name="Freeform 47"/>
                <p:cNvSpPr>
                  <a:spLocks/>
                </p:cNvSpPr>
                <p:nvPr/>
              </p:nvSpPr>
              <p:spPr bwMode="auto">
                <a:xfrm>
                  <a:off x="3658" y="886"/>
                  <a:ext cx="242" cy="9"/>
                </a:xfrm>
                <a:custGeom>
                  <a:avLst/>
                  <a:gdLst>
                    <a:gd name="T0" fmla="*/ 576 w 587"/>
                    <a:gd name="T1" fmla="*/ 23 h 23"/>
                    <a:gd name="T2" fmla="*/ 12 w 587"/>
                    <a:gd name="T3" fmla="*/ 23 h 23"/>
                    <a:gd name="T4" fmla="*/ 8 w 587"/>
                    <a:gd name="T5" fmla="*/ 22 h 23"/>
                    <a:gd name="T6" fmla="*/ 5 w 587"/>
                    <a:gd name="T7" fmla="*/ 19 h 23"/>
                    <a:gd name="T8" fmla="*/ 1 w 587"/>
                    <a:gd name="T9" fmla="*/ 16 h 23"/>
                    <a:gd name="T10" fmla="*/ 0 w 587"/>
                    <a:gd name="T11" fmla="*/ 12 h 23"/>
                    <a:gd name="T12" fmla="*/ 1 w 587"/>
                    <a:gd name="T13" fmla="*/ 6 h 23"/>
                    <a:gd name="T14" fmla="*/ 5 w 587"/>
                    <a:gd name="T15" fmla="*/ 3 h 23"/>
                    <a:gd name="T16" fmla="*/ 8 w 587"/>
                    <a:gd name="T17" fmla="*/ 0 h 23"/>
                    <a:gd name="T18" fmla="*/ 12 w 587"/>
                    <a:gd name="T19" fmla="*/ 0 h 23"/>
                    <a:gd name="T20" fmla="*/ 576 w 587"/>
                    <a:gd name="T21" fmla="*/ 0 h 23"/>
                    <a:gd name="T22" fmla="*/ 580 w 587"/>
                    <a:gd name="T23" fmla="*/ 0 h 23"/>
                    <a:gd name="T24" fmla="*/ 584 w 587"/>
                    <a:gd name="T25" fmla="*/ 3 h 23"/>
                    <a:gd name="T26" fmla="*/ 586 w 587"/>
                    <a:gd name="T27" fmla="*/ 6 h 23"/>
                    <a:gd name="T28" fmla="*/ 587 w 587"/>
                    <a:gd name="T29" fmla="*/ 12 h 23"/>
                    <a:gd name="T30" fmla="*/ 586 w 587"/>
                    <a:gd name="T31" fmla="*/ 16 h 23"/>
                    <a:gd name="T32" fmla="*/ 584 w 587"/>
                    <a:gd name="T33" fmla="*/ 19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19"/>
                      </a:lnTo>
                      <a:lnTo>
                        <a:pt x="1" y="16"/>
                      </a:lnTo>
                      <a:lnTo>
                        <a:pt x="0" y="12"/>
                      </a:lnTo>
                      <a:lnTo>
                        <a:pt x="1" y="6"/>
                      </a:lnTo>
                      <a:lnTo>
                        <a:pt x="5" y="3"/>
                      </a:lnTo>
                      <a:lnTo>
                        <a:pt x="8" y="0"/>
                      </a:lnTo>
                      <a:lnTo>
                        <a:pt x="12" y="0"/>
                      </a:lnTo>
                      <a:lnTo>
                        <a:pt x="576" y="0"/>
                      </a:lnTo>
                      <a:lnTo>
                        <a:pt x="580" y="0"/>
                      </a:lnTo>
                      <a:lnTo>
                        <a:pt x="584" y="3"/>
                      </a:lnTo>
                      <a:lnTo>
                        <a:pt x="586" y="6"/>
                      </a:lnTo>
                      <a:lnTo>
                        <a:pt x="587" y="12"/>
                      </a:lnTo>
                      <a:lnTo>
                        <a:pt x="586" y="16"/>
                      </a:lnTo>
                      <a:lnTo>
                        <a:pt x="584" y="19"/>
                      </a:lnTo>
                      <a:lnTo>
                        <a:pt x="580" y="22"/>
                      </a:lnTo>
                      <a:lnTo>
                        <a:pt x="576" y="23"/>
                      </a:lnTo>
                      <a:close/>
                    </a:path>
                  </a:pathLst>
                </a:custGeom>
                <a:solidFill>
                  <a:srgbClr val="FF5050"/>
                </a:solidFill>
                <a:ln w="9525">
                  <a:noFill/>
                  <a:round/>
                  <a:headEnd/>
                  <a:tailEnd/>
                </a:ln>
              </p:spPr>
              <p:txBody>
                <a:bodyPr/>
                <a:lstStyle/>
                <a:p>
                  <a:endParaRPr lang="en-US" sz="2400"/>
                </a:p>
              </p:txBody>
            </p:sp>
            <p:sp>
              <p:nvSpPr>
                <p:cNvPr id="33830" name="Freeform 48"/>
                <p:cNvSpPr>
                  <a:spLocks/>
                </p:cNvSpPr>
                <p:nvPr/>
              </p:nvSpPr>
              <p:spPr bwMode="auto">
                <a:xfrm>
                  <a:off x="3658" y="934"/>
                  <a:ext cx="242" cy="10"/>
                </a:xfrm>
                <a:custGeom>
                  <a:avLst/>
                  <a:gdLst>
                    <a:gd name="T0" fmla="*/ 576 w 587"/>
                    <a:gd name="T1" fmla="*/ 24 h 24"/>
                    <a:gd name="T2" fmla="*/ 12 w 587"/>
                    <a:gd name="T3" fmla="*/ 24 h 24"/>
                    <a:gd name="T4" fmla="*/ 8 w 587"/>
                    <a:gd name="T5" fmla="*/ 22 h 24"/>
                    <a:gd name="T6" fmla="*/ 5 w 587"/>
                    <a:gd name="T7" fmla="*/ 20 h 24"/>
                    <a:gd name="T8" fmla="*/ 1 w 587"/>
                    <a:gd name="T9" fmla="*/ 16 h 24"/>
                    <a:gd name="T10" fmla="*/ 0 w 587"/>
                    <a:gd name="T11" fmla="*/ 12 h 24"/>
                    <a:gd name="T12" fmla="*/ 1 w 587"/>
                    <a:gd name="T13" fmla="*/ 8 h 24"/>
                    <a:gd name="T14" fmla="*/ 5 w 587"/>
                    <a:gd name="T15" fmla="*/ 4 h 24"/>
                    <a:gd name="T16" fmla="*/ 8 w 587"/>
                    <a:gd name="T17" fmla="*/ 2 h 24"/>
                    <a:gd name="T18" fmla="*/ 12 w 587"/>
                    <a:gd name="T19" fmla="*/ 0 h 24"/>
                    <a:gd name="T20" fmla="*/ 576 w 587"/>
                    <a:gd name="T21" fmla="*/ 0 h 24"/>
                    <a:gd name="T22" fmla="*/ 580 w 587"/>
                    <a:gd name="T23" fmla="*/ 2 h 24"/>
                    <a:gd name="T24" fmla="*/ 584 w 587"/>
                    <a:gd name="T25" fmla="*/ 4 h 24"/>
                    <a:gd name="T26" fmla="*/ 586 w 587"/>
                    <a:gd name="T27" fmla="*/ 8 h 24"/>
                    <a:gd name="T28" fmla="*/ 587 w 587"/>
                    <a:gd name="T29" fmla="*/ 12 h 24"/>
                    <a:gd name="T30" fmla="*/ 586 w 587"/>
                    <a:gd name="T31" fmla="*/ 16 h 24"/>
                    <a:gd name="T32" fmla="*/ 584 w 587"/>
                    <a:gd name="T33" fmla="*/ 20 h 24"/>
                    <a:gd name="T34" fmla="*/ 580 w 587"/>
                    <a:gd name="T35" fmla="*/ 22 h 24"/>
                    <a:gd name="T36" fmla="*/ 576 w 587"/>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4"/>
                    <a:gd name="T59" fmla="*/ 587 w 587"/>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4">
                      <a:moveTo>
                        <a:pt x="576" y="24"/>
                      </a:moveTo>
                      <a:lnTo>
                        <a:pt x="12" y="24"/>
                      </a:lnTo>
                      <a:lnTo>
                        <a:pt x="8" y="22"/>
                      </a:lnTo>
                      <a:lnTo>
                        <a:pt x="5" y="20"/>
                      </a:lnTo>
                      <a:lnTo>
                        <a:pt x="1" y="16"/>
                      </a:lnTo>
                      <a:lnTo>
                        <a:pt x="0" y="12"/>
                      </a:lnTo>
                      <a:lnTo>
                        <a:pt x="1" y="8"/>
                      </a:lnTo>
                      <a:lnTo>
                        <a:pt x="5" y="4"/>
                      </a:lnTo>
                      <a:lnTo>
                        <a:pt x="8" y="2"/>
                      </a:lnTo>
                      <a:lnTo>
                        <a:pt x="12" y="0"/>
                      </a:lnTo>
                      <a:lnTo>
                        <a:pt x="576" y="0"/>
                      </a:lnTo>
                      <a:lnTo>
                        <a:pt x="580" y="2"/>
                      </a:lnTo>
                      <a:lnTo>
                        <a:pt x="584" y="4"/>
                      </a:lnTo>
                      <a:lnTo>
                        <a:pt x="586" y="8"/>
                      </a:lnTo>
                      <a:lnTo>
                        <a:pt x="587" y="12"/>
                      </a:lnTo>
                      <a:lnTo>
                        <a:pt x="586" y="16"/>
                      </a:lnTo>
                      <a:lnTo>
                        <a:pt x="584" y="20"/>
                      </a:lnTo>
                      <a:lnTo>
                        <a:pt x="580" y="22"/>
                      </a:lnTo>
                      <a:lnTo>
                        <a:pt x="576" y="24"/>
                      </a:lnTo>
                      <a:close/>
                    </a:path>
                  </a:pathLst>
                </a:custGeom>
                <a:solidFill>
                  <a:srgbClr val="FF5050"/>
                </a:solidFill>
                <a:ln w="9525">
                  <a:noFill/>
                  <a:round/>
                  <a:headEnd/>
                  <a:tailEnd/>
                </a:ln>
              </p:spPr>
              <p:txBody>
                <a:bodyPr/>
                <a:lstStyle/>
                <a:p>
                  <a:endParaRPr lang="en-US" sz="2400"/>
                </a:p>
              </p:txBody>
            </p:sp>
            <p:sp>
              <p:nvSpPr>
                <p:cNvPr id="33831" name="Freeform 49"/>
                <p:cNvSpPr>
                  <a:spLocks/>
                </p:cNvSpPr>
                <p:nvPr/>
              </p:nvSpPr>
              <p:spPr bwMode="auto">
                <a:xfrm>
                  <a:off x="3658" y="910"/>
                  <a:ext cx="242" cy="9"/>
                </a:xfrm>
                <a:custGeom>
                  <a:avLst/>
                  <a:gdLst>
                    <a:gd name="T0" fmla="*/ 576 w 587"/>
                    <a:gd name="T1" fmla="*/ 23 h 23"/>
                    <a:gd name="T2" fmla="*/ 12 w 587"/>
                    <a:gd name="T3" fmla="*/ 23 h 23"/>
                    <a:gd name="T4" fmla="*/ 8 w 587"/>
                    <a:gd name="T5" fmla="*/ 22 h 23"/>
                    <a:gd name="T6" fmla="*/ 5 w 587"/>
                    <a:gd name="T7" fmla="*/ 20 h 23"/>
                    <a:gd name="T8" fmla="*/ 1 w 587"/>
                    <a:gd name="T9" fmla="*/ 16 h 23"/>
                    <a:gd name="T10" fmla="*/ 0 w 587"/>
                    <a:gd name="T11" fmla="*/ 11 h 23"/>
                    <a:gd name="T12" fmla="*/ 1 w 587"/>
                    <a:gd name="T13" fmla="*/ 7 h 23"/>
                    <a:gd name="T14" fmla="*/ 5 w 587"/>
                    <a:gd name="T15" fmla="*/ 3 h 23"/>
                    <a:gd name="T16" fmla="*/ 8 w 587"/>
                    <a:gd name="T17" fmla="*/ 1 h 23"/>
                    <a:gd name="T18" fmla="*/ 12 w 587"/>
                    <a:gd name="T19" fmla="*/ 0 h 23"/>
                    <a:gd name="T20" fmla="*/ 576 w 587"/>
                    <a:gd name="T21" fmla="*/ 0 h 23"/>
                    <a:gd name="T22" fmla="*/ 580 w 587"/>
                    <a:gd name="T23" fmla="*/ 1 h 23"/>
                    <a:gd name="T24" fmla="*/ 584 w 587"/>
                    <a:gd name="T25" fmla="*/ 3 h 23"/>
                    <a:gd name="T26" fmla="*/ 586 w 587"/>
                    <a:gd name="T27" fmla="*/ 7 h 23"/>
                    <a:gd name="T28" fmla="*/ 587 w 587"/>
                    <a:gd name="T29" fmla="*/ 11 h 23"/>
                    <a:gd name="T30" fmla="*/ 586 w 587"/>
                    <a:gd name="T31" fmla="*/ 16 h 23"/>
                    <a:gd name="T32" fmla="*/ 584 w 587"/>
                    <a:gd name="T33" fmla="*/ 20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20"/>
                      </a:lnTo>
                      <a:lnTo>
                        <a:pt x="1" y="16"/>
                      </a:lnTo>
                      <a:lnTo>
                        <a:pt x="0" y="11"/>
                      </a:lnTo>
                      <a:lnTo>
                        <a:pt x="1" y="7"/>
                      </a:lnTo>
                      <a:lnTo>
                        <a:pt x="5" y="3"/>
                      </a:lnTo>
                      <a:lnTo>
                        <a:pt x="8" y="1"/>
                      </a:lnTo>
                      <a:lnTo>
                        <a:pt x="12" y="0"/>
                      </a:lnTo>
                      <a:lnTo>
                        <a:pt x="576" y="0"/>
                      </a:lnTo>
                      <a:lnTo>
                        <a:pt x="580" y="1"/>
                      </a:lnTo>
                      <a:lnTo>
                        <a:pt x="584" y="3"/>
                      </a:lnTo>
                      <a:lnTo>
                        <a:pt x="586" y="7"/>
                      </a:lnTo>
                      <a:lnTo>
                        <a:pt x="587" y="11"/>
                      </a:lnTo>
                      <a:lnTo>
                        <a:pt x="586" y="16"/>
                      </a:lnTo>
                      <a:lnTo>
                        <a:pt x="584" y="20"/>
                      </a:lnTo>
                      <a:lnTo>
                        <a:pt x="580" y="22"/>
                      </a:lnTo>
                      <a:lnTo>
                        <a:pt x="576" y="23"/>
                      </a:lnTo>
                      <a:close/>
                    </a:path>
                  </a:pathLst>
                </a:custGeom>
                <a:solidFill>
                  <a:srgbClr val="FF5050"/>
                </a:solidFill>
                <a:ln w="9525">
                  <a:noFill/>
                  <a:round/>
                  <a:headEnd/>
                  <a:tailEnd/>
                </a:ln>
              </p:spPr>
              <p:txBody>
                <a:bodyPr/>
                <a:lstStyle/>
                <a:p>
                  <a:endParaRPr lang="en-US" sz="2400"/>
                </a:p>
              </p:txBody>
            </p:sp>
          </p:grpSp>
        </p:grpSp>
        <p:pic>
          <p:nvPicPr>
            <p:cNvPr id="33817" name="Picture 50" descr="buttons2_CLOUD_01"/>
            <p:cNvPicPr>
              <a:picLocks noChangeAspect="1" noChangeArrowheads="1"/>
            </p:cNvPicPr>
            <p:nvPr/>
          </p:nvPicPr>
          <p:blipFill>
            <a:blip r:embed="rId10"/>
            <a:srcRect/>
            <a:stretch>
              <a:fillRect/>
            </a:stretch>
          </p:blipFill>
          <p:spPr bwMode="auto">
            <a:xfrm>
              <a:off x="5070" y="113"/>
              <a:ext cx="533" cy="272"/>
            </a:xfrm>
            <a:prstGeom prst="rect">
              <a:avLst/>
            </a:prstGeom>
            <a:noFill/>
            <a:ln w="9525">
              <a:noFill/>
              <a:miter lim="800000"/>
              <a:headEnd/>
              <a:tailEnd/>
            </a:ln>
          </p:spPr>
        </p:pic>
      </p:grpSp>
      <p:sp>
        <p:nvSpPr>
          <p:cNvPr id="33814"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5596E6"/>
                </a:solidFill>
              </a:rPr>
              <a:t>Introducing Blockchain</a:t>
            </a:r>
          </a:p>
        </p:txBody>
      </p:sp>
      <p:sp>
        <p:nvSpPr>
          <p:cNvPr id="33815" name="Rectangle 77"/>
          <p:cNvSpPr>
            <a:spLocks noChangeArrowheads="1"/>
          </p:cNvSpPr>
          <p:nvPr/>
        </p:nvSpPr>
        <p:spPr bwMode="auto">
          <a:xfrm>
            <a:off x="814918" y="1305985"/>
            <a:ext cx="9383183" cy="748795"/>
          </a:xfrm>
          <a:prstGeom prst="rect">
            <a:avLst/>
          </a:prstGeom>
          <a:noFill/>
          <a:ln w="9525">
            <a:noFill/>
            <a:miter lim="800000"/>
            <a:headEnd/>
            <a:tailEnd/>
          </a:ln>
        </p:spPr>
        <p:txBody>
          <a:bodyPr>
            <a:spAutoFit/>
          </a:bodyPr>
          <a:lstStyle/>
          <a:p>
            <a:pPr>
              <a:spcBef>
                <a:spcPct val="20000"/>
              </a:spcBef>
              <a:spcAft>
                <a:spcPts val="800"/>
              </a:spcAft>
              <a:buClr>
                <a:srgbClr val="D19049"/>
              </a:buClr>
            </a:pPr>
            <a:r>
              <a:rPr lang="en-US" sz="2133">
                <a:solidFill>
                  <a:schemeClr val="bg1"/>
                </a:solidFill>
              </a:rPr>
              <a:t>A shared ledger technology allowing any participant in the business network to see THE system of record (ledger)</a:t>
            </a:r>
          </a:p>
        </p:txBody>
      </p:sp>
    </p:spTree>
    <p:extLst>
      <p:ext uri="{BB962C8B-B14F-4D97-AF65-F5344CB8AC3E}">
        <p14:creationId xmlns:p14="http://schemas.microsoft.com/office/powerpoint/2010/main" val="178830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2"/>
          <p:cNvGrpSpPr>
            <a:grpSpLocks/>
          </p:cNvGrpSpPr>
          <p:nvPr/>
        </p:nvGrpSpPr>
        <p:grpSpPr bwMode="auto">
          <a:xfrm>
            <a:off x="10162118" y="105834"/>
            <a:ext cx="1860549" cy="793751"/>
            <a:chOff x="4599" y="55"/>
            <a:chExt cx="1004" cy="428"/>
          </a:xfrm>
        </p:grpSpPr>
        <p:grpSp>
          <p:nvGrpSpPr>
            <p:cNvPr id="35893" name="Group 3"/>
            <p:cNvGrpSpPr>
              <a:grpSpLocks/>
            </p:cNvGrpSpPr>
            <p:nvPr/>
          </p:nvGrpSpPr>
          <p:grpSpPr bwMode="auto">
            <a:xfrm>
              <a:off x="4599" y="55"/>
              <a:ext cx="417" cy="428"/>
              <a:chOff x="3581" y="609"/>
              <a:chExt cx="417" cy="428"/>
            </a:xfrm>
          </p:grpSpPr>
          <p:sp>
            <p:nvSpPr>
              <p:cNvPr id="35895" name="Freeform 4"/>
              <p:cNvSpPr>
                <a:spLocks/>
              </p:cNvSpPr>
              <p:nvPr/>
            </p:nvSpPr>
            <p:spPr bwMode="auto">
              <a:xfrm>
                <a:off x="3879" y="609"/>
                <a:ext cx="119" cy="428"/>
              </a:xfrm>
              <a:custGeom>
                <a:avLst/>
                <a:gdLst>
                  <a:gd name="T0" fmla="*/ 290 w 290"/>
                  <a:gd name="T1" fmla="*/ 0 h 1037"/>
                  <a:gd name="T2" fmla="*/ 290 w 290"/>
                  <a:gd name="T3" fmla="*/ 1037 h 1037"/>
                  <a:gd name="T4" fmla="*/ 20 w 290"/>
                  <a:gd name="T5" fmla="*/ 1037 h 1037"/>
                  <a:gd name="T6" fmla="*/ 15 w 290"/>
                  <a:gd name="T7" fmla="*/ 1036 h 1037"/>
                  <a:gd name="T8" fmla="*/ 12 w 290"/>
                  <a:gd name="T9" fmla="*/ 1035 h 1037"/>
                  <a:gd name="T10" fmla="*/ 8 w 290"/>
                  <a:gd name="T11" fmla="*/ 1033 h 1037"/>
                  <a:gd name="T12" fmla="*/ 5 w 290"/>
                  <a:gd name="T13" fmla="*/ 1031 h 1037"/>
                  <a:gd name="T14" fmla="*/ 3 w 290"/>
                  <a:gd name="T15" fmla="*/ 1027 h 1037"/>
                  <a:gd name="T16" fmla="*/ 1 w 290"/>
                  <a:gd name="T17" fmla="*/ 1024 h 1037"/>
                  <a:gd name="T18" fmla="*/ 0 w 290"/>
                  <a:gd name="T19" fmla="*/ 1020 h 1037"/>
                  <a:gd name="T20" fmla="*/ 0 w 290"/>
                  <a:gd name="T21" fmla="*/ 1016 h 1037"/>
                  <a:gd name="T22" fmla="*/ 0 w 290"/>
                  <a:gd name="T23" fmla="*/ 1012 h 1037"/>
                  <a:gd name="T24" fmla="*/ 1 w 290"/>
                  <a:gd name="T25" fmla="*/ 1009 h 1037"/>
                  <a:gd name="T26" fmla="*/ 3 w 290"/>
                  <a:gd name="T27" fmla="*/ 1004 h 1037"/>
                  <a:gd name="T28" fmla="*/ 5 w 290"/>
                  <a:gd name="T29" fmla="*/ 1002 h 1037"/>
                  <a:gd name="T30" fmla="*/ 8 w 290"/>
                  <a:gd name="T31" fmla="*/ 999 h 1037"/>
                  <a:gd name="T32" fmla="*/ 12 w 290"/>
                  <a:gd name="T33" fmla="*/ 997 h 1037"/>
                  <a:gd name="T34" fmla="*/ 15 w 290"/>
                  <a:gd name="T35" fmla="*/ 996 h 1037"/>
                  <a:gd name="T36" fmla="*/ 20 w 290"/>
                  <a:gd name="T37" fmla="*/ 996 h 1037"/>
                  <a:gd name="T38" fmla="*/ 250 w 290"/>
                  <a:gd name="T39" fmla="*/ 996 h 1037"/>
                  <a:gd name="T40" fmla="*/ 250 w 290"/>
                  <a:gd name="T41" fmla="*/ 41 h 1037"/>
                  <a:gd name="T42" fmla="*/ 23 w 290"/>
                  <a:gd name="T43" fmla="*/ 41 h 1037"/>
                  <a:gd name="T44" fmla="*/ 19 w 290"/>
                  <a:gd name="T45" fmla="*/ 41 h 1037"/>
                  <a:gd name="T46" fmla="*/ 14 w 290"/>
                  <a:gd name="T47" fmla="*/ 40 h 1037"/>
                  <a:gd name="T48" fmla="*/ 11 w 290"/>
                  <a:gd name="T49" fmla="*/ 38 h 1037"/>
                  <a:gd name="T50" fmla="*/ 8 w 290"/>
                  <a:gd name="T51" fmla="*/ 35 h 1037"/>
                  <a:gd name="T52" fmla="*/ 5 w 290"/>
                  <a:gd name="T53" fmla="*/ 32 h 1037"/>
                  <a:gd name="T54" fmla="*/ 4 w 290"/>
                  <a:gd name="T55" fmla="*/ 29 h 1037"/>
                  <a:gd name="T56" fmla="*/ 3 w 290"/>
                  <a:gd name="T57" fmla="*/ 25 h 1037"/>
                  <a:gd name="T58" fmla="*/ 2 w 290"/>
                  <a:gd name="T59" fmla="*/ 21 h 1037"/>
                  <a:gd name="T60" fmla="*/ 2 w 290"/>
                  <a:gd name="T61" fmla="*/ 21 h 1037"/>
                  <a:gd name="T62" fmla="*/ 3 w 290"/>
                  <a:gd name="T63" fmla="*/ 17 h 1037"/>
                  <a:gd name="T64" fmla="*/ 4 w 290"/>
                  <a:gd name="T65" fmla="*/ 12 h 1037"/>
                  <a:gd name="T66" fmla="*/ 5 w 290"/>
                  <a:gd name="T67" fmla="*/ 9 h 1037"/>
                  <a:gd name="T68" fmla="*/ 8 w 290"/>
                  <a:gd name="T69" fmla="*/ 6 h 1037"/>
                  <a:gd name="T70" fmla="*/ 11 w 290"/>
                  <a:gd name="T71" fmla="*/ 4 h 1037"/>
                  <a:gd name="T72" fmla="*/ 14 w 290"/>
                  <a:gd name="T73" fmla="*/ 2 h 1037"/>
                  <a:gd name="T74" fmla="*/ 19 w 290"/>
                  <a:gd name="T75" fmla="*/ 1 h 1037"/>
                  <a:gd name="T76" fmla="*/ 23 w 290"/>
                  <a:gd name="T77" fmla="*/ 0 h 1037"/>
                  <a:gd name="T78" fmla="*/ 29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290" y="0"/>
                    </a:moveTo>
                    <a:lnTo>
                      <a:pt x="290" y="1037"/>
                    </a:lnTo>
                    <a:lnTo>
                      <a:pt x="20" y="1037"/>
                    </a:lnTo>
                    <a:lnTo>
                      <a:pt x="15" y="1036"/>
                    </a:lnTo>
                    <a:lnTo>
                      <a:pt x="12" y="1035"/>
                    </a:lnTo>
                    <a:lnTo>
                      <a:pt x="8" y="1033"/>
                    </a:lnTo>
                    <a:lnTo>
                      <a:pt x="5" y="1031"/>
                    </a:lnTo>
                    <a:lnTo>
                      <a:pt x="3" y="1027"/>
                    </a:lnTo>
                    <a:lnTo>
                      <a:pt x="1" y="1024"/>
                    </a:lnTo>
                    <a:lnTo>
                      <a:pt x="0" y="1020"/>
                    </a:lnTo>
                    <a:lnTo>
                      <a:pt x="0" y="1016"/>
                    </a:lnTo>
                    <a:lnTo>
                      <a:pt x="0" y="1012"/>
                    </a:lnTo>
                    <a:lnTo>
                      <a:pt x="1" y="1009"/>
                    </a:lnTo>
                    <a:lnTo>
                      <a:pt x="3" y="1004"/>
                    </a:lnTo>
                    <a:lnTo>
                      <a:pt x="5" y="1002"/>
                    </a:lnTo>
                    <a:lnTo>
                      <a:pt x="8" y="999"/>
                    </a:lnTo>
                    <a:lnTo>
                      <a:pt x="12" y="997"/>
                    </a:lnTo>
                    <a:lnTo>
                      <a:pt x="15" y="996"/>
                    </a:lnTo>
                    <a:lnTo>
                      <a:pt x="20" y="996"/>
                    </a:lnTo>
                    <a:lnTo>
                      <a:pt x="250" y="996"/>
                    </a:lnTo>
                    <a:lnTo>
                      <a:pt x="250" y="41"/>
                    </a:lnTo>
                    <a:lnTo>
                      <a:pt x="23" y="41"/>
                    </a:lnTo>
                    <a:lnTo>
                      <a:pt x="19" y="41"/>
                    </a:lnTo>
                    <a:lnTo>
                      <a:pt x="14" y="40"/>
                    </a:lnTo>
                    <a:lnTo>
                      <a:pt x="11" y="38"/>
                    </a:lnTo>
                    <a:lnTo>
                      <a:pt x="8" y="35"/>
                    </a:lnTo>
                    <a:lnTo>
                      <a:pt x="5" y="32"/>
                    </a:lnTo>
                    <a:lnTo>
                      <a:pt x="4" y="29"/>
                    </a:lnTo>
                    <a:lnTo>
                      <a:pt x="3" y="25"/>
                    </a:lnTo>
                    <a:lnTo>
                      <a:pt x="2" y="21"/>
                    </a:lnTo>
                    <a:lnTo>
                      <a:pt x="3" y="17"/>
                    </a:lnTo>
                    <a:lnTo>
                      <a:pt x="4" y="12"/>
                    </a:lnTo>
                    <a:lnTo>
                      <a:pt x="5" y="9"/>
                    </a:lnTo>
                    <a:lnTo>
                      <a:pt x="8" y="6"/>
                    </a:lnTo>
                    <a:lnTo>
                      <a:pt x="11" y="4"/>
                    </a:lnTo>
                    <a:lnTo>
                      <a:pt x="14" y="2"/>
                    </a:lnTo>
                    <a:lnTo>
                      <a:pt x="19" y="1"/>
                    </a:lnTo>
                    <a:lnTo>
                      <a:pt x="23" y="0"/>
                    </a:lnTo>
                    <a:lnTo>
                      <a:pt x="290" y="0"/>
                    </a:lnTo>
                    <a:close/>
                  </a:path>
                </a:pathLst>
              </a:custGeom>
              <a:solidFill>
                <a:srgbClr val="FF5050"/>
              </a:solidFill>
              <a:ln w="9525">
                <a:noFill/>
                <a:round/>
                <a:headEnd/>
                <a:tailEnd/>
              </a:ln>
            </p:spPr>
            <p:txBody>
              <a:bodyPr/>
              <a:lstStyle/>
              <a:p>
                <a:endParaRPr lang="en-US" sz="2400"/>
              </a:p>
            </p:txBody>
          </p:sp>
          <p:sp>
            <p:nvSpPr>
              <p:cNvPr id="35896" name="Freeform 5"/>
              <p:cNvSpPr>
                <a:spLocks/>
              </p:cNvSpPr>
              <p:nvPr/>
            </p:nvSpPr>
            <p:spPr bwMode="auto">
              <a:xfrm>
                <a:off x="3581" y="609"/>
                <a:ext cx="120" cy="428"/>
              </a:xfrm>
              <a:custGeom>
                <a:avLst/>
                <a:gdLst>
                  <a:gd name="T0" fmla="*/ 0 w 290"/>
                  <a:gd name="T1" fmla="*/ 0 h 1037"/>
                  <a:gd name="T2" fmla="*/ 0 w 290"/>
                  <a:gd name="T3" fmla="*/ 1037 h 1037"/>
                  <a:gd name="T4" fmla="*/ 270 w 290"/>
                  <a:gd name="T5" fmla="*/ 1037 h 1037"/>
                  <a:gd name="T6" fmla="*/ 274 w 290"/>
                  <a:gd name="T7" fmla="*/ 1036 h 1037"/>
                  <a:gd name="T8" fmla="*/ 279 w 290"/>
                  <a:gd name="T9" fmla="*/ 1035 h 1037"/>
                  <a:gd name="T10" fmla="*/ 282 w 290"/>
                  <a:gd name="T11" fmla="*/ 1033 h 1037"/>
                  <a:gd name="T12" fmla="*/ 285 w 290"/>
                  <a:gd name="T13" fmla="*/ 1031 h 1037"/>
                  <a:gd name="T14" fmla="*/ 287 w 290"/>
                  <a:gd name="T15" fmla="*/ 1027 h 1037"/>
                  <a:gd name="T16" fmla="*/ 289 w 290"/>
                  <a:gd name="T17" fmla="*/ 1024 h 1037"/>
                  <a:gd name="T18" fmla="*/ 290 w 290"/>
                  <a:gd name="T19" fmla="*/ 1020 h 1037"/>
                  <a:gd name="T20" fmla="*/ 290 w 290"/>
                  <a:gd name="T21" fmla="*/ 1016 h 1037"/>
                  <a:gd name="T22" fmla="*/ 290 w 290"/>
                  <a:gd name="T23" fmla="*/ 1012 h 1037"/>
                  <a:gd name="T24" fmla="*/ 289 w 290"/>
                  <a:gd name="T25" fmla="*/ 1009 h 1037"/>
                  <a:gd name="T26" fmla="*/ 287 w 290"/>
                  <a:gd name="T27" fmla="*/ 1004 h 1037"/>
                  <a:gd name="T28" fmla="*/ 285 w 290"/>
                  <a:gd name="T29" fmla="*/ 1002 h 1037"/>
                  <a:gd name="T30" fmla="*/ 282 w 290"/>
                  <a:gd name="T31" fmla="*/ 999 h 1037"/>
                  <a:gd name="T32" fmla="*/ 279 w 290"/>
                  <a:gd name="T33" fmla="*/ 997 h 1037"/>
                  <a:gd name="T34" fmla="*/ 274 w 290"/>
                  <a:gd name="T35" fmla="*/ 996 h 1037"/>
                  <a:gd name="T36" fmla="*/ 270 w 290"/>
                  <a:gd name="T37" fmla="*/ 996 h 1037"/>
                  <a:gd name="T38" fmla="*/ 41 w 290"/>
                  <a:gd name="T39" fmla="*/ 996 h 1037"/>
                  <a:gd name="T40" fmla="*/ 41 w 290"/>
                  <a:gd name="T41" fmla="*/ 41 h 1037"/>
                  <a:gd name="T42" fmla="*/ 268 w 290"/>
                  <a:gd name="T43" fmla="*/ 41 h 1037"/>
                  <a:gd name="T44" fmla="*/ 271 w 290"/>
                  <a:gd name="T45" fmla="*/ 41 h 1037"/>
                  <a:gd name="T46" fmla="*/ 275 w 290"/>
                  <a:gd name="T47" fmla="*/ 40 h 1037"/>
                  <a:gd name="T48" fmla="*/ 279 w 290"/>
                  <a:gd name="T49" fmla="*/ 38 h 1037"/>
                  <a:gd name="T50" fmla="*/ 282 w 290"/>
                  <a:gd name="T51" fmla="*/ 35 h 1037"/>
                  <a:gd name="T52" fmla="*/ 285 w 290"/>
                  <a:gd name="T53" fmla="*/ 32 h 1037"/>
                  <a:gd name="T54" fmla="*/ 286 w 290"/>
                  <a:gd name="T55" fmla="*/ 29 h 1037"/>
                  <a:gd name="T56" fmla="*/ 288 w 290"/>
                  <a:gd name="T57" fmla="*/ 25 h 1037"/>
                  <a:gd name="T58" fmla="*/ 288 w 290"/>
                  <a:gd name="T59" fmla="*/ 21 h 1037"/>
                  <a:gd name="T60" fmla="*/ 288 w 290"/>
                  <a:gd name="T61" fmla="*/ 21 h 1037"/>
                  <a:gd name="T62" fmla="*/ 288 w 290"/>
                  <a:gd name="T63" fmla="*/ 17 h 1037"/>
                  <a:gd name="T64" fmla="*/ 286 w 290"/>
                  <a:gd name="T65" fmla="*/ 12 h 1037"/>
                  <a:gd name="T66" fmla="*/ 285 w 290"/>
                  <a:gd name="T67" fmla="*/ 9 h 1037"/>
                  <a:gd name="T68" fmla="*/ 282 w 290"/>
                  <a:gd name="T69" fmla="*/ 6 h 1037"/>
                  <a:gd name="T70" fmla="*/ 279 w 290"/>
                  <a:gd name="T71" fmla="*/ 4 h 1037"/>
                  <a:gd name="T72" fmla="*/ 275 w 290"/>
                  <a:gd name="T73" fmla="*/ 2 h 1037"/>
                  <a:gd name="T74" fmla="*/ 271 w 290"/>
                  <a:gd name="T75" fmla="*/ 1 h 1037"/>
                  <a:gd name="T76" fmla="*/ 268 w 290"/>
                  <a:gd name="T77" fmla="*/ 0 h 1037"/>
                  <a:gd name="T78" fmla="*/ 0 w 290"/>
                  <a:gd name="T79" fmla="*/ 0 h 10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0"/>
                  <a:gd name="T121" fmla="*/ 0 h 1037"/>
                  <a:gd name="T122" fmla="*/ 290 w 290"/>
                  <a:gd name="T123" fmla="*/ 1037 h 10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0" h="1037">
                    <a:moveTo>
                      <a:pt x="0" y="0"/>
                    </a:moveTo>
                    <a:lnTo>
                      <a:pt x="0" y="1037"/>
                    </a:lnTo>
                    <a:lnTo>
                      <a:pt x="270" y="1037"/>
                    </a:lnTo>
                    <a:lnTo>
                      <a:pt x="274" y="1036"/>
                    </a:lnTo>
                    <a:lnTo>
                      <a:pt x="279" y="1035"/>
                    </a:lnTo>
                    <a:lnTo>
                      <a:pt x="282" y="1033"/>
                    </a:lnTo>
                    <a:lnTo>
                      <a:pt x="285" y="1031"/>
                    </a:lnTo>
                    <a:lnTo>
                      <a:pt x="287" y="1027"/>
                    </a:lnTo>
                    <a:lnTo>
                      <a:pt x="289" y="1024"/>
                    </a:lnTo>
                    <a:lnTo>
                      <a:pt x="290" y="1020"/>
                    </a:lnTo>
                    <a:lnTo>
                      <a:pt x="290" y="1016"/>
                    </a:lnTo>
                    <a:lnTo>
                      <a:pt x="290" y="1012"/>
                    </a:lnTo>
                    <a:lnTo>
                      <a:pt x="289" y="1009"/>
                    </a:lnTo>
                    <a:lnTo>
                      <a:pt x="287" y="1004"/>
                    </a:lnTo>
                    <a:lnTo>
                      <a:pt x="285" y="1002"/>
                    </a:lnTo>
                    <a:lnTo>
                      <a:pt x="282" y="999"/>
                    </a:lnTo>
                    <a:lnTo>
                      <a:pt x="279" y="997"/>
                    </a:lnTo>
                    <a:lnTo>
                      <a:pt x="274" y="996"/>
                    </a:lnTo>
                    <a:lnTo>
                      <a:pt x="270" y="996"/>
                    </a:lnTo>
                    <a:lnTo>
                      <a:pt x="41" y="996"/>
                    </a:lnTo>
                    <a:lnTo>
                      <a:pt x="41" y="41"/>
                    </a:lnTo>
                    <a:lnTo>
                      <a:pt x="268" y="41"/>
                    </a:lnTo>
                    <a:lnTo>
                      <a:pt x="271" y="41"/>
                    </a:lnTo>
                    <a:lnTo>
                      <a:pt x="275" y="40"/>
                    </a:lnTo>
                    <a:lnTo>
                      <a:pt x="279" y="38"/>
                    </a:lnTo>
                    <a:lnTo>
                      <a:pt x="282" y="35"/>
                    </a:lnTo>
                    <a:lnTo>
                      <a:pt x="285" y="32"/>
                    </a:lnTo>
                    <a:lnTo>
                      <a:pt x="286" y="29"/>
                    </a:lnTo>
                    <a:lnTo>
                      <a:pt x="288" y="25"/>
                    </a:lnTo>
                    <a:lnTo>
                      <a:pt x="288" y="21"/>
                    </a:lnTo>
                    <a:lnTo>
                      <a:pt x="288" y="17"/>
                    </a:lnTo>
                    <a:lnTo>
                      <a:pt x="286" y="12"/>
                    </a:lnTo>
                    <a:lnTo>
                      <a:pt x="285" y="9"/>
                    </a:lnTo>
                    <a:lnTo>
                      <a:pt x="282" y="6"/>
                    </a:lnTo>
                    <a:lnTo>
                      <a:pt x="279" y="4"/>
                    </a:lnTo>
                    <a:lnTo>
                      <a:pt x="275" y="2"/>
                    </a:lnTo>
                    <a:lnTo>
                      <a:pt x="271" y="1"/>
                    </a:lnTo>
                    <a:lnTo>
                      <a:pt x="268" y="0"/>
                    </a:lnTo>
                    <a:lnTo>
                      <a:pt x="0" y="0"/>
                    </a:lnTo>
                    <a:close/>
                  </a:path>
                </a:pathLst>
              </a:custGeom>
              <a:solidFill>
                <a:srgbClr val="FF5050"/>
              </a:solidFill>
              <a:ln w="9525">
                <a:noFill/>
                <a:round/>
                <a:headEnd/>
                <a:tailEnd/>
              </a:ln>
            </p:spPr>
            <p:txBody>
              <a:bodyPr/>
              <a:lstStyle/>
              <a:p>
                <a:endParaRPr lang="en-US" sz="2400"/>
              </a:p>
            </p:txBody>
          </p:sp>
          <p:grpSp>
            <p:nvGrpSpPr>
              <p:cNvPr id="35897" name="Group 6"/>
              <p:cNvGrpSpPr>
                <a:grpSpLocks/>
              </p:cNvGrpSpPr>
              <p:nvPr/>
            </p:nvGrpSpPr>
            <p:grpSpPr bwMode="auto">
              <a:xfrm>
                <a:off x="3664" y="706"/>
                <a:ext cx="242" cy="238"/>
                <a:chOff x="3658" y="706"/>
                <a:chExt cx="242" cy="238"/>
              </a:xfrm>
            </p:grpSpPr>
            <p:sp>
              <p:nvSpPr>
                <p:cNvPr id="35898" name="Freeform 7"/>
                <p:cNvSpPr>
                  <a:spLocks noEditPoints="1"/>
                </p:cNvSpPr>
                <p:nvPr/>
              </p:nvSpPr>
              <p:spPr bwMode="auto">
                <a:xfrm>
                  <a:off x="3658" y="706"/>
                  <a:ext cx="242" cy="164"/>
                </a:xfrm>
                <a:custGeom>
                  <a:avLst/>
                  <a:gdLst>
                    <a:gd name="T0" fmla="*/ 23 w 587"/>
                    <a:gd name="T1" fmla="*/ 372 h 395"/>
                    <a:gd name="T2" fmla="*/ 564 w 587"/>
                    <a:gd name="T3" fmla="*/ 372 h 395"/>
                    <a:gd name="T4" fmla="*/ 564 w 587"/>
                    <a:gd name="T5" fmla="*/ 36 h 395"/>
                    <a:gd name="T6" fmla="*/ 563 w 587"/>
                    <a:gd name="T7" fmla="*/ 31 h 395"/>
                    <a:gd name="T8" fmla="*/ 560 w 587"/>
                    <a:gd name="T9" fmla="*/ 26 h 395"/>
                    <a:gd name="T10" fmla="*/ 556 w 587"/>
                    <a:gd name="T11" fmla="*/ 24 h 395"/>
                    <a:gd name="T12" fmla="*/ 550 w 587"/>
                    <a:gd name="T13" fmla="*/ 23 h 395"/>
                    <a:gd name="T14" fmla="*/ 37 w 587"/>
                    <a:gd name="T15" fmla="*/ 23 h 395"/>
                    <a:gd name="T16" fmla="*/ 32 w 587"/>
                    <a:gd name="T17" fmla="*/ 24 h 395"/>
                    <a:gd name="T18" fmla="*/ 28 w 587"/>
                    <a:gd name="T19" fmla="*/ 26 h 395"/>
                    <a:gd name="T20" fmla="*/ 24 w 587"/>
                    <a:gd name="T21" fmla="*/ 31 h 395"/>
                    <a:gd name="T22" fmla="*/ 23 w 587"/>
                    <a:gd name="T23" fmla="*/ 36 h 395"/>
                    <a:gd name="T24" fmla="*/ 23 w 587"/>
                    <a:gd name="T25" fmla="*/ 372 h 395"/>
                    <a:gd name="T26" fmla="*/ 576 w 587"/>
                    <a:gd name="T27" fmla="*/ 395 h 395"/>
                    <a:gd name="T28" fmla="*/ 12 w 587"/>
                    <a:gd name="T29" fmla="*/ 395 h 395"/>
                    <a:gd name="T30" fmla="*/ 8 w 587"/>
                    <a:gd name="T31" fmla="*/ 394 h 395"/>
                    <a:gd name="T32" fmla="*/ 5 w 587"/>
                    <a:gd name="T33" fmla="*/ 392 h 395"/>
                    <a:gd name="T34" fmla="*/ 1 w 587"/>
                    <a:gd name="T35" fmla="*/ 389 h 395"/>
                    <a:gd name="T36" fmla="*/ 0 w 587"/>
                    <a:gd name="T37" fmla="*/ 384 h 395"/>
                    <a:gd name="T38" fmla="*/ 0 w 587"/>
                    <a:gd name="T39" fmla="*/ 36 h 395"/>
                    <a:gd name="T40" fmla="*/ 1 w 587"/>
                    <a:gd name="T41" fmla="*/ 29 h 395"/>
                    <a:gd name="T42" fmla="*/ 4 w 587"/>
                    <a:gd name="T43" fmla="*/ 22 h 395"/>
                    <a:gd name="T44" fmla="*/ 7 w 587"/>
                    <a:gd name="T45" fmla="*/ 15 h 395"/>
                    <a:gd name="T46" fmla="*/ 12 w 587"/>
                    <a:gd name="T47" fmla="*/ 10 h 395"/>
                    <a:gd name="T48" fmla="*/ 17 w 587"/>
                    <a:gd name="T49" fmla="*/ 6 h 395"/>
                    <a:gd name="T50" fmla="*/ 23 w 587"/>
                    <a:gd name="T51" fmla="*/ 2 h 395"/>
                    <a:gd name="T52" fmla="*/ 30 w 587"/>
                    <a:gd name="T53" fmla="*/ 0 h 395"/>
                    <a:gd name="T54" fmla="*/ 37 w 587"/>
                    <a:gd name="T55" fmla="*/ 0 h 395"/>
                    <a:gd name="T56" fmla="*/ 550 w 587"/>
                    <a:gd name="T57" fmla="*/ 0 h 395"/>
                    <a:gd name="T58" fmla="*/ 558 w 587"/>
                    <a:gd name="T59" fmla="*/ 0 h 395"/>
                    <a:gd name="T60" fmla="*/ 565 w 587"/>
                    <a:gd name="T61" fmla="*/ 2 h 395"/>
                    <a:gd name="T62" fmla="*/ 571 w 587"/>
                    <a:gd name="T63" fmla="*/ 6 h 395"/>
                    <a:gd name="T64" fmla="*/ 577 w 587"/>
                    <a:gd name="T65" fmla="*/ 10 h 395"/>
                    <a:gd name="T66" fmla="*/ 581 w 587"/>
                    <a:gd name="T67" fmla="*/ 15 h 395"/>
                    <a:gd name="T68" fmla="*/ 584 w 587"/>
                    <a:gd name="T69" fmla="*/ 22 h 395"/>
                    <a:gd name="T70" fmla="*/ 586 w 587"/>
                    <a:gd name="T71" fmla="*/ 29 h 395"/>
                    <a:gd name="T72" fmla="*/ 587 w 587"/>
                    <a:gd name="T73" fmla="*/ 36 h 395"/>
                    <a:gd name="T74" fmla="*/ 587 w 587"/>
                    <a:gd name="T75" fmla="*/ 384 h 395"/>
                    <a:gd name="T76" fmla="*/ 586 w 587"/>
                    <a:gd name="T77" fmla="*/ 389 h 395"/>
                    <a:gd name="T78" fmla="*/ 584 w 587"/>
                    <a:gd name="T79" fmla="*/ 392 h 395"/>
                    <a:gd name="T80" fmla="*/ 580 w 587"/>
                    <a:gd name="T81" fmla="*/ 394 h 395"/>
                    <a:gd name="T82" fmla="*/ 576 w 587"/>
                    <a:gd name="T83" fmla="*/ 395 h 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7"/>
                    <a:gd name="T127" fmla="*/ 0 h 395"/>
                    <a:gd name="T128" fmla="*/ 587 w 587"/>
                    <a:gd name="T129" fmla="*/ 395 h 3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7" h="395">
                      <a:moveTo>
                        <a:pt x="23" y="372"/>
                      </a:moveTo>
                      <a:lnTo>
                        <a:pt x="564" y="372"/>
                      </a:lnTo>
                      <a:lnTo>
                        <a:pt x="564" y="36"/>
                      </a:lnTo>
                      <a:lnTo>
                        <a:pt x="563" y="31"/>
                      </a:lnTo>
                      <a:lnTo>
                        <a:pt x="560" y="26"/>
                      </a:lnTo>
                      <a:lnTo>
                        <a:pt x="556" y="24"/>
                      </a:lnTo>
                      <a:lnTo>
                        <a:pt x="550" y="23"/>
                      </a:lnTo>
                      <a:lnTo>
                        <a:pt x="37" y="23"/>
                      </a:lnTo>
                      <a:lnTo>
                        <a:pt x="32" y="24"/>
                      </a:lnTo>
                      <a:lnTo>
                        <a:pt x="28" y="26"/>
                      </a:lnTo>
                      <a:lnTo>
                        <a:pt x="24" y="31"/>
                      </a:lnTo>
                      <a:lnTo>
                        <a:pt x="23" y="36"/>
                      </a:lnTo>
                      <a:lnTo>
                        <a:pt x="23" y="372"/>
                      </a:lnTo>
                      <a:close/>
                      <a:moveTo>
                        <a:pt x="576" y="395"/>
                      </a:moveTo>
                      <a:lnTo>
                        <a:pt x="12" y="395"/>
                      </a:lnTo>
                      <a:lnTo>
                        <a:pt x="8" y="394"/>
                      </a:lnTo>
                      <a:lnTo>
                        <a:pt x="5" y="392"/>
                      </a:lnTo>
                      <a:lnTo>
                        <a:pt x="1" y="389"/>
                      </a:lnTo>
                      <a:lnTo>
                        <a:pt x="0" y="384"/>
                      </a:lnTo>
                      <a:lnTo>
                        <a:pt x="0" y="36"/>
                      </a:lnTo>
                      <a:lnTo>
                        <a:pt x="1" y="29"/>
                      </a:lnTo>
                      <a:lnTo>
                        <a:pt x="4" y="22"/>
                      </a:lnTo>
                      <a:lnTo>
                        <a:pt x="7" y="15"/>
                      </a:lnTo>
                      <a:lnTo>
                        <a:pt x="12" y="10"/>
                      </a:lnTo>
                      <a:lnTo>
                        <a:pt x="17" y="6"/>
                      </a:lnTo>
                      <a:lnTo>
                        <a:pt x="23" y="2"/>
                      </a:lnTo>
                      <a:lnTo>
                        <a:pt x="30" y="0"/>
                      </a:lnTo>
                      <a:lnTo>
                        <a:pt x="37" y="0"/>
                      </a:lnTo>
                      <a:lnTo>
                        <a:pt x="550" y="0"/>
                      </a:lnTo>
                      <a:lnTo>
                        <a:pt x="558" y="0"/>
                      </a:lnTo>
                      <a:lnTo>
                        <a:pt x="565" y="2"/>
                      </a:lnTo>
                      <a:lnTo>
                        <a:pt x="571" y="6"/>
                      </a:lnTo>
                      <a:lnTo>
                        <a:pt x="577" y="10"/>
                      </a:lnTo>
                      <a:lnTo>
                        <a:pt x="581" y="15"/>
                      </a:lnTo>
                      <a:lnTo>
                        <a:pt x="584" y="22"/>
                      </a:lnTo>
                      <a:lnTo>
                        <a:pt x="586" y="29"/>
                      </a:lnTo>
                      <a:lnTo>
                        <a:pt x="587" y="36"/>
                      </a:lnTo>
                      <a:lnTo>
                        <a:pt x="587" y="384"/>
                      </a:lnTo>
                      <a:lnTo>
                        <a:pt x="586" y="389"/>
                      </a:lnTo>
                      <a:lnTo>
                        <a:pt x="584" y="392"/>
                      </a:lnTo>
                      <a:lnTo>
                        <a:pt x="580" y="394"/>
                      </a:lnTo>
                      <a:lnTo>
                        <a:pt x="576" y="395"/>
                      </a:lnTo>
                      <a:close/>
                    </a:path>
                  </a:pathLst>
                </a:custGeom>
                <a:solidFill>
                  <a:srgbClr val="FF5050"/>
                </a:solidFill>
                <a:ln w="9525">
                  <a:noFill/>
                  <a:round/>
                  <a:headEnd/>
                  <a:tailEnd/>
                </a:ln>
              </p:spPr>
              <p:txBody>
                <a:bodyPr/>
                <a:lstStyle/>
                <a:p>
                  <a:endParaRPr lang="en-US" sz="2400"/>
                </a:p>
              </p:txBody>
            </p:sp>
            <p:sp>
              <p:nvSpPr>
                <p:cNvPr id="35899" name="Rectangle 8"/>
                <p:cNvSpPr>
                  <a:spLocks noChangeArrowheads="1"/>
                </p:cNvSpPr>
                <p:nvPr/>
              </p:nvSpPr>
              <p:spPr bwMode="auto">
                <a:xfrm>
                  <a:off x="3663" y="740"/>
                  <a:ext cx="232" cy="9"/>
                </a:xfrm>
                <a:prstGeom prst="rect">
                  <a:avLst/>
                </a:prstGeom>
                <a:solidFill>
                  <a:srgbClr val="FF5050"/>
                </a:solidFill>
                <a:ln w="9525">
                  <a:noFill/>
                  <a:miter lim="800000"/>
                  <a:headEnd/>
                  <a:tailEnd/>
                </a:ln>
              </p:spPr>
              <p:txBody>
                <a:bodyPr/>
                <a:lstStyle/>
                <a:p>
                  <a:endParaRPr lang="en-US" sz="2400"/>
                </a:p>
              </p:txBody>
            </p:sp>
            <p:sp>
              <p:nvSpPr>
                <p:cNvPr id="35900" name="Freeform 9"/>
                <p:cNvSpPr>
                  <a:spLocks/>
                </p:cNvSpPr>
                <p:nvPr/>
              </p:nvSpPr>
              <p:spPr bwMode="auto">
                <a:xfrm>
                  <a:off x="3873" y="724"/>
                  <a:ext cx="10" cy="10"/>
                </a:xfrm>
                <a:custGeom>
                  <a:avLst/>
                  <a:gdLst>
                    <a:gd name="T0" fmla="*/ 25 w 25"/>
                    <a:gd name="T1" fmla="*/ 12 h 24"/>
                    <a:gd name="T2" fmla="*/ 24 w 25"/>
                    <a:gd name="T3" fmla="*/ 8 h 24"/>
                    <a:gd name="T4" fmla="*/ 22 w 25"/>
                    <a:gd name="T5" fmla="*/ 4 h 24"/>
                    <a:gd name="T6" fmla="*/ 18 w 25"/>
                    <a:gd name="T7" fmla="*/ 0 h 24"/>
                    <a:gd name="T8" fmla="*/ 13 w 25"/>
                    <a:gd name="T9" fmla="*/ 0 h 24"/>
                    <a:gd name="T10" fmla="*/ 8 w 25"/>
                    <a:gd name="T11" fmla="*/ 0 h 24"/>
                    <a:gd name="T12" fmla="*/ 4 w 25"/>
                    <a:gd name="T13" fmla="*/ 4 h 24"/>
                    <a:gd name="T14" fmla="*/ 1 w 25"/>
                    <a:gd name="T15" fmla="*/ 8 h 24"/>
                    <a:gd name="T16" fmla="*/ 0 w 25"/>
                    <a:gd name="T17" fmla="*/ 12 h 24"/>
                    <a:gd name="T18" fmla="*/ 1 w 25"/>
                    <a:gd name="T19" fmla="*/ 17 h 24"/>
                    <a:gd name="T20" fmla="*/ 4 w 25"/>
                    <a:gd name="T21" fmla="*/ 21 h 24"/>
                    <a:gd name="T22" fmla="*/ 8 w 25"/>
                    <a:gd name="T23" fmla="*/ 23 h 24"/>
                    <a:gd name="T24" fmla="*/ 13 w 25"/>
                    <a:gd name="T25" fmla="*/ 24 h 24"/>
                    <a:gd name="T26" fmla="*/ 18 w 25"/>
                    <a:gd name="T27" fmla="*/ 23 h 24"/>
                    <a:gd name="T28" fmla="*/ 22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2" y="4"/>
                      </a:lnTo>
                      <a:lnTo>
                        <a:pt x="18" y="0"/>
                      </a:lnTo>
                      <a:lnTo>
                        <a:pt x="13" y="0"/>
                      </a:lnTo>
                      <a:lnTo>
                        <a:pt x="8" y="0"/>
                      </a:lnTo>
                      <a:lnTo>
                        <a:pt x="4" y="4"/>
                      </a:lnTo>
                      <a:lnTo>
                        <a:pt x="1" y="8"/>
                      </a:lnTo>
                      <a:lnTo>
                        <a:pt x="0" y="12"/>
                      </a:lnTo>
                      <a:lnTo>
                        <a:pt x="1" y="17"/>
                      </a:lnTo>
                      <a:lnTo>
                        <a:pt x="4" y="21"/>
                      </a:lnTo>
                      <a:lnTo>
                        <a:pt x="8" y="23"/>
                      </a:lnTo>
                      <a:lnTo>
                        <a:pt x="13" y="24"/>
                      </a:lnTo>
                      <a:lnTo>
                        <a:pt x="18" y="23"/>
                      </a:lnTo>
                      <a:lnTo>
                        <a:pt x="22" y="21"/>
                      </a:lnTo>
                      <a:lnTo>
                        <a:pt x="24" y="17"/>
                      </a:lnTo>
                      <a:lnTo>
                        <a:pt x="25" y="12"/>
                      </a:lnTo>
                      <a:close/>
                    </a:path>
                  </a:pathLst>
                </a:custGeom>
                <a:solidFill>
                  <a:srgbClr val="FF5050"/>
                </a:solidFill>
                <a:ln w="9525">
                  <a:noFill/>
                  <a:round/>
                  <a:headEnd/>
                  <a:tailEnd/>
                </a:ln>
              </p:spPr>
              <p:txBody>
                <a:bodyPr/>
                <a:lstStyle/>
                <a:p>
                  <a:endParaRPr lang="en-US" sz="2400"/>
                </a:p>
              </p:txBody>
            </p:sp>
            <p:sp>
              <p:nvSpPr>
                <p:cNvPr id="35901" name="Freeform 10"/>
                <p:cNvSpPr>
                  <a:spLocks/>
                </p:cNvSpPr>
                <p:nvPr/>
              </p:nvSpPr>
              <p:spPr bwMode="auto">
                <a:xfrm>
                  <a:off x="3850" y="724"/>
                  <a:ext cx="10" cy="10"/>
                </a:xfrm>
                <a:custGeom>
                  <a:avLst/>
                  <a:gdLst>
                    <a:gd name="T0" fmla="*/ 24 w 24"/>
                    <a:gd name="T1" fmla="*/ 12 h 24"/>
                    <a:gd name="T2" fmla="*/ 23 w 24"/>
                    <a:gd name="T3" fmla="*/ 8 h 24"/>
                    <a:gd name="T4" fmla="*/ 21 w 24"/>
                    <a:gd name="T5" fmla="*/ 4 h 24"/>
                    <a:gd name="T6" fmla="*/ 16 w 24"/>
                    <a:gd name="T7" fmla="*/ 0 h 24"/>
                    <a:gd name="T8" fmla="*/ 12 w 24"/>
                    <a:gd name="T9" fmla="*/ 0 h 24"/>
                    <a:gd name="T10" fmla="*/ 7 w 24"/>
                    <a:gd name="T11" fmla="*/ 0 h 24"/>
                    <a:gd name="T12" fmla="*/ 3 w 24"/>
                    <a:gd name="T13" fmla="*/ 4 h 24"/>
                    <a:gd name="T14" fmla="*/ 1 w 24"/>
                    <a:gd name="T15" fmla="*/ 8 h 24"/>
                    <a:gd name="T16" fmla="*/ 0 w 24"/>
                    <a:gd name="T17" fmla="*/ 12 h 24"/>
                    <a:gd name="T18" fmla="*/ 1 w 24"/>
                    <a:gd name="T19" fmla="*/ 17 h 24"/>
                    <a:gd name="T20" fmla="*/ 3 w 24"/>
                    <a:gd name="T21" fmla="*/ 21 h 24"/>
                    <a:gd name="T22" fmla="*/ 7 w 24"/>
                    <a:gd name="T23" fmla="*/ 23 h 24"/>
                    <a:gd name="T24" fmla="*/ 12 w 24"/>
                    <a:gd name="T25" fmla="*/ 24 h 24"/>
                    <a:gd name="T26" fmla="*/ 16 w 24"/>
                    <a:gd name="T27" fmla="*/ 23 h 24"/>
                    <a:gd name="T28" fmla="*/ 21 w 24"/>
                    <a:gd name="T29" fmla="*/ 21 h 24"/>
                    <a:gd name="T30" fmla="*/ 23 w 24"/>
                    <a:gd name="T31" fmla="*/ 17 h 24"/>
                    <a:gd name="T32" fmla="*/ 24 w 24"/>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24" y="12"/>
                      </a:moveTo>
                      <a:lnTo>
                        <a:pt x="23" y="8"/>
                      </a:lnTo>
                      <a:lnTo>
                        <a:pt x="21" y="4"/>
                      </a:lnTo>
                      <a:lnTo>
                        <a:pt x="16" y="0"/>
                      </a:lnTo>
                      <a:lnTo>
                        <a:pt x="12" y="0"/>
                      </a:lnTo>
                      <a:lnTo>
                        <a:pt x="7" y="0"/>
                      </a:lnTo>
                      <a:lnTo>
                        <a:pt x="3" y="4"/>
                      </a:lnTo>
                      <a:lnTo>
                        <a:pt x="1" y="8"/>
                      </a:lnTo>
                      <a:lnTo>
                        <a:pt x="0" y="12"/>
                      </a:lnTo>
                      <a:lnTo>
                        <a:pt x="1" y="17"/>
                      </a:lnTo>
                      <a:lnTo>
                        <a:pt x="3" y="21"/>
                      </a:lnTo>
                      <a:lnTo>
                        <a:pt x="7" y="23"/>
                      </a:lnTo>
                      <a:lnTo>
                        <a:pt x="12" y="24"/>
                      </a:lnTo>
                      <a:lnTo>
                        <a:pt x="16" y="23"/>
                      </a:lnTo>
                      <a:lnTo>
                        <a:pt x="21" y="21"/>
                      </a:lnTo>
                      <a:lnTo>
                        <a:pt x="23" y="17"/>
                      </a:lnTo>
                      <a:lnTo>
                        <a:pt x="24" y="12"/>
                      </a:lnTo>
                      <a:close/>
                    </a:path>
                  </a:pathLst>
                </a:custGeom>
                <a:solidFill>
                  <a:srgbClr val="FF5050"/>
                </a:solidFill>
                <a:ln w="9525">
                  <a:noFill/>
                  <a:round/>
                  <a:headEnd/>
                  <a:tailEnd/>
                </a:ln>
              </p:spPr>
              <p:txBody>
                <a:bodyPr/>
                <a:lstStyle/>
                <a:p>
                  <a:endParaRPr lang="en-US" sz="2400"/>
                </a:p>
              </p:txBody>
            </p:sp>
            <p:sp>
              <p:nvSpPr>
                <p:cNvPr id="35902" name="Freeform 11"/>
                <p:cNvSpPr>
                  <a:spLocks/>
                </p:cNvSpPr>
                <p:nvPr/>
              </p:nvSpPr>
              <p:spPr bwMode="auto">
                <a:xfrm>
                  <a:off x="3828" y="724"/>
                  <a:ext cx="11" cy="10"/>
                </a:xfrm>
                <a:custGeom>
                  <a:avLst/>
                  <a:gdLst>
                    <a:gd name="T0" fmla="*/ 25 w 25"/>
                    <a:gd name="T1" fmla="*/ 12 h 24"/>
                    <a:gd name="T2" fmla="*/ 24 w 25"/>
                    <a:gd name="T3" fmla="*/ 8 h 24"/>
                    <a:gd name="T4" fmla="*/ 21 w 25"/>
                    <a:gd name="T5" fmla="*/ 4 h 24"/>
                    <a:gd name="T6" fmla="*/ 17 w 25"/>
                    <a:gd name="T7" fmla="*/ 0 h 24"/>
                    <a:gd name="T8" fmla="*/ 13 w 25"/>
                    <a:gd name="T9" fmla="*/ 0 h 24"/>
                    <a:gd name="T10" fmla="*/ 7 w 25"/>
                    <a:gd name="T11" fmla="*/ 0 h 24"/>
                    <a:gd name="T12" fmla="*/ 3 w 25"/>
                    <a:gd name="T13" fmla="*/ 4 h 24"/>
                    <a:gd name="T14" fmla="*/ 1 w 25"/>
                    <a:gd name="T15" fmla="*/ 8 h 24"/>
                    <a:gd name="T16" fmla="*/ 0 w 25"/>
                    <a:gd name="T17" fmla="*/ 12 h 24"/>
                    <a:gd name="T18" fmla="*/ 1 w 25"/>
                    <a:gd name="T19" fmla="*/ 17 h 24"/>
                    <a:gd name="T20" fmla="*/ 3 w 25"/>
                    <a:gd name="T21" fmla="*/ 21 h 24"/>
                    <a:gd name="T22" fmla="*/ 7 w 25"/>
                    <a:gd name="T23" fmla="*/ 23 h 24"/>
                    <a:gd name="T24" fmla="*/ 13 w 25"/>
                    <a:gd name="T25" fmla="*/ 24 h 24"/>
                    <a:gd name="T26" fmla="*/ 17 w 25"/>
                    <a:gd name="T27" fmla="*/ 23 h 24"/>
                    <a:gd name="T28" fmla="*/ 21 w 25"/>
                    <a:gd name="T29" fmla="*/ 21 h 24"/>
                    <a:gd name="T30" fmla="*/ 24 w 25"/>
                    <a:gd name="T31" fmla="*/ 17 h 24"/>
                    <a:gd name="T32" fmla="*/ 25 w 25"/>
                    <a:gd name="T33" fmla="*/ 12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4"/>
                    <a:gd name="T53" fmla="*/ 25 w 25"/>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4">
                      <a:moveTo>
                        <a:pt x="25" y="12"/>
                      </a:moveTo>
                      <a:lnTo>
                        <a:pt x="24" y="8"/>
                      </a:lnTo>
                      <a:lnTo>
                        <a:pt x="21" y="4"/>
                      </a:lnTo>
                      <a:lnTo>
                        <a:pt x="17" y="0"/>
                      </a:lnTo>
                      <a:lnTo>
                        <a:pt x="13" y="0"/>
                      </a:lnTo>
                      <a:lnTo>
                        <a:pt x="7" y="0"/>
                      </a:lnTo>
                      <a:lnTo>
                        <a:pt x="3" y="4"/>
                      </a:lnTo>
                      <a:lnTo>
                        <a:pt x="1" y="8"/>
                      </a:lnTo>
                      <a:lnTo>
                        <a:pt x="0" y="12"/>
                      </a:lnTo>
                      <a:lnTo>
                        <a:pt x="1" y="17"/>
                      </a:lnTo>
                      <a:lnTo>
                        <a:pt x="3" y="21"/>
                      </a:lnTo>
                      <a:lnTo>
                        <a:pt x="7" y="23"/>
                      </a:lnTo>
                      <a:lnTo>
                        <a:pt x="13" y="24"/>
                      </a:lnTo>
                      <a:lnTo>
                        <a:pt x="17" y="23"/>
                      </a:lnTo>
                      <a:lnTo>
                        <a:pt x="21" y="21"/>
                      </a:lnTo>
                      <a:lnTo>
                        <a:pt x="24" y="17"/>
                      </a:lnTo>
                      <a:lnTo>
                        <a:pt x="25" y="12"/>
                      </a:lnTo>
                      <a:close/>
                    </a:path>
                  </a:pathLst>
                </a:custGeom>
                <a:solidFill>
                  <a:srgbClr val="FF5050"/>
                </a:solidFill>
                <a:ln w="9525">
                  <a:noFill/>
                  <a:round/>
                  <a:headEnd/>
                  <a:tailEnd/>
                </a:ln>
              </p:spPr>
              <p:txBody>
                <a:bodyPr/>
                <a:lstStyle/>
                <a:p>
                  <a:endParaRPr lang="en-US" sz="2400"/>
                </a:p>
              </p:txBody>
            </p:sp>
            <p:sp>
              <p:nvSpPr>
                <p:cNvPr id="35903" name="Freeform 12"/>
                <p:cNvSpPr>
                  <a:spLocks/>
                </p:cNvSpPr>
                <p:nvPr/>
              </p:nvSpPr>
              <p:spPr bwMode="auto">
                <a:xfrm>
                  <a:off x="3684" y="788"/>
                  <a:ext cx="54" cy="9"/>
                </a:xfrm>
                <a:custGeom>
                  <a:avLst/>
                  <a:gdLst>
                    <a:gd name="T0" fmla="*/ 120 w 131"/>
                    <a:gd name="T1" fmla="*/ 24 h 24"/>
                    <a:gd name="T2" fmla="*/ 12 w 131"/>
                    <a:gd name="T3" fmla="*/ 24 h 24"/>
                    <a:gd name="T4" fmla="*/ 7 w 131"/>
                    <a:gd name="T5" fmla="*/ 22 h 24"/>
                    <a:gd name="T6" fmla="*/ 3 w 131"/>
                    <a:gd name="T7" fmla="*/ 19 h 24"/>
                    <a:gd name="T8" fmla="*/ 1 w 131"/>
                    <a:gd name="T9" fmla="*/ 16 h 24"/>
                    <a:gd name="T10" fmla="*/ 0 w 131"/>
                    <a:gd name="T11" fmla="*/ 12 h 24"/>
                    <a:gd name="T12" fmla="*/ 1 w 131"/>
                    <a:gd name="T13" fmla="*/ 7 h 24"/>
                    <a:gd name="T14" fmla="*/ 3 w 131"/>
                    <a:gd name="T15" fmla="*/ 4 h 24"/>
                    <a:gd name="T16" fmla="*/ 7 w 131"/>
                    <a:gd name="T17" fmla="*/ 0 h 24"/>
                    <a:gd name="T18" fmla="*/ 12 w 131"/>
                    <a:gd name="T19" fmla="*/ 0 h 24"/>
                    <a:gd name="T20" fmla="*/ 120 w 131"/>
                    <a:gd name="T21" fmla="*/ 0 h 24"/>
                    <a:gd name="T22" fmla="*/ 124 w 131"/>
                    <a:gd name="T23" fmla="*/ 0 h 24"/>
                    <a:gd name="T24" fmla="*/ 128 w 131"/>
                    <a:gd name="T25" fmla="*/ 4 h 24"/>
                    <a:gd name="T26" fmla="*/ 130 w 131"/>
                    <a:gd name="T27" fmla="*/ 7 h 24"/>
                    <a:gd name="T28" fmla="*/ 131 w 131"/>
                    <a:gd name="T29" fmla="*/ 12 h 24"/>
                    <a:gd name="T30" fmla="*/ 130 w 131"/>
                    <a:gd name="T31" fmla="*/ 16 h 24"/>
                    <a:gd name="T32" fmla="*/ 128 w 131"/>
                    <a:gd name="T33" fmla="*/ 19 h 24"/>
                    <a:gd name="T34" fmla="*/ 124 w 131"/>
                    <a:gd name="T35" fmla="*/ 22 h 24"/>
                    <a:gd name="T36" fmla="*/ 120 w 131"/>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4"/>
                    <a:gd name="T59" fmla="*/ 131 w 131"/>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4">
                      <a:moveTo>
                        <a:pt x="120" y="24"/>
                      </a:moveTo>
                      <a:lnTo>
                        <a:pt x="12" y="24"/>
                      </a:lnTo>
                      <a:lnTo>
                        <a:pt x="7" y="22"/>
                      </a:lnTo>
                      <a:lnTo>
                        <a:pt x="3" y="19"/>
                      </a:lnTo>
                      <a:lnTo>
                        <a:pt x="1" y="16"/>
                      </a:lnTo>
                      <a:lnTo>
                        <a:pt x="0" y="12"/>
                      </a:lnTo>
                      <a:lnTo>
                        <a:pt x="1" y="7"/>
                      </a:lnTo>
                      <a:lnTo>
                        <a:pt x="3" y="4"/>
                      </a:lnTo>
                      <a:lnTo>
                        <a:pt x="7" y="0"/>
                      </a:lnTo>
                      <a:lnTo>
                        <a:pt x="12" y="0"/>
                      </a:lnTo>
                      <a:lnTo>
                        <a:pt x="120" y="0"/>
                      </a:lnTo>
                      <a:lnTo>
                        <a:pt x="124" y="0"/>
                      </a:lnTo>
                      <a:lnTo>
                        <a:pt x="128" y="4"/>
                      </a:lnTo>
                      <a:lnTo>
                        <a:pt x="130" y="7"/>
                      </a:lnTo>
                      <a:lnTo>
                        <a:pt x="131" y="12"/>
                      </a:lnTo>
                      <a:lnTo>
                        <a:pt x="130" y="16"/>
                      </a:lnTo>
                      <a:lnTo>
                        <a:pt x="128" y="19"/>
                      </a:lnTo>
                      <a:lnTo>
                        <a:pt x="124" y="22"/>
                      </a:lnTo>
                      <a:lnTo>
                        <a:pt x="120" y="24"/>
                      </a:lnTo>
                      <a:close/>
                    </a:path>
                  </a:pathLst>
                </a:custGeom>
                <a:solidFill>
                  <a:srgbClr val="FF5050"/>
                </a:solidFill>
                <a:ln w="9525">
                  <a:noFill/>
                  <a:round/>
                  <a:headEnd/>
                  <a:tailEnd/>
                </a:ln>
              </p:spPr>
              <p:txBody>
                <a:bodyPr/>
                <a:lstStyle/>
                <a:p>
                  <a:endParaRPr lang="en-US" sz="2400"/>
                </a:p>
              </p:txBody>
            </p:sp>
            <p:sp>
              <p:nvSpPr>
                <p:cNvPr id="35904" name="Freeform 13"/>
                <p:cNvSpPr>
                  <a:spLocks/>
                </p:cNvSpPr>
                <p:nvPr/>
              </p:nvSpPr>
              <p:spPr bwMode="auto">
                <a:xfrm>
                  <a:off x="3684" y="764"/>
                  <a:ext cx="54" cy="9"/>
                </a:xfrm>
                <a:custGeom>
                  <a:avLst/>
                  <a:gdLst>
                    <a:gd name="T0" fmla="*/ 120 w 131"/>
                    <a:gd name="T1" fmla="*/ 23 h 23"/>
                    <a:gd name="T2" fmla="*/ 12 w 131"/>
                    <a:gd name="T3" fmla="*/ 23 h 23"/>
                    <a:gd name="T4" fmla="*/ 7 w 131"/>
                    <a:gd name="T5" fmla="*/ 22 h 23"/>
                    <a:gd name="T6" fmla="*/ 3 w 131"/>
                    <a:gd name="T7" fmla="*/ 20 h 23"/>
                    <a:gd name="T8" fmla="*/ 1 w 131"/>
                    <a:gd name="T9" fmla="*/ 17 h 23"/>
                    <a:gd name="T10" fmla="*/ 0 w 131"/>
                    <a:gd name="T11" fmla="*/ 11 h 23"/>
                    <a:gd name="T12" fmla="*/ 1 w 131"/>
                    <a:gd name="T13" fmla="*/ 7 h 23"/>
                    <a:gd name="T14" fmla="*/ 3 w 131"/>
                    <a:gd name="T15" fmla="*/ 4 h 23"/>
                    <a:gd name="T16" fmla="*/ 7 w 131"/>
                    <a:gd name="T17" fmla="*/ 1 h 23"/>
                    <a:gd name="T18" fmla="*/ 12 w 131"/>
                    <a:gd name="T19" fmla="*/ 0 h 23"/>
                    <a:gd name="T20" fmla="*/ 120 w 131"/>
                    <a:gd name="T21" fmla="*/ 0 h 23"/>
                    <a:gd name="T22" fmla="*/ 124 w 131"/>
                    <a:gd name="T23" fmla="*/ 1 h 23"/>
                    <a:gd name="T24" fmla="*/ 128 w 131"/>
                    <a:gd name="T25" fmla="*/ 4 h 23"/>
                    <a:gd name="T26" fmla="*/ 130 w 131"/>
                    <a:gd name="T27" fmla="*/ 7 h 23"/>
                    <a:gd name="T28" fmla="*/ 131 w 131"/>
                    <a:gd name="T29" fmla="*/ 11 h 23"/>
                    <a:gd name="T30" fmla="*/ 130 w 131"/>
                    <a:gd name="T31" fmla="*/ 17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7"/>
                      </a:lnTo>
                      <a:lnTo>
                        <a:pt x="0" y="11"/>
                      </a:lnTo>
                      <a:lnTo>
                        <a:pt x="1" y="7"/>
                      </a:lnTo>
                      <a:lnTo>
                        <a:pt x="3" y="4"/>
                      </a:lnTo>
                      <a:lnTo>
                        <a:pt x="7" y="1"/>
                      </a:lnTo>
                      <a:lnTo>
                        <a:pt x="12" y="0"/>
                      </a:lnTo>
                      <a:lnTo>
                        <a:pt x="120" y="0"/>
                      </a:lnTo>
                      <a:lnTo>
                        <a:pt x="124" y="1"/>
                      </a:lnTo>
                      <a:lnTo>
                        <a:pt x="128" y="4"/>
                      </a:lnTo>
                      <a:lnTo>
                        <a:pt x="130" y="7"/>
                      </a:lnTo>
                      <a:lnTo>
                        <a:pt x="131" y="11"/>
                      </a:lnTo>
                      <a:lnTo>
                        <a:pt x="130" y="17"/>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35905" name="Freeform 14"/>
                <p:cNvSpPr>
                  <a:spLocks/>
                </p:cNvSpPr>
                <p:nvPr/>
              </p:nvSpPr>
              <p:spPr bwMode="auto">
                <a:xfrm>
                  <a:off x="3684" y="812"/>
                  <a:ext cx="54" cy="10"/>
                </a:xfrm>
                <a:custGeom>
                  <a:avLst/>
                  <a:gdLst>
                    <a:gd name="T0" fmla="*/ 120 w 131"/>
                    <a:gd name="T1" fmla="*/ 23 h 23"/>
                    <a:gd name="T2" fmla="*/ 12 w 131"/>
                    <a:gd name="T3" fmla="*/ 23 h 23"/>
                    <a:gd name="T4" fmla="*/ 7 w 131"/>
                    <a:gd name="T5" fmla="*/ 22 h 23"/>
                    <a:gd name="T6" fmla="*/ 3 w 131"/>
                    <a:gd name="T7" fmla="*/ 20 h 23"/>
                    <a:gd name="T8" fmla="*/ 1 w 131"/>
                    <a:gd name="T9" fmla="*/ 16 h 23"/>
                    <a:gd name="T10" fmla="*/ 0 w 131"/>
                    <a:gd name="T11" fmla="*/ 12 h 23"/>
                    <a:gd name="T12" fmla="*/ 1 w 131"/>
                    <a:gd name="T13" fmla="*/ 7 h 23"/>
                    <a:gd name="T14" fmla="*/ 3 w 131"/>
                    <a:gd name="T15" fmla="*/ 3 h 23"/>
                    <a:gd name="T16" fmla="*/ 7 w 131"/>
                    <a:gd name="T17" fmla="*/ 1 h 23"/>
                    <a:gd name="T18" fmla="*/ 12 w 131"/>
                    <a:gd name="T19" fmla="*/ 0 h 23"/>
                    <a:gd name="T20" fmla="*/ 120 w 131"/>
                    <a:gd name="T21" fmla="*/ 0 h 23"/>
                    <a:gd name="T22" fmla="*/ 124 w 131"/>
                    <a:gd name="T23" fmla="*/ 1 h 23"/>
                    <a:gd name="T24" fmla="*/ 128 w 131"/>
                    <a:gd name="T25" fmla="*/ 3 h 23"/>
                    <a:gd name="T26" fmla="*/ 130 w 131"/>
                    <a:gd name="T27" fmla="*/ 7 h 23"/>
                    <a:gd name="T28" fmla="*/ 131 w 131"/>
                    <a:gd name="T29" fmla="*/ 12 h 23"/>
                    <a:gd name="T30" fmla="*/ 130 w 131"/>
                    <a:gd name="T31" fmla="*/ 16 h 23"/>
                    <a:gd name="T32" fmla="*/ 128 w 131"/>
                    <a:gd name="T33" fmla="*/ 20 h 23"/>
                    <a:gd name="T34" fmla="*/ 124 w 131"/>
                    <a:gd name="T35" fmla="*/ 22 h 23"/>
                    <a:gd name="T36" fmla="*/ 120 w 131"/>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23"/>
                    <a:gd name="T59" fmla="*/ 131 w 13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23">
                      <a:moveTo>
                        <a:pt x="120" y="23"/>
                      </a:moveTo>
                      <a:lnTo>
                        <a:pt x="12" y="23"/>
                      </a:lnTo>
                      <a:lnTo>
                        <a:pt x="7" y="22"/>
                      </a:lnTo>
                      <a:lnTo>
                        <a:pt x="3" y="20"/>
                      </a:lnTo>
                      <a:lnTo>
                        <a:pt x="1" y="16"/>
                      </a:lnTo>
                      <a:lnTo>
                        <a:pt x="0" y="12"/>
                      </a:lnTo>
                      <a:lnTo>
                        <a:pt x="1" y="7"/>
                      </a:lnTo>
                      <a:lnTo>
                        <a:pt x="3" y="3"/>
                      </a:lnTo>
                      <a:lnTo>
                        <a:pt x="7" y="1"/>
                      </a:lnTo>
                      <a:lnTo>
                        <a:pt x="12" y="0"/>
                      </a:lnTo>
                      <a:lnTo>
                        <a:pt x="120" y="0"/>
                      </a:lnTo>
                      <a:lnTo>
                        <a:pt x="124" y="1"/>
                      </a:lnTo>
                      <a:lnTo>
                        <a:pt x="128" y="3"/>
                      </a:lnTo>
                      <a:lnTo>
                        <a:pt x="130" y="7"/>
                      </a:lnTo>
                      <a:lnTo>
                        <a:pt x="131" y="12"/>
                      </a:lnTo>
                      <a:lnTo>
                        <a:pt x="130" y="16"/>
                      </a:lnTo>
                      <a:lnTo>
                        <a:pt x="128" y="20"/>
                      </a:lnTo>
                      <a:lnTo>
                        <a:pt x="124" y="22"/>
                      </a:lnTo>
                      <a:lnTo>
                        <a:pt x="120" y="23"/>
                      </a:lnTo>
                      <a:close/>
                    </a:path>
                  </a:pathLst>
                </a:custGeom>
                <a:solidFill>
                  <a:srgbClr val="FF5050"/>
                </a:solidFill>
                <a:ln w="9525">
                  <a:noFill/>
                  <a:round/>
                  <a:headEnd/>
                  <a:tailEnd/>
                </a:ln>
              </p:spPr>
              <p:txBody>
                <a:bodyPr/>
                <a:lstStyle/>
                <a:p>
                  <a:endParaRPr lang="en-US" sz="2400"/>
                </a:p>
              </p:txBody>
            </p:sp>
            <p:sp>
              <p:nvSpPr>
                <p:cNvPr id="35906" name="Freeform 15"/>
                <p:cNvSpPr>
                  <a:spLocks/>
                </p:cNvSpPr>
                <p:nvPr/>
              </p:nvSpPr>
              <p:spPr bwMode="auto">
                <a:xfrm>
                  <a:off x="3658" y="886"/>
                  <a:ext cx="242" cy="9"/>
                </a:xfrm>
                <a:custGeom>
                  <a:avLst/>
                  <a:gdLst>
                    <a:gd name="T0" fmla="*/ 576 w 587"/>
                    <a:gd name="T1" fmla="*/ 23 h 23"/>
                    <a:gd name="T2" fmla="*/ 12 w 587"/>
                    <a:gd name="T3" fmla="*/ 23 h 23"/>
                    <a:gd name="T4" fmla="*/ 8 w 587"/>
                    <a:gd name="T5" fmla="*/ 22 h 23"/>
                    <a:gd name="T6" fmla="*/ 5 w 587"/>
                    <a:gd name="T7" fmla="*/ 19 h 23"/>
                    <a:gd name="T8" fmla="*/ 1 w 587"/>
                    <a:gd name="T9" fmla="*/ 16 h 23"/>
                    <a:gd name="T10" fmla="*/ 0 w 587"/>
                    <a:gd name="T11" fmla="*/ 12 h 23"/>
                    <a:gd name="T12" fmla="*/ 1 w 587"/>
                    <a:gd name="T13" fmla="*/ 6 h 23"/>
                    <a:gd name="T14" fmla="*/ 5 w 587"/>
                    <a:gd name="T15" fmla="*/ 3 h 23"/>
                    <a:gd name="T16" fmla="*/ 8 w 587"/>
                    <a:gd name="T17" fmla="*/ 0 h 23"/>
                    <a:gd name="T18" fmla="*/ 12 w 587"/>
                    <a:gd name="T19" fmla="*/ 0 h 23"/>
                    <a:gd name="T20" fmla="*/ 576 w 587"/>
                    <a:gd name="T21" fmla="*/ 0 h 23"/>
                    <a:gd name="T22" fmla="*/ 580 w 587"/>
                    <a:gd name="T23" fmla="*/ 0 h 23"/>
                    <a:gd name="T24" fmla="*/ 584 w 587"/>
                    <a:gd name="T25" fmla="*/ 3 h 23"/>
                    <a:gd name="T26" fmla="*/ 586 w 587"/>
                    <a:gd name="T27" fmla="*/ 6 h 23"/>
                    <a:gd name="T28" fmla="*/ 587 w 587"/>
                    <a:gd name="T29" fmla="*/ 12 h 23"/>
                    <a:gd name="T30" fmla="*/ 586 w 587"/>
                    <a:gd name="T31" fmla="*/ 16 h 23"/>
                    <a:gd name="T32" fmla="*/ 584 w 587"/>
                    <a:gd name="T33" fmla="*/ 19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19"/>
                      </a:lnTo>
                      <a:lnTo>
                        <a:pt x="1" y="16"/>
                      </a:lnTo>
                      <a:lnTo>
                        <a:pt x="0" y="12"/>
                      </a:lnTo>
                      <a:lnTo>
                        <a:pt x="1" y="6"/>
                      </a:lnTo>
                      <a:lnTo>
                        <a:pt x="5" y="3"/>
                      </a:lnTo>
                      <a:lnTo>
                        <a:pt x="8" y="0"/>
                      </a:lnTo>
                      <a:lnTo>
                        <a:pt x="12" y="0"/>
                      </a:lnTo>
                      <a:lnTo>
                        <a:pt x="576" y="0"/>
                      </a:lnTo>
                      <a:lnTo>
                        <a:pt x="580" y="0"/>
                      </a:lnTo>
                      <a:lnTo>
                        <a:pt x="584" y="3"/>
                      </a:lnTo>
                      <a:lnTo>
                        <a:pt x="586" y="6"/>
                      </a:lnTo>
                      <a:lnTo>
                        <a:pt x="587" y="12"/>
                      </a:lnTo>
                      <a:lnTo>
                        <a:pt x="586" y="16"/>
                      </a:lnTo>
                      <a:lnTo>
                        <a:pt x="584" y="19"/>
                      </a:lnTo>
                      <a:lnTo>
                        <a:pt x="580" y="22"/>
                      </a:lnTo>
                      <a:lnTo>
                        <a:pt x="576" y="23"/>
                      </a:lnTo>
                      <a:close/>
                    </a:path>
                  </a:pathLst>
                </a:custGeom>
                <a:solidFill>
                  <a:srgbClr val="FF5050"/>
                </a:solidFill>
                <a:ln w="9525">
                  <a:noFill/>
                  <a:round/>
                  <a:headEnd/>
                  <a:tailEnd/>
                </a:ln>
              </p:spPr>
              <p:txBody>
                <a:bodyPr/>
                <a:lstStyle/>
                <a:p>
                  <a:endParaRPr lang="en-US" sz="2400"/>
                </a:p>
              </p:txBody>
            </p:sp>
            <p:sp>
              <p:nvSpPr>
                <p:cNvPr id="35907" name="Freeform 16"/>
                <p:cNvSpPr>
                  <a:spLocks/>
                </p:cNvSpPr>
                <p:nvPr/>
              </p:nvSpPr>
              <p:spPr bwMode="auto">
                <a:xfrm>
                  <a:off x="3658" y="934"/>
                  <a:ext cx="242" cy="10"/>
                </a:xfrm>
                <a:custGeom>
                  <a:avLst/>
                  <a:gdLst>
                    <a:gd name="T0" fmla="*/ 576 w 587"/>
                    <a:gd name="T1" fmla="*/ 24 h 24"/>
                    <a:gd name="T2" fmla="*/ 12 w 587"/>
                    <a:gd name="T3" fmla="*/ 24 h 24"/>
                    <a:gd name="T4" fmla="*/ 8 w 587"/>
                    <a:gd name="T5" fmla="*/ 22 h 24"/>
                    <a:gd name="T6" fmla="*/ 5 w 587"/>
                    <a:gd name="T7" fmla="*/ 20 h 24"/>
                    <a:gd name="T8" fmla="*/ 1 w 587"/>
                    <a:gd name="T9" fmla="*/ 16 h 24"/>
                    <a:gd name="T10" fmla="*/ 0 w 587"/>
                    <a:gd name="T11" fmla="*/ 12 h 24"/>
                    <a:gd name="T12" fmla="*/ 1 w 587"/>
                    <a:gd name="T13" fmla="*/ 8 h 24"/>
                    <a:gd name="T14" fmla="*/ 5 w 587"/>
                    <a:gd name="T15" fmla="*/ 4 h 24"/>
                    <a:gd name="T16" fmla="*/ 8 w 587"/>
                    <a:gd name="T17" fmla="*/ 2 h 24"/>
                    <a:gd name="T18" fmla="*/ 12 w 587"/>
                    <a:gd name="T19" fmla="*/ 0 h 24"/>
                    <a:gd name="T20" fmla="*/ 576 w 587"/>
                    <a:gd name="T21" fmla="*/ 0 h 24"/>
                    <a:gd name="T22" fmla="*/ 580 w 587"/>
                    <a:gd name="T23" fmla="*/ 2 h 24"/>
                    <a:gd name="T24" fmla="*/ 584 w 587"/>
                    <a:gd name="T25" fmla="*/ 4 h 24"/>
                    <a:gd name="T26" fmla="*/ 586 w 587"/>
                    <a:gd name="T27" fmla="*/ 8 h 24"/>
                    <a:gd name="T28" fmla="*/ 587 w 587"/>
                    <a:gd name="T29" fmla="*/ 12 h 24"/>
                    <a:gd name="T30" fmla="*/ 586 w 587"/>
                    <a:gd name="T31" fmla="*/ 16 h 24"/>
                    <a:gd name="T32" fmla="*/ 584 w 587"/>
                    <a:gd name="T33" fmla="*/ 20 h 24"/>
                    <a:gd name="T34" fmla="*/ 580 w 587"/>
                    <a:gd name="T35" fmla="*/ 22 h 24"/>
                    <a:gd name="T36" fmla="*/ 576 w 587"/>
                    <a:gd name="T37" fmla="*/ 2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4"/>
                    <a:gd name="T59" fmla="*/ 587 w 587"/>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4">
                      <a:moveTo>
                        <a:pt x="576" y="24"/>
                      </a:moveTo>
                      <a:lnTo>
                        <a:pt x="12" y="24"/>
                      </a:lnTo>
                      <a:lnTo>
                        <a:pt x="8" y="22"/>
                      </a:lnTo>
                      <a:lnTo>
                        <a:pt x="5" y="20"/>
                      </a:lnTo>
                      <a:lnTo>
                        <a:pt x="1" y="16"/>
                      </a:lnTo>
                      <a:lnTo>
                        <a:pt x="0" y="12"/>
                      </a:lnTo>
                      <a:lnTo>
                        <a:pt x="1" y="8"/>
                      </a:lnTo>
                      <a:lnTo>
                        <a:pt x="5" y="4"/>
                      </a:lnTo>
                      <a:lnTo>
                        <a:pt x="8" y="2"/>
                      </a:lnTo>
                      <a:lnTo>
                        <a:pt x="12" y="0"/>
                      </a:lnTo>
                      <a:lnTo>
                        <a:pt x="576" y="0"/>
                      </a:lnTo>
                      <a:lnTo>
                        <a:pt x="580" y="2"/>
                      </a:lnTo>
                      <a:lnTo>
                        <a:pt x="584" y="4"/>
                      </a:lnTo>
                      <a:lnTo>
                        <a:pt x="586" y="8"/>
                      </a:lnTo>
                      <a:lnTo>
                        <a:pt x="587" y="12"/>
                      </a:lnTo>
                      <a:lnTo>
                        <a:pt x="586" y="16"/>
                      </a:lnTo>
                      <a:lnTo>
                        <a:pt x="584" y="20"/>
                      </a:lnTo>
                      <a:lnTo>
                        <a:pt x="580" y="22"/>
                      </a:lnTo>
                      <a:lnTo>
                        <a:pt x="576" y="24"/>
                      </a:lnTo>
                      <a:close/>
                    </a:path>
                  </a:pathLst>
                </a:custGeom>
                <a:solidFill>
                  <a:srgbClr val="FF5050"/>
                </a:solidFill>
                <a:ln w="9525">
                  <a:noFill/>
                  <a:round/>
                  <a:headEnd/>
                  <a:tailEnd/>
                </a:ln>
              </p:spPr>
              <p:txBody>
                <a:bodyPr/>
                <a:lstStyle/>
                <a:p>
                  <a:endParaRPr lang="en-US" sz="2400"/>
                </a:p>
              </p:txBody>
            </p:sp>
            <p:sp>
              <p:nvSpPr>
                <p:cNvPr id="35908" name="Freeform 17"/>
                <p:cNvSpPr>
                  <a:spLocks/>
                </p:cNvSpPr>
                <p:nvPr/>
              </p:nvSpPr>
              <p:spPr bwMode="auto">
                <a:xfrm>
                  <a:off x="3658" y="910"/>
                  <a:ext cx="242" cy="9"/>
                </a:xfrm>
                <a:custGeom>
                  <a:avLst/>
                  <a:gdLst>
                    <a:gd name="T0" fmla="*/ 576 w 587"/>
                    <a:gd name="T1" fmla="*/ 23 h 23"/>
                    <a:gd name="T2" fmla="*/ 12 w 587"/>
                    <a:gd name="T3" fmla="*/ 23 h 23"/>
                    <a:gd name="T4" fmla="*/ 8 w 587"/>
                    <a:gd name="T5" fmla="*/ 22 h 23"/>
                    <a:gd name="T6" fmla="*/ 5 w 587"/>
                    <a:gd name="T7" fmla="*/ 20 h 23"/>
                    <a:gd name="T8" fmla="*/ 1 w 587"/>
                    <a:gd name="T9" fmla="*/ 16 h 23"/>
                    <a:gd name="T10" fmla="*/ 0 w 587"/>
                    <a:gd name="T11" fmla="*/ 11 h 23"/>
                    <a:gd name="T12" fmla="*/ 1 w 587"/>
                    <a:gd name="T13" fmla="*/ 7 h 23"/>
                    <a:gd name="T14" fmla="*/ 5 w 587"/>
                    <a:gd name="T15" fmla="*/ 3 h 23"/>
                    <a:gd name="T16" fmla="*/ 8 w 587"/>
                    <a:gd name="T17" fmla="*/ 1 h 23"/>
                    <a:gd name="T18" fmla="*/ 12 w 587"/>
                    <a:gd name="T19" fmla="*/ 0 h 23"/>
                    <a:gd name="T20" fmla="*/ 576 w 587"/>
                    <a:gd name="T21" fmla="*/ 0 h 23"/>
                    <a:gd name="T22" fmla="*/ 580 w 587"/>
                    <a:gd name="T23" fmla="*/ 1 h 23"/>
                    <a:gd name="T24" fmla="*/ 584 w 587"/>
                    <a:gd name="T25" fmla="*/ 3 h 23"/>
                    <a:gd name="T26" fmla="*/ 586 w 587"/>
                    <a:gd name="T27" fmla="*/ 7 h 23"/>
                    <a:gd name="T28" fmla="*/ 587 w 587"/>
                    <a:gd name="T29" fmla="*/ 11 h 23"/>
                    <a:gd name="T30" fmla="*/ 586 w 587"/>
                    <a:gd name="T31" fmla="*/ 16 h 23"/>
                    <a:gd name="T32" fmla="*/ 584 w 587"/>
                    <a:gd name="T33" fmla="*/ 20 h 23"/>
                    <a:gd name="T34" fmla="*/ 580 w 587"/>
                    <a:gd name="T35" fmla="*/ 22 h 23"/>
                    <a:gd name="T36" fmla="*/ 576 w 587"/>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23"/>
                    <a:gd name="T59" fmla="*/ 587 w 58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23">
                      <a:moveTo>
                        <a:pt x="576" y="23"/>
                      </a:moveTo>
                      <a:lnTo>
                        <a:pt x="12" y="23"/>
                      </a:lnTo>
                      <a:lnTo>
                        <a:pt x="8" y="22"/>
                      </a:lnTo>
                      <a:lnTo>
                        <a:pt x="5" y="20"/>
                      </a:lnTo>
                      <a:lnTo>
                        <a:pt x="1" y="16"/>
                      </a:lnTo>
                      <a:lnTo>
                        <a:pt x="0" y="11"/>
                      </a:lnTo>
                      <a:lnTo>
                        <a:pt x="1" y="7"/>
                      </a:lnTo>
                      <a:lnTo>
                        <a:pt x="5" y="3"/>
                      </a:lnTo>
                      <a:lnTo>
                        <a:pt x="8" y="1"/>
                      </a:lnTo>
                      <a:lnTo>
                        <a:pt x="12" y="0"/>
                      </a:lnTo>
                      <a:lnTo>
                        <a:pt x="576" y="0"/>
                      </a:lnTo>
                      <a:lnTo>
                        <a:pt x="580" y="1"/>
                      </a:lnTo>
                      <a:lnTo>
                        <a:pt x="584" y="3"/>
                      </a:lnTo>
                      <a:lnTo>
                        <a:pt x="586" y="7"/>
                      </a:lnTo>
                      <a:lnTo>
                        <a:pt x="587" y="11"/>
                      </a:lnTo>
                      <a:lnTo>
                        <a:pt x="586" y="16"/>
                      </a:lnTo>
                      <a:lnTo>
                        <a:pt x="584" y="20"/>
                      </a:lnTo>
                      <a:lnTo>
                        <a:pt x="580" y="22"/>
                      </a:lnTo>
                      <a:lnTo>
                        <a:pt x="576" y="23"/>
                      </a:lnTo>
                      <a:close/>
                    </a:path>
                  </a:pathLst>
                </a:custGeom>
                <a:solidFill>
                  <a:srgbClr val="FF5050"/>
                </a:solidFill>
                <a:ln w="9525">
                  <a:noFill/>
                  <a:round/>
                  <a:headEnd/>
                  <a:tailEnd/>
                </a:ln>
              </p:spPr>
              <p:txBody>
                <a:bodyPr/>
                <a:lstStyle/>
                <a:p>
                  <a:endParaRPr lang="en-US" sz="2400"/>
                </a:p>
              </p:txBody>
            </p:sp>
          </p:grpSp>
        </p:grpSp>
        <p:pic>
          <p:nvPicPr>
            <p:cNvPr id="35894" name="Picture 18" descr="buttons2_CLOUD_01"/>
            <p:cNvPicPr>
              <a:picLocks noChangeAspect="1" noChangeArrowheads="1"/>
            </p:cNvPicPr>
            <p:nvPr/>
          </p:nvPicPr>
          <p:blipFill>
            <a:blip r:embed="rId3"/>
            <a:srcRect/>
            <a:stretch>
              <a:fillRect/>
            </a:stretch>
          </p:blipFill>
          <p:spPr bwMode="auto">
            <a:xfrm>
              <a:off x="5070" y="113"/>
              <a:ext cx="533" cy="272"/>
            </a:xfrm>
            <a:prstGeom prst="rect">
              <a:avLst/>
            </a:prstGeom>
            <a:noFill/>
            <a:ln w="9525">
              <a:noFill/>
              <a:miter lim="800000"/>
              <a:headEnd/>
              <a:tailEnd/>
            </a:ln>
          </p:spPr>
        </p:pic>
      </p:grpSp>
      <p:sp>
        <p:nvSpPr>
          <p:cNvPr id="35842" name="Title 1"/>
          <p:cNvSpPr>
            <a:spLocks/>
          </p:cNvSpPr>
          <p:nvPr/>
        </p:nvSpPr>
        <p:spPr bwMode="auto">
          <a:xfrm>
            <a:off x="812801" y="812801"/>
            <a:ext cx="10384367" cy="512961"/>
          </a:xfrm>
          <a:prstGeom prst="rect">
            <a:avLst/>
          </a:prstGeom>
          <a:noFill/>
          <a:ln w="9525">
            <a:noFill/>
            <a:miter lim="800000"/>
            <a:headEnd/>
            <a:tailEnd/>
          </a:ln>
        </p:spPr>
        <p:txBody>
          <a:bodyPr lIns="0" tIns="0" rIns="0" bIns="0">
            <a:spAutoFit/>
          </a:bodyPr>
          <a:lstStyle/>
          <a:p>
            <a:pPr>
              <a:lnSpc>
                <a:spcPts val="4000"/>
              </a:lnSpc>
            </a:pPr>
            <a:r>
              <a:rPr lang="en-US" sz="3733">
                <a:solidFill>
                  <a:srgbClr val="5596E6"/>
                </a:solidFill>
              </a:rPr>
              <a:t>Problem …</a:t>
            </a:r>
          </a:p>
        </p:txBody>
      </p:sp>
      <p:pic>
        <p:nvPicPr>
          <p:cNvPr id="35843" name="Picture 20" descr="06_NEW_01b"/>
          <p:cNvPicPr>
            <a:picLocks noChangeAspect="1" noChangeArrowheads="1"/>
          </p:cNvPicPr>
          <p:nvPr/>
        </p:nvPicPr>
        <p:blipFill>
          <a:blip r:embed="rId4"/>
          <a:srcRect/>
          <a:stretch>
            <a:fillRect/>
          </a:stretch>
        </p:blipFill>
        <p:spPr bwMode="auto">
          <a:xfrm>
            <a:off x="8856133" y="1794933"/>
            <a:ext cx="1178984" cy="1176867"/>
          </a:xfrm>
          <a:prstGeom prst="rect">
            <a:avLst/>
          </a:prstGeom>
          <a:noFill/>
          <a:ln w="9525">
            <a:noFill/>
            <a:miter lim="800000"/>
            <a:headEnd/>
            <a:tailEnd/>
          </a:ln>
        </p:spPr>
      </p:pic>
      <p:grpSp>
        <p:nvGrpSpPr>
          <p:cNvPr id="35844" name="Group 21"/>
          <p:cNvGrpSpPr>
            <a:grpSpLocks/>
          </p:cNvGrpSpPr>
          <p:nvPr/>
        </p:nvGrpSpPr>
        <p:grpSpPr bwMode="auto">
          <a:xfrm>
            <a:off x="8741834" y="1695451"/>
            <a:ext cx="1418167" cy="1369483"/>
            <a:chOff x="4185" y="1141"/>
            <a:chExt cx="705" cy="681"/>
          </a:xfrm>
        </p:grpSpPr>
        <p:sp>
          <p:nvSpPr>
            <p:cNvPr id="35891" name="Freeform 22"/>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5892" name="Freeform 23"/>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pic>
        <p:nvPicPr>
          <p:cNvPr id="35845" name="Picture 24" descr="06_NEW_02"/>
          <p:cNvPicPr>
            <a:picLocks noChangeAspect="1" noChangeArrowheads="1"/>
          </p:cNvPicPr>
          <p:nvPr/>
        </p:nvPicPr>
        <p:blipFill>
          <a:blip r:embed="rId5"/>
          <a:srcRect/>
          <a:stretch>
            <a:fillRect/>
          </a:stretch>
        </p:blipFill>
        <p:spPr bwMode="auto">
          <a:xfrm>
            <a:off x="8832851" y="4237567"/>
            <a:ext cx="1181100" cy="1178984"/>
          </a:xfrm>
          <a:prstGeom prst="rect">
            <a:avLst/>
          </a:prstGeom>
          <a:noFill/>
          <a:ln w="9525">
            <a:noFill/>
            <a:miter lim="800000"/>
            <a:headEnd/>
            <a:tailEnd/>
          </a:ln>
        </p:spPr>
      </p:pic>
      <p:pic>
        <p:nvPicPr>
          <p:cNvPr id="35846" name="Picture 25" descr="06_NEW_03"/>
          <p:cNvPicPr>
            <a:picLocks noChangeAspect="1" noChangeArrowheads="1"/>
          </p:cNvPicPr>
          <p:nvPr/>
        </p:nvPicPr>
        <p:blipFill>
          <a:blip r:embed="rId6"/>
          <a:srcRect/>
          <a:stretch>
            <a:fillRect/>
          </a:stretch>
        </p:blipFill>
        <p:spPr bwMode="auto">
          <a:xfrm>
            <a:off x="5522385" y="1822451"/>
            <a:ext cx="1181100" cy="1178983"/>
          </a:xfrm>
          <a:prstGeom prst="rect">
            <a:avLst/>
          </a:prstGeom>
          <a:noFill/>
          <a:ln w="9525">
            <a:noFill/>
            <a:miter lim="800000"/>
            <a:headEnd/>
            <a:tailEnd/>
          </a:ln>
        </p:spPr>
      </p:pic>
      <p:pic>
        <p:nvPicPr>
          <p:cNvPr id="35847" name="Picture 26" descr="06_NEW_04"/>
          <p:cNvPicPr>
            <a:picLocks noChangeAspect="1" noChangeArrowheads="1"/>
          </p:cNvPicPr>
          <p:nvPr/>
        </p:nvPicPr>
        <p:blipFill>
          <a:blip r:embed="rId7"/>
          <a:srcRect/>
          <a:stretch>
            <a:fillRect/>
          </a:stretch>
        </p:blipFill>
        <p:spPr bwMode="auto">
          <a:xfrm>
            <a:off x="5520267" y="4294718"/>
            <a:ext cx="1181100" cy="1181100"/>
          </a:xfrm>
          <a:prstGeom prst="rect">
            <a:avLst/>
          </a:prstGeom>
          <a:noFill/>
          <a:ln w="9525">
            <a:noFill/>
            <a:miter lim="800000"/>
            <a:headEnd/>
            <a:tailEnd/>
          </a:ln>
        </p:spPr>
      </p:pic>
      <p:pic>
        <p:nvPicPr>
          <p:cNvPr id="35848" name="Picture 27" descr="06_NEW_05"/>
          <p:cNvPicPr>
            <a:picLocks noChangeAspect="1" noChangeArrowheads="1"/>
          </p:cNvPicPr>
          <p:nvPr/>
        </p:nvPicPr>
        <p:blipFill>
          <a:blip r:embed="rId8"/>
          <a:srcRect/>
          <a:stretch>
            <a:fillRect/>
          </a:stretch>
        </p:blipFill>
        <p:spPr bwMode="auto">
          <a:xfrm>
            <a:off x="2167467" y="1809751"/>
            <a:ext cx="1178984" cy="1181100"/>
          </a:xfrm>
          <a:prstGeom prst="rect">
            <a:avLst/>
          </a:prstGeom>
          <a:noFill/>
          <a:ln w="9525">
            <a:noFill/>
            <a:miter lim="800000"/>
            <a:headEnd/>
            <a:tailEnd/>
          </a:ln>
        </p:spPr>
      </p:pic>
      <p:pic>
        <p:nvPicPr>
          <p:cNvPr id="35849" name="Picture 28" descr="06_NEW_06"/>
          <p:cNvPicPr>
            <a:picLocks noChangeAspect="1" noChangeArrowheads="1"/>
          </p:cNvPicPr>
          <p:nvPr/>
        </p:nvPicPr>
        <p:blipFill>
          <a:blip r:embed="rId9"/>
          <a:srcRect/>
          <a:stretch>
            <a:fillRect/>
          </a:stretch>
        </p:blipFill>
        <p:spPr bwMode="auto">
          <a:xfrm>
            <a:off x="2163233" y="4260851"/>
            <a:ext cx="1178984" cy="1181100"/>
          </a:xfrm>
          <a:prstGeom prst="rect">
            <a:avLst/>
          </a:prstGeom>
          <a:noFill/>
          <a:ln w="9525">
            <a:noFill/>
            <a:miter lim="800000"/>
            <a:headEnd/>
            <a:tailEnd/>
          </a:ln>
        </p:spPr>
      </p:pic>
      <p:grpSp>
        <p:nvGrpSpPr>
          <p:cNvPr id="35850" name="Group 29"/>
          <p:cNvGrpSpPr>
            <a:grpSpLocks/>
          </p:cNvGrpSpPr>
          <p:nvPr/>
        </p:nvGrpSpPr>
        <p:grpSpPr bwMode="auto">
          <a:xfrm>
            <a:off x="8733367" y="4161367"/>
            <a:ext cx="1418167" cy="1369484"/>
            <a:chOff x="4185" y="1141"/>
            <a:chExt cx="705" cy="681"/>
          </a:xfrm>
        </p:grpSpPr>
        <p:sp>
          <p:nvSpPr>
            <p:cNvPr id="35889" name="Freeform 30"/>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5890" name="Freeform 31"/>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5851" name="Group 32"/>
          <p:cNvGrpSpPr>
            <a:grpSpLocks/>
          </p:cNvGrpSpPr>
          <p:nvPr/>
        </p:nvGrpSpPr>
        <p:grpSpPr bwMode="auto">
          <a:xfrm>
            <a:off x="5408085" y="4171951"/>
            <a:ext cx="1418167" cy="1369483"/>
            <a:chOff x="4185" y="1141"/>
            <a:chExt cx="705" cy="681"/>
          </a:xfrm>
        </p:grpSpPr>
        <p:sp>
          <p:nvSpPr>
            <p:cNvPr id="35887" name="Freeform 33"/>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5888" name="Freeform 34"/>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5852" name="Group 35"/>
          <p:cNvGrpSpPr>
            <a:grpSpLocks/>
          </p:cNvGrpSpPr>
          <p:nvPr/>
        </p:nvGrpSpPr>
        <p:grpSpPr bwMode="auto">
          <a:xfrm>
            <a:off x="2042585" y="4184651"/>
            <a:ext cx="1418167" cy="1369483"/>
            <a:chOff x="4185" y="1141"/>
            <a:chExt cx="705" cy="681"/>
          </a:xfrm>
        </p:grpSpPr>
        <p:sp>
          <p:nvSpPr>
            <p:cNvPr id="35885" name="Freeform 36"/>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5886" name="Freeform 37"/>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5853" name="Group 38"/>
          <p:cNvGrpSpPr>
            <a:grpSpLocks/>
          </p:cNvGrpSpPr>
          <p:nvPr/>
        </p:nvGrpSpPr>
        <p:grpSpPr bwMode="auto">
          <a:xfrm>
            <a:off x="5399618" y="1712384"/>
            <a:ext cx="1418167" cy="1369483"/>
            <a:chOff x="4185" y="1141"/>
            <a:chExt cx="705" cy="681"/>
          </a:xfrm>
        </p:grpSpPr>
        <p:sp>
          <p:nvSpPr>
            <p:cNvPr id="35883" name="Freeform 39"/>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5884" name="Freeform 40"/>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grpSp>
        <p:nvGrpSpPr>
          <p:cNvPr id="35854" name="Group 41"/>
          <p:cNvGrpSpPr>
            <a:grpSpLocks/>
          </p:cNvGrpSpPr>
          <p:nvPr/>
        </p:nvGrpSpPr>
        <p:grpSpPr bwMode="auto">
          <a:xfrm>
            <a:off x="2034118" y="1722967"/>
            <a:ext cx="1418167" cy="1369484"/>
            <a:chOff x="4185" y="1141"/>
            <a:chExt cx="705" cy="681"/>
          </a:xfrm>
        </p:grpSpPr>
        <p:sp>
          <p:nvSpPr>
            <p:cNvPr id="35881" name="Freeform 42"/>
            <p:cNvSpPr>
              <a:spLocks/>
            </p:cNvSpPr>
            <p:nvPr/>
          </p:nvSpPr>
          <p:spPr bwMode="auto">
            <a:xfrm>
              <a:off x="4806" y="1144"/>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sp>
          <p:nvSpPr>
            <p:cNvPr id="35882" name="Freeform 43"/>
            <p:cNvSpPr>
              <a:spLocks/>
            </p:cNvSpPr>
            <p:nvPr/>
          </p:nvSpPr>
          <p:spPr bwMode="auto">
            <a:xfrm flipH="1">
              <a:off x="4185" y="1141"/>
              <a:ext cx="84" cy="678"/>
            </a:xfrm>
            <a:custGeom>
              <a:avLst/>
              <a:gdLst>
                <a:gd name="T0" fmla="*/ 0 w 84"/>
                <a:gd name="T1" fmla="*/ 0 h 678"/>
                <a:gd name="T2" fmla="*/ 84 w 84"/>
                <a:gd name="T3" fmla="*/ 0 h 678"/>
                <a:gd name="T4" fmla="*/ 81 w 84"/>
                <a:gd name="T5" fmla="*/ 678 h 678"/>
                <a:gd name="T6" fmla="*/ 0 w 84"/>
                <a:gd name="T7" fmla="*/ 678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FF5050"/>
              </a:solidFill>
              <a:round/>
              <a:headEnd/>
              <a:tailEnd/>
            </a:ln>
          </p:spPr>
          <p:txBody>
            <a:bodyPr/>
            <a:lstStyle/>
            <a:p>
              <a:endParaRPr lang="en-US" sz="2400"/>
            </a:p>
          </p:txBody>
        </p:sp>
      </p:grpSp>
      <p:sp>
        <p:nvSpPr>
          <p:cNvPr id="35855" name="TextBox 1"/>
          <p:cNvSpPr txBox="1">
            <a:spLocks noChangeArrowheads="1"/>
          </p:cNvSpPr>
          <p:nvPr/>
        </p:nvSpPr>
        <p:spPr bwMode="auto">
          <a:xfrm>
            <a:off x="4271433" y="5816600"/>
            <a:ext cx="7518400" cy="584775"/>
          </a:xfrm>
          <a:prstGeom prst="rect">
            <a:avLst/>
          </a:prstGeom>
          <a:noFill/>
          <a:ln w="9525">
            <a:noFill/>
            <a:miter lim="800000"/>
            <a:headEnd/>
            <a:tailEnd/>
          </a:ln>
        </p:spPr>
        <p:txBody>
          <a:bodyPr>
            <a:spAutoFit/>
          </a:bodyPr>
          <a:lstStyle/>
          <a:p>
            <a:pPr algn="r" defTabSz="609585"/>
            <a:r>
              <a:rPr lang="en-US" sz="3200">
                <a:solidFill>
                  <a:srgbClr val="5596E6"/>
                </a:solidFill>
              </a:rPr>
              <a:t>… Inefficient, expensive, vulnerable</a:t>
            </a:r>
          </a:p>
        </p:txBody>
      </p:sp>
      <p:sp>
        <p:nvSpPr>
          <p:cNvPr id="35856" name="Text Box 1306"/>
          <p:cNvSpPr txBox="1">
            <a:spLocks noChangeArrowheads="1"/>
          </p:cNvSpPr>
          <p:nvPr/>
        </p:nvSpPr>
        <p:spPr bwMode="auto">
          <a:xfrm>
            <a:off x="84667" y="1655233"/>
            <a:ext cx="1794933" cy="666977"/>
          </a:xfrm>
          <a:prstGeom prst="rect">
            <a:avLst/>
          </a:prstGeom>
          <a:noFill/>
          <a:ln w="9525">
            <a:noFill/>
            <a:miter lim="800000"/>
            <a:headEnd/>
            <a:tailEnd/>
          </a:ln>
        </p:spPr>
        <p:txBody>
          <a:bodyPr>
            <a:spAutoFit/>
          </a:bodyPr>
          <a:lstStyle/>
          <a:p>
            <a:pPr algn="r"/>
            <a:r>
              <a:rPr lang="en-US" sz="1867">
                <a:solidFill>
                  <a:schemeClr val="bg1"/>
                </a:solidFill>
              </a:rPr>
              <a:t>Counter-party</a:t>
            </a:r>
          </a:p>
          <a:p>
            <a:pPr algn="r"/>
            <a:r>
              <a:rPr lang="en-US" sz="1867">
                <a:solidFill>
                  <a:schemeClr val="bg1"/>
                </a:solidFill>
              </a:rPr>
              <a:t>records</a:t>
            </a:r>
          </a:p>
        </p:txBody>
      </p:sp>
      <p:sp>
        <p:nvSpPr>
          <p:cNvPr id="35857" name="Text Box 1308"/>
          <p:cNvSpPr txBox="1">
            <a:spLocks noChangeArrowheads="1"/>
          </p:cNvSpPr>
          <p:nvPr/>
        </p:nvSpPr>
        <p:spPr bwMode="auto">
          <a:xfrm>
            <a:off x="10327218" y="1653118"/>
            <a:ext cx="1246716" cy="666977"/>
          </a:xfrm>
          <a:prstGeom prst="rect">
            <a:avLst/>
          </a:prstGeom>
          <a:noFill/>
          <a:ln w="9525">
            <a:noFill/>
            <a:miter lim="800000"/>
            <a:headEnd/>
            <a:tailEnd/>
          </a:ln>
        </p:spPr>
        <p:txBody>
          <a:bodyPr>
            <a:spAutoFit/>
          </a:bodyPr>
          <a:lstStyle/>
          <a:p>
            <a:r>
              <a:rPr lang="en-US" sz="1867">
                <a:solidFill>
                  <a:schemeClr val="bg1"/>
                </a:solidFill>
              </a:rPr>
              <a:t>Bank records</a:t>
            </a:r>
          </a:p>
        </p:txBody>
      </p:sp>
      <p:sp>
        <p:nvSpPr>
          <p:cNvPr id="35858" name="Text Box 1309"/>
          <p:cNvSpPr txBox="1">
            <a:spLocks noChangeArrowheads="1"/>
          </p:cNvSpPr>
          <p:nvPr/>
        </p:nvSpPr>
        <p:spPr bwMode="auto">
          <a:xfrm>
            <a:off x="6963833" y="1653118"/>
            <a:ext cx="1507067" cy="666977"/>
          </a:xfrm>
          <a:prstGeom prst="rect">
            <a:avLst/>
          </a:prstGeom>
          <a:noFill/>
          <a:ln w="9525">
            <a:noFill/>
            <a:miter lim="800000"/>
            <a:headEnd/>
            <a:tailEnd/>
          </a:ln>
        </p:spPr>
        <p:txBody>
          <a:bodyPr>
            <a:spAutoFit/>
          </a:bodyPr>
          <a:lstStyle/>
          <a:p>
            <a:r>
              <a:rPr lang="en-US" sz="1867">
                <a:solidFill>
                  <a:schemeClr val="bg1"/>
                </a:solidFill>
              </a:rPr>
              <a:t>Party A’s records</a:t>
            </a:r>
          </a:p>
        </p:txBody>
      </p:sp>
      <p:pic>
        <p:nvPicPr>
          <p:cNvPr id="35859" name="Picture 48" descr="ledger_icon_blue"/>
          <p:cNvPicPr>
            <a:picLocks noChangeAspect="1" noChangeArrowheads="1"/>
          </p:cNvPicPr>
          <p:nvPr/>
        </p:nvPicPr>
        <p:blipFill>
          <a:blip r:embed="rId10"/>
          <a:srcRect/>
          <a:stretch>
            <a:fillRect/>
          </a:stretch>
        </p:blipFill>
        <p:spPr bwMode="auto">
          <a:xfrm>
            <a:off x="9812867" y="2410884"/>
            <a:ext cx="1475317" cy="635000"/>
          </a:xfrm>
          <a:prstGeom prst="rect">
            <a:avLst/>
          </a:prstGeom>
          <a:noFill/>
          <a:ln w="9525">
            <a:noFill/>
            <a:miter lim="800000"/>
            <a:headEnd/>
            <a:tailEnd/>
          </a:ln>
        </p:spPr>
      </p:pic>
      <p:pic>
        <p:nvPicPr>
          <p:cNvPr id="35860" name="Picture 49" descr="ledger_icon_green"/>
          <p:cNvPicPr>
            <a:picLocks noChangeAspect="1" noChangeArrowheads="1"/>
          </p:cNvPicPr>
          <p:nvPr/>
        </p:nvPicPr>
        <p:blipFill>
          <a:blip r:embed="rId11"/>
          <a:srcRect/>
          <a:stretch>
            <a:fillRect/>
          </a:stretch>
        </p:blipFill>
        <p:spPr bwMode="auto">
          <a:xfrm>
            <a:off x="4392085" y="1968500"/>
            <a:ext cx="1475316" cy="635000"/>
          </a:xfrm>
          <a:prstGeom prst="rect">
            <a:avLst/>
          </a:prstGeom>
          <a:noFill/>
          <a:ln w="9525">
            <a:noFill/>
            <a:miter lim="800000"/>
            <a:headEnd/>
            <a:tailEnd/>
          </a:ln>
        </p:spPr>
      </p:pic>
      <p:pic>
        <p:nvPicPr>
          <p:cNvPr id="35861" name="Picture 50" descr="ledger_icon_red"/>
          <p:cNvPicPr>
            <a:picLocks noChangeAspect="1" noChangeArrowheads="1"/>
          </p:cNvPicPr>
          <p:nvPr/>
        </p:nvPicPr>
        <p:blipFill>
          <a:blip r:embed="rId12"/>
          <a:srcRect/>
          <a:stretch>
            <a:fillRect/>
          </a:stretch>
        </p:blipFill>
        <p:spPr bwMode="auto">
          <a:xfrm>
            <a:off x="1272118" y="2214033"/>
            <a:ext cx="1475316" cy="635000"/>
          </a:xfrm>
          <a:prstGeom prst="rect">
            <a:avLst/>
          </a:prstGeom>
          <a:noFill/>
          <a:ln w="9525">
            <a:noFill/>
            <a:miter lim="800000"/>
            <a:headEnd/>
            <a:tailEnd/>
          </a:ln>
        </p:spPr>
      </p:pic>
      <p:pic>
        <p:nvPicPr>
          <p:cNvPr id="35862" name="Picture 51" descr="ledger_icon_violet"/>
          <p:cNvPicPr>
            <a:picLocks noChangeAspect="1" noChangeArrowheads="1"/>
          </p:cNvPicPr>
          <p:nvPr/>
        </p:nvPicPr>
        <p:blipFill>
          <a:blip r:embed="rId13"/>
          <a:srcRect/>
          <a:stretch>
            <a:fillRect/>
          </a:stretch>
        </p:blipFill>
        <p:spPr bwMode="auto">
          <a:xfrm>
            <a:off x="9694334" y="4174067"/>
            <a:ext cx="1475317" cy="635000"/>
          </a:xfrm>
          <a:prstGeom prst="rect">
            <a:avLst/>
          </a:prstGeom>
          <a:noFill/>
          <a:ln w="9525">
            <a:noFill/>
            <a:miter lim="800000"/>
            <a:headEnd/>
            <a:tailEnd/>
          </a:ln>
        </p:spPr>
      </p:pic>
      <p:pic>
        <p:nvPicPr>
          <p:cNvPr id="35863" name="Picture 52" descr="ledger_icon_orange"/>
          <p:cNvPicPr>
            <a:picLocks noChangeAspect="1" noChangeArrowheads="1"/>
          </p:cNvPicPr>
          <p:nvPr/>
        </p:nvPicPr>
        <p:blipFill>
          <a:blip r:embed="rId14"/>
          <a:srcRect/>
          <a:stretch>
            <a:fillRect/>
          </a:stretch>
        </p:blipFill>
        <p:spPr bwMode="auto">
          <a:xfrm>
            <a:off x="4328585" y="4779433"/>
            <a:ext cx="1475316" cy="635000"/>
          </a:xfrm>
          <a:prstGeom prst="rect">
            <a:avLst/>
          </a:prstGeom>
          <a:noFill/>
          <a:ln w="9525">
            <a:noFill/>
            <a:miter lim="800000"/>
            <a:headEnd/>
            <a:tailEnd/>
          </a:ln>
        </p:spPr>
      </p:pic>
      <p:pic>
        <p:nvPicPr>
          <p:cNvPr id="35864" name="Picture 53" descr="ledger_icon_olive"/>
          <p:cNvPicPr>
            <a:picLocks noChangeAspect="1" noChangeArrowheads="1"/>
          </p:cNvPicPr>
          <p:nvPr/>
        </p:nvPicPr>
        <p:blipFill>
          <a:blip r:embed="rId15"/>
          <a:srcRect/>
          <a:stretch>
            <a:fillRect/>
          </a:stretch>
        </p:blipFill>
        <p:spPr bwMode="auto">
          <a:xfrm>
            <a:off x="1123951" y="4256617"/>
            <a:ext cx="1475316" cy="635000"/>
          </a:xfrm>
          <a:prstGeom prst="rect">
            <a:avLst/>
          </a:prstGeom>
          <a:noFill/>
          <a:ln w="9525">
            <a:noFill/>
            <a:miter lim="800000"/>
            <a:headEnd/>
            <a:tailEnd/>
          </a:ln>
        </p:spPr>
      </p:pic>
      <p:cxnSp>
        <p:nvCxnSpPr>
          <p:cNvPr id="35865" name="Straight Connector 126"/>
          <p:cNvCxnSpPr>
            <a:cxnSpLocks noChangeShapeType="1"/>
          </p:cNvCxnSpPr>
          <p:nvPr/>
        </p:nvCxnSpPr>
        <p:spPr bwMode="auto">
          <a:xfrm>
            <a:off x="3515785" y="3141134"/>
            <a:ext cx="5109633" cy="12700"/>
          </a:xfrm>
          <a:prstGeom prst="line">
            <a:avLst/>
          </a:prstGeom>
          <a:noFill/>
          <a:ln w="19050" algn="ctr">
            <a:solidFill>
              <a:srgbClr val="1A2F40"/>
            </a:solidFill>
            <a:round/>
            <a:headEnd/>
            <a:tailEnd/>
          </a:ln>
        </p:spPr>
      </p:cxnSp>
      <p:cxnSp>
        <p:nvCxnSpPr>
          <p:cNvPr id="35866" name="Straight Connector 128"/>
          <p:cNvCxnSpPr>
            <a:cxnSpLocks noChangeShapeType="1"/>
          </p:cNvCxnSpPr>
          <p:nvPr/>
        </p:nvCxnSpPr>
        <p:spPr bwMode="auto">
          <a:xfrm flipV="1">
            <a:off x="3532718" y="3132667"/>
            <a:ext cx="5107516" cy="990600"/>
          </a:xfrm>
          <a:prstGeom prst="line">
            <a:avLst/>
          </a:prstGeom>
          <a:noFill/>
          <a:ln w="19050" algn="ctr">
            <a:solidFill>
              <a:srgbClr val="1A2F40"/>
            </a:solidFill>
            <a:round/>
            <a:headEnd/>
            <a:tailEnd/>
          </a:ln>
        </p:spPr>
      </p:cxnSp>
      <p:cxnSp>
        <p:nvCxnSpPr>
          <p:cNvPr id="35867" name="Straight Connector 129"/>
          <p:cNvCxnSpPr>
            <a:cxnSpLocks noChangeShapeType="1"/>
          </p:cNvCxnSpPr>
          <p:nvPr/>
        </p:nvCxnSpPr>
        <p:spPr bwMode="auto">
          <a:xfrm flipH="1" flipV="1">
            <a:off x="3553884" y="3141133"/>
            <a:ext cx="5086349" cy="939800"/>
          </a:xfrm>
          <a:prstGeom prst="line">
            <a:avLst/>
          </a:prstGeom>
          <a:noFill/>
          <a:ln w="19050" algn="ctr">
            <a:solidFill>
              <a:srgbClr val="1A2F40"/>
            </a:solidFill>
            <a:round/>
            <a:headEnd/>
            <a:tailEnd/>
          </a:ln>
        </p:spPr>
      </p:cxnSp>
      <p:cxnSp>
        <p:nvCxnSpPr>
          <p:cNvPr id="35868" name="Straight Connector 131"/>
          <p:cNvCxnSpPr>
            <a:cxnSpLocks noChangeShapeType="1"/>
          </p:cNvCxnSpPr>
          <p:nvPr/>
        </p:nvCxnSpPr>
        <p:spPr bwMode="auto">
          <a:xfrm flipV="1">
            <a:off x="3532718" y="4085167"/>
            <a:ext cx="5111749" cy="21167"/>
          </a:xfrm>
          <a:prstGeom prst="line">
            <a:avLst/>
          </a:prstGeom>
          <a:noFill/>
          <a:ln w="19050" algn="ctr">
            <a:solidFill>
              <a:srgbClr val="1A2F40"/>
            </a:solidFill>
            <a:round/>
            <a:headEnd/>
            <a:tailEnd/>
          </a:ln>
        </p:spPr>
      </p:cxnSp>
      <p:cxnSp>
        <p:nvCxnSpPr>
          <p:cNvPr id="35869" name="Straight Connector 132"/>
          <p:cNvCxnSpPr>
            <a:cxnSpLocks noChangeShapeType="1"/>
          </p:cNvCxnSpPr>
          <p:nvPr/>
        </p:nvCxnSpPr>
        <p:spPr bwMode="auto">
          <a:xfrm flipV="1">
            <a:off x="6121401" y="3130551"/>
            <a:ext cx="2535767" cy="1064683"/>
          </a:xfrm>
          <a:prstGeom prst="line">
            <a:avLst/>
          </a:prstGeom>
          <a:noFill/>
          <a:ln w="19050" algn="ctr">
            <a:solidFill>
              <a:srgbClr val="1A2F40"/>
            </a:solidFill>
            <a:round/>
            <a:headEnd type="oval" w="med" len="med"/>
            <a:tailEnd type="oval" w="med" len="med"/>
          </a:ln>
        </p:spPr>
      </p:cxnSp>
      <p:cxnSp>
        <p:nvCxnSpPr>
          <p:cNvPr id="35870" name="Straight Connector 133"/>
          <p:cNvCxnSpPr>
            <a:cxnSpLocks noChangeShapeType="1"/>
          </p:cNvCxnSpPr>
          <p:nvPr/>
        </p:nvCxnSpPr>
        <p:spPr bwMode="auto">
          <a:xfrm flipH="1" flipV="1">
            <a:off x="3522134" y="4125385"/>
            <a:ext cx="1801284" cy="359833"/>
          </a:xfrm>
          <a:prstGeom prst="line">
            <a:avLst/>
          </a:prstGeom>
          <a:noFill/>
          <a:ln w="19050" algn="ctr">
            <a:solidFill>
              <a:srgbClr val="1A2F40"/>
            </a:solidFill>
            <a:round/>
            <a:headEnd type="oval" w="med" len="med"/>
            <a:tailEnd type="oval" w="med" len="med"/>
          </a:ln>
        </p:spPr>
      </p:cxnSp>
      <p:cxnSp>
        <p:nvCxnSpPr>
          <p:cNvPr id="35871" name="Straight Connector 134"/>
          <p:cNvCxnSpPr>
            <a:cxnSpLocks noChangeShapeType="1"/>
          </p:cNvCxnSpPr>
          <p:nvPr/>
        </p:nvCxnSpPr>
        <p:spPr bwMode="auto">
          <a:xfrm flipH="1" flipV="1">
            <a:off x="3524251" y="3143252"/>
            <a:ext cx="2597149" cy="1045633"/>
          </a:xfrm>
          <a:prstGeom prst="line">
            <a:avLst/>
          </a:prstGeom>
          <a:noFill/>
          <a:ln w="19050" algn="ctr">
            <a:solidFill>
              <a:srgbClr val="1A2F40"/>
            </a:solidFill>
            <a:round/>
            <a:headEnd/>
            <a:tailEnd type="oval" w="med" len="med"/>
          </a:ln>
        </p:spPr>
      </p:cxnSp>
      <p:cxnSp>
        <p:nvCxnSpPr>
          <p:cNvPr id="35872" name="Straight Connector 139"/>
          <p:cNvCxnSpPr>
            <a:cxnSpLocks noChangeShapeType="1"/>
          </p:cNvCxnSpPr>
          <p:nvPr/>
        </p:nvCxnSpPr>
        <p:spPr bwMode="auto">
          <a:xfrm>
            <a:off x="6919384" y="3048001"/>
            <a:ext cx="1725083" cy="1037167"/>
          </a:xfrm>
          <a:prstGeom prst="line">
            <a:avLst/>
          </a:prstGeom>
          <a:noFill/>
          <a:ln w="19050" algn="ctr">
            <a:solidFill>
              <a:srgbClr val="1A2F40"/>
            </a:solidFill>
            <a:round/>
            <a:headEnd type="oval" w="med" len="med"/>
            <a:tailEnd/>
          </a:ln>
        </p:spPr>
      </p:cxnSp>
      <p:cxnSp>
        <p:nvCxnSpPr>
          <p:cNvPr id="35873" name="Straight Connector 140"/>
          <p:cNvCxnSpPr>
            <a:cxnSpLocks noChangeShapeType="1"/>
          </p:cNvCxnSpPr>
          <p:nvPr/>
        </p:nvCxnSpPr>
        <p:spPr bwMode="auto">
          <a:xfrm flipV="1">
            <a:off x="6932085" y="4080933"/>
            <a:ext cx="1712383" cy="416984"/>
          </a:xfrm>
          <a:prstGeom prst="line">
            <a:avLst/>
          </a:prstGeom>
          <a:noFill/>
          <a:ln w="19050" algn="ctr">
            <a:solidFill>
              <a:srgbClr val="1A2F40"/>
            </a:solidFill>
            <a:round/>
            <a:headEnd type="oval" w="med" len="med"/>
            <a:tailEnd type="oval" w="med" len="med"/>
          </a:ln>
        </p:spPr>
      </p:cxnSp>
      <p:cxnSp>
        <p:nvCxnSpPr>
          <p:cNvPr id="35874" name="Straight Connector 136"/>
          <p:cNvCxnSpPr>
            <a:cxnSpLocks noChangeShapeType="1"/>
          </p:cNvCxnSpPr>
          <p:nvPr/>
        </p:nvCxnSpPr>
        <p:spPr bwMode="auto">
          <a:xfrm flipV="1">
            <a:off x="3524251" y="3020484"/>
            <a:ext cx="1803400" cy="1090083"/>
          </a:xfrm>
          <a:prstGeom prst="line">
            <a:avLst/>
          </a:prstGeom>
          <a:noFill/>
          <a:ln w="19050" algn="ctr">
            <a:solidFill>
              <a:srgbClr val="1A2F40"/>
            </a:solidFill>
            <a:round/>
            <a:headEnd/>
            <a:tailEnd type="oval" w="med" len="med"/>
          </a:ln>
        </p:spPr>
      </p:cxnSp>
      <p:sp>
        <p:nvSpPr>
          <p:cNvPr id="35875" name="Line 1727"/>
          <p:cNvSpPr>
            <a:spLocks noChangeShapeType="1"/>
          </p:cNvSpPr>
          <p:nvPr/>
        </p:nvSpPr>
        <p:spPr bwMode="auto">
          <a:xfrm>
            <a:off x="9535584" y="3083985"/>
            <a:ext cx="0" cy="1035049"/>
          </a:xfrm>
          <a:prstGeom prst="line">
            <a:avLst/>
          </a:prstGeom>
          <a:noFill/>
          <a:ln w="19050">
            <a:solidFill>
              <a:srgbClr val="1A2F40"/>
            </a:solidFill>
            <a:round/>
            <a:headEnd type="triangle" w="med" len="med"/>
            <a:tailEnd type="triangle" w="med" len="med"/>
          </a:ln>
        </p:spPr>
        <p:txBody>
          <a:bodyPr/>
          <a:lstStyle/>
          <a:p>
            <a:endParaRPr lang="en-US" sz="2400"/>
          </a:p>
        </p:txBody>
      </p:sp>
      <p:sp>
        <p:nvSpPr>
          <p:cNvPr id="35876" name="Line 1727"/>
          <p:cNvSpPr>
            <a:spLocks noChangeShapeType="1"/>
          </p:cNvSpPr>
          <p:nvPr/>
        </p:nvSpPr>
        <p:spPr bwMode="auto">
          <a:xfrm>
            <a:off x="2732617" y="3096685"/>
            <a:ext cx="0" cy="1035049"/>
          </a:xfrm>
          <a:prstGeom prst="line">
            <a:avLst/>
          </a:prstGeom>
          <a:noFill/>
          <a:ln w="19050">
            <a:solidFill>
              <a:srgbClr val="1A2F40"/>
            </a:solidFill>
            <a:round/>
            <a:headEnd type="triangle" w="med" len="med"/>
            <a:tailEnd type="triangle" w="med" len="med"/>
          </a:ln>
        </p:spPr>
        <p:txBody>
          <a:bodyPr/>
          <a:lstStyle/>
          <a:p>
            <a:endParaRPr lang="en-US" sz="2400"/>
          </a:p>
        </p:txBody>
      </p:sp>
      <p:sp>
        <p:nvSpPr>
          <p:cNvPr id="35877" name="Line 66"/>
          <p:cNvSpPr>
            <a:spLocks noChangeShapeType="1"/>
          </p:cNvSpPr>
          <p:nvPr/>
        </p:nvSpPr>
        <p:spPr bwMode="auto">
          <a:xfrm flipV="1">
            <a:off x="6121400" y="3054351"/>
            <a:ext cx="0" cy="1130300"/>
          </a:xfrm>
          <a:prstGeom prst="line">
            <a:avLst/>
          </a:prstGeom>
          <a:noFill/>
          <a:ln w="19050">
            <a:solidFill>
              <a:srgbClr val="1A2F40"/>
            </a:solidFill>
            <a:round/>
            <a:headEnd/>
            <a:tailEnd type="oval" w="med" len="med"/>
          </a:ln>
        </p:spPr>
        <p:txBody>
          <a:bodyPr/>
          <a:lstStyle/>
          <a:p>
            <a:endParaRPr lang="en-US" sz="2400"/>
          </a:p>
        </p:txBody>
      </p:sp>
      <p:sp>
        <p:nvSpPr>
          <p:cNvPr id="35878" name="Text Box 1307"/>
          <p:cNvSpPr txBox="1">
            <a:spLocks noChangeArrowheads="1"/>
          </p:cNvSpPr>
          <p:nvPr/>
        </p:nvSpPr>
        <p:spPr bwMode="auto">
          <a:xfrm>
            <a:off x="438151" y="4910667"/>
            <a:ext cx="1428749" cy="666977"/>
          </a:xfrm>
          <a:prstGeom prst="rect">
            <a:avLst/>
          </a:prstGeom>
          <a:noFill/>
          <a:ln w="9525">
            <a:noFill/>
            <a:miter lim="800000"/>
            <a:headEnd/>
            <a:tailEnd/>
          </a:ln>
        </p:spPr>
        <p:txBody>
          <a:bodyPr>
            <a:spAutoFit/>
          </a:bodyPr>
          <a:lstStyle/>
          <a:p>
            <a:pPr algn="r">
              <a:spcBef>
                <a:spcPct val="50000"/>
              </a:spcBef>
            </a:pPr>
            <a:r>
              <a:rPr lang="en-US" sz="1867">
                <a:solidFill>
                  <a:schemeClr val="bg1"/>
                </a:solidFill>
              </a:rPr>
              <a:t>Party C’s records</a:t>
            </a:r>
          </a:p>
        </p:txBody>
      </p:sp>
      <p:sp>
        <p:nvSpPr>
          <p:cNvPr id="35879" name="Text Box 1310"/>
          <p:cNvSpPr txBox="1">
            <a:spLocks noChangeArrowheads="1"/>
          </p:cNvSpPr>
          <p:nvPr/>
        </p:nvSpPr>
        <p:spPr bwMode="auto">
          <a:xfrm>
            <a:off x="10337800" y="4908551"/>
            <a:ext cx="1178984" cy="666977"/>
          </a:xfrm>
          <a:prstGeom prst="rect">
            <a:avLst/>
          </a:prstGeom>
          <a:noFill/>
          <a:ln w="9525">
            <a:noFill/>
            <a:miter lim="800000"/>
            <a:headEnd/>
            <a:tailEnd/>
          </a:ln>
        </p:spPr>
        <p:txBody>
          <a:bodyPr>
            <a:spAutoFit/>
          </a:bodyPr>
          <a:lstStyle/>
          <a:p>
            <a:pPr>
              <a:spcBef>
                <a:spcPct val="50000"/>
              </a:spcBef>
            </a:pPr>
            <a:r>
              <a:rPr lang="en-US" sz="1867">
                <a:solidFill>
                  <a:schemeClr val="bg1"/>
                </a:solidFill>
              </a:rPr>
              <a:t>Auditor records</a:t>
            </a:r>
          </a:p>
        </p:txBody>
      </p:sp>
      <p:sp>
        <p:nvSpPr>
          <p:cNvPr id="35880" name="Text Box 1311"/>
          <p:cNvSpPr txBox="1">
            <a:spLocks noChangeArrowheads="1"/>
          </p:cNvSpPr>
          <p:nvPr/>
        </p:nvSpPr>
        <p:spPr bwMode="auto">
          <a:xfrm>
            <a:off x="6877051" y="4921251"/>
            <a:ext cx="1752600" cy="666977"/>
          </a:xfrm>
          <a:prstGeom prst="rect">
            <a:avLst/>
          </a:prstGeom>
          <a:noFill/>
          <a:ln w="9525">
            <a:noFill/>
            <a:miter lim="800000"/>
            <a:headEnd/>
            <a:tailEnd/>
          </a:ln>
        </p:spPr>
        <p:txBody>
          <a:bodyPr>
            <a:spAutoFit/>
          </a:bodyPr>
          <a:lstStyle/>
          <a:p>
            <a:r>
              <a:rPr lang="en-US" sz="1867">
                <a:solidFill>
                  <a:schemeClr val="bg1"/>
                </a:solidFill>
              </a:rPr>
              <a:t>Party B’s records</a:t>
            </a:r>
          </a:p>
        </p:txBody>
      </p:sp>
    </p:spTree>
    <p:extLst>
      <p:ext uri="{BB962C8B-B14F-4D97-AF65-F5344CB8AC3E}">
        <p14:creationId xmlns:p14="http://schemas.microsoft.com/office/powerpoint/2010/main" val="2122522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2506</Words>
  <Application>Microsoft Office PowerPoint</Application>
  <PresentationFormat>Widescreen</PresentationFormat>
  <Paragraphs>459</Paragraphs>
  <Slides>36</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MS PGothic</vt:lpstr>
      <vt:lpstr>新細明體</vt:lpstr>
      <vt:lpstr>Arial</vt:lpstr>
      <vt:lpstr>Calibri</vt:lpstr>
      <vt:lpstr>Calibri Light</vt:lpstr>
      <vt:lpstr>Gill Sans</vt:lpstr>
      <vt:lpstr>Helvetica</vt:lpstr>
      <vt:lpstr>Helvetica Neue</vt:lpstr>
      <vt:lpstr>Helvetica Neue Medium</vt:lpstr>
      <vt:lpstr>Helvetica Neue Thin</vt:lpstr>
      <vt:lpstr>Wingdings</vt:lpstr>
      <vt:lpstr>Office Theme</vt:lpstr>
      <vt:lpstr>PowerPoint Presentation</vt:lpstr>
      <vt:lpstr>  Disruption and Innovation</vt:lpstr>
      <vt:lpstr>PowerPoint Presentation</vt:lpstr>
      <vt:lpstr>PowerPoint Presentation</vt:lpstr>
      <vt:lpstr>Fintech Ecosystem in India (source:LTP)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Blockchain for Business – Our Point of View</vt:lpstr>
      <vt:lpstr>PowerPoint Presentation</vt:lpstr>
      <vt:lpstr>High Level Roadmap</vt:lpstr>
      <vt:lpstr>PowerPoint Presentation</vt:lpstr>
      <vt:lpstr>PowerPoint Presentation</vt:lpstr>
      <vt:lpstr>PowerPoint Presentation</vt:lpstr>
      <vt:lpstr>PowerPoint Presentation</vt:lpstr>
      <vt:lpstr>PowerPoint Presentation</vt:lpstr>
      <vt:lpstr>Blockchain vendors – Offer specialization</vt:lpstr>
      <vt:lpstr>How can IBM Blockchain be Different?</vt:lpstr>
      <vt:lpstr>Blockchain – Transaction Processing vehicle</vt:lpstr>
      <vt:lpstr>PowerPoint Presentation</vt:lpstr>
      <vt:lpstr>PowerPoint Presentation</vt:lpstr>
      <vt:lpstr>IBM Blockchain on Bluemix</vt:lpstr>
      <vt:lpstr>More on High-Security Business Environment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Venus Pannu</dc:creator>
  <cp:lastModifiedBy>SANDEEP GOEL</cp:lastModifiedBy>
  <cp:revision>6</cp:revision>
  <dcterms:created xsi:type="dcterms:W3CDTF">2016-10-28T04:41:53Z</dcterms:created>
  <dcterms:modified xsi:type="dcterms:W3CDTF">2016-11-17T02:36:56Z</dcterms:modified>
</cp:coreProperties>
</file>