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34"/>
  </p:notesMasterIdLst>
  <p:handoutMasterIdLst>
    <p:handoutMasterId r:id="rId35"/>
  </p:handoutMasterIdLst>
  <p:sldIdLst>
    <p:sldId id="591" r:id="rId2"/>
    <p:sldId id="576" r:id="rId3"/>
    <p:sldId id="577" r:id="rId4"/>
    <p:sldId id="589" r:id="rId5"/>
    <p:sldId id="579" r:id="rId6"/>
    <p:sldId id="628" r:id="rId7"/>
    <p:sldId id="582" r:id="rId8"/>
    <p:sldId id="583" r:id="rId9"/>
    <p:sldId id="602" r:id="rId10"/>
    <p:sldId id="596" r:id="rId11"/>
    <p:sldId id="597" r:id="rId12"/>
    <p:sldId id="598" r:id="rId13"/>
    <p:sldId id="599" r:id="rId14"/>
    <p:sldId id="600" r:id="rId15"/>
    <p:sldId id="618" r:id="rId16"/>
    <p:sldId id="624" r:id="rId17"/>
    <p:sldId id="584" r:id="rId18"/>
    <p:sldId id="604" r:id="rId19"/>
    <p:sldId id="585" r:id="rId20"/>
    <p:sldId id="625" r:id="rId21"/>
    <p:sldId id="620" r:id="rId22"/>
    <p:sldId id="621" r:id="rId23"/>
    <p:sldId id="603" r:id="rId24"/>
    <p:sldId id="587" r:id="rId25"/>
    <p:sldId id="509" r:id="rId26"/>
    <p:sldId id="568" r:id="rId27"/>
    <p:sldId id="623" r:id="rId28"/>
    <p:sldId id="627" r:id="rId29"/>
    <p:sldId id="629" r:id="rId30"/>
    <p:sldId id="619" r:id="rId31"/>
    <p:sldId id="622" r:id="rId32"/>
    <p:sldId id="601" r:id="rId33"/>
  </p:sldIdLst>
  <p:sldSz cx="9144000" cy="6858000" type="screen4x3"/>
  <p:notesSz cx="69469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889FB"/>
    <a:srgbClr val="33CC33"/>
    <a:srgbClr val="66FF33"/>
    <a:srgbClr val="969696"/>
    <a:srgbClr val="FF579B"/>
    <a:srgbClr val="080808"/>
    <a:srgbClr val="00FFFF"/>
    <a:srgbClr val="FF6600"/>
    <a:srgbClr val="FFB7B7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833" autoAdjust="0"/>
    <p:restoredTop sz="79801" autoAdjust="0"/>
  </p:normalViewPr>
  <p:slideViewPr>
    <p:cSldViewPr>
      <p:cViewPr varScale="1">
        <p:scale>
          <a:sx n="70" d="100"/>
          <a:sy n="70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154" y="-102"/>
      </p:cViewPr>
      <p:guideLst>
        <p:guide orient="horz" pos="2920"/>
        <p:guide pos="2188"/>
      </p:guideLst>
    </p:cSldViewPr>
  </p:notes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058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411006F-E3EB-449E-A7C1-D4BEF0B7F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1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03725"/>
            <a:ext cx="55562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8058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573CA6A-5143-4B97-B1F3-138FB98E4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3CA6A-5143-4B97-B1F3-138FB98E49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6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 like RTC are here to slow down our development process</a:t>
            </a:r>
          </a:p>
          <a:p>
            <a:r>
              <a:rPr lang="en-US" dirty="0" smtClean="0"/>
              <a:t>Poor architect/developer communication</a:t>
            </a:r>
          </a:p>
          <a:p>
            <a:pPr lvl="1"/>
            <a:r>
              <a:rPr lang="en-US" dirty="0" smtClean="0"/>
              <a:t>We don’t know what the other teams are doing</a:t>
            </a:r>
          </a:p>
          <a:p>
            <a:pPr lvl="1"/>
            <a:r>
              <a:rPr lang="en-US" dirty="0" smtClean="0"/>
              <a:t>We don’t know where our code fit in the product</a:t>
            </a:r>
          </a:p>
          <a:p>
            <a:pPr lvl="1"/>
            <a:r>
              <a:rPr lang="en-US" dirty="0" smtClean="0"/>
              <a:t>Project data are spread over mails, wikis, team rooms, …</a:t>
            </a:r>
          </a:p>
          <a:p>
            <a:r>
              <a:rPr lang="en-US" dirty="0" smtClean="0"/>
              <a:t>Builds take too long, running one a day</a:t>
            </a:r>
          </a:p>
          <a:p>
            <a:pPr lvl="1"/>
            <a:r>
              <a:rPr lang="en-US" dirty="0" smtClean="0"/>
              <a:t>Nightly builds</a:t>
            </a:r>
          </a:p>
          <a:p>
            <a:pPr lvl="1"/>
            <a:r>
              <a:rPr lang="en-US" dirty="0" smtClean="0"/>
              <a:t>Red builds</a:t>
            </a:r>
          </a:p>
          <a:p>
            <a:pPr lvl="1"/>
            <a:r>
              <a:rPr lang="en-US" dirty="0" smtClean="0"/>
              <a:t>Builds take 8 hours</a:t>
            </a:r>
          </a:p>
          <a:p>
            <a:r>
              <a:rPr lang="en-US" dirty="0" smtClean="0"/>
              <a:t>We cannot develop several releases in parallel</a:t>
            </a:r>
          </a:p>
          <a:p>
            <a:pPr lvl="1"/>
            <a:r>
              <a:rPr lang="en-US" dirty="0" smtClean="0"/>
              <a:t>One main development and one maintenance development</a:t>
            </a:r>
          </a:p>
          <a:p>
            <a:r>
              <a:rPr lang="en-US" dirty="0" smtClean="0"/>
              <a:t>We have no visibility in our development progress</a:t>
            </a:r>
          </a:p>
          <a:p>
            <a:r>
              <a:rPr lang="en-US" dirty="0" smtClean="0"/>
              <a:t>We don’t know how to estimate</a:t>
            </a:r>
          </a:p>
          <a:p>
            <a:r>
              <a:rPr lang="en-US" dirty="0" smtClean="0"/>
              <a:t>We don’t know how estimate our development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3CA6A-5143-4B97-B1F3-138FB98E4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4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3CA6A-5143-4B97-B1F3-138FB98E4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3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3CA6A-5143-4B97-B1F3-138FB98E494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6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3CA6A-5143-4B97-B1F3-138FB98E494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0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3CA6A-5143-4B97-B1F3-138FB98E494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0" y="1016000"/>
            <a:ext cx="9144000" cy="10477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0" y="5645150"/>
            <a:ext cx="9144000" cy="104775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Picture 34" descr="front image with black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3411538"/>
            <a:ext cx="9174163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-9525"/>
            <a:ext cx="9144000" cy="104933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57200" y="679450"/>
            <a:ext cx="1630363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85297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7889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IBM France Lab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">
          <a:xfrm>
            <a:off x="3886200" y="6537325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/>
            <a:r>
              <a:rPr lang="en-US" sz="800">
                <a:solidFill>
                  <a:schemeClr val="bg1"/>
                </a:solidFill>
              </a:rPr>
              <a:t>© 2010 IBM Corporation</a:t>
            </a:r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10" name="Picture 17" descr="5300_IBMpos_black_PPT_bkg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5" y="684213"/>
            <a:ext cx="5857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" descr="ibm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9950"/>
            <a:ext cx="912971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2" descr="France L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708025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black">
          <a:xfrm>
            <a:off x="7772400" y="6583363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/>
            <a:r>
              <a:rPr lang="en-US" sz="800" dirty="0">
                <a:solidFill>
                  <a:schemeClr val="bg2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chemeClr val="bg2"/>
                </a:solidFill>
                <a:ea typeface="ＭＳ Ｐゴシック" pitchFamily="34" charset="-128"/>
              </a:rPr>
              <a:t>2013 </a:t>
            </a:r>
            <a:r>
              <a:rPr lang="en-US" sz="800" dirty="0">
                <a:solidFill>
                  <a:schemeClr val="bg2"/>
                </a:solidFill>
                <a:ea typeface="ＭＳ Ｐゴシック" pitchFamily="34" charset="-128"/>
              </a:rPr>
              <a:t>IBM Corporation</a:t>
            </a:r>
            <a:endParaRPr lang="en-US" sz="1800" dirty="0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2428875"/>
            <a:ext cx="8669338" cy="501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3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838450"/>
            <a:ext cx="8669337" cy="44767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spcBef>
                <a:spcPct val="25000"/>
              </a:spcBef>
              <a:buClrTx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507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234C1-CE2D-470D-A4A9-6189EA014D8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  <a:prstGeom prst="rect">
            <a:avLst/>
          </a:prstGeom>
          <a:ln/>
        </p:spPr>
        <p:txBody>
          <a:bodyPr/>
          <a:lstStyle>
            <a:lvl1pPr>
              <a:defRPr sz="11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7313" y="47625"/>
            <a:ext cx="2144712" cy="6242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7625"/>
            <a:ext cx="6284913" cy="6242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5F7D7-CC62-4848-B7E8-8D2FC4CCA619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  <a:prstGeom prst="rect">
            <a:avLst/>
          </a:prstGeom>
          <a:ln/>
        </p:spPr>
        <p:txBody>
          <a:bodyPr/>
          <a:lstStyle>
            <a:lvl1pPr>
              <a:defRPr sz="11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9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/</a:t>
            </a:r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  <a:prstGeom prst="rect">
            <a:avLst/>
          </a:prstGeom>
          <a:ln/>
        </p:spPr>
        <p:txBody>
          <a:bodyPr/>
          <a:lstStyle>
            <a:lvl1pPr>
              <a:defRPr sz="11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0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A84F-593A-4365-9C7A-759306B8B75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  <a:prstGeom prst="rect">
            <a:avLst/>
          </a:prstGeom>
          <a:ln/>
        </p:spPr>
        <p:txBody>
          <a:bodyPr/>
          <a:lstStyle>
            <a:lvl1pPr>
              <a:defRPr sz="11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5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782638"/>
            <a:ext cx="3763963" cy="5507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782638"/>
            <a:ext cx="3765550" cy="5507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6C61B-1DBF-494A-B306-8AFB2192CB2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  <a:prstGeom prst="rect">
            <a:avLst/>
          </a:prstGeom>
          <a:ln/>
        </p:spPr>
        <p:txBody>
          <a:bodyPr/>
          <a:lstStyle>
            <a:lvl1pPr>
              <a:defRPr sz="11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6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6AE7F-9639-48D2-B913-0A16B5F44C9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  <a:prstGeom prst="rect">
            <a:avLst/>
          </a:prstGeom>
          <a:ln/>
        </p:spPr>
        <p:txBody>
          <a:bodyPr/>
          <a:lstStyle>
            <a:lvl1pPr>
              <a:defRPr sz="11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3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7A6E-446E-4429-A7EA-94D7AAC947C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  <a:prstGeom prst="rect">
            <a:avLst/>
          </a:prstGeom>
          <a:ln/>
        </p:spPr>
        <p:txBody>
          <a:bodyPr/>
          <a:lstStyle>
            <a:lvl1pPr>
              <a:defRPr sz="11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4DF2-D8F2-4BCB-A472-8504B267E0D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  <a:prstGeom prst="rect">
            <a:avLst/>
          </a:prstGeom>
          <a:ln/>
        </p:spPr>
        <p:txBody>
          <a:bodyPr/>
          <a:lstStyle>
            <a:lvl1pPr>
              <a:defRPr sz="11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5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C2636-2F10-4125-BB6F-70BC8AF4DA1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  <a:prstGeom prst="rect">
            <a:avLst/>
          </a:prstGeom>
          <a:ln/>
        </p:spPr>
        <p:txBody>
          <a:bodyPr/>
          <a:lstStyle>
            <a:lvl1pPr>
              <a:defRPr sz="11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5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15B52-2C0C-4234-9C62-E6073DA0C19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  <a:prstGeom prst="rect">
            <a:avLst/>
          </a:prstGeom>
          <a:ln/>
        </p:spPr>
        <p:txBody>
          <a:bodyPr/>
          <a:lstStyle>
            <a:lvl1pPr>
              <a:defRPr sz="11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0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9650" y="6545263"/>
            <a:ext cx="357188" cy="2174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algn="ctr" rotWithShape="0">
                    <a:srgbClr val="56565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3E09B4-D1E7-4D37-B734-92B3A899BC4B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027" name="Rectangle 19"/>
          <p:cNvSpPr>
            <a:spLocks noChangeArrowheads="1"/>
          </p:cNvSpPr>
          <p:nvPr/>
        </p:nvSpPr>
        <p:spPr bwMode="auto">
          <a:xfrm>
            <a:off x="0" y="420688"/>
            <a:ext cx="9144000" cy="10477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4333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C8C8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25"/>
            <a:ext cx="85820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782638"/>
            <a:ext cx="7681913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black">
          <a:xfrm>
            <a:off x="3886200" y="6537325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/>
            <a:r>
              <a:rPr lang="en-US" sz="800">
                <a:solidFill>
                  <a:schemeClr val="bg1"/>
                </a:solidFill>
              </a:rPr>
              <a:t>© 2010 IBM Corporation</a:t>
            </a:r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1032" name="Picture 13" descr="5300_IBMpos_black_PPT_bkgd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103188"/>
            <a:ext cx="5857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2" descr="France La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516688"/>
            <a:ext cx="3238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23"/>
          <p:cNvSpPr txBox="1">
            <a:spLocks noChangeArrowheads="1"/>
          </p:cNvSpPr>
          <p:nvPr/>
        </p:nvSpPr>
        <p:spPr bwMode="auto">
          <a:xfrm>
            <a:off x="334963" y="6537325"/>
            <a:ext cx="1204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defRPr/>
            </a:pPr>
            <a:r>
              <a:rPr lang="fr-FR" sz="1000" b="1" dirty="0">
                <a:solidFill>
                  <a:srgbClr val="808080"/>
                </a:solidFill>
              </a:rPr>
              <a:t>IBM France </a:t>
            </a:r>
            <a:r>
              <a:rPr lang="fr-FR" sz="1000" b="1" dirty="0" err="1">
                <a:solidFill>
                  <a:srgbClr val="808080"/>
                </a:solidFill>
              </a:rPr>
              <a:t>Lab</a:t>
            </a:r>
            <a:r>
              <a:rPr lang="fr-FR" sz="1000" b="1" dirty="0">
                <a:solidFill>
                  <a:srgbClr val="808080"/>
                </a:solidFill>
              </a:rPr>
              <a:t> -</a:t>
            </a:r>
            <a:endParaRPr lang="en-US" sz="1000" b="1" dirty="0">
              <a:solidFill>
                <a:srgbClr val="808080"/>
              </a:solidFill>
            </a:endParaRPr>
          </a:p>
        </p:txBody>
      </p:sp>
      <p:sp>
        <p:nvSpPr>
          <p:cNvPr id="1036" name="Rectangle 6"/>
          <p:cNvSpPr>
            <a:spLocks noChangeArrowheads="1"/>
          </p:cNvSpPr>
          <p:nvPr/>
        </p:nvSpPr>
        <p:spPr bwMode="black">
          <a:xfrm>
            <a:off x="7772400" y="6567488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/>
            <a:r>
              <a:rPr lang="en-US" sz="800" dirty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  <a:ea typeface="ＭＳ Ｐゴシック" pitchFamily="34" charset="-128"/>
              </a:rPr>
              <a:t>2013 </a:t>
            </a:r>
            <a:r>
              <a:rPr lang="en-US" sz="800" dirty="0">
                <a:solidFill>
                  <a:srgbClr val="808080"/>
                </a:solidFill>
                <a:ea typeface="ＭＳ Ｐゴシック" pitchFamily="34" charset="-128"/>
              </a:rPr>
              <a:t>IBM Corporation</a:t>
            </a:r>
            <a:endParaRPr lang="en-US" sz="1800" dirty="0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14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1404938" y="6515069"/>
            <a:ext cx="5472112" cy="246881"/>
          </a:xfrm>
          <a:prstGeom prst="rect">
            <a:avLst/>
          </a:prstGeom>
          <a:ln/>
        </p:spPr>
        <p:txBody>
          <a:bodyPr/>
          <a:lstStyle>
            <a:lvl1pPr>
              <a:defRPr sz="11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34" charset="0"/>
          <a:ea typeface="Arial Unicode MS" pitchFamily="34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34" charset="0"/>
          <a:ea typeface="Arial Unicode MS" pitchFamily="34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34" charset="0"/>
          <a:ea typeface="Arial Unicode MS" pitchFamily="34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34" charset="0"/>
          <a:ea typeface="Arial Unicode MS" pitchFamily="34" charset="-128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34" charset="0"/>
          <a:ea typeface="Arial Unicode MS" pitchFamily="34" charset="-128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34" charset="0"/>
          <a:ea typeface="Arial Unicode MS" pitchFamily="34" charset="-128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34" charset="0"/>
          <a:ea typeface="Arial Unicode MS" pitchFamily="34" charset="-128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34" charset="0"/>
          <a:ea typeface="Arial Unicode MS" pitchFamily="34" charset="-128"/>
          <a:cs typeface="Arial" pitchFamily="34" charset="0"/>
        </a:defRPr>
      </a:lvl9pPr>
    </p:titleStyle>
    <p:bodyStyle>
      <a:lvl1pPr marL="176213" indent="-176213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FFCC00"/>
        </a:buClr>
        <a:defRPr sz="2000" b="1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8288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2pPr>
      <a:lvl3pPr marL="984250" indent="-180975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FF3300"/>
        </a:buClr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1433513" indent="-269875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33CCFF"/>
        </a:buClr>
        <a:buSzPct val="70000"/>
        <a:buFont typeface="Wingdings" pitchFamily="2" charset="2"/>
        <a:buChar char="§"/>
        <a:defRPr sz="1200">
          <a:solidFill>
            <a:srgbClr val="000000"/>
          </a:solidFill>
          <a:latin typeface="+mn-lt"/>
          <a:ea typeface="+mn-ea"/>
          <a:cs typeface="+mn-cs"/>
        </a:defRPr>
      </a:lvl4pPr>
      <a:lvl5pPr marL="1793875" indent="-180975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defRPr sz="1000">
          <a:solidFill>
            <a:srgbClr val="000000"/>
          </a:solidFill>
          <a:latin typeface="+mn-lt"/>
          <a:ea typeface="+mn-ea"/>
          <a:cs typeface="+mn-cs"/>
        </a:defRPr>
      </a:lvl5pPr>
      <a:lvl6pPr marL="2251075" indent="-180975" algn="l" rtl="0" fontAlgn="base">
        <a:lnSpc>
          <a:spcPct val="85000"/>
        </a:lnSpc>
        <a:spcBef>
          <a:spcPct val="35000"/>
        </a:spcBef>
        <a:spcAft>
          <a:spcPct val="0"/>
        </a:spcAft>
        <a:defRPr sz="1000">
          <a:solidFill>
            <a:srgbClr val="000000"/>
          </a:solidFill>
          <a:latin typeface="+mn-lt"/>
          <a:ea typeface="+mn-ea"/>
          <a:cs typeface="+mn-cs"/>
        </a:defRPr>
      </a:lvl6pPr>
      <a:lvl7pPr marL="2708275" indent="-180975" algn="l" rtl="0" fontAlgn="base">
        <a:lnSpc>
          <a:spcPct val="85000"/>
        </a:lnSpc>
        <a:spcBef>
          <a:spcPct val="35000"/>
        </a:spcBef>
        <a:spcAft>
          <a:spcPct val="0"/>
        </a:spcAft>
        <a:defRPr sz="1000">
          <a:solidFill>
            <a:srgbClr val="000000"/>
          </a:solidFill>
          <a:latin typeface="+mn-lt"/>
          <a:ea typeface="+mn-ea"/>
          <a:cs typeface="+mn-cs"/>
        </a:defRPr>
      </a:lvl7pPr>
      <a:lvl8pPr marL="3165475" indent="-180975" algn="l" rtl="0" fontAlgn="base">
        <a:lnSpc>
          <a:spcPct val="85000"/>
        </a:lnSpc>
        <a:spcBef>
          <a:spcPct val="35000"/>
        </a:spcBef>
        <a:spcAft>
          <a:spcPct val="0"/>
        </a:spcAft>
        <a:defRPr sz="1000">
          <a:solidFill>
            <a:srgbClr val="000000"/>
          </a:solidFill>
          <a:latin typeface="+mn-lt"/>
          <a:ea typeface="+mn-ea"/>
          <a:cs typeface="+mn-cs"/>
        </a:defRPr>
      </a:lvl8pPr>
      <a:lvl9pPr marL="3622675" indent="-180975" algn="l" rtl="0" fontAlgn="base">
        <a:lnSpc>
          <a:spcPct val="85000"/>
        </a:lnSpc>
        <a:spcBef>
          <a:spcPct val="35000"/>
        </a:spcBef>
        <a:spcAft>
          <a:spcPct val="0"/>
        </a:spcAft>
        <a:defRPr sz="1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6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0375" y="1861851"/>
            <a:ext cx="8669338" cy="106867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L'agilité</a:t>
            </a:r>
            <a:r>
              <a:rPr lang="en-US" dirty="0" smtClean="0"/>
              <a:t> </a:t>
            </a:r>
            <a:r>
              <a:rPr lang="en-US" dirty="0" err="1"/>
              <a:t>appliquée</a:t>
            </a:r>
            <a:r>
              <a:rPr lang="en-US" dirty="0"/>
              <a:t> à </a:t>
            </a:r>
            <a:r>
              <a:rPr lang="en-US" dirty="0" smtClean="0"/>
              <a:t>nous-</a:t>
            </a:r>
            <a:r>
              <a:rPr lang="en-US" dirty="0" err="1" smtClean="0"/>
              <a:t>mêmes</a:t>
            </a:r>
            <a:endParaRPr lang="fr-FR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tabLst>
                <a:tab pos="8120063" algn="r"/>
              </a:tabLst>
            </a:pPr>
            <a:r>
              <a:rPr lang="fr-FR" dirty="0" smtClean="0"/>
              <a:t>18 avril 2013</a:t>
            </a:r>
            <a:endParaRPr lang="en-US" dirty="0"/>
          </a:p>
        </p:txBody>
      </p:sp>
      <p:sp>
        <p:nvSpPr>
          <p:cNvPr id="9" name="Subtitle 6"/>
          <p:cNvSpPr txBox="1">
            <a:spLocks/>
          </p:cNvSpPr>
          <p:nvPr/>
        </p:nvSpPr>
        <p:spPr bwMode="auto">
          <a:xfrm>
            <a:off x="454491" y="5726331"/>
            <a:ext cx="8669337" cy="95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defRPr sz="15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23888" indent="-268288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84250" indent="-18097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F3300"/>
              </a:buClr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33513" indent="-26987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33CCFF"/>
              </a:buClr>
              <a:buSzPct val="70000"/>
              <a:buFont typeface="Wingdings" pitchFamily="2" charset="2"/>
              <a:buChar char="§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93875" indent="-18097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51075" indent="-1809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08275" indent="-1809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65475" indent="-1809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22675" indent="-1809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120063" algn="r"/>
              </a:tabLst>
            </a:pPr>
            <a:r>
              <a:rPr lang="fr-FR" dirty="0"/>
              <a:t>Philippe Krief, </a:t>
            </a:r>
            <a:r>
              <a:rPr lang="fr-FR" dirty="0" err="1" smtClean="0"/>
              <a:t>PhD</a:t>
            </a:r>
            <a:endParaRPr lang="fr-FR" dirty="0" smtClean="0"/>
          </a:p>
          <a:p>
            <a:pPr>
              <a:tabLst>
                <a:tab pos="8120063" algn="r"/>
              </a:tabLst>
            </a:pPr>
            <a:r>
              <a:rPr lang="fr-FR" b="0" dirty="0" err="1" smtClean="0"/>
              <a:t>Development</a:t>
            </a:r>
            <a:r>
              <a:rPr lang="fr-FR" b="0" dirty="0" smtClean="0"/>
              <a:t> Manager, </a:t>
            </a:r>
            <a:r>
              <a:rPr lang="fr-FR" b="0" dirty="0"/>
              <a:t>IBM France </a:t>
            </a:r>
            <a:r>
              <a:rPr lang="fr-FR" b="0" dirty="0" err="1" smtClean="0"/>
              <a:t>Lab</a:t>
            </a:r>
            <a:endParaRPr lang="fr-FR" b="0" dirty="0" smtClean="0"/>
          </a:p>
          <a:p>
            <a:pPr>
              <a:tabLst>
                <a:tab pos="8120063" algn="r"/>
              </a:tabLst>
            </a:pPr>
            <a:r>
              <a:rPr lang="fr-FR" sz="1200" b="0" dirty="0" smtClean="0"/>
              <a:t>email: </a:t>
            </a:r>
            <a:r>
              <a:rPr lang="fr-FR" sz="1200" dirty="0" smtClean="0"/>
              <a:t>pjkrief@fr.ibm.com</a:t>
            </a:r>
            <a:r>
              <a:rPr lang="fr-FR" sz="1200" b="0" dirty="0" smtClean="0"/>
              <a:t> / </a:t>
            </a:r>
            <a:r>
              <a:rPr lang="fr-FR" sz="1200" b="0" dirty="0" err="1"/>
              <a:t>t</a:t>
            </a:r>
            <a:r>
              <a:rPr lang="fr-FR" sz="1200" b="0" dirty="0" err="1" smtClean="0"/>
              <a:t>witter</a:t>
            </a:r>
            <a:r>
              <a:rPr lang="fr-FR" sz="1200" b="0" dirty="0"/>
              <a:t>: </a:t>
            </a:r>
            <a:r>
              <a:rPr lang="fr-FR" sz="1200" dirty="0" err="1" smtClean="0"/>
              <a:t>phkrief</a:t>
            </a:r>
            <a:r>
              <a:rPr lang="fr-FR" sz="1200" b="0" dirty="0" smtClean="0"/>
              <a:t>  / blog: </a:t>
            </a:r>
            <a:r>
              <a:rPr lang="fr-FR" sz="1200" dirty="0" smtClean="0"/>
              <a:t>http://phkrief.wordpress.com</a:t>
            </a:r>
            <a:r>
              <a:rPr lang="fr-FR" b="0" dirty="0"/>
              <a:t>	</a:t>
            </a:r>
            <a:endParaRPr lang="en-US" b="0" dirty="0"/>
          </a:p>
        </p:txBody>
      </p:sp>
      <p:sp>
        <p:nvSpPr>
          <p:cNvPr id="10" name="Subtitle 6"/>
          <p:cNvSpPr txBox="1">
            <a:spLocks/>
          </p:cNvSpPr>
          <p:nvPr/>
        </p:nvSpPr>
        <p:spPr bwMode="auto">
          <a:xfrm>
            <a:off x="454491" y="1478601"/>
            <a:ext cx="86693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defRPr sz="15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23888" indent="-268288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84250" indent="-18097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F3300"/>
              </a:buClr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33513" indent="-26987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33CCFF"/>
              </a:buClr>
              <a:buSzPct val="70000"/>
              <a:buFont typeface="Wingdings" pitchFamily="2" charset="2"/>
              <a:buChar char="§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93875" indent="-18097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51075" indent="-1809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08275" indent="-1809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65475" indent="-1809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22675" indent="-1809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120063" algn="r"/>
              </a:tabLst>
            </a:pPr>
            <a:r>
              <a:rPr lang="fr-FR" dirty="0"/>
              <a:t>Retours  d’Expériences du France </a:t>
            </a:r>
            <a:r>
              <a:rPr lang="fr-FR" dirty="0" err="1"/>
              <a:t>Lab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3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909888"/>
            <a:ext cx="8855075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Créer</a:t>
            </a:r>
            <a:r>
              <a:rPr lang="en-US" dirty="0" smtClean="0"/>
              <a:t> / </a:t>
            </a:r>
            <a:r>
              <a:rPr lang="en-US" dirty="0" err="1" smtClean="0"/>
              <a:t>Mettre</a:t>
            </a:r>
            <a:r>
              <a:rPr lang="en-US" dirty="0" smtClean="0"/>
              <a:t> à Jour le Release Backlog</a:t>
            </a:r>
          </a:p>
        </p:txBody>
      </p:sp>
      <p:sp>
        <p:nvSpPr>
          <p:cNvPr id="6148" name="Right Arrow 3"/>
          <p:cNvSpPr>
            <a:spLocks noChangeArrowheads="1"/>
          </p:cNvSpPr>
          <p:nvPr/>
        </p:nvSpPr>
        <p:spPr bwMode="auto">
          <a:xfrm>
            <a:off x="3708400" y="3281488"/>
            <a:ext cx="1676400" cy="533400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00FF00">
              <a:alpha val="38823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fr-FR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1524" y="1134988"/>
            <a:ext cx="7730449" cy="515468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Le Release </a:t>
            </a:r>
            <a:r>
              <a:rPr lang="fr-FR" sz="1800" dirty="0" err="1" smtClean="0"/>
              <a:t>Backlog</a:t>
            </a:r>
            <a:r>
              <a:rPr lang="fr-FR" sz="1800" dirty="0" smtClean="0"/>
              <a:t> est créé en fonction des objectifs de la prochaine version</a:t>
            </a:r>
            <a:endParaRPr lang="fr-F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445"/>
              </a:clrFrom>
              <a:clrTo>
                <a:srgbClr val="F5F44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4185728"/>
            <a:ext cx="11049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pic>
        <p:nvPicPr>
          <p:cNvPr id="8" name="Picture 7" descr="http://upload.wikimedia.org/wikipedia/commons/8/89/VueGlobaleSc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45" y="106098"/>
            <a:ext cx="2642449" cy="10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6480482" y="106098"/>
            <a:ext cx="722370" cy="10288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45263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10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2533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45263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11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Estimer</a:t>
            </a:r>
            <a:r>
              <a:rPr lang="en-US" dirty="0" smtClean="0"/>
              <a:t> les Stories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40560"/>
            <a:ext cx="85344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3159760"/>
            <a:ext cx="7467600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 flipH="1">
            <a:off x="5288280" y="3847148"/>
            <a:ext cx="1981200" cy="679450"/>
          </a:xfrm>
          <a:prstGeom prst="rightArrow">
            <a:avLst>
              <a:gd name="adj1" fmla="val 50000"/>
              <a:gd name="adj2" fmla="val 4993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/>
              <a:t>Team Velocity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71524" y="828468"/>
            <a:ext cx="8143875" cy="546120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En début de Sprint, les fonctionnalités</a:t>
            </a:r>
            <a:br>
              <a:rPr lang="fr-FR" sz="1800" dirty="0" smtClean="0"/>
            </a:br>
            <a:r>
              <a:rPr lang="fr-FR" sz="1800" dirty="0" smtClean="0"/>
              <a:t>prioritaires sont placées dans le nouveau Sprint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Ces fonctionnalités </a:t>
            </a:r>
            <a:r>
              <a:rPr lang="fr-FR" sz="1800" dirty="0"/>
              <a:t>sont </a:t>
            </a:r>
            <a:r>
              <a:rPr lang="fr-FR" sz="1800" dirty="0" smtClean="0"/>
              <a:t>estimées </a:t>
            </a:r>
            <a:r>
              <a:rPr lang="fr-FR" sz="1800" dirty="0"/>
              <a:t>puis </a:t>
            </a:r>
            <a:r>
              <a:rPr lang="fr-FR" sz="1800" dirty="0" err="1"/>
              <a:t>committées</a:t>
            </a:r>
            <a:r>
              <a:rPr lang="fr-FR" sz="1800" dirty="0"/>
              <a:t> par l’équipe</a:t>
            </a:r>
          </a:p>
        </p:txBody>
      </p:sp>
      <p:pic>
        <p:nvPicPr>
          <p:cNvPr id="8" name="Picture 7" descr="http://upload.wikimedia.org/wikipedia/commons/8/89/VueGlobaleSc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45" y="106098"/>
            <a:ext cx="2642449" cy="10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7028058" y="106098"/>
            <a:ext cx="577896" cy="10288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Décomposition</a:t>
            </a:r>
            <a:r>
              <a:rPr lang="en-US" dirty="0" smtClean="0"/>
              <a:t> en </a:t>
            </a:r>
            <a:r>
              <a:rPr lang="en-US" dirty="0" err="1" smtClean="0"/>
              <a:t>Taches</a:t>
            </a:r>
            <a:endParaRPr lang="en-US" dirty="0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364771"/>
            <a:ext cx="772318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709613" y="3124200"/>
            <a:ext cx="5919787" cy="1295400"/>
          </a:xfrm>
          <a:prstGeom prst="rect">
            <a:avLst/>
          </a:prstGeom>
          <a:solidFill>
            <a:srgbClr val="FFFF00">
              <a:alpha val="29019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fr-FR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1524" y="1261890"/>
            <a:ext cx="8143875" cy="502778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Lors de la seconde réunion de Sprint Planning,</a:t>
            </a:r>
            <a:br>
              <a:rPr lang="fr-FR" sz="1800" dirty="0" smtClean="0"/>
            </a:br>
            <a:r>
              <a:rPr lang="fr-FR" sz="1800" dirty="0" smtClean="0"/>
              <a:t>les fonctionnalités sont découpées en taches par l’équipe</a:t>
            </a:r>
            <a:endParaRPr lang="fr-FR" sz="1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pic>
        <p:nvPicPr>
          <p:cNvPr id="7" name="Picture 6" descr="http://upload.wikimedia.org/wikipedia/commons/8/89/VueGlobaleScr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45" y="106098"/>
            <a:ext cx="2642449" cy="10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7317006" y="106098"/>
            <a:ext cx="288948" cy="10288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45263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Triage des taches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905000"/>
            <a:ext cx="8861425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71524" y="1134988"/>
            <a:ext cx="8143875" cy="515468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Les Taches sont assignées aux développeurs</a:t>
            </a:r>
            <a:endParaRPr lang="fr-FR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pic>
        <p:nvPicPr>
          <p:cNvPr id="6" name="Picture 5" descr="http://upload.wikimedia.org/wikipedia/commons/8/89/VueGlobaleScr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45" y="106098"/>
            <a:ext cx="2642449" cy="10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347486" y="106098"/>
            <a:ext cx="288948" cy="10288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45263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13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Scrum meeting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71524" y="1143558"/>
            <a:ext cx="8143875" cy="294305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Chaque jour l’équipe suit la progression du projet</a:t>
            </a:r>
            <a:br>
              <a:rPr lang="fr-FR" sz="1800" dirty="0" smtClean="0"/>
            </a:br>
            <a:r>
              <a:rPr lang="fr-FR" sz="1800" dirty="0" smtClean="0"/>
              <a:t>en demandant à chacun des membres :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400" dirty="0" smtClean="0"/>
              <a:t>Ce qu’il/elle a fait depuis la dernière réunion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400" dirty="0" smtClean="0"/>
              <a:t>Ce qu’il/elle va faire aujourd’hui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400" dirty="0" smtClean="0"/>
              <a:t>Si il/elle rencontre des points bloquants</a:t>
            </a:r>
            <a:endParaRPr lang="fr-FR" sz="1400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22" y="2658268"/>
            <a:ext cx="5912373" cy="387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upload.wikimedia.org/wikipedia/commons/8/89/VueGlobaleScr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45" y="106098"/>
            <a:ext cx="2642449" cy="10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678191" y="33861"/>
            <a:ext cx="433422" cy="36118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45263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Etape</a:t>
            </a:r>
            <a:r>
              <a:rPr lang="en-US" dirty="0"/>
              <a:t> 6</a:t>
            </a:r>
            <a:r>
              <a:rPr lang="en-US" dirty="0" smtClean="0"/>
              <a:t>: les Builds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  <p:pic>
        <p:nvPicPr>
          <p:cNvPr id="3077" name="Picture 5" descr="C:\Users\IBM_ADMIN\AppData\Local\Microsoft\Windows\Temporary Internet Files\Content.IE5\GA20PB9X\MC9000535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061" y="2247995"/>
            <a:ext cx="638922" cy="6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IBM_ADMIN\AppData\Local\Microsoft\Windows\Temporary Internet Files\Content.IE5\GA20PB9X\MC9000535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95" y="3067815"/>
            <a:ext cx="638922" cy="6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7027996" y="1630023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bg2"/>
                </a:solidFill>
              </a:rPr>
              <a:t>Customers</a:t>
            </a:r>
            <a:r>
              <a:rPr lang="fr-FR" sz="1400" dirty="0" smtClean="0">
                <a:solidFill>
                  <a:schemeClr val="bg2"/>
                </a:solidFill>
              </a:rPr>
              <a:t/>
            </a:r>
            <a:br>
              <a:rPr lang="fr-FR" sz="1400" dirty="0" smtClean="0">
                <a:solidFill>
                  <a:schemeClr val="bg2"/>
                </a:solidFill>
              </a:rPr>
            </a:br>
            <a:r>
              <a:rPr lang="fr-FR" sz="1400" dirty="0" smtClean="0">
                <a:solidFill>
                  <a:schemeClr val="bg2"/>
                </a:solidFill>
              </a:rPr>
              <a:t>DB </a:t>
            </a:r>
            <a:r>
              <a:rPr lang="fr-FR" sz="1400" dirty="0" err="1" smtClean="0">
                <a:solidFill>
                  <a:schemeClr val="bg2"/>
                </a:solidFill>
              </a:rPr>
              <a:t>Builds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84" name="Picture 83" descr="http://www.creativeit.fr/uploads/images/panne-lenovo-thinkpad-serie%20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81" y="4833460"/>
            <a:ext cx="553454" cy="5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8106046" y="4793901"/>
            <a:ext cx="686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/>
                </a:solidFill>
              </a:rPr>
              <a:t>Test</a:t>
            </a:r>
            <a:br>
              <a:rPr lang="fr-FR" sz="1600" dirty="0" smtClean="0">
                <a:solidFill>
                  <a:schemeClr val="bg2"/>
                </a:solidFill>
              </a:rPr>
            </a:br>
            <a:r>
              <a:rPr lang="fr-FR" sz="1600" dirty="0" smtClean="0">
                <a:solidFill>
                  <a:schemeClr val="bg2"/>
                </a:solidFill>
              </a:rPr>
              <a:t>Team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93" name="Picture 92" descr="http://www.creativeit.fr/uploads/images/panne-lenovo-thinkpad-serie%20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14" y="5555831"/>
            <a:ext cx="553454" cy="5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8106046" y="5496851"/>
            <a:ext cx="686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/>
                </a:solidFill>
              </a:rPr>
              <a:t>Doc</a:t>
            </a:r>
            <a:br>
              <a:rPr lang="fr-FR" sz="1600" dirty="0" smtClean="0">
                <a:solidFill>
                  <a:schemeClr val="bg2"/>
                </a:solidFill>
              </a:rPr>
            </a:br>
            <a:r>
              <a:rPr lang="fr-FR" sz="1600" dirty="0" smtClean="0">
                <a:solidFill>
                  <a:schemeClr val="bg2"/>
                </a:solidFill>
              </a:rPr>
              <a:t>Team</a:t>
            </a:r>
            <a:endParaRPr lang="en-US" sz="1600" dirty="0">
              <a:solidFill>
                <a:schemeClr val="bg2"/>
              </a:solidFill>
            </a:endParaRPr>
          </a:p>
        </p:txBody>
      </p:sp>
      <p:cxnSp>
        <p:nvCxnSpPr>
          <p:cNvPr id="134" name="Straight Arrow Connector 133"/>
          <p:cNvCxnSpPr>
            <a:stCxn id="24" idx="3"/>
            <a:endCxn id="306" idx="1"/>
          </p:cNvCxnSpPr>
          <p:nvPr/>
        </p:nvCxnSpPr>
        <p:spPr bwMode="auto">
          <a:xfrm flipV="1">
            <a:off x="2597522" y="1985772"/>
            <a:ext cx="1137234" cy="9897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grpSp>
        <p:nvGrpSpPr>
          <p:cNvPr id="332" name="Group 331"/>
          <p:cNvGrpSpPr/>
          <p:nvPr/>
        </p:nvGrpSpPr>
        <p:grpSpPr>
          <a:xfrm>
            <a:off x="1393572" y="1586958"/>
            <a:ext cx="1253548" cy="818814"/>
            <a:chOff x="1826994" y="1586958"/>
            <a:chExt cx="1253548" cy="818814"/>
          </a:xfrm>
        </p:grpSpPr>
        <p:sp>
          <p:nvSpPr>
            <p:cNvPr id="136" name="Down Arrow 135"/>
            <p:cNvSpPr/>
            <p:nvPr/>
          </p:nvSpPr>
          <p:spPr bwMode="auto">
            <a:xfrm>
              <a:off x="1891980" y="1586958"/>
              <a:ext cx="433422" cy="81153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45" name="Down Arrow 144"/>
            <p:cNvSpPr/>
            <p:nvPr/>
          </p:nvSpPr>
          <p:spPr bwMode="auto">
            <a:xfrm flipV="1">
              <a:off x="2578709" y="1594240"/>
              <a:ext cx="433422" cy="81153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826994" y="1879346"/>
              <a:ext cx="1253548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r-FR" sz="1600" dirty="0" err="1" smtClean="0">
                  <a:solidFill>
                    <a:schemeClr val="bg2"/>
                  </a:solidFill>
                </a:rPr>
                <a:t>Easy</a:t>
              </a:r>
              <a:r>
                <a:rPr lang="fr-FR" sz="1600" dirty="0" smtClean="0">
                  <a:solidFill>
                    <a:schemeClr val="bg2"/>
                  </a:solidFill>
                </a:rPr>
                <a:t> </a:t>
              </a:r>
              <a:r>
                <a:rPr lang="fr-FR" sz="1600" dirty="0" err="1" smtClean="0">
                  <a:solidFill>
                    <a:schemeClr val="bg2"/>
                  </a:solidFill>
                </a:rPr>
                <a:t>Merging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sp>
        <p:nvSpPr>
          <p:cNvPr id="165" name="Down Arrow 164"/>
          <p:cNvSpPr/>
          <p:nvPr/>
        </p:nvSpPr>
        <p:spPr bwMode="auto">
          <a:xfrm flipV="1">
            <a:off x="1844018" y="3523871"/>
            <a:ext cx="433422" cy="17110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610283" y="3934659"/>
            <a:ext cx="900888" cy="492443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2"/>
                </a:solidFill>
              </a:rPr>
              <a:t>Corrected</a:t>
            </a:r>
            <a:r>
              <a:rPr lang="fr-FR" sz="1600" dirty="0" smtClean="0">
                <a:solidFill>
                  <a:schemeClr val="bg2"/>
                </a:solidFill>
              </a:rPr>
              <a:t/>
            </a:r>
            <a:br>
              <a:rPr lang="fr-FR" sz="1600" dirty="0" smtClean="0">
                <a:solidFill>
                  <a:schemeClr val="bg2"/>
                </a:solidFill>
              </a:rPr>
            </a:br>
            <a:r>
              <a:rPr lang="fr-FR" sz="1600" dirty="0" err="1" smtClean="0">
                <a:solidFill>
                  <a:schemeClr val="bg2"/>
                </a:solidFill>
              </a:rPr>
              <a:t>Defects</a:t>
            </a:r>
            <a:endParaRPr lang="en-US" sz="1600" dirty="0">
              <a:solidFill>
                <a:schemeClr val="bg2"/>
              </a:solidFill>
            </a:endParaRPr>
          </a:p>
        </p:txBody>
      </p:sp>
      <p:cxnSp>
        <p:nvCxnSpPr>
          <p:cNvPr id="175" name="Straight Arrow Connector 174"/>
          <p:cNvCxnSpPr>
            <a:stCxn id="167" idx="3"/>
            <a:endCxn id="3076" idx="1"/>
          </p:cNvCxnSpPr>
          <p:nvPr/>
        </p:nvCxnSpPr>
        <p:spPr bwMode="auto">
          <a:xfrm flipV="1">
            <a:off x="4466835" y="4259276"/>
            <a:ext cx="1582482" cy="15550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pic>
        <p:nvPicPr>
          <p:cNvPr id="3076" name="Picture 4" descr="C:\Users\IBM_ADMIN\AppData\Local\Microsoft\Windows\Temporary Internet Files\Content.IE5\DF044MVI\MC90044040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17" y="3861523"/>
            <a:ext cx="795506" cy="7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Arrow Connector 64"/>
          <p:cNvCxnSpPr>
            <a:stCxn id="3075" idx="3"/>
            <a:endCxn id="3076" idx="1"/>
          </p:cNvCxnSpPr>
          <p:nvPr/>
        </p:nvCxnSpPr>
        <p:spPr bwMode="auto">
          <a:xfrm>
            <a:off x="4442756" y="2976605"/>
            <a:ext cx="1606561" cy="128267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pic>
        <p:nvPicPr>
          <p:cNvPr id="3083" name="Picture 11" descr="C:\Users\IBM_ADMIN\AppData\Local\Microsoft\Windows\Temporary Internet Files\Content.IE5\GA20PB9X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11" y="2562156"/>
            <a:ext cx="432971" cy="4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239213" y="2197948"/>
            <a:ext cx="725393" cy="725393"/>
            <a:chOff x="7239213" y="2197948"/>
            <a:chExt cx="725393" cy="725393"/>
          </a:xfrm>
        </p:grpSpPr>
        <p:pic>
          <p:nvPicPr>
            <p:cNvPr id="68" name="Picture 3" descr="C:\Users\IBM_ADMIN\AppData\Local\Microsoft\Windows\Temporary Internet Files\Content.IE5\GA20PB9X\MC900434845[1]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213" y="2197948"/>
              <a:ext cx="725393" cy="72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" descr="C:\Users\IBM_ADMIN\AppData\Local\Microsoft\Windows\Temporary Internet Files\Content.IE5\DF044MVI\MC900432592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878" y="2405772"/>
              <a:ext cx="336390" cy="336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237780" y="683994"/>
            <a:ext cx="4550931" cy="834167"/>
            <a:chOff x="237780" y="683994"/>
            <a:chExt cx="4550931" cy="834167"/>
          </a:xfrm>
        </p:grpSpPr>
        <p:grpSp>
          <p:nvGrpSpPr>
            <p:cNvPr id="101" name="Group 100"/>
            <p:cNvGrpSpPr/>
            <p:nvPr/>
          </p:nvGrpSpPr>
          <p:grpSpPr>
            <a:xfrm>
              <a:off x="1393572" y="723554"/>
              <a:ext cx="1203950" cy="722370"/>
              <a:chOff x="6811347" y="4295844"/>
              <a:chExt cx="1203950" cy="722370"/>
            </a:xfrm>
          </p:grpSpPr>
          <p:sp>
            <p:nvSpPr>
              <p:cNvPr id="102" name="AutoShape 4"/>
              <p:cNvSpPr>
                <a:spLocks noChangeArrowheads="1"/>
              </p:cNvSpPr>
              <p:nvPr/>
            </p:nvSpPr>
            <p:spPr bwMode="auto">
              <a:xfrm>
                <a:off x="6811347" y="4295844"/>
                <a:ext cx="1203950" cy="722370"/>
              </a:xfrm>
              <a:prstGeom prst="flowChartAlternateProcess">
                <a:avLst/>
              </a:prstGeom>
              <a:solidFill>
                <a:srgbClr val="66FF33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 anchor="t" anchorCtr="0"/>
              <a:lstStyle/>
              <a:p>
                <a:pPr algn="r" fontAlgn="base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Prototype</a:t>
                </a:r>
                <a:br>
                  <a:rPr lang="en-US" sz="1200" dirty="0" smtClean="0">
                    <a:solidFill>
                      <a:schemeClr val="bg2"/>
                    </a:solidFill>
                  </a:rPr>
                </a:br>
                <a:r>
                  <a:rPr lang="en-US" sz="1200" dirty="0" smtClean="0">
                    <a:solidFill>
                      <a:schemeClr val="bg2"/>
                    </a:solidFill>
                  </a:rPr>
                  <a:t>Stream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03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333" y="4708245"/>
                <a:ext cx="300454" cy="270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4" name="Picture 103" descr="http://www.creativeit.fr/uploads/images/panne-lenovo-thinkpad-serie%20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80" y="683994"/>
              <a:ext cx="395324" cy="36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04" descr="http://www.creativeit.fr/uploads/images/panne-lenovo-thinkpad-serie%20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80" y="1156976"/>
              <a:ext cx="395324" cy="36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4" name="Straight Arrow Connector 113"/>
            <p:cNvCxnSpPr>
              <a:stCxn id="104" idx="3"/>
              <a:endCxn id="102" idx="1"/>
            </p:cNvCxnSpPr>
            <p:nvPr/>
          </p:nvCxnSpPr>
          <p:spPr bwMode="auto">
            <a:xfrm>
              <a:off x="633104" y="864587"/>
              <a:ext cx="760468" cy="22015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117" name="Straight Arrow Connector 116"/>
            <p:cNvCxnSpPr>
              <a:stCxn id="105" idx="3"/>
              <a:endCxn id="102" idx="1"/>
            </p:cNvCxnSpPr>
            <p:nvPr/>
          </p:nvCxnSpPr>
          <p:spPr bwMode="auto">
            <a:xfrm flipV="1">
              <a:off x="633104" y="1084739"/>
              <a:ext cx="760468" cy="25283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125" name="Straight Arrow Connector 124"/>
            <p:cNvCxnSpPr>
              <a:stCxn id="102" idx="3"/>
              <a:endCxn id="120" idx="1"/>
            </p:cNvCxnSpPr>
            <p:nvPr/>
          </p:nvCxnSpPr>
          <p:spPr bwMode="auto">
            <a:xfrm flipV="1">
              <a:off x="2597522" y="1079329"/>
              <a:ext cx="1143919" cy="54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grpSp>
          <p:nvGrpSpPr>
            <p:cNvPr id="312" name="Group 311"/>
            <p:cNvGrpSpPr/>
            <p:nvPr/>
          </p:nvGrpSpPr>
          <p:grpSpPr>
            <a:xfrm>
              <a:off x="3741441" y="716632"/>
              <a:ext cx="1047270" cy="725393"/>
              <a:chOff x="3741441" y="716632"/>
              <a:chExt cx="1047270" cy="72539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4236958" y="851201"/>
                <a:ext cx="5517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chemeClr val="bg2"/>
                    </a:solidFill>
                  </a:rPr>
                  <a:t>Cont</a:t>
                </a:r>
                <a:r>
                  <a:rPr lang="fr-FR" sz="1200" dirty="0" smtClean="0">
                    <a:solidFill>
                      <a:schemeClr val="bg2"/>
                    </a:solidFill>
                  </a:rPr>
                  <a:t>.</a:t>
                </a:r>
                <a:r>
                  <a:rPr lang="fr-FR" sz="1200" dirty="0">
                    <a:solidFill>
                      <a:schemeClr val="bg2"/>
                    </a:solidFill>
                  </a:rPr>
                  <a:t/>
                </a:r>
                <a:br>
                  <a:rPr lang="fr-FR" sz="1200" dirty="0">
                    <a:solidFill>
                      <a:schemeClr val="bg2"/>
                    </a:solidFill>
                  </a:rPr>
                </a:br>
                <a:r>
                  <a:rPr lang="fr-FR" sz="1200" dirty="0" err="1" smtClean="0">
                    <a:solidFill>
                      <a:schemeClr val="bg2"/>
                    </a:solidFill>
                  </a:rPr>
                  <a:t>Build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305" name="Group 304"/>
              <p:cNvGrpSpPr/>
              <p:nvPr/>
            </p:nvGrpSpPr>
            <p:grpSpPr>
              <a:xfrm>
                <a:off x="3741441" y="716632"/>
                <a:ext cx="725393" cy="725393"/>
                <a:chOff x="3741441" y="716632"/>
                <a:chExt cx="725393" cy="725393"/>
              </a:xfrm>
            </p:grpSpPr>
            <p:pic>
              <p:nvPicPr>
                <p:cNvPr id="120" name="Picture 3" descr="C:\Users\IBM_ADMIN\AppData\Local\Microsoft\Windows\Temporary Internet Files\Content.IE5\GA20PB9X\MC900434845[1]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1441" y="716632"/>
                  <a:ext cx="725393" cy="7253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4" descr="C:\Users\IBM_ADMIN\AppData\Local\Microsoft\Windows\Temporary Internet Files\Content.IE5\52D6GUM9\MC900440405[1]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1230" y="898435"/>
                  <a:ext cx="475040" cy="4750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69" name="Group 68"/>
          <p:cNvGrpSpPr/>
          <p:nvPr/>
        </p:nvGrpSpPr>
        <p:grpSpPr>
          <a:xfrm>
            <a:off x="7190444" y="3087549"/>
            <a:ext cx="725393" cy="725393"/>
            <a:chOff x="7190444" y="3087549"/>
            <a:chExt cx="725393" cy="725393"/>
          </a:xfrm>
        </p:grpSpPr>
        <p:pic>
          <p:nvPicPr>
            <p:cNvPr id="70" name="Picture 3" descr="C:\Users\IBM_ADMIN\AppData\Local\Microsoft\Windows\Temporary Internet Files\Content.IE5\GA20PB9X\MC900434845[1]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0444" y="3087549"/>
              <a:ext cx="725393" cy="72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2" descr="C:\Users\IBM_ADMIN\AppData\Local\Microsoft\Windows\Temporary Internet Files\Content.IE5\DF044MVI\MC900432592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547" y="3339301"/>
              <a:ext cx="336390" cy="336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9" name="Straight Arrow Connector 64"/>
          <p:cNvCxnSpPr>
            <a:stCxn id="3076" idx="0"/>
            <a:endCxn id="68" idx="1"/>
          </p:cNvCxnSpPr>
          <p:nvPr/>
        </p:nvCxnSpPr>
        <p:spPr bwMode="auto">
          <a:xfrm rot="5400000" flipH="1" flipV="1">
            <a:off x="6192702" y="2815013"/>
            <a:ext cx="1300878" cy="79214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180" name="Straight Arrow Connector 64"/>
          <p:cNvCxnSpPr>
            <a:stCxn id="3076" idx="0"/>
            <a:endCxn id="70" idx="1"/>
          </p:cNvCxnSpPr>
          <p:nvPr/>
        </p:nvCxnSpPr>
        <p:spPr bwMode="auto">
          <a:xfrm rot="5400000" flipH="1" flipV="1">
            <a:off x="6613119" y="3284198"/>
            <a:ext cx="411277" cy="74337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181" name="Straight Arrow Connector 64"/>
          <p:cNvCxnSpPr>
            <a:stCxn id="3076" idx="2"/>
            <a:endCxn id="84" idx="1"/>
          </p:cNvCxnSpPr>
          <p:nvPr/>
        </p:nvCxnSpPr>
        <p:spPr bwMode="auto">
          <a:xfrm rot="16200000" flipH="1">
            <a:off x="6587095" y="4517003"/>
            <a:ext cx="429261" cy="70931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182" name="Straight Arrow Connector 64"/>
          <p:cNvCxnSpPr>
            <a:stCxn id="3076" idx="2"/>
            <a:endCxn id="93" idx="1"/>
          </p:cNvCxnSpPr>
          <p:nvPr/>
        </p:nvCxnSpPr>
        <p:spPr bwMode="auto">
          <a:xfrm rot="16200000" flipH="1">
            <a:off x="6226376" y="4877723"/>
            <a:ext cx="1151632" cy="71024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grpSp>
        <p:nvGrpSpPr>
          <p:cNvPr id="72" name="Group 71"/>
          <p:cNvGrpSpPr/>
          <p:nvPr/>
        </p:nvGrpSpPr>
        <p:grpSpPr>
          <a:xfrm>
            <a:off x="237780" y="2218588"/>
            <a:ext cx="4642822" cy="1611157"/>
            <a:chOff x="237780" y="2218588"/>
            <a:chExt cx="4642822" cy="1611157"/>
          </a:xfrm>
        </p:grpSpPr>
        <p:pic>
          <p:nvPicPr>
            <p:cNvPr id="6" name="Picture 5" descr="http://www.creativeit.fr/uploads/images/panne-lenovo-thinkpad-serie%20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80" y="2218588"/>
              <a:ext cx="395324" cy="36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creativeit.fr/uploads/images/panne-lenovo-thinkpad-serie%20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80" y="2601716"/>
              <a:ext cx="395324" cy="36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http://www.creativeit.fr/uploads/images/panne-lenovo-thinkpad-serie%20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80" y="3035138"/>
              <a:ext cx="395324" cy="36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www.creativeit.fr/uploads/images/panne-lenovo-thinkpad-serie%20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80" y="3468560"/>
              <a:ext cx="395324" cy="36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1393572" y="2614333"/>
              <a:ext cx="1203950" cy="722370"/>
              <a:chOff x="6811347" y="4295844"/>
              <a:chExt cx="1203950" cy="722370"/>
            </a:xfrm>
          </p:grpSpPr>
          <p:sp>
            <p:nvSpPr>
              <p:cNvPr id="24" name="AutoShape 4"/>
              <p:cNvSpPr>
                <a:spLocks noChangeArrowheads="1"/>
              </p:cNvSpPr>
              <p:nvPr/>
            </p:nvSpPr>
            <p:spPr bwMode="auto">
              <a:xfrm>
                <a:off x="6811347" y="4295844"/>
                <a:ext cx="1203950" cy="722370"/>
              </a:xfrm>
              <a:prstGeom prst="flowChartAlternateProcess">
                <a:avLst/>
              </a:prstGeom>
              <a:solidFill>
                <a:srgbClr val="66FF33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 anchor="t" anchorCtr="0"/>
              <a:lstStyle/>
              <a:p>
                <a:pPr algn="r" fontAlgn="base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Development</a:t>
                </a:r>
                <a:br>
                  <a:rPr lang="en-US" sz="1200" dirty="0" smtClean="0">
                    <a:solidFill>
                      <a:schemeClr val="bg2"/>
                    </a:solidFill>
                  </a:rPr>
                </a:br>
                <a:r>
                  <a:rPr lang="en-US" sz="1200" dirty="0" smtClean="0">
                    <a:solidFill>
                      <a:schemeClr val="bg2"/>
                    </a:solidFill>
                  </a:rPr>
                  <a:t>Stream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25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333" y="4695628"/>
                <a:ext cx="300454" cy="270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0" name="Straight Arrow Connector 39"/>
            <p:cNvCxnSpPr>
              <a:stCxn id="6" idx="3"/>
              <a:endCxn id="24" idx="1"/>
            </p:cNvCxnSpPr>
            <p:nvPr/>
          </p:nvCxnSpPr>
          <p:spPr bwMode="auto">
            <a:xfrm>
              <a:off x="633104" y="2399181"/>
              <a:ext cx="760468" cy="57633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43" name="Straight Arrow Connector 42"/>
            <p:cNvCxnSpPr>
              <a:stCxn id="7" idx="3"/>
              <a:endCxn id="24" idx="1"/>
            </p:cNvCxnSpPr>
            <p:nvPr/>
          </p:nvCxnSpPr>
          <p:spPr bwMode="auto">
            <a:xfrm>
              <a:off x="633104" y="2782309"/>
              <a:ext cx="760468" cy="19320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46" name="Straight Arrow Connector 45"/>
            <p:cNvCxnSpPr>
              <a:stCxn id="8" idx="3"/>
              <a:endCxn id="24" idx="1"/>
            </p:cNvCxnSpPr>
            <p:nvPr/>
          </p:nvCxnSpPr>
          <p:spPr bwMode="auto">
            <a:xfrm flipV="1">
              <a:off x="633104" y="2975518"/>
              <a:ext cx="760468" cy="24021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49" name="Straight Arrow Connector 48"/>
            <p:cNvCxnSpPr>
              <a:stCxn id="9" idx="3"/>
              <a:endCxn id="24" idx="1"/>
            </p:cNvCxnSpPr>
            <p:nvPr/>
          </p:nvCxnSpPr>
          <p:spPr bwMode="auto">
            <a:xfrm flipV="1">
              <a:off x="633104" y="2975518"/>
              <a:ext cx="760468" cy="67363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57" name="Straight Arrow Connector 56"/>
            <p:cNvCxnSpPr>
              <a:stCxn id="24" idx="3"/>
              <a:endCxn id="3075" idx="1"/>
            </p:cNvCxnSpPr>
            <p:nvPr/>
          </p:nvCxnSpPr>
          <p:spPr bwMode="auto">
            <a:xfrm>
              <a:off x="2597522" y="2975518"/>
              <a:ext cx="1119841" cy="10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grpSp>
          <p:nvGrpSpPr>
            <p:cNvPr id="319" name="Group 318"/>
            <p:cNvGrpSpPr/>
            <p:nvPr/>
          </p:nvGrpSpPr>
          <p:grpSpPr>
            <a:xfrm>
              <a:off x="3717363" y="2489919"/>
              <a:ext cx="1163239" cy="849382"/>
              <a:chOff x="3717363" y="2489919"/>
              <a:chExt cx="1163239" cy="849382"/>
            </a:xfrm>
          </p:grpSpPr>
          <p:grpSp>
            <p:nvGrpSpPr>
              <p:cNvPr id="303" name="Group 302"/>
              <p:cNvGrpSpPr/>
              <p:nvPr/>
            </p:nvGrpSpPr>
            <p:grpSpPr>
              <a:xfrm>
                <a:off x="3717363" y="2613908"/>
                <a:ext cx="725393" cy="725393"/>
                <a:chOff x="3717363" y="2613908"/>
                <a:chExt cx="725393" cy="725393"/>
              </a:xfrm>
            </p:grpSpPr>
            <p:pic>
              <p:nvPicPr>
                <p:cNvPr id="3075" name="Picture 3" descr="C:\Users\IBM_ADMIN\AppData\Local\Microsoft\Windows\Temporary Internet Files\Content.IE5\GA20PB9X\MC900434845[1]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7363" y="2613908"/>
                  <a:ext cx="725393" cy="7253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3" name="Picture 2" descr="C:\Users\IBM_ADMIN\AppData\Local\Microsoft\Windows\Temporary Internet Files\Content.IE5\DF044MVI\MC900432592[1]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7608" y="2842996"/>
                  <a:ext cx="336390" cy="3363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83" name="TextBox 182"/>
              <p:cNvSpPr txBox="1"/>
              <p:nvPr/>
            </p:nvSpPr>
            <p:spPr>
              <a:xfrm>
                <a:off x="4227859" y="2489919"/>
                <a:ext cx="652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chemeClr val="bg2"/>
                    </a:solidFill>
                  </a:rPr>
                  <a:t>Nightly</a:t>
                </a:r>
                <a:endParaRPr lang="fr-FR" sz="1200" dirty="0" smtClean="0">
                  <a:solidFill>
                    <a:schemeClr val="bg2"/>
                  </a:solidFill>
                </a:endParaRPr>
              </a:p>
              <a:p>
                <a:r>
                  <a:rPr lang="fr-FR" sz="1200" dirty="0" err="1" smtClean="0">
                    <a:solidFill>
                      <a:schemeClr val="bg2"/>
                    </a:solidFill>
                  </a:rPr>
                  <a:t>Build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90" name="Picture 11" descr="C:\Users\IBM_ADMIN\AppData\Local\Microsoft\Windows\Temporary Internet Files\Content.IE5\GA20PB9X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11" y="5379850"/>
            <a:ext cx="432971" cy="4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" name="Group 316"/>
          <p:cNvGrpSpPr/>
          <p:nvPr/>
        </p:nvGrpSpPr>
        <p:grpSpPr>
          <a:xfrm>
            <a:off x="3734756" y="1623075"/>
            <a:ext cx="1053955" cy="725393"/>
            <a:chOff x="3734756" y="1623075"/>
            <a:chExt cx="1053955" cy="725393"/>
          </a:xfrm>
        </p:grpSpPr>
        <p:grpSp>
          <p:nvGrpSpPr>
            <p:cNvPr id="304" name="Group 303"/>
            <p:cNvGrpSpPr/>
            <p:nvPr/>
          </p:nvGrpSpPr>
          <p:grpSpPr>
            <a:xfrm>
              <a:off x="3734756" y="1623075"/>
              <a:ext cx="725393" cy="725393"/>
              <a:chOff x="3734756" y="1836763"/>
              <a:chExt cx="725393" cy="725393"/>
            </a:xfrm>
          </p:grpSpPr>
          <p:pic>
            <p:nvPicPr>
              <p:cNvPr id="306" name="Picture 3" descr="C:\Users\IBM_ADMIN\AppData\Local\Microsoft\Windows\Temporary Internet Files\Content.IE5\GA20PB9X\MC900434845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4756" y="1836763"/>
                <a:ext cx="725393" cy="725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4" descr="C:\Users\IBM_ADMIN\AppData\Local\Microsoft\Windows\Temporary Internet Files\Content.IE5\52D6GUM9\MC900440405[1]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1230" y="2010475"/>
                <a:ext cx="475040" cy="475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1" name="TextBox 190"/>
            <p:cNvSpPr txBox="1"/>
            <p:nvPr/>
          </p:nvSpPr>
          <p:spPr>
            <a:xfrm>
              <a:off x="4236958" y="1739306"/>
              <a:ext cx="551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bg2"/>
                  </a:solidFill>
                </a:rPr>
                <a:t>Cont</a:t>
              </a:r>
              <a:r>
                <a:rPr lang="fr-FR" sz="1200" dirty="0" smtClean="0">
                  <a:solidFill>
                    <a:schemeClr val="bg2"/>
                  </a:solidFill>
                </a:rPr>
                <a:t>.</a:t>
              </a:r>
              <a:r>
                <a:rPr lang="fr-FR" sz="1200" dirty="0">
                  <a:solidFill>
                    <a:schemeClr val="bg2"/>
                  </a:solidFill>
                </a:rPr>
                <a:t/>
              </a:r>
              <a:br>
                <a:rPr lang="fr-FR" sz="1200" dirty="0">
                  <a:solidFill>
                    <a:schemeClr val="bg2"/>
                  </a:solidFill>
                </a:rPr>
              </a:br>
              <a:r>
                <a:rPr lang="fr-FR" sz="1200" dirty="0" err="1" smtClean="0">
                  <a:solidFill>
                    <a:schemeClr val="bg2"/>
                  </a:solidFill>
                </a:rPr>
                <a:t>Build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37780" y="4368081"/>
            <a:ext cx="4646098" cy="1878162"/>
            <a:chOff x="237780" y="4368081"/>
            <a:chExt cx="4646098" cy="1878162"/>
          </a:xfrm>
        </p:grpSpPr>
        <p:grpSp>
          <p:nvGrpSpPr>
            <p:cNvPr id="148" name="Group 147"/>
            <p:cNvGrpSpPr/>
            <p:nvPr/>
          </p:nvGrpSpPr>
          <p:grpSpPr>
            <a:xfrm>
              <a:off x="1393572" y="5451636"/>
              <a:ext cx="1203950" cy="722370"/>
              <a:chOff x="6811347" y="4295844"/>
              <a:chExt cx="1203950" cy="722370"/>
            </a:xfrm>
          </p:grpSpPr>
          <p:sp>
            <p:nvSpPr>
              <p:cNvPr id="149" name="AutoShape 4"/>
              <p:cNvSpPr>
                <a:spLocks noChangeArrowheads="1"/>
              </p:cNvSpPr>
              <p:nvPr/>
            </p:nvSpPr>
            <p:spPr bwMode="auto">
              <a:xfrm>
                <a:off x="6811347" y="4295844"/>
                <a:ext cx="1203950" cy="722370"/>
              </a:xfrm>
              <a:prstGeom prst="flowChartAlternateProcess">
                <a:avLst/>
              </a:prstGeom>
              <a:solidFill>
                <a:srgbClr val="66FF33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45720" rIns="45720" anchor="t" anchorCtr="0"/>
              <a:lstStyle/>
              <a:p>
                <a:pPr algn="r" fontAlgn="base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Maintenance</a:t>
                </a:r>
                <a:br>
                  <a:rPr lang="en-US" sz="1200" dirty="0" smtClean="0">
                    <a:solidFill>
                      <a:schemeClr val="bg2"/>
                    </a:solidFill>
                  </a:rPr>
                </a:br>
                <a:r>
                  <a:rPr lang="en-US" sz="1200" dirty="0" smtClean="0">
                    <a:solidFill>
                      <a:schemeClr val="bg2"/>
                    </a:solidFill>
                  </a:rPr>
                  <a:t>Stream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5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333" y="4675568"/>
                <a:ext cx="300454" cy="270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1" name="Picture 150" descr="http://www.creativeit.fr/uploads/images/panne-lenovo-thinkpad-serie%20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80" y="5379399"/>
              <a:ext cx="395324" cy="36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51" descr="http://www.creativeit.fr/uploads/images/panne-lenovo-thinkpad-serie%20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80" y="5885058"/>
              <a:ext cx="395324" cy="36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1" name="Straight Arrow Connector 160"/>
            <p:cNvCxnSpPr>
              <a:stCxn id="151" idx="3"/>
              <a:endCxn id="149" idx="1"/>
            </p:cNvCxnSpPr>
            <p:nvPr/>
          </p:nvCxnSpPr>
          <p:spPr bwMode="auto">
            <a:xfrm>
              <a:off x="633104" y="5559992"/>
              <a:ext cx="760468" cy="25282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162" name="Straight Arrow Connector 161"/>
            <p:cNvCxnSpPr>
              <a:stCxn id="152" idx="3"/>
              <a:endCxn id="149" idx="1"/>
            </p:cNvCxnSpPr>
            <p:nvPr/>
          </p:nvCxnSpPr>
          <p:spPr bwMode="auto">
            <a:xfrm flipV="1">
              <a:off x="633104" y="5812821"/>
              <a:ext cx="760468" cy="25283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171" name="Straight Arrow Connector 170"/>
            <p:cNvCxnSpPr>
              <a:stCxn id="149" idx="3"/>
              <a:endCxn id="167" idx="1"/>
            </p:cNvCxnSpPr>
            <p:nvPr/>
          </p:nvCxnSpPr>
          <p:spPr bwMode="auto">
            <a:xfrm>
              <a:off x="2597522" y="5812821"/>
              <a:ext cx="1143920" cy="15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316" name="Straight Arrow Connector 315"/>
            <p:cNvCxnSpPr>
              <a:stCxn id="149" idx="3"/>
              <a:endCxn id="309" idx="1"/>
            </p:cNvCxnSpPr>
            <p:nvPr/>
          </p:nvCxnSpPr>
          <p:spPr bwMode="auto">
            <a:xfrm flipV="1">
              <a:off x="2597522" y="4730778"/>
              <a:ext cx="1130549" cy="108204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grpSp>
          <p:nvGrpSpPr>
            <p:cNvPr id="64" name="Group 63"/>
            <p:cNvGrpSpPr/>
            <p:nvPr/>
          </p:nvGrpSpPr>
          <p:grpSpPr>
            <a:xfrm>
              <a:off x="3728071" y="4368081"/>
              <a:ext cx="1060640" cy="725393"/>
              <a:chOff x="3728071" y="4368081"/>
              <a:chExt cx="1060640" cy="725393"/>
            </a:xfrm>
          </p:grpSpPr>
          <p:grpSp>
            <p:nvGrpSpPr>
              <p:cNvPr id="301" name="Group 300"/>
              <p:cNvGrpSpPr/>
              <p:nvPr/>
            </p:nvGrpSpPr>
            <p:grpSpPr>
              <a:xfrm>
                <a:off x="3728071" y="4368081"/>
                <a:ext cx="725393" cy="725393"/>
                <a:chOff x="3728071" y="4726243"/>
                <a:chExt cx="725393" cy="725393"/>
              </a:xfrm>
            </p:grpSpPr>
            <p:pic>
              <p:nvPicPr>
                <p:cNvPr id="309" name="Picture 3" descr="C:\Users\IBM_ADMIN\AppData\Local\Microsoft\Windows\Temporary Internet Files\Content.IE5\GA20PB9X\MC900434845[1]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8071" y="4726243"/>
                  <a:ext cx="725393" cy="7253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7" name="Picture 4" descr="C:\Users\IBM_ADMIN\AppData\Local\Microsoft\Windows\Temporary Internet Files\Content.IE5\52D6GUM9\MC900440405[1]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00317" y="4851420"/>
                  <a:ext cx="475040" cy="4750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2" name="TextBox 191"/>
              <p:cNvSpPr txBox="1"/>
              <p:nvPr/>
            </p:nvSpPr>
            <p:spPr>
              <a:xfrm>
                <a:off x="4236958" y="4484312"/>
                <a:ext cx="5517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chemeClr val="bg2"/>
                    </a:solidFill>
                  </a:rPr>
                  <a:t>Cont</a:t>
                </a:r>
                <a:r>
                  <a:rPr lang="fr-FR" sz="1200" dirty="0" smtClean="0">
                    <a:solidFill>
                      <a:schemeClr val="bg2"/>
                    </a:solidFill>
                  </a:rPr>
                  <a:t>.</a:t>
                </a:r>
                <a:r>
                  <a:rPr lang="fr-FR" sz="1200" dirty="0">
                    <a:solidFill>
                      <a:schemeClr val="bg2"/>
                    </a:solidFill>
                  </a:rPr>
                  <a:t/>
                </a:r>
                <a:br>
                  <a:rPr lang="fr-FR" sz="1200" dirty="0">
                    <a:solidFill>
                      <a:schemeClr val="bg2"/>
                    </a:solidFill>
                  </a:rPr>
                </a:br>
                <a:r>
                  <a:rPr lang="fr-FR" sz="1200" dirty="0" err="1" smtClean="0">
                    <a:solidFill>
                      <a:schemeClr val="bg2"/>
                    </a:solidFill>
                  </a:rPr>
                  <a:t>Build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3741442" y="5423393"/>
              <a:ext cx="1142436" cy="753644"/>
              <a:chOff x="3741442" y="5423393"/>
              <a:chExt cx="1142436" cy="753644"/>
            </a:xfrm>
          </p:grpSpPr>
          <p:grpSp>
            <p:nvGrpSpPr>
              <p:cNvPr id="302" name="Group 301"/>
              <p:cNvGrpSpPr/>
              <p:nvPr/>
            </p:nvGrpSpPr>
            <p:grpSpPr>
              <a:xfrm>
                <a:off x="3741442" y="5451644"/>
                <a:ext cx="725393" cy="725393"/>
                <a:chOff x="3741442" y="5451644"/>
                <a:chExt cx="725393" cy="725393"/>
              </a:xfrm>
            </p:grpSpPr>
            <p:pic>
              <p:nvPicPr>
                <p:cNvPr id="167" name="Picture 3" descr="C:\Users\IBM_ADMIN\AppData\Local\Microsoft\Windows\Temporary Internet Files\Content.IE5\GA20PB9X\MC900434845[1]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1442" y="5451644"/>
                  <a:ext cx="725393" cy="7253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4" name="Picture 2" descr="C:\Users\IBM_ADMIN\AppData\Local\Microsoft\Windows\Temporary Internet Files\Content.IE5\DF044MVI\MC900432592[1]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1863" y="5668347"/>
                  <a:ext cx="336390" cy="3363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3" name="TextBox 192"/>
              <p:cNvSpPr txBox="1"/>
              <p:nvPr/>
            </p:nvSpPr>
            <p:spPr>
              <a:xfrm>
                <a:off x="4231135" y="5423393"/>
                <a:ext cx="652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chemeClr val="bg2"/>
                    </a:solidFill>
                  </a:rPr>
                  <a:t>Nightly</a:t>
                </a:r>
                <a:endParaRPr lang="fr-FR" sz="1200" dirty="0" smtClean="0">
                  <a:solidFill>
                    <a:schemeClr val="bg2"/>
                  </a:solidFill>
                </a:endParaRPr>
              </a:p>
              <a:p>
                <a:r>
                  <a:rPr lang="fr-FR" sz="1200" dirty="0" err="1" smtClean="0">
                    <a:solidFill>
                      <a:schemeClr val="bg2"/>
                    </a:solidFill>
                  </a:rPr>
                  <a:t>Build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204" name="Picture 203" descr="http://upload.wikimedia.org/wikipedia/commons/8/89/VueGlobaleScru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25" y="106098"/>
            <a:ext cx="2642449" cy="10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" name="Rectangle 204"/>
          <p:cNvSpPr/>
          <p:nvPr/>
        </p:nvSpPr>
        <p:spPr bwMode="auto">
          <a:xfrm>
            <a:off x="8328323" y="33860"/>
            <a:ext cx="505659" cy="112311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7" grpId="0"/>
      <p:bldP spid="94" grpId="0"/>
      <p:bldP spid="165" grpId="0" animBg="1"/>
      <p:bldP spid="1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</a:t>
            </a:r>
            <a:r>
              <a:rPr lang="fr-FR" dirty="0" err="1" smtClean="0"/>
              <a:t>Builds</a:t>
            </a:r>
            <a:r>
              <a:rPr lang="fr-FR" dirty="0" smtClean="0"/>
              <a:t> &amp; nos </a:t>
            </a:r>
            <a:r>
              <a:rPr lang="fr-FR" dirty="0" err="1" smtClean="0"/>
              <a:t>Build</a:t>
            </a:r>
            <a:r>
              <a:rPr lang="fr-FR" dirty="0" smtClean="0"/>
              <a:t> </a:t>
            </a:r>
            <a:r>
              <a:rPr lang="fr-FR" dirty="0" err="1" smtClean="0"/>
              <a:t>Engines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" y="555460"/>
            <a:ext cx="5206752" cy="33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6" y="3212289"/>
            <a:ext cx="5247051" cy="346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67" y="756231"/>
            <a:ext cx="31908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94" y="2562156"/>
            <a:ext cx="2743200" cy="379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88" y="1228708"/>
            <a:ext cx="2891828" cy="252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Etape</a:t>
            </a:r>
            <a:r>
              <a:rPr lang="en-US" dirty="0"/>
              <a:t> 7</a:t>
            </a:r>
            <a:r>
              <a:rPr lang="en-US" dirty="0" smtClean="0"/>
              <a:t>: Tableaux de </a:t>
            </a:r>
            <a:r>
              <a:rPr lang="en-US" dirty="0" err="1" smtClean="0"/>
              <a:t>Bord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37780" y="782638"/>
            <a:ext cx="7681913" cy="550703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Définir autant de Tableaux de Bord</a:t>
            </a:r>
            <a:br>
              <a:rPr lang="fr-FR" dirty="0" smtClean="0"/>
            </a:br>
            <a:r>
              <a:rPr lang="fr-FR" dirty="0" smtClean="0"/>
              <a:t>que nécessaire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Release Dashboard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Sprints Dashboard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&lt;</a:t>
            </a:r>
            <a:r>
              <a:rPr lang="fr-FR" dirty="0" err="1" smtClean="0"/>
              <a:t>Role</a:t>
            </a:r>
            <a:r>
              <a:rPr lang="fr-FR" dirty="0" smtClean="0"/>
              <a:t>&gt; Dashboard</a:t>
            </a:r>
          </a:p>
          <a:p>
            <a:pPr lvl="2">
              <a:buFont typeface="Wingdings" pitchFamily="2" charset="2"/>
              <a:buChar char="v"/>
            </a:pPr>
            <a:r>
              <a:rPr lang="fr-FR" dirty="0" smtClean="0"/>
              <a:t>Architect Dashboard</a:t>
            </a:r>
          </a:p>
          <a:p>
            <a:pPr lvl="2">
              <a:buFont typeface="Wingdings" pitchFamily="2" charset="2"/>
              <a:buChar char="v"/>
            </a:pPr>
            <a:r>
              <a:rPr lang="fr-FR" dirty="0" smtClean="0"/>
              <a:t>Team Lead / </a:t>
            </a:r>
            <a:r>
              <a:rPr lang="fr-FR" dirty="0" err="1" smtClean="0"/>
              <a:t>Scrum</a:t>
            </a:r>
            <a:r>
              <a:rPr lang="fr-FR" dirty="0" smtClean="0"/>
              <a:t> Master Dashboard</a:t>
            </a:r>
          </a:p>
          <a:p>
            <a:pPr lvl="2">
              <a:buFont typeface="Wingdings" pitchFamily="2" charset="2"/>
              <a:buChar char="v"/>
            </a:pPr>
            <a:r>
              <a:rPr lang="fr-FR" dirty="0" err="1" smtClean="0"/>
              <a:t>Development</a:t>
            </a:r>
            <a:r>
              <a:rPr lang="fr-FR" dirty="0" smtClean="0"/>
              <a:t> Manager Dashboard</a:t>
            </a:r>
          </a:p>
          <a:p>
            <a:pPr lvl="2">
              <a:buFont typeface="Wingdings" pitchFamily="2" charset="2"/>
              <a:buChar char="v"/>
            </a:pPr>
            <a:r>
              <a:rPr lang="fr-FR" dirty="0" smtClean="0"/>
              <a:t>Product </a:t>
            </a:r>
            <a:r>
              <a:rPr lang="fr-FR" dirty="0" err="1" smtClean="0"/>
              <a:t>Owner</a:t>
            </a:r>
            <a:r>
              <a:rPr lang="fr-FR" dirty="0" smtClean="0"/>
              <a:t> Dashboard</a:t>
            </a:r>
          </a:p>
          <a:p>
            <a:pPr lvl="1">
              <a:buFont typeface="Wingdings" pitchFamily="2" charset="2"/>
              <a:buChar char="v"/>
            </a:pPr>
            <a:endParaRPr lang="fr-FR" dirty="0" smtClean="0"/>
          </a:p>
          <a:p>
            <a:pPr marL="346075" indent="-346075">
              <a:buFont typeface="Wingdings" pitchFamily="2" charset="2"/>
              <a:buChar char="v"/>
            </a:pPr>
            <a:r>
              <a:rPr lang="fr-FR" dirty="0" smtClean="0"/>
              <a:t>Créer des indicateurs pour chaque</a:t>
            </a:r>
            <a:br>
              <a:rPr lang="fr-FR" dirty="0" smtClean="0"/>
            </a:br>
            <a:r>
              <a:rPr lang="fr-FR" dirty="0" smtClean="0"/>
              <a:t>problème/point à surveiller</a:t>
            </a:r>
          </a:p>
          <a:p>
            <a:pPr marL="793750" lvl="1" indent="-346075">
              <a:buFont typeface="Wingdings" pitchFamily="2" charset="2"/>
              <a:buChar char="v"/>
            </a:pPr>
            <a:r>
              <a:rPr lang="fr-FR" dirty="0" smtClean="0"/>
              <a:t>Ne pas se limiter à des requêtes</a:t>
            </a:r>
            <a:br>
              <a:rPr lang="fr-FR" dirty="0" smtClean="0"/>
            </a:br>
            <a:r>
              <a:rPr lang="fr-FR" dirty="0" smtClean="0"/>
              <a:t>à lancer à la main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05" y="2667220"/>
            <a:ext cx="8229256" cy="427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54" y="4729266"/>
            <a:ext cx="38671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://upload.wikimedia.org/wikipedia/commons/8/89/VueGlobaleScru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25" y="106098"/>
            <a:ext cx="2642449" cy="10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450163" y="33860"/>
            <a:ext cx="2383820" cy="112311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Etape</a:t>
            </a:r>
            <a:r>
              <a:rPr lang="en-US" dirty="0"/>
              <a:t> </a:t>
            </a:r>
            <a:r>
              <a:rPr lang="fr-FR" dirty="0" smtClean="0"/>
              <a:t>8: Collaboration avec les autres équipes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782639"/>
            <a:ext cx="7681913" cy="235741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Collaboration avec l’équipe Support via RTC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Collaboration avec l’équipe de Tests via RQM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dirty="0" smtClean="0"/>
              <a:t>Pour chaque User Story, la </a:t>
            </a:r>
            <a:r>
              <a:rPr lang="fr-FR" dirty="0" err="1" smtClean="0"/>
              <a:t>Qualif</a:t>
            </a:r>
            <a:r>
              <a:rPr lang="fr-FR" dirty="0" smtClean="0"/>
              <a:t> définit un scenario de Tests dans RQM qu’elle associe à la Story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dirty="0" smtClean="0"/>
              <a:t>Lorsque la Story est « </a:t>
            </a:r>
            <a:r>
              <a:rPr lang="fr-FR" dirty="0" err="1" smtClean="0"/>
              <a:t>Ready</a:t>
            </a:r>
            <a:r>
              <a:rPr lang="fr-FR" dirty="0" smtClean="0"/>
              <a:t> For Test », la </a:t>
            </a:r>
            <a:r>
              <a:rPr lang="fr-FR" dirty="0" err="1" smtClean="0"/>
              <a:t>Qualif</a:t>
            </a:r>
            <a:r>
              <a:rPr lang="fr-FR" dirty="0" smtClean="0"/>
              <a:t> déroule le scénario</a:t>
            </a:r>
          </a:p>
          <a:p>
            <a:pPr marL="1150937" lvl="2" indent="-342900">
              <a:buFont typeface="Wingdings" pitchFamily="2" charset="2"/>
              <a:buChar char="v"/>
            </a:pPr>
            <a:r>
              <a:rPr lang="fr-FR" dirty="0" smtClean="0"/>
              <a:t>Si le test est OK, la Story est officiellement fermée</a:t>
            </a:r>
          </a:p>
          <a:p>
            <a:pPr marL="1150937" lvl="2" indent="-342900">
              <a:buFont typeface="Wingdings" pitchFamily="2" charset="2"/>
              <a:buChar char="v"/>
            </a:pPr>
            <a:r>
              <a:rPr lang="fr-FR" dirty="0" smtClean="0"/>
              <a:t>Si le test rencontre des erreurs, les erreurs sont créées dans RTC en lien avec le scénario dans RQM</a:t>
            </a:r>
          </a:p>
          <a:p>
            <a:pPr marL="342900" indent="-342900">
              <a:buFont typeface="Wingdings" pitchFamily="2" charset="2"/>
              <a:buChar char="v"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18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H="1">
            <a:off x="5824836" y="4157628"/>
            <a:ext cx="1362075" cy="542925"/>
          </a:xfrm>
          <a:prstGeom prst="line">
            <a:avLst/>
          </a:prstGeom>
          <a:noFill/>
          <a:ln w="47625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4329411" y="3624228"/>
            <a:ext cx="133350" cy="1076325"/>
          </a:xfrm>
          <a:prstGeom prst="line">
            <a:avLst/>
          </a:prstGeom>
          <a:noFill/>
          <a:ln w="47625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748136" y="3929028"/>
            <a:ext cx="504825" cy="1076325"/>
          </a:xfrm>
          <a:prstGeom prst="line">
            <a:avLst/>
          </a:prstGeom>
          <a:noFill/>
          <a:ln w="47625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226099" y="2995578"/>
            <a:ext cx="2406650" cy="1214438"/>
            <a:chOff x="355" y="1158"/>
            <a:chExt cx="1516" cy="765"/>
          </a:xfrm>
        </p:grpSpPr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387" y="1204"/>
              <a:ext cx="1463" cy="719"/>
              <a:chOff x="437" y="805"/>
              <a:chExt cx="1554" cy="997"/>
            </a:xfrm>
          </p:grpSpPr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437" y="805"/>
                <a:ext cx="1554" cy="997"/>
              </a:xfrm>
              <a:prstGeom prst="roundRect">
                <a:avLst>
                  <a:gd name="adj" fmla="val 21042"/>
                </a:avLst>
              </a:prstGeom>
              <a:solidFill>
                <a:srgbClr val="1C7270"/>
              </a:solidFill>
              <a:ln w="38100" algn="ctr">
                <a:solidFill>
                  <a:srgbClr val="1C7270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/>
                <a:endParaRPr lang="fr-FR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>
                <a:off x="437" y="831"/>
                <a:ext cx="1554" cy="882"/>
              </a:xfrm>
              <a:prstGeom prst="roundRect">
                <a:avLst>
                  <a:gd name="adj" fmla="val 22764"/>
                </a:avLst>
              </a:prstGeom>
              <a:gradFill rotWithShape="1">
                <a:gsLst>
                  <a:gs pos="0">
                    <a:srgbClr val="D1F4F3"/>
                  </a:gs>
                  <a:gs pos="100000">
                    <a:srgbClr val="72DCD9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ObliqueTop">
                  <a:rot lat="18900000" lon="0" rev="0"/>
                </a:camera>
                <a:lightRig rig="legacyNormal1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anchor="ctr">
                <a:noAutofit/>
                <a:flatTx/>
              </a:bodyPr>
              <a:lstStyle/>
              <a:p>
                <a:pPr algn="ctr"/>
                <a:endParaRPr lang="fr-FR" sz="240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355" y="1451"/>
              <a:ext cx="1516" cy="145"/>
            </a:xfrm>
            <a:prstGeom prst="roundRect">
              <a:avLst>
                <a:gd name="adj" fmla="val 1486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267" tIns="41206" rIns="91267" bIns="45634"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000" i="1" u="sng">
                  <a:solidFill>
                    <a:schemeClr val="bg2"/>
                  </a:solidFill>
                </a:rPr>
                <a:t>Business Expert Collaboration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81" y="1614"/>
              <a:ext cx="1267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algn="ctr">
                <a:spcBef>
                  <a:spcPct val="25000"/>
                </a:spcBef>
                <a:buClr>
                  <a:srgbClr val="54D4D1"/>
                </a:buClr>
              </a:pPr>
              <a:r>
                <a:rPr lang="en-US" sz="1000">
                  <a:solidFill>
                    <a:schemeClr val="bg2"/>
                  </a:solidFill>
                </a:rPr>
                <a:t>Elicit, capture, elaborate, discuss and review requirements</a:t>
              </a:r>
            </a:p>
          </p:txBody>
        </p:sp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" y="1158"/>
              <a:ext cx="311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90" y="1292"/>
              <a:ext cx="145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7" tIns="41206" rIns="91267" bIns="45634">
              <a:no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b="1" dirty="0">
                  <a:solidFill>
                    <a:schemeClr val="bg2"/>
                  </a:solidFill>
                </a:rPr>
                <a:t>Requirements </a:t>
              </a:r>
              <a:r>
                <a:rPr lang="en-US" sz="1400" b="1" dirty="0" smtClean="0">
                  <a:solidFill>
                    <a:schemeClr val="bg2"/>
                  </a:solidFill>
                </a:rPr>
                <a:t>Composer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7" name="Group 61"/>
          <p:cNvGrpSpPr>
            <a:grpSpLocks/>
          </p:cNvGrpSpPr>
          <p:nvPr/>
        </p:nvGrpSpPr>
        <p:grpSpPr bwMode="auto">
          <a:xfrm>
            <a:off x="5953424" y="3062253"/>
            <a:ext cx="2374900" cy="1273175"/>
            <a:chOff x="1803" y="1056"/>
            <a:chExt cx="1496" cy="802"/>
          </a:xfrm>
        </p:grpSpPr>
        <p:grpSp>
          <p:nvGrpSpPr>
            <p:cNvPr id="18" name="Group 62"/>
            <p:cNvGrpSpPr>
              <a:grpSpLocks/>
            </p:cNvGrpSpPr>
            <p:nvPr/>
          </p:nvGrpSpPr>
          <p:grpSpPr bwMode="auto">
            <a:xfrm>
              <a:off x="1842" y="1108"/>
              <a:ext cx="1412" cy="713"/>
              <a:chOff x="437" y="805"/>
              <a:chExt cx="1554" cy="998"/>
            </a:xfrm>
          </p:grpSpPr>
          <p:sp>
            <p:nvSpPr>
              <p:cNvPr id="24" name="AutoShape 63"/>
              <p:cNvSpPr>
                <a:spLocks noChangeArrowheads="1"/>
              </p:cNvSpPr>
              <p:nvPr/>
            </p:nvSpPr>
            <p:spPr bwMode="auto">
              <a:xfrm>
                <a:off x="437" y="805"/>
                <a:ext cx="1554" cy="998"/>
              </a:xfrm>
              <a:prstGeom prst="roundRect">
                <a:avLst>
                  <a:gd name="adj" fmla="val 21042"/>
                </a:avLst>
              </a:prstGeom>
              <a:solidFill>
                <a:srgbClr val="1C7270"/>
              </a:solidFill>
              <a:ln w="38100" algn="ctr">
                <a:solidFill>
                  <a:srgbClr val="1C7270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/>
                <a:endParaRPr lang="fr-FR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25" name="AutoShape 64"/>
              <p:cNvSpPr>
                <a:spLocks noChangeArrowheads="1"/>
              </p:cNvSpPr>
              <p:nvPr/>
            </p:nvSpPr>
            <p:spPr bwMode="auto">
              <a:xfrm>
                <a:off x="437" y="832"/>
                <a:ext cx="1554" cy="883"/>
              </a:xfrm>
              <a:prstGeom prst="roundRect">
                <a:avLst>
                  <a:gd name="adj" fmla="val 22764"/>
                </a:avLst>
              </a:prstGeom>
              <a:gradFill rotWithShape="1">
                <a:gsLst>
                  <a:gs pos="0">
                    <a:srgbClr val="D1F4F3"/>
                  </a:gs>
                  <a:gs pos="100000">
                    <a:srgbClr val="72DCD9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ObliqueTop">
                  <a:rot lat="18900000" lon="0" rev="0"/>
                </a:camera>
                <a:lightRig rig="legacyNormal1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anchor="ctr">
                <a:noAutofit/>
                <a:flatTx/>
              </a:bodyPr>
              <a:lstStyle/>
              <a:p>
                <a:pPr algn="ctr"/>
                <a:endParaRPr lang="fr-FR" sz="240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>
              <a:off x="1803" y="1337"/>
              <a:ext cx="1496" cy="145"/>
            </a:xfrm>
            <a:prstGeom prst="roundRect">
              <a:avLst>
                <a:gd name="adj" fmla="val 1486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267" tIns="41206" rIns="91267" bIns="45634"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000" i="1" u="sng">
                  <a:solidFill>
                    <a:schemeClr val="bg2"/>
                  </a:solidFill>
                </a:rPr>
                <a:t>Collaborative Business-driven Quality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939" y="1662"/>
              <a:ext cx="1168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114300" indent="-114300" algn="ctr">
                <a:spcBef>
                  <a:spcPct val="25000"/>
                </a:spcBef>
                <a:buClr>
                  <a:srgbClr val="54D4D1"/>
                </a:buClr>
                <a:buFont typeface="Wingdings" pitchFamily="2" charset="2"/>
                <a:buChar char="§"/>
              </a:pPr>
              <a:endParaRPr lang="en-US" sz="1000">
                <a:solidFill>
                  <a:schemeClr val="bg2"/>
                </a:solidFill>
              </a:endParaRPr>
            </a:p>
            <a:p>
              <a:pPr marL="114300" indent="-114300" algn="ctr">
                <a:spcBef>
                  <a:spcPct val="25000"/>
                </a:spcBef>
                <a:buClr>
                  <a:srgbClr val="54D4D1"/>
                </a:buClr>
              </a:pPr>
              <a:endParaRPr lang="en-US" sz="1000">
                <a:solidFill>
                  <a:schemeClr val="bg2"/>
                </a:solidFill>
              </a:endParaRPr>
            </a:p>
          </p:txBody>
        </p:sp>
        <p:sp>
          <p:nvSpPr>
            <p:cNvPr id="21" name="Text Box 67"/>
            <p:cNvSpPr txBox="1">
              <a:spLocks noChangeArrowheads="1"/>
            </p:cNvSpPr>
            <p:nvPr/>
          </p:nvSpPr>
          <p:spPr bwMode="auto">
            <a:xfrm>
              <a:off x="1919" y="1202"/>
              <a:ext cx="134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7" tIns="41206" rIns="91267" bIns="45634">
              <a:no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b="1" dirty="0">
                  <a:solidFill>
                    <a:schemeClr val="bg2"/>
                  </a:solidFill>
                </a:rPr>
                <a:t>Quality </a:t>
              </a:r>
              <a:r>
                <a:rPr lang="en-US" sz="1400" b="1" dirty="0" smtClean="0">
                  <a:solidFill>
                    <a:schemeClr val="bg2"/>
                  </a:solidFill>
                </a:rPr>
                <a:t>Manager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1957" y="1500"/>
              <a:ext cx="124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algn="ctr">
                <a:spcBef>
                  <a:spcPct val="25000"/>
                </a:spcBef>
                <a:buClr>
                  <a:srgbClr val="54D4D1"/>
                </a:buClr>
              </a:pPr>
              <a:r>
                <a:rPr lang="en-US" sz="1000">
                  <a:solidFill>
                    <a:schemeClr val="bg2"/>
                  </a:solidFill>
                </a:rPr>
                <a:t>Coordinate quality assurance plans, processes and resources</a:t>
              </a:r>
            </a:p>
          </p:txBody>
        </p:sp>
        <p:pic>
          <p:nvPicPr>
            <p:cNvPr id="23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" y="1056"/>
              <a:ext cx="311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70"/>
          <p:cNvGrpSpPr>
            <a:grpSpLocks/>
          </p:cNvGrpSpPr>
          <p:nvPr/>
        </p:nvGrpSpPr>
        <p:grpSpPr bwMode="auto">
          <a:xfrm>
            <a:off x="486074" y="3119403"/>
            <a:ext cx="2555875" cy="1273175"/>
            <a:chOff x="-63" y="882"/>
            <a:chExt cx="1610" cy="802"/>
          </a:xfrm>
        </p:grpSpPr>
        <p:sp>
          <p:nvSpPr>
            <p:cNvPr id="27" name="AutoShape 71"/>
            <p:cNvSpPr>
              <a:spLocks noChangeArrowheads="1"/>
            </p:cNvSpPr>
            <p:nvPr/>
          </p:nvSpPr>
          <p:spPr bwMode="auto">
            <a:xfrm>
              <a:off x="39" y="934"/>
              <a:ext cx="1412" cy="713"/>
            </a:xfrm>
            <a:prstGeom prst="roundRect">
              <a:avLst>
                <a:gd name="adj" fmla="val 21042"/>
              </a:avLst>
            </a:prstGeom>
            <a:solidFill>
              <a:srgbClr val="1C7270"/>
            </a:solidFill>
            <a:ln w="38100" algn="ctr">
              <a:solidFill>
                <a:srgbClr val="1C7270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pPr algn="ctr"/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28" name="AutoShape 72"/>
            <p:cNvSpPr>
              <a:spLocks noChangeArrowheads="1"/>
            </p:cNvSpPr>
            <p:nvPr/>
          </p:nvSpPr>
          <p:spPr bwMode="auto">
            <a:xfrm>
              <a:off x="39" y="953"/>
              <a:ext cx="1412" cy="631"/>
            </a:xfrm>
            <a:prstGeom prst="roundRect">
              <a:avLst>
                <a:gd name="adj" fmla="val 22764"/>
              </a:avLst>
            </a:prstGeom>
            <a:gradFill rotWithShape="1">
              <a:gsLst>
                <a:gs pos="0">
                  <a:srgbClr val="D1F4F3"/>
                </a:gs>
                <a:gs pos="100000">
                  <a:srgbClr val="72DCD9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">
                <a:rot lat="18900000" lon="0" rev="0"/>
              </a:camera>
              <a:lightRig rig="legacyNormal1" dir="t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anchor="ctr">
              <a:noAutofit/>
              <a:flatTx/>
            </a:bodyPr>
            <a:lstStyle/>
            <a:p>
              <a:pPr algn="ctr"/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136" y="1488"/>
              <a:ext cx="1168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/>
            <a:p>
              <a:pPr marL="114300" indent="-114300" algn="ctr">
                <a:spcBef>
                  <a:spcPct val="25000"/>
                </a:spcBef>
                <a:buClr>
                  <a:srgbClr val="54D4D1"/>
                </a:buClr>
                <a:buFont typeface="Wingdings" pitchFamily="2" charset="2"/>
                <a:buChar char="§"/>
              </a:pPr>
              <a:endParaRPr lang="en-US" sz="1000">
                <a:solidFill>
                  <a:schemeClr val="bg2"/>
                </a:solidFill>
              </a:endParaRPr>
            </a:p>
            <a:p>
              <a:pPr marL="114300" indent="-114300" algn="ctr">
                <a:spcBef>
                  <a:spcPct val="25000"/>
                </a:spcBef>
                <a:buClr>
                  <a:srgbClr val="54D4D1"/>
                </a:buClr>
              </a:pPr>
              <a:endParaRPr lang="en-US" sz="1000">
                <a:solidFill>
                  <a:schemeClr val="bg2"/>
                </a:solidFill>
              </a:endParaRPr>
            </a:p>
          </p:txBody>
        </p:sp>
        <p:sp>
          <p:nvSpPr>
            <p:cNvPr id="30" name="Text Box 74"/>
            <p:cNvSpPr txBox="1">
              <a:spLocks noChangeArrowheads="1"/>
            </p:cNvSpPr>
            <p:nvPr/>
          </p:nvSpPr>
          <p:spPr bwMode="auto">
            <a:xfrm>
              <a:off x="80" y="1016"/>
              <a:ext cx="134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7" tIns="41206" rIns="91267" bIns="45634">
              <a:no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b="1" dirty="0">
                  <a:solidFill>
                    <a:schemeClr val="bg2"/>
                  </a:solidFill>
                </a:rPr>
                <a:t>Team </a:t>
              </a:r>
              <a:r>
                <a:rPr lang="en-US" sz="1400" b="1" dirty="0" smtClean="0">
                  <a:solidFill>
                    <a:schemeClr val="bg2"/>
                  </a:solidFill>
                </a:rPr>
                <a:t>Concert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pic>
          <p:nvPicPr>
            <p:cNvPr id="31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882"/>
              <a:ext cx="311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>
              <a:off x="-63" y="1181"/>
              <a:ext cx="1610" cy="162"/>
            </a:xfrm>
            <a:prstGeom prst="roundRect">
              <a:avLst>
                <a:gd name="adj" fmla="val 1486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267" tIns="41206" rIns="91267" bIns="45634"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000" i="1" u="sng">
                  <a:solidFill>
                    <a:schemeClr val="bg2"/>
                  </a:solidFill>
                </a:rPr>
                <a:t>Innovation Through Collaboration</a:t>
              </a:r>
            </a:p>
          </p:txBody>
        </p:sp>
        <p:sp>
          <p:nvSpPr>
            <p:cNvPr id="33" name="Rectangle 77"/>
            <p:cNvSpPr>
              <a:spLocks noChangeArrowheads="1"/>
            </p:cNvSpPr>
            <p:nvPr/>
          </p:nvSpPr>
          <p:spPr bwMode="auto">
            <a:xfrm>
              <a:off x="41" y="1307"/>
              <a:ext cx="142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Unify by “thinking &amp; working” in unison with real-time project heath</a:t>
              </a:r>
            </a:p>
          </p:txBody>
        </p:sp>
      </p:grpSp>
      <p:sp>
        <p:nvSpPr>
          <p:cNvPr id="9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643361" y="4468778"/>
            <a:ext cx="5572125" cy="2257425"/>
            <a:chOff x="1381125" y="2863850"/>
            <a:chExt cx="5572125" cy="2257425"/>
          </a:xfrm>
        </p:grpSpPr>
        <p:pic>
          <p:nvPicPr>
            <p:cNvPr id="35" name="Picture 18" descr="Shadow"/>
            <p:cNvPicPr>
              <a:picLocks noChangeAspect="1" noChangeArrowheads="1"/>
            </p:cNvPicPr>
            <p:nvPr/>
          </p:nvPicPr>
          <p:blipFill>
            <a:blip r:embed="rId4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925" y="4211638"/>
              <a:ext cx="5467350" cy="90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1646238" y="3930650"/>
              <a:ext cx="5037137" cy="663575"/>
            </a:xfrm>
            <a:prstGeom prst="ellipse">
              <a:avLst/>
            </a:prstGeom>
            <a:solidFill>
              <a:srgbClr val="A5C9F5"/>
            </a:solidFill>
            <a:ln w="9525">
              <a:round/>
              <a:headEnd/>
              <a:tailEnd/>
            </a:ln>
            <a:scene3d>
              <a:camera prst="legacyObliqueBottom"/>
              <a:lightRig rig="legacyFlat3" dir="l"/>
            </a:scene3d>
            <a:sp3d extrusionH="887400" prstMaterial="legacyMatte">
              <a:bevelT w="13500" h="13500" prst="angle"/>
              <a:bevelB w="13500" h="13500" prst="angle"/>
              <a:extrusionClr>
                <a:srgbClr val="A5C9F5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fr-FR" sz="2400"/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3084513" y="4706938"/>
              <a:ext cx="2217737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3" tIns="45691" rIns="91383" bIns="45691">
              <a:spAutoFit/>
            </a:bodyPr>
            <a:lstStyle>
              <a:lvl1pPr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defTabSz="4572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defTabSz="4572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defTabSz="4572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defTabSz="4572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1000"/>
                </a:spcBef>
                <a:buSzPct val="100000"/>
              </a:pPr>
              <a:r>
                <a:rPr lang="en-US" sz="900" i="1">
                  <a:solidFill>
                    <a:schemeClr val="bg1"/>
                  </a:solidFill>
                </a:rPr>
                <a:t>Open Lifecycle Service Integrations</a:t>
              </a:r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1420813" y="2917825"/>
              <a:ext cx="5487987" cy="1992313"/>
            </a:xfrm>
            <a:prstGeom prst="ellipse">
              <a:avLst/>
            </a:pr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Top">
                <a:rot lat="16499984" lon="0" rev="0"/>
              </a:camera>
              <a:lightRig rig="legacyFlat4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fr-FR" sz="2400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4124325" y="4144963"/>
              <a:ext cx="80963" cy="454025"/>
            </a:xfrm>
            <a:custGeom>
              <a:avLst/>
              <a:gdLst>
                <a:gd name="T0" fmla="*/ 2147483647 w 75"/>
                <a:gd name="T1" fmla="*/ 2147483647 h 490"/>
                <a:gd name="T2" fmla="*/ 2147483647 w 75"/>
                <a:gd name="T3" fmla="*/ 2147483647 h 490"/>
                <a:gd name="T4" fmla="*/ 0 w 75"/>
                <a:gd name="T5" fmla="*/ 0 h 490"/>
                <a:gd name="T6" fmla="*/ 0 60000 65536"/>
                <a:gd name="T7" fmla="*/ 0 60000 65536"/>
                <a:gd name="T8" fmla="*/ 0 60000 65536"/>
                <a:gd name="T9" fmla="*/ 0 w 75"/>
                <a:gd name="T10" fmla="*/ 0 h 490"/>
                <a:gd name="T11" fmla="*/ 75 w 75"/>
                <a:gd name="T12" fmla="*/ 490 h 4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490">
                  <a:moveTo>
                    <a:pt x="75" y="490"/>
                  </a:moveTo>
                  <a:lnTo>
                    <a:pt x="72" y="28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4624388" y="4125913"/>
              <a:ext cx="655637" cy="434975"/>
            </a:xfrm>
            <a:custGeom>
              <a:avLst/>
              <a:gdLst>
                <a:gd name="T0" fmla="*/ 2147483647 w 614"/>
                <a:gd name="T1" fmla="*/ 2147483647 h 468"/>
                <a:gd name="T2" fmla="*/ 2147483647 w 614"/>
                <a:gd name="T3" fmla="*/ 2147483647 h 468"/>
                <a:gd name="T4" fmla="*/ 0 w 614"/>
                <a:gd name="T5" fmla="*/ 0 h 468"/>
                <a:gd name="T6" fmla="*/ 0 60000 65536"/>
                <a:gd name="T7" fmla="*/ 0 60000 65536"/>
                <a:gd name="T8" fmla="*/ 0 60000 65536"/>
                <a:gd name="T9" fmla="*/ 0 w 614"/>
                <a:gd name="T10" fmla="*/ 0 h 468"/>
                <a:gd name="T11" fmla="*/ 614 w 614"/>
                <a:gd name="T12" fmla="*/ 468 h 4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4" h="468">
                  <a:moveTo>
                    <a:pt x="614" y="468"/>
                  </a:moveTo>
                  <a:lnTo>
                    <a:pt x="612" y="27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2981325" y="4124325"/>
              <a:ext cx="655638" cy="423863"/>
            </a:xfrm>
            <a:custGeom>
              <a:avLst/>
              <a:gdLst>
                <a:gd name="T0" fmla="*/ 0 w 613"/>
                <a:gd name="T1" fmla="*/ 2147483647 h 459"/>
                <a:gd name="T2" fmla="*/ 2147483647 w 613"/>
                <a:gd name="T3" fmla="*/ 2147483647 h 459"/>
                <a:gd name="T4" fmla="*/ 2147483647 w 613"/>
                <a:gd name="T5" fmla="*/ 0 h 459"/>
                <a:gd name="T6" fmla="*/ 0 60000 65536"/>
                <a:gd name="T7" fmla="*/ 0 60000 65536"/>
                <a:gd name="T8" fmla="*/ 0 60000 65536"/>
                <a:gd name="T9" fmla="*/ 0 w 613"/>
                <a:gd name="T10" fmla="*/ 0 h 459"/>
                <a:gd name="T11" fmla="*/ 613 w 613"/>
                <a:gd name="T12" fmla="*/ 459 h 4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3" h="459">
                  <a:moveTo>
                    <a:pt x="0" y="459"/>
                  </a:moveTo>
                  <a:lnTo>
                    <a:pt x="1" y="273"/>
                  </a:lnTo>
                  <a:lnTo>
                    <a:pt x="613" y="0"/>
                  </a:lnTo>
                </a:path>
              </a:pathLst>
            </a:custGeom>
            <a:noFill/>
            <a:ln w="12700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>
              <a:off x="5907088" y="3968750"/>
              <a:ext cx="1046162" cy="0"/>
            </a:xfrm>
            <a:prstGeom prst="line">
              <a:avLst/>
            </a:prstGeom>
            <a:noFill/>
            <a:ln w="12700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3130550" y="4364038"/>
              <a:ext cx="2217738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3" tIns="45691" rIns="91383" bIns="45691">
              <a:spAutoFit/>
            </a:bodyPr>
            <a:lstStyle>
              <a:lvl1pPr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defTabSz="4572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defTabSz="4572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defTabSz="4572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defTabSz="4572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1000"/>
                </a:spcBef>
                <a:buSzPct val="100000"/>
              </a:pPr>
              <a:r>
                <a:rPr lang="en-US" sz="900">
                  <a:solidFill>
                    <a:srgbClr val="FFFFFF"/>
                  </a:solidFill>
                </a:rPr>
                <a:t>JAZZ TEAM SERVER</a:t>
              </a:r>
            </a:p>
          </p:txBody>
        </p:sp>
        <p:sp>
          <p:nvSpPr>
            <p:cNvPr id="44" name="Line 27"/>
            <p:cNvSpPr>
              <a:spLocks noChangeShapeType="1"/>
            </p:cNvSpPr>
            <p:nvPr/>
          </p:nvSpPr>
          <p:spPr bwMode="auto">
            <a:xfrm>
              <a:off x="1381125" y="3968750"/>
              <a:ext cx="1035050" cy="0"/>
            </a:xfrm>
            <a:prstGeom prst="line">
              <a:avLst/>
            </a:prstGeom>
            <a:noFill/>
            <a:ln w="12700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1976438" y="4098925"/>
              <a:ext cx="1004887" cy="327025"/>
            </a:xfrm>
            <a:custGeom>
              <a:avLst/>
              <a:gdLst>
                <a:gd name="T0" fmla="*/ 0 w 942"/>
                <a:gd name="T1" fmla="*/ 2147483647 h 353"/>
                <a:gd name="T2" fmla="*/ 2147483647 w 942"/>
                <a:gd name="T3" fmla="*/ 2147483647 h 353"/>
                <a:gd name="T4" fmla="*/ 2147483647 w 942"/>
                <a:gd name="T5" fmla="*/ 0 h 353"/>
                <a:gd name="T6" fmla="*/ 0 60000 65536"/>
                <a:gd name="T7" fmla="*/ 0 60000 65536"/>
                <a:gd name="T8" fmla="*/ 0 60000 65536"/>
                <a:gd name="T9" fmla="*/ 0 w 942"/>
                <a:gd name="T10" fmla="*/ 0 h 353"/>
                <a:gd name="T11" fmla="*/ 942 w 942"/>
                <a:gd name="T12" fmla="*/ 353 h 3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2" h="353">
                  <a:moveTo>
                    <a:pt x="0" y="353"/>
                  </a:moveTo>
                  <a:lnTo>
                    <a:pt x="2" y="165"/>
                  </a:lnTo>
                  <a:lnTo>
                    <a:pt x="942" y="0"/>
                  </a:lnTo>
                </a:path>
              </a:pathLst>
            </a:custGeom>
            <a:noFill/>
            <a:ln w="12700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5387975" y="4092575"/>
              <a:ext cx="981075" cy="323850"/>
            </a:xfrm>
            <a:custGeom>
              <a:avLst/>
              <a:gdLst>
                <a:gd name="T0" fmla="*/ 2147483647 w 918"/>
                <a:gd name="T1" fmla="*/ 2147483647 h 347"/>
                <a:gd name="T2" fmla="*/ 2147483647 w 918"/>
                <a:gd name="T3" fmla="*/ 2147483647 h 347"/>
                <a:gd name="T4" fmla="*/ 0 w 918"/>
                <a:gd name="T5" fmla="*/ 0 h 347"/>
                <a:gd name="T6" fmla="*/ 0 60000 65536"/>
                <a:gd name="T7" fmla="*/ 0 60000 65536"/>
                <a:gd name="T8" fmla="*/ 0 60000 65536"/>
                <a:gd name="T9" fmla="*/ 0 w 918"/>
                <a:gd name="T10" fmla="*/ 0 h 347"/>
                <a:gd name="T11" fmla="*/ 918 w 918"/>
                <a:gd name="T12" fmla="*/ 347 h 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8" h="347">
                  <a:moveTo>
                    <a:pt x="918" y="347"/>
                  </a:moveTo>
                  <a:lnTo>
                    <a:pt x="914" y="17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47" name="Oval 30"/>
            <p:cNvSpPr>
              <a:spLocks noChangeArrowheads="1"/>
            </p:cNvSpPr>
            <p:nvPr/>
          </p:nvSpPr>
          <p:spPr bwMode="auto">
            <a:xfrm>
              <a:off x="2386013" y="3703638"/>
              <a:ext cx="3541712" cy="460375"/>
            </a:xfrm>
            <a:prstGeom prst="ellipse">
              <a:avLst/>
            </a:prstGeom>
            <a:gradFill rotWithShape="0">
              <a:gsLst>
                <a:gs pos="0">
                  <a:srgbClr val="7C7C7C">
                    <a:alpha val="17998"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12700" algn="ctr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48" name="AutoShape 31"/>
            <p:cNvSpPr>
              <a:spLocks noChangeArrowheads="1"/>
            </p:cNvSpPr>
            <p:nvPr/>
          </p:nvSpPr>
          <p:spPr bwMode="auto">
            <a:xfrm>
              <a:off x="1652588" y="3321050"/>
              <a:ext cx="5026025" cy="5080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145" y="10881"/>
                  </a:moveTo>
                  <a:cubicBezTo>
                    <a:pt x="3145" y="10854"/>
                    <a:pt x="3145" y="10827"/>
                    <a:pt x="3145" y="10800"/>
                  </a:cubicBezTo>
                  <a:cubicBezTo>
                    <a:pt x="3145" y="6572"/>
                    <a:pt x="6572" y="3145"/>
                    <a:pt x="10800" y="3145"/>
                  </a:cubicBezTo>
                  <a:cubicBezTo>
                    <a:pt x="15027" y="3145"/>
                    <a:pt x="18455" y="6572"/>
                    <a:pt x="18455" y="10800"/>
                  </a:cubicBezTo>
                  <a:cubicBezTo>
                    <a:pt x="18455" y="10827"/>
                    <a:pt x="18454" y="10854"/>
                    <a:pt x="18454" y="10881"/>
                  </a:cubicBezTo>
                  <a:lnTo>
                    <a:pt x="21599" y="10915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5"/>
                  </a:cubicBezTo>
                  <a:close/>
                </a:path>
              </a:pathLst>
            </a:custGeom>
            <a:solidFill>
              <a:srgbClr val="A5C9F5"/>
            </a:solidFill>
            <a:ln w="9525">
              <a:miter lim="800000"/>
              <a:headEnd/>
              <a:tailEnd/>
            </a:ln>
            <a:scene3d>
              <a:camera prst="legacyObliqueBottom"/>
              <a:lightRig rig="legacyFlat3" dir="l"/>
            </a:scene3d>
            <a:sp3d extrusionH="887400" prstMaterial="legacyMatte">
              <a:bevelT w="13500" h="13500" prst="angle"/>
              <a:bevelB w="13500" h="13500" prst="angle"/>
              <a:extrusionClr>
                <a:srgbClr val="A5C9F5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fr-FR" sz="2400"/>
            </a:p>
          </p:txBody>
        </p:sp>
        <p:sp>
          <p:nvSpPr>
            <p:cNvPr id="49" name="AutoShape 32"/>
            <p:cNvSpPr>
              <a:spLocks noChangeArrowheads="1"/>
            </p:cNvSpPr>
            <p:nvPr/>
          </p:nvSpPr>
          <p:spPr bwMode="auto">
            <a:xfrm>
              <a:off x="5981700" y="3592513"/>
              <a:ext cx="627063" cy="342900"/>
            </a:xfrm>
            <a:prstGeom prst="can">
              <a:avLst>
                <a:gd name="adj" fmla="val 18532"/>
              </a:avLst>
            </a:prstGeom>
            <a:gradFill rotWithShape="1">
              <a:gsLst>
                <a:gs pos="0">
                  <a:srgbClr val="7BB0AF">
                    <a:alpha val="50000"/>
                  </a:srgbClr>
                </a:gs>
                <a:gs pos="50000">
                  <a:srgbClr val="A2E8E6">
                    <a:alpha val="50000"/>
                  </a:srgbClr>
                </a:gs>
                <a:gs pos="100000">
                  <a:srgbClr val="7BB0AF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50" name="AutoShape 33"/>
            <p:cNvSpPr>
              <a:spLocks noChangeArrowheads="1"/>
            </p:cNvSpPr>
            <p:nvPr/>
          </p:nvSpPr>
          <p:spPr bwMode="auto">
            <a:xfrm>
              <a:off x="2406650" y="3421063"/>
              <a:ext cx="628650" cy="344487"/>
            </a:xfrm>
            <a:prstGeom prst="can">
              <a:avLst>
                <a:gd name="adj" fmla="val 18532"/>
              </a:avLst>
            </a:prstGeom>
            <a:gradFill rotWithShape="1">
              <a:gsLst>
                <a:gs pos="0">
                  <a:srgbClr val="7BB0AF">
                    <a:alpha val="50000"/>
                  </a:srgbClr>
                </a:gs>
                <a:gs pos="50000">
                  <a:srgbClr val="A2E8E6">
                    <a:alpha val="50000"/>
                  </a:srgbClr>
                </a:gs>
                <a:gs pos="100000">
                  <a:srgbClr val="7BB0AF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51" name="AutoShape 34"/>
            <p:cNvSpPr>
              <a:spLocks noChangeArrowheads="1"/>
            </p:cNvSpPr>
            <p:nvPr/>
          </p:nvSpPr>
          <p:spPr bwMode="auto">
            <a:xfrm>
              <a:off x="5281613" y="3421063"/>
              <a:ext cx="628650" cy="344487"/>
            </a:xfrm>
            <a:prstGeom prst="can">
              <a:avLst>
                <a:gd name="adj" fmla="val 18532"/>
              </a:avLst>
            </a:prstGeom>
            <a:gradFill rotWithShape="1">
              <a:gsLst>
                <a:gs pos="0">
                  <a:srgbClr val="7BB0AF">
                    <a:alpha val="50000"/>
                  </a:srgbClr>
                </a:gs>
                <a:gs pos="50000">
                  <a:srgbClr val="A2E8E6">
                    <a:alpha val="50000"/>
                  </a:srgbClr>
                </a:gs>
                <a:gs pos="100000">
                  <a:srgbClr val="7BB0AF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52" name="AutoShape 35"/>
            <p:cNvSpPr>
              <a:spLocks noChangeArrowheads="1"/>
            </p:cNvSpPr>
            <p:nvPr/>
          </p:nvSpPr>
          <p:spPr bwMode="auto">
            <a:xfrm>
              <a:off x="4573588" y="3359150"/>
              <a:ext cx="630237" cy="344488"/>
            </a:xfrm>
            <a:prstGeom prst="can">
              <a:avLst>
                <a:gd name="adj" fmla="val 18532"/>
              </a:avLst>
            </a:prstGeom>
            <a:gradFill rotWithShape="1">
              <a:gsLst>
                <a:gs pos="0">
                  <a:srgbClr val="7BB0AF">
                    <a:alpha val="50000"/>
                  </a:srgbClr>
                </a:gs>
                <a:gs pos="50000">
                  <a:srgbClr val="A2E8E6">
                    <a:alpha val="50000"/>
                  </a:srgbClr>
                </a:gs>
                <a:gs pos="100000">
                  <a:srgbClr val="7BB0AF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53" name="AutoShape 36"/>
            <p:cNvSpPr>
              <a:spLocks noChangeArrowheads="1"/>
            </p:cNvSpPr>
            <p:nvPr/>
          </p:nvSpPr>
          <p:spPr bwMode="auto">
            <a:xfrm>
              <a:off x="3125788" y="3359150"/>
              <a:ext cx="630237" cy="344488"/>
            </a:xfrm>
            <a:prstGeom prst="can">
              <a:avLst>
                <a:gd name="adj" fmla="val 18532"/>
              </a:avLst>
            </a:prstGeom>
            <a:gradFill rotWithShape="1">
              <a:gsLst>
                <a:gs pos="0">
                  <a:srgbClr val="7BB0AF">
                    <a:alpha val="50000"/>
                  </a:srgbClr>
                </a:gs>
                <a:gs pos="50000">
                  <a:srgbClr val="A2E8E6">
                    <a:alpha val="50000"/>
                  </a:srgbClr>
                </a:gs>
                <a:gs pos="100000">
                  <a:srgbClr val="7BB0AF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54" name="AutoShape 37"/>
            <p:cNvSpPr>
              <a:spLocks noChangeArrowheads="1"/>
            </p:cNvSpPr>
            <p:nvPr/>
          </p:nvSpPr>
          <p:spPr bwMode="auto">
            <a:xfrm>
              <a:off x="3849688" y="3336925"/>
              <a:ext cx="630237" cy="342900"/>
            </a:xfrm>
            <a:prstGeom prst="can">
              <a:avLst>
                <a:gd name="adj" fmla="val 18532"/>
              </a:avLst>
            </a:prstGeom>
            <a:gradFill rotWithShape="1">
              <a:gsLst>
                <a:gs pos="0">
                  <a:srgbClr val="7BB0AF">
                    <a:alpha val="50000"/>
                  </a:srgbClr>
                </a:gs>
                <a:gs pos="50000">
                  <a:srgbClr val="A2E8E6">
                    <a:alpha val="50000"/>
                  </a:srgbClr>
                </a:gs>
                <a:gs pos="100000">
                  <a:srgbClr val="7BB0AF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grpSp>
          <p:nvGrpSpPr>
            <p:cNvPr id="55" name="Group 38"/>
            <p:cNvGrpSpPr>
              <a:grpSpLocks/>
            </p:cNvGrpSpPr>
            <p:nvPr/>
          </p:nvGrpSpPr>
          <p:grpSpPr bwMode="auto">
            <a:xfrm>
              <a:off x="2395538" y="3386138"/>
              <a:ext cx="3538537" cy="776287"/>
              <a:chOff x="1221" y="1443"/>
              <a:chExt cx="3318" cy="837"/>
            </a:xfrm>
          </p:grpSpPr>
          <p:sp>
            <p:nvSpPr>
              <p:cNvPr id="86" name="Oval 39"/>
              <p:cNvSpPr>
                <a:spLocks noChangeArrowheads="1"/>
              </p:cNvSpPr>
              <p:nvPr/>
            </p:nvSpPr>
            <p:spPr bwMode="auto">
              <a:xfrm>
                <a:off x="1221" y="1781"/>
                <a:ext cx="3318" cy="499"/>
              </a:xfrm>
              <a:prstGeom prst="ellipse">
                <a:avLst/>
              </a:prstGeom>
              <a:solidFill>
                <a:srgbClr val="808080"/>
              </a:solidFill>
              <a:ln w="12700" algn="ctr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 sz="2400"/>
              </a:p>
            </p:txBody>
          </p:sp>
          <p:sp>
            <p:nvSpPr>
              <p:cNvPr id="87" name="Rectangle 40"/>
              <p:cNvSpPr>
                <a:spLocks noChangeArrowheads="1"/>
              </p:cNvSpPr>
              <p:nvPr/>
            </p:nvSpPr>
            <p:spPr bwMode="auto">
              <a:xfrm>
                <a:off x="1222" y="1745"/>
                <a:ext cx="3310" cy="300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08080">
                      <a:alpha val="92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2400"/>
              </a:p>
            </p:txBody>
          </p:sp>
          <p:sp>
            <p:nvSpPr>
              <p:cNvPr id="88" name="Oval 41"/>
              <p:cNvSpPr>
                <a:spLocks noChangeArrowheads="1"/>
              </p:cNvSpPr>
              <p:nvPr/>
            </p:nvSpPr>
            <p:spPr bwMode="auto">
              <a:xfrm>
                <a:off x="1221" y="1487"/>
                <a:ext cx="3318" cy="499"/>
              </a:xfrm>
              <a:prstGeom prst="ellipse">
                <a:avLst/>
              </a:prstGeom>
              <a:solidFill>
                <a:srgbClr val="C0C0C0"/>
              </a:solidFill>
              <a:ln w="12700" algn="ctr">
                <a:solidFill>
                  <a:srgbClr val="FFFFFF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 sz="2400"/>
              </a:p>
            </p:txBody>
          </p:sp>
          <p:pic>
            <p:nvPicPr>
              <p:cNvPr id="89" name="Picture 42" descr="LifecycleArrow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65" t="31633" r="17511" b="36394"/>
              <a:stretch>
                <a:fillRect/>
              </a:stretch>
            </p:blipFill>
            <p:spPr bwMode="auto">
              <a:xfrm>
                <a:off x="1380" y="1443"/>
                <a:ext cx="2992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Text Box 43"/>
            <p:cNvSpPr txBox="1">
              <a:spLocks noChangeArrowheads="1"/>
            </p:cNvSpPr>
            <p:nvPr/>
          </p:nvSpPr>
          <p:spPr bwMode="auto">
            <a:xfrm>
              <a:off x="3111500" y="3568700"/>
              <a:ext cx="2100263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3" tIns="45691" rIns="91383" bIns="45691">
              <a:spAutoFit/>
            </a:bodyPr>
            <a:lstStyle>
              <a:lvl1pPr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defTabSz="4572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defTabSz="4572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defTabSz="4572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defTabSz="4572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1000"/>
                </a:spcBef>
                <a:buSzPct val="100000"/>
              </a:pPr>
              <a:r>
                <a:rPr lang="en-US" sz="900" i="1">
                  <a:solidFill>
                    <a:srgbClr val="FFFFFF"/>
                  </a:solidFill>
                </a:rPr>
                <a:t>Best Practice Processes</a:t>
              </a:r>
            </a:p>
          </p:txBody>
        </p:sp>
        <p:sp>
          <p:nvSpPr>
            <p:cNvPr id="57" name="AutoShape 44"/>
            <p:cNvSpPr>
              <a:spLocks noChangeArrowheads="1"/>
            </p:cNvSpPr>
            <p:nvPr/>
          </p:nvSpPr>
          <p:spPr bwMode="auto">
            <a:xfrm>
              <a:off x="1706563" y="3592513"/>
              <a:ext cx="630237" cy="342900"/>
            </a:xfrm>
            <a:prstGeom prst="can">
              <a:avLst>
                <a:gd name="adj" fmla="val 18532"/>
              </a:avLst>
            </a:prstGeom>
            <a:gradFill rotWithShape="1">
              <a:gsLst>
                <a:gs pos="0">
                  <a:srgbClr val="7BB0AF">
                    <a:alpha val="50000"/>
                  </a:srgbClr>
                </a:gs>
                <a:gs pos="50000">
                  <a:srgbClr val="A2E8E6">
                    <a:alpha val="50000"/>
                  </a:srgbClr>
                </a:gs>
                <a:gs pos="100000">
                  <a:srgbClr val="7BB0AF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1643063" y="3675063"/>
              <a:ext cx="749300" cy="360362"/>
            </a:xfrm>
            <a:prstGeom prst="rect">
              <a:avLst/>
            </a:prstGeom>
            <a:gradFill rotWithShape="1">
              <a:gsLst>
                <a:gs pos="0">
                  <a:srgbClr val="A5C9F5">
                    <a:alpha val="0"/>
                  </a:srgbClr>
                </a:gs>
                <a:gs pos="100000">
                  <a:srgbClr val="8EADD3">
                    <a:alpha val="50000"/>
                  </a:srgbClr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prstDash val="sysDot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5927725" y="3675063"/>
              <a:ext cx="749300" cy="341312"/>
            </a:xfrm>
            <a:prstGeom prst="rect">
              <a:avLst/>
            </a:prstGeom>
            <a:gradFill rotWithShape="1">
              <a:gsLst>
                <a:gs pos="0">
                  <a:srgbClr val="A5C9F5">
                    <a:alpha val="0"/>
                  </a:srgbClr>
                </a:gs>
                <a:gs pos="100000">
                  <a:srgbClr val="8EADD3">
                    <a:alpha val="50000"/>
                  </a:srgbClr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prstDash val="sysDot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60" name="Text Box 47"/>
            <p:cNvSpPr txBox="1">
              <a:spLocks noChangeArrowheads="1"/>
            </p:cNvSpPr>
            <p:nvPr/>
          </p:nvSpPr>
          <p:spPr bwMode="auto">
            <a:xfrm>
              <a:off x="1716088" y="4005263"/>
              <a:ext cx="817562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00">
                  <a:solidFill>
                    <a:schemeClr val="hlink"/>
                  </a:solidFill>
                </a:rPr>
                <a:t>Search and Query</a:t>
              </a:r>
            </a:p>
          </p:txBody>
        </p:sp>
        <p:sp>
          <p:nvSpPr>
            <p:cNvPr id="61" name="Text Box 48"/>
            <p:cNvSpPr txBox="1">
              <a:spLocks noChangeArrowheads="1"/>
            </p:cNvSpPr>
            <p:nvPr/>
          </p:nvSpPr>
          <p:spPr bwMode="auto">
            <a:xfrm>
              <a:off x="4978400" y="4117975"/>
              <a:ext cx="81597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00">
                  <a:solidFill>
                    <a:schemeClr val="hlink"/>
                  </a:solidFill>
                </a:rPr>
                <a:t>collaboration</a:t>
              </a:r>
            </a:p>
          </p:txBody>
        </p:sp>
        <p:sp>
          <p:nvSpPr>
            <p:cNvPr id="62" name="Text Box 49"/>
            <p:cNvSpPr txBox="1">
              <a:spLocks noChangeArrowheads="1"/>
            </p:cNvSpPr>
            <p:nvPr/>
          </p:nvSpPr>
          <p:spPr bwMode="auto">
            <a:xfrm>
              <a:off x="3421063" y="4152900"/>
              <a:ext cx="77152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00">
                  <a:solidFill>
                    <a:schemeClr val="hlink"/>
                  </a:solidFill>
                </a:rPr>
                <a:t>Team awareness</a:t>
              </a:r>
            </a:p>
          </p:txBody>
        </p:sp>
        <p:sp>
          <p:nvSpPr>
            <p:cNvPr id="63" name="Text Box 50"/>
            <p:cNvSpPr txBox="1">
              <a:spLocks noChangeArrowheads="1"/>
            </p:cNvSpPr>
            <p:nvPr/>
          </p:nvSpPr>
          <p:spPr bwMode="auto">
            <a:xfrm>
              <a:off x="4095750" y="4154488"/>
              <a:ext cx="852488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00">
                  <a:solidFill>
                    <a:schemeClr val="hlink"/>
                  </a:solidFill>
                </a:rPr>
                <a:t>Events notification</a:t>
              </a:r>
            </a:p>
          </p:txBody>
        </p:sp>
        <p:sp>
          <p:nvSpPr>
            <p:cNvPr id="64" name="Text Box 51"/>
            <p:cNvSpPr txBox="1">
              <a:spLocks noChangeArrowheads="1"/>
            </p:cNvSpPr>
            <p:nvPr/>
          </p:nvSpPr>
          <p:spPr bwMode="auto">
            <a:xfrm>
              <a:off x="5740400" y="4025900"/>
              <a:ext cx="815975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00">
                  <a:solidFill>
                    <a:schemeClr val="hlink"/>
                  </a:solidFill>
                </a:rPr>
                <a:t>Security</a:t>
              </a:r>
            </a:p>
          </p:txBody>
        </p:sp>
        <p:sp>
          <p:nvSpPr>
            <p:cNvPr id="65" name="Text Box 52"/>
            <p:cNvSpPr txBox="1">
              <a:spLocks noChangeArrowheads="1"/>
            </p:cNvSpPr>
            <p:nvPr/>
          </p:nvSpPr>
          <p:spPr bwMode="auto">
            <a:xfrm>
              <a:off x="2347913" y="4119563"/>
              <a:ext cx="1223962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00">
                  <a:solidFill>
                    <a:schemeClr val="hlink"/>
                  </a:solidFill>
                </a:rPr>
                <a:t>Dashboards</a:t>
              </a:r>
            </a:p>
          </p:txBody>
        </p:sp>
        <p:sp>
          <p:nvSpPr>
            <p:cNvPr id="66" name="AutoShape 53"/>
            <p:cNvSpPr>
              <a:spLocks noChangeArrowheads="1"/>
            </p:cNvSpPr>
            <p:nvPr/>
          </p:nvSpPr>
          <p:spPr bwMode="auto">
            <a:xfrm>
              <a:off x="5994400" y="3233738"/>
              <a:ext cx="630238" cy="579437"/>
            </a:xfrm>
            <a:prstGeom prst="can">
              <a:avLst>
                <a:gd name="adj" fmla="val 18532"/>
              </a:avLst>
            </a:prstGeom>
            <a:gradFill rotWithShape="1">
              <a:gsLst>
                <a:gs pos="0">
                  <a:srgbClr val="98DDBB"/>
                </a:gs>
                <a:gs pos="50000">
                  <a:srgbClr val="6BCF9D"/>
                </a:gs>
                <a:gs pos="100000">
                  <a:srgbClr val="98DDB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67" name="AutoShape 54"/>
            <p:cNvSpPr>
              <a:spLocks noChangeArrowheads="1"/>
            </p:cNvSpPr>
            <p:nvPr/>
          </p:nvSpPr>
          <p:spPr bwMode="auto">
            <a:xfrm>
              <a:off x="5319713" y="3016250"/>
              <a:ext cx="630237" cy="477838"/>
            </a:xfrm>
            <a:prstGeom prst="can">
              <a:avLst>
                <a:gd name="adj" fmla="val 18532"/>
              </a:avLst>
            </a:prstGeom>
            <a:gradFill rotWithShape="1">
              <a:gsLst>
                <a:gs pos="0">
                  <a:srgbClr val="8CC8C6"/>
                </a:gs>
                <a:gs pos="50000">
                  <a:srgbClr val="A2E8E6"/>
                </a:gs>
                <a:gs pos="100000">
                  <a:srgbClr val="8CC8C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68" name="AutoShape 55"/>
            <p:cNvSpPr>
              <a:spLocks noChangeArrowheads="1"/>
            </p:cNvSpPr>
            <p:nvPr/>
          </p:nvSpPr>
          <p:spPr bwMode="auto">
            <a:xfrm>
              <a:off x="4570413" y="2919413"/>
              <a:ext cx="630237" cy="481012"/>
            </a:xfrm>
            <a:prstGeom prst="can">
              <a:avLst>
                <a:gd name="adj" fmla="val 18532"/>
              </a:avLst>
            </a:prstGeom>
            <a:gradFill rotWithShape="1">
              <a:gsLst>
                <a:gs pos="0">
                  <a:srgbClr val="8CC8C6"/>
                </a:gs>
                <a:gs pos="50000">
                  <a:srgbClr val="A2E8E6"/>
                </a:gs>
                <a:gs pos="100000">
                  <a:srgbClr val="8CC8C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69" name="AutoShape 56"/>
            <p:cNvSpPr>
              <a:spLocks noChangeArrowheads="1"/>
            </p:cNvSpPr>
            <p:nvPr/>
          </p:nvSpPr>
          <p:spPr bwMode="auto">
            <a:xfrm>
              <a:off x="3122613" y="2919413"/>
              <a:ext cx="630237" cy="481012"/>
            </a:xfrm>
            <a:prstGeom prst="can">
              <a:avLst>
                <a:gd name="adj" fmla="val 18532"/>
              </a:avLst>
            </a:prstGeom>
            <a:gradFill rotWithShape="1">
              <a:gsLst>
                <a:gs pos="0">
                  <a:srgbClr val="8CC8C6"/>
                </a:gs>
                <a:gs pos="50000">
                  <a:srgbClr val="A2E8E6"/>
                </a:gs>
                <a:gs pos="100000">
                  <a:srgbClr val="8CC8C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70" name="AutoShape 57"/>
            <p:cNvSpPr>
              <a:spLocks noChangeArrowheads="1"/>
            </p:cNvSpPr>
            <p:nvPr/>
          </p:nvSpPr>
          <p:spPr bwMode="auto">
            <a:xfrm>
              <a:off x="1703388" y="3276600"/>
              <a:ext cx="630237" cy="498475"/>
            </a:xfrm>
            <a:prstGeom prst="can">
              <a:avLst>
                <a:gd name="adj" fmla="val 18532"/>
              </a:avLst>
            </a:prstGeom>
            <a:gradFill rotWithShape="1">
              <a:gsLst>
                <a:gs pos="0">
                  <a:srgbClr val="8CC8C6"/>
                </a:gs>
                <a:gs pos="50000">
                  <a:srgbClr val="A2E8E6"/>
                </a:gs>
                <a:gs pos="100000">
                  <a:srgbClr val="8CC8C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71" name="AutoShape 58"/>
            <p:cNvSpPr>
              <a:spLocks noChangeArrowheads="1"/>
            </p:cNvSpPr>
            <p:nvPr/>
          </p:nvSpPr>
          <p:spPr bwMode="auto">
            <a:xfrm>
              <a:off x="2401888" y="3021013"/>
              <a:ext cx="630237" cy="481012"/>
            </a:xfrm>
            <a:prstGeom prst="can">
              <a:avLst>
                <a:gd name="adj" fmla="val 18532"/>
              </a:avLst>
            </a:prstGeom>
            <a:gradFill rotWithShape="1">
              <a:gsLst>
                <a:gs pos="0">
                  <a:srgbClr val="8CC8C6"/>
                </a:gs>
                <a:gs pos="50000">
                  <a:srgbClr val="A2E8E6"/>
                </a:gs>
                <a:gs pos="100000">
                  <a:srgbClr val="8CC8C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72" name="AutoShape 59"/>
            <p:cNvSpPr>
              <a:spLocks noChangeArrowheads="1"/>
            </p:cNvSpPr>
            <p:nvPr/>
          </p:nvSpPr>
          <p:spPr bwMode="auto">
            <a:xfrm>
              <a:off x="3851275" y="2863850"/>
              <a:ext cx="630238" cy="536575"/>
            </a:xfrm>
            <a:prstGeom prst="can">
              <a:avLst>
                <a:gd name="adj" fmla="val 18532"/>
              </a:avLst>
            </a:prstGeom>
            <a:gradFill rotWithShape="1">
              <a:gsLst>
                <a:gs pos="0">
                  <a:srgbClr val="8CC8C6"/>
                </a:gs>
                <a:gs pos="50000">
                  <a:srgbClr val="A2E8E6"/>
                </a:gs>
                <a:gs pos="100000">
                  <a:srgbClr val="8CC8C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 sz="2400"/>
            </a:p>
          </p:txBody>
        </p:sp>
        <p:sp>
          <p:nvSpPr>
            <p:cNvPr id="73" name="Rectangle 60"/>
            <p:cNvSpPr>
              <a:spLocks noChangeArrowheads="1"/>
            </p:cNvSpPr>
            <p:nvPr/>
          </p:nvSpPr>
          <p:spPr bwMode="auto">
            <a:xfrm>
              <a:off x="3770313" y="3057525"/>
              <a:ext cx="81280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600" i="1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8"/>
            <p:cNvSpPr>
              <a:spLocks noChangeArrowheads="1"/>
            </p:cNvSpPr>
            <p:nvPr/>
          </p:nvSpPr>
          <p:spPr bwMode="auto">
            <a:xfrm>
              <a:off x="5418138" y="3162300"/>
              <a:ext cx="46990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600" i="1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9"/>
            <p:cNvSpPr>
              <a:spLocks noChangeArrowheads="1"/>
            </p:cNvSpPr>
            <p:nvPr/>
          </p:nvSpPr>
          <p:spPr bwMode="auto">
            <a:xfrm>
              <a:off x="1743075" y="3438525"/>
              <a:ext cx="4984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600" i="1" dirty="0">
                <a:solidFill>
                  <a:srgbClr val="000000"/>
                </a:solidFill>
              </a:endParaRPr>
            </a:p>
          </p:txBody>
        </p:sp>
        <p:grpSp>
          <p:nvGrpSpPr>
            <p:cNvPr id="76" name="Group 80"/>
            <p:cNvGrpSpPr>
              <a:grpSpLocks/>
            </p:cNvGrpSpPr>
            <p:nvPr/>
          </p:nvGrpSpPr>
          <p:grpSpPr bwMode="auto">
            <a:xfrm>
              <a:off x="2501900" y="3197225"/>
              <a:ext cx="476250" cy="233363"/>
              <a:chOff x="-536" y="2380"/>
              <a:chExt cx="300" cy="147"/>
            </a:xfrm>
          </p:grpSpPr>
          <p:sp>
            <p:nvSpPr>
              <p:cNvPr id="84" name="Text Box 81"/>
              <p:cNvSpPr txBox="1">
                <a:spLocks noChangeArrowheads="1"/>
              </p:cNvSpPr>
              <p:nvPr/>
            </p:nvSpPr>
            <p:spPr bwMode="auto">
              <a:xfrm>
                <a:off x="-484" y="2426"/>
                <a:ext cx="24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500" i="1"/>
                  <a:t>offering</a:t>
                </a:r>
              </a:p>
            </p:txBody>
          </p:sp>
          <p:pic>
            <p:nvPicPr>
              <p:cNvPr id="85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36" y="2380"/>
                <a:ext cx="209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7" name="Group 83"/>
            <p:cNvGrpSpPr>
              <a:grpSpLocks/>
            </p:cNvGrpSpPr>
            <p:nvPr/>
          </p:nvGrpSpPr>
          <p:grpSpPr bwMode="auto">
            <a:xfrm>
              <a:off x="3225800" y="3121025"/>
              <a:ext cx="476250" cy="233363"/>
              <a:chOff x="-536" y="2380"/>
              <a:chExt cx="300" cy="147"/>
            </a:xfrm>
          </p:grpSpPr>
          <p:sp>
            <p:nvSpPr>
              <p:cNvPr id="82" name="Text Box 84"/>
              <p:cNvSpPr txBox="1">
                <a:spLocks noChangeArrowheads="1"/>
              </p:cNvSpPr>
              <p:nvPr/>
            </p:nvSpPr>
            <p:spPr bwMode="auto">
              <a:xfrm>
                <a:off x="-484" y="2426"/>
                <a:ext cx="24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500" i="1"/>
                  <a:t>offering</a:t>
                </a:r>
              </a:p>
            </p:txBody>
          </p:sp>
          <p:pic>
            <p:nvPicPr>
              <p:cNvPr id="83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36" y="2380"/>
                <a:ext cx="209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" name="Group 86"/>
            <p:cNvGrpSpPr>
              <a:grpSpLocks/>
            </p:cNvGrpSpPr>
            <p:nvPr/>
          </p:nvGrpSpPr>
          <p:grpSpPr bwMode="auto">
            <a:xfrm>
              <a:off x="4673600" y="3130550"/>
              <a:ext cx="476250" cy="233363"/>
              <a:chOff x="-536" y="2380"/>
              <a:chExt cx="300" cy="147"/>
            </a:xfrm>
          </p:grpSpPr>
          <p:sp>
            <p:nvSpPr>
              <p:cNvPr id="80" name="Text Box 87"/>
              <p:cNvSpPr txBox="1">
                <a:spLocks noChangeArrowheads="1"/>
              </p:cNvSpPr>
              <p:nvPr/>
            </p:nvSpPr>
            <p:spPr bwMode="auto">
              <a:xfrm>
                <a:off x="-484" y="2426"/>
                <a:ext cx="24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500" i="1"/>
                  <a:t>offering</a:t>
                </a:r>
              </a:p>
            </p:txBody>
          </p:sp>
          <p:pic>
            <p:nvPicPr>
              <p:cNvPr id="81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36" y="2380"/>
                <a:ext cx="209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9" name="Rectangle 90"/>
            <p:cNvSpPr>
              <a:spLocks noChangeArrowheads="1"/>
            </p:cNvSpPr>
            <p:nvPr/>
          </p:nvSpPr>
          <p:spPr bwMode="auto">
            <a:xfrm>
              <a:off x="6084888" y="3438525"/>
              <a:ext cx="469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Business Partner Jazz Offerings</a:t>
              </a:r>
              <a:endParaRPr lang="en-US" sz="600" i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6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smtClean="0"/>
              <a:t>Petit-déjeuner « Méthodes Agiles » </a:t>
            </a:r>
            <a:endParaRPr lang="fr-FR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Etape 9: S’améliorer grâce aux Rétrospectives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10017" y="568325"/>
            <a:ext cx="7681913" cy="575015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Améliorer les </a:t>
            </a:r>
            <a:r>
              <a:rPr lang="fr-FR" dirty="0" err="1" smtClean="0"/>
              <a:t>Work</a:t>
            </a:r>
            <a:r>
              <a:rPr lang="fr-FR" dirty="0" smtClean="0"/>
              <a:t> Items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Faire évoluer le </a:t>
            </a:r>
            <a:r>
              <a:rPr lang="fr-FR" dirty="0" err="1" smtClean="0"/>
              <a:t>Workflow</a:t>
            </a:r>
            <a:endParaRPr lang="fr-FR" dirty="0" smtClean="0"/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Réorganiser les champs du </a:t>
            </a:r>
            <a:r>
              <a:rPr lang="fr-FR" dirty="0" err="1" smtClean="0"/>
              <a:t>Work</a:t>
            </a:r>
            <a:r>
              <a:rPr lang="fr-FR" dirty="0" smtClean="0"/>
              <a:t> Item</a:t>
            </a:r>
          </a:p>
          <a:p>
            <a:pPr marL="0" indent="0"/>
            <a:endParaRPr lang="fr-FR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Améliorer l’organisation et la gestion du code 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Découpage des composants SCM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Création de nouveaux </a:t>
            </a:r>
            <a:r>
              <a:rPr lang="fr-FR" dirty="0" err="1" smtClean="0"/>
              <a:t>Streams</a:t>
            </a:r>
            <a:endParaRPr lang="fr-FR" dirty="0" smtClean="0"/>
          </a:p>
          <a:p>
            <a:pPr lvl="1">
              <a:buFont typeface="Wingdings" pitchFamily="2" charset="2"/>
              <a:buChar char="v"/>
            </a:pPr>
            <a:endParaRPr lang="fr-FR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Améliorer les Tableaux de Bord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En ajoutant ou supprimant des </a:t>
            </a:r>
            <a:r>
              <a:rPr lang="fr-FR" dirty="0" err="1" smtClean="0"/>
              <a:t>widgets</a:t>
            </a:r>
            <a:endParaRPr lang="fr-FR" dirty="0" smtClean="0"/>
          </a:p>
          <a:p>
            <a:pPr lvl="1">
              <a:buFont typeface="Wingdings" pitchFamily="2" charset="2"/>
              <a:buChar char="v"/>
            </a:pPr>
            <a:endParaRPr lang="fr-FR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Créer de nouveaux </a:t>
            </a:r>
            <a:r>
              <a:rPr lang="fr-FR" dirty="0" err="1" smtClean="0"/>
              <a:t>Builds</a:t>
            </a:r>
            <a:r>
              <a:rPr lang="fr-FR" dirty="0" smtClean="0"/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Dissocier les </a:t>
            </a:r>
            <a:r>
              <a:rPr lang="fr-FR" dirty="0" err="1" smtClean="0"/>
              <a:t>Build</a:t>
            </a:r>
            <a:r>
              <a:rPr lang="fr-FR" dirty="0" smtClean="0"/>
              <a:t> courts des </a:t>
            </a:r>
            <a:r>
              <a:rPr lang="fr-FR" dirty="0" err="1" smtClean="0"/>
              <a:t>Build</a:t>
            </a:r>
            <a:r>
              <a:rPr lang="fr-FR" dirty="0" smtClean="0"/>
              <a:t> longs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Plus de </a:t>
            </a:r>
            <a:r>
              <a:rPr lang="fr-FR" dirty="0" err="1" smtClean="0"/>
              <a:t>builds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 Plus de Machines Virtuelles, Plus de HW</a:t>
            </a:r>
            <a:endParaRPr lang="fr-FR" dirty="0" smtClean="0"/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Créer un </a:t>
            </a:r>
            <a:r>
              <a:rPr lang="fr-FR" dirty="0" err="1" smtClean="0"/>
              <a:t>build</a:t>
            </a:r>
            <a:r>
              <a:rPr lang="fr-FR" dirty="0" smtClean="0"/>
              <a:t> pour chaque base client analysée</a:t>
            </a:r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89" y="5451636"/>
            <a:ext cx="2740977" cy="129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83" y="1767549"/>
            <a:ext cx="2484596" cy="302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45263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fr-FR" smtClean="0"/>
              <a:pPr>
                <a:defRPr/>
              </a:pPr>
              <a:t>19</a:t>
            </a:fld>
            <a:r>
              <a:rPr lang="fr-FR" smtClean="0"/>
              <a:t> </a:t>
            </a:r>
            <a:endParaRPr lang="fr-FR"/>
          </a:p>
        </p:txBody>
      </p:sp>
      <p:pic>
        <p:nvPicPr>
          <p:cNvPr id="9" name="Picture 8" descr="http://upload.wikimedia.org/wikipedia/commons/8/89/VueGlobaleScr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25" y="106098"/>
            <a:ext cx="2642449" cy="10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8328323" y="33860"/>
            <a:ext cx="505659" cy="112311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71525" y="1189653"/>
            <a:ext cx="7681913" cy="510002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Où en était l’équipe RPP il y a 18 mois</a:t>
            </a:r>
          </a:p>
          <a:p>
            <a:pPr marL="342900" indent="-342900">
              <a:buFont typeface="Wingdings" pitchFamily="2" charset="2"/>
              <a:buChar char="v"/>
            </a:pPr>
            <a:endParaRPr lang="fr-FR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Réorganisation de l’équipe et du projet autour de </a:t>
            </a:r>
            <a:r>
              <a:rPr lang="fr-FR" dirty="0" err="1" smtClean="0"/>
              <a:t>Scrum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et de RTC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dirty="0" smtClean="0"/>
              <a:t>Etape par étape</a:t>
            </a:r>
          </a:p>
          <a:p>
            <a:pPr marL="342900" indent="-342900">
              <a:buFont typeface="Wingdings" pitchFamily="2" charset="2"/>
              <a:buChar char="v"/>
            </a:pPr>
            <a:endParaRPr lang="fr-FR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Rétrospective sur </a:t>
            </a:r>
            <a:r>
              <a:rPr lang="fr-FR" dirty="0"/>
              <a:t>c</a:t>
            </a:r>
            <a:r>
              <a:rPr lang="fr-FR" dirty="0" smtClean="0"/>
              <a:t>es 18 mois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dirty="0" smtClean="0"/>
              <a:t>En quoi nous sommes nous améliorés avec RTC et </a:t>
            </a:r>
            <a:r>
              <a:rPr lang="fr-FR" dirty="0" err="1" smtClean="0"/>
              <a:t>Scrum</a:t>
            </a:r>
            <a:r>
              <a:rPr lang="fr-FR" dirty="0" smtClean="0"/>
              <a:t>…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dirty="0"/>
              <a:t>Les leçons apprises…  </a:t>
            </a:r>
            <a:endParaRPr lang="fr-FR" dirty="0" smtClean="0"/>
          </a:p>
          <a:p>
            <a:pPr marL="790575" lvl="1" indent="-342900">
              <a:buFont typeface="Wingdings" pitchFamily="2" charset="2"/>
              <a:buChar char="v"/>
            </a:pPr>
            <a:r>
              <a:rPr lang="fr-FR" dirty="0" smtClean="0"/>
              <a:t>Nos prochaines étapes…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45263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Rétrospective </a:t>
            </a:r>
            <a:r>
              <a:rPr lang="fr-FR" dirty="0"/>
              <a:t>sur ces 18 mois</a:t>
            </a:r>
            <a:br>
              <a:rPr lang="fr-FR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86813" y="6545263"/>
            <a:ext cx="357187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20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15100"/>
            <a:ext cx="5472113" cy="246063"/>
          </a:xfrm>
        </p:spPr>
        <p:txBody>
          <a:bodyPr/>
          <a:lstStyle/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quoi nous </a:t>
            </a:r>
            <a:r>
              <a:rPr lang="en-US" dirty="0" err="1"/>
              <a:t>sommes</a:t>
            </a:r>
            <a:r>
              <a:rPr lang="en-US" dirty="0"/>
              <a:t> nous </a:t>
            </a:r>
            <a:r>
              <a:rPr lang="en-US" dirty="0" err="1"/>
              <a:t>améliorés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34415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21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04221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65542" y="2195141"/>
            <a:ext cx="7006989" cy="306324"/>
          </a:xfrm>
          <a:prstGeom prst="wedgeRoundRectCallout">
            <a:avLst>
              <a:gd name="adj1" fmla="val -49639"/>
              <a:gd name="adj2" fmla="val 11822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>
                <a:latin typeface="Arial" pitchFamily="34" charset="0"/>
                <a:cs typeface="Arial" pitchFamily="34" charset="0"/>
              </a:rPr>
              <a:t>Certaines informations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étaient éparpillées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dans nos mails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971468" y="2679015"/>
            <a:ext cx="7006990" cy="577897"/>
          </a:xfrm>
          <a:prstGeom prst="wedgeRoundRectCallout">
            <a:avLst>
              <a:gd name="adj1" fmla="val 49977"/>
              <a:gd name="adj2" fmla="val 80665"/>
              <a:gd name="adj3" fmla="val 16667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La communication par mail a </a:t>
            </a:r>
            <a:r>
              <a:rPr lang="fr-FR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fortement </a:t>
            </a:r>
            <a:r>
              <a:rPr lang="fr-FR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diminué 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(&lt; 10%).</a:t>
            </a:r>
            <a:endParaRPr lang="fr-FR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14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Items portent </a:t>
            </a:r>
            <a:r>
              <a:rPr lang="fr-FR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90% à 95% 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 nos 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échanges (traçabilité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peu de perte d’info)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65542" y="3434462"/>
            <a:ext cx="7006989" cy="577896"/>
          </a:xfrm>
          <a:prstGeom prst="wedgeRoundRectCallout">
            <a:avLst>
              <a:gd name="adj1" fmla="val -50088"/>
              <a:gd name="adj2" fmla="val 8558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Nous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n’exécutions qu’un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build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par nuit et on devait attendre 24h pour savoir si son code cassait le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build</a:t>
            </a:r>
            <a:endParaRPr lang="fr-FR" sz="1400" dirty="0">
              <a:latin typeface="Arial" pitchFamily="34" charset="0"/>
              <a:cs typeface="Arial" pitchFamily="34" charset="0"/>
            </a:endParaRPr>
          </a:p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971469" y="4189908"/>
            <a:ext cx="7006990" cy="805808"/>
          </a:xfrm>
          <a:prstGeom prst="wedgeRoundRectCallout">
            <a:avLst>
              <a:gd name="adj1" fmla="val 49977"/>
              <a:gd name="adj2" fmla="val 80665"/>
              <a:gd name="adj3" fmla="val 16667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On exécute </a:t>
            </a:r>
            <a:r>
              <a:rPr lang="fr-FR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des dizaines de </a:t>
            </a:r>
            <a:r>
              <a:rPr lang="fr-FR" sz="1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builds</a:t>
            </a:r>
            <a:r>
              <a:rPr lang="fr-FR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en continue 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toute la journée</a:t>
            </a:r>
          </a:p>
          <a:p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On exécute de nombreux </a:t>
            </a:r>
            <a:r>
              <a:rPr lang="fr-FR" sz="1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builds</a:t>
            </a:r>
            <a:r>
              <a:rPr lang="fr-FR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à la demande 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chaque jour (« </a:t>
            </a:r>
            <a:r>
              <a:rPr lang="fr-FR" sz="1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personal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build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»)</a:t>
            </a:r>
            <a:endParaRPr lang="fr-FR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On exécute </a:t>
            </a:r>
            <a:r>
              <a:rPr lang="fr-FR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1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builds</a:t>
            </a:r>
            <a:r>
              <a:rPr lang="fr-FR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d’intégration + 3 </a:t>
            </a:r>
            <a:r>
              <a:rPr lang="fr-FR" sz="1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builds</a:t>
            </a:r>
            <a:r>
              <a:rPr lang="fr-FR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performance 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chaque 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nuit</a:t>
            </a:r>
            <a:endParaRPr lang="fr-FR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65542" y="5173266"/>
            <a:ext cx="7006989" cy="306324"/>
          </a:xfrm>
          <a:prstGeom prst="wedgeRoundRectCallout">
            <a:avLst>
              <a:gd name="adj1" fmla="val -50683"/>
              <a:gd name="adj2" fmla="val 9036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>
                <a:latin typeface="Arial" pitchFamily="34" charset="0"/>
                <a:cs typeface="Arial" pitchFamily="34" charset="0"/>
              </a:rPr>
              <a:t>Nous ne savions pas développer en même temps plusieurs versions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1971469" y="5657143"/>
            <a:ext cx="7006990" cy="589100"/>
          </a:xfrm>
          <a:prstGeom prst="wedgeRoundRectCallout">
            <a:avLst>
              <a:gd name="adj1" fmla="val 49977"/>
              <a:gd name="adj2" fmla="val 80665"/>
              <a:gd name="adj3" fmla="val 16667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On exécute </a:t>
            </a:r>
            <a:r>
              <a:rPr lang="fr-FR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1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builds</a:t>
            </a:r>
            <a:r>
              <a:rPr lang="fr-FR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d’intégration chaque nuit 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4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iFix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4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Release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On développe entre </a:t>
            </a:r>
            <a:r>
              <a:rPr lang="fr-FR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 et 2 prototypes en parallèle 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du main développement</a:t>
            </a:r>
            <a:endParaRPr lang="fr-FR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165543" y="756231"/>
            <a:ext cx="7006989" cy="306324"/>
          </a:xfrm>
          <a:prstGeom prst="wedgeRoundRectCallout">
            <a:avLst>
              <a:gd name="adj1" fmla="val -49639"/>
              <a:gd name="adj2" fmla="val 11822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>
                <a:latin typeface="Arial" pitchFamily="34" charset="0"/>
                <a:cs typeface="Arial" pitchFamily="34" charset="0"/>
              </a:rPr>
              <a:t>Nous avions du mal à communiquer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entre nous</a:t>
            </a:r>
            <a:endParaRPr lang="fr-FR" sz="1400" dirty="0">
              <a:latin typeface="Arial" pitchFamily="34" charset="0"/>
              <a:cs typeface="Arial" pitchFamily="34" charset="0"/>
            </a:endParaRPr>
          </a:p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1971469" y="1240105"/>
            <a:ext cx="7006990" cy="777486"/>
          </a:xfrm>
          <a:prstGeom prst="wedgeRoundRectCallout">
            <a:avLst>
              <a:gd name="adj1" fmla="val 49977"/>
              <a:gd name="adj2" fmla="val 80665"/>
              <a:gd name="adj3" fmla="val 16667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1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Scrum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nous incite à communiquer quotidiennement et en fin de Sprint. »</a:t>
            </a:r>
          </a:p>
          <a:p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« Nous pouvons expliciter au plus tôt les points bloquants et ainsi solliciter le </a:t>
            </a:r>
            <a:r>
              <a:rPr lang="fr-FR" sz="1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Scrum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Master, l’Architecte ou le PO »</a:t>
            </a:r>
            <a:endParaRPr lang="fr-FR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1"/>
            <a:ext cx="8582025" cy="388938"/>
          </a:xfrm>
        </p:spPr>
        <p:txBody>
          <a:bodyPr/>
          <a:lstStyle/>
          <a:p>
            <a:r>
              <a:rPr lang="en-US" dirty="0"/>
              <a:t>En quoi nous </a:t>
            </a:r>
            <a:r>
              <a:rPr lang="en-US" dirty="0" err="1"/>
              <a:t>sommes</a:t>
            </a:r>
            <a:r>
              <a:rPr lang="en-US" dirty="0"/>
              <a:t> nous </a:t>
            </a:r>
            <a:r>
              <a:rPr lang="en-US" dirty="0" err="1" smtClean="0"/>
              <a:t>améliorés</a:t>
            </a:r>
            <a:r>
              <a:rPr lang="en-US" dirty="0" smtClean="0"/>
              <a:t>…cont..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65385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22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35191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smtClean="0"/>
              <a:t>Petit-déjeuner « Méthodes Agiles » 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65542" y="553151"/>
            <a:ext cx="7006989" cy="306324"/>
          </a:xfrm>
          <a:prstGeom prst="wedgeRoundRectCallout">
            <a:avLst>
              <a:gd name="adj1" fmla="val -50683"/>
              <a:gd name="adj2" fmla="val 9036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>
                <a:latin typeface="Arial" pitchFamily="34" charset="0"/>
                <a:cs typeface="Arial" pitchFamily="34" charset="0"/>
              </a:rPr>
              <a:t>Nous avions du mal à estimer une tache de développement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971468" y="972942"/>
            <a:ext cx="7006990" cy="288948"/>
          </a:xfrm>
          <a:prstGeom prst="wedgeRoundRectCallout">
            <a:avLst>
              <a:gd name="adj1" fmla="val 49977"/>
              <a:gd name="adj2" fmla="val 80665"/>
              <a:gd name="adj3" fmla="val 16667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L’équipe estime en Story Points correctement dès le 3ème Sprint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65543" y="3277711"/>
            <a:ext cx="7006989" cy="306324"/>
          </a:xfrm>
          <a:prstGeom prst="wedgeRoundRectCallout">
            <a:avLst>
              <a:gd name="adj1" fmla="val -50683"/>
              <a:gd name="adj2" fmla="val 9036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>
                <a:latin typeface="Arial" pitchFamily="34" charset="0"/>
                <a:cs typeface="Arial" pitchFamily="34" charset="0"/>
              </a:rPr>
              <a:t>Certains développeurs pensaient qu’un outil ALM ralentissait leur travail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971469" y="3697502"/>
            <a:ext cx="7006990" cy="288948"/>
          </a:xfrm>
          <a:prstGeom prst="wedgeRoundRectCallout">
            <a:avLst>
              <a:gd name="adj1" fmla="val 49977"/>
              <a:gd name="adj2" fmla="val 80665"/>
              <a:gd name="adj3" fmla="val 16667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Je peux gérer plus facilement au jour le jour mes tâches 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fr-FR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971468" y="4099917"/>
            <a:ext cx="7006990" cy="505659"/>
          </a:xfrm>
          <a:prstGeom prst="wedgeRoundRectCallout">
            <a:avLst>
              <a:gd name="adj1" fmla="val 49977"/>
              <a:gd name="adj2" fmla="val 80665"/>
              <a:gd name="adj3" fmla="val 16667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Je peux tester mon code sur la machine cible avant de le partager avec le reste de l’équipe 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fr-FR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971468" y="4719043"/>
            <a:ext cx="7006990" cy="288948"/>
          </a:xfrm>
          <a:prstGeom prst="wedgeRoundRectCallout">
            <a:avLst>
              <a:gd name="adj1" fmla="val 49977"/>
              <a:gd name="adj2" fmla="val 80665"/>
              <a:gd name="adj3" fmla="val 16667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Mon code est sauvegardé sans que j’ai à m’en 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inquiéter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fr-FR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1971468" y="5121458"/>
            <a:ext cx="7006990" cy="577896"/>
          </a:xfrm>
          <a:prstGeom prst="wedgeRoundRectCallout">
            <a:avLst>
              <a:gd name="adj1" fmla="val 49977"/>
              <a:gd name="adj2" fmla="val 80665"/>
              <a:gd name="adj3" fmla="val 16667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retrouve facilement d’où vient telle ou telle modification et, surtout, pourquoi elle a été faite 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fr-FR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971468" y="5812821"/>
            <a:ext cx="7006990" cy="650133"/>
          </a:xfrm>
          <a:prstGeom prst="wedgeRoundRectCallout">
            <a:avLst>
              <a:gd name="adj1" fmla="val 49977"/>
              <a:gd name="adj2" fmla="val 80665"/>
              <a:gd name="adj3" fmla="val 16667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Je peux plus facilement intégrer le code de mon équipe avec celui des autres équipes »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165543" y="1406364"/>
            <a:ext cx="7006989" cy="306324"/>
          </a:xfrm>
          <a:prstGeom prst="wedgeRoundRectCallout">
            <a:avLst>
              <a:gd name="adj1" fmla="val -50683"/>
              <a:gd name="adj2" fmla="val 9036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>
                <a:latin typeface="Arial" pitchFamily="34" charset="0"/>
                <a:cs typeface="Arial" pitchFamily="34" charset="0"/>
              </a:rPr>
              <a:t>Nous avions beaucoup de mal à suivre l’état d’avancement du projet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971468" y="1826155"/>
            <a:ext cx="7006990" cy="577897"/>
          </a:xfrm>
          <a:prstGeom prst="wedgeRoundRectCallout">
            <a:avLst>
              <a:gd name="adj1" fmla="val 49977"/>
              <a:gd name="adj2" fmla="val 80665"/>
              <a:gd name="adj3" fmla="val 16667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Product </a:t>
            </a:r>
            <a:r>
              <a:rPr lang="fr-FR" sz="14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Owner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: « On sait beaucoup plus tôt si le projet 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prend 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du retard 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ou quand 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l’on pourra démontrer telle ou telle fonctionnalité à nos clients »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1971468" y="2517519"/>
            <a:ext cx="7006990" cy="288948"/>
          </a:xfrm>
          <a:prstGeom prst="wedgeRoundRectCallout">
            <a:avLst>
              <a:gd name="adj1" fmla="val 49977"/>
              <a:gd name="adj2" fmla="val 80665"/>
              <a:gd name="adj3" fmla="val 16667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Manager : « On peut rapidement identifier les point d’achoppements  »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1971468" y="2919934"/>
            <a:ext cx="7006990" cy="288948"/>
          </a:xfrm>
          <a:prstGeom prst="wedgeRoundRectCallout">
            <a:avLst>
              <a:gd name="adj1" fmla="val 49977"/>
              <a:gd name="adj2" fmla="val 80665"/>
              <a:gd name="adj3" fmla="val 16667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Développeur : 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On voit que le projet avance </a:t>
            </a:r>
            <a:r>
              <a:rPr lang="fr-FR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7362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leçons apprises…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1800" dirty="0" err="1" smtClean="0"/>
              <a:t>Scrum</a:t>
            </a:r>
            <a:r>
              <a:rPr lang="fr-FR" sz="1800" dirty="0" smtClean="0"/>
              <a:t> aide à mieux communiquer grâce au cérémonial de ses meetings</a:t>
            </a:r>
          </a:p>
          <a:p>
            <a:pPr marL="790575" lvl="1" indent="-342900">
              <a:buFont typeface="Wingdings" pitchFamily="2" charset="2"/>
              <a:buChar char="v"/>
              <a:tabLst>
                <a:tab pos="3206750" algn="l"/>
              </a:tabLst>
            </a:pPr>
            <a:r>
              <a:rPr lang="fr-FR" sz="1400" dirty="0" smtClean="0"/>
              <a:t>Sprint </a:t>
            </a:r>
            <a:r>
              <a:rPr lang="fr-FR" sz="1400" dirty="0" err="1" smtClean="0"/>
              <a:t>Reviews</a:t>
            </a:r>
            <a:r>
              <a:rPr lang="fr-FR" sz="1400" dirty="0" smtClean="0"/>
              <a:t> 	(ROTI: 5)</a:t>
            </a:r>
          </a:p>
          <a:p>
            <a:pPr marL="790575" lvl="1" indent="-342900">
              <a:buFont typeface="Wingdings" pitchFamily="2" charset="2"/>
              <a:buChar char="v"/>
              <a:tabLst>
                <a:tab pos="3206750" algn="l"/>
              </a:tabLst>
            </a:pPr>
            <a:r>
              <a:rPr lang="fr-FR" sz="1400" dirty="0" err="1" smtClean="0"/>
              <a:t>Retrospectives</a:t>
            </a:r>
            <a:r>
              <a:rPr lang="fr-FR" sz="1400" dirty="0" smtClean="0"/>
              <a:t> 	(ROTI: 5)</a:t>
            </a:r>
          </a:p>
          <a:p>
            <a:pPr marL="790575" lvl="1" indent="-342900">
              <a:buFont typeface="Wingdings" pitchFamily="2" charset="2"/>
              <a:buChar char="v"/>
              <a:tabLst>
                <a:tab pos="3206750" algn="l"/>
              </a:tabLst>
            </a:pPr>
            <a:r>
              <a:rPr lang="fr-FR" sz="1400" dirty="0" smtClean="0"/>
              <a:t>Daily </a:t>
            </a:r>
            <a:r>
              <a:rPr lang="fr-FR" sz="1400" dirty="0" err="1" smtClean="0"/>
              <a:t>Scrum</a:t>
            </a:r>
            <a:r>
              <a:rPr lang="fr-FR" sz="1400" dirty="0"/>
              <a:t> </a:t>
            </a:r>
            <a:r>
              <a:rPr lang="fr-FR" sz="1400" dirty="0" smtClean="0"/>
              <a:t>	(</a:t>
            </a:r>
            <a:r>
              <a:rPr lang="fr-FR" sz="1400" dirty="0"/>
              <a:t>ROTI: 4.5</a:t>
            </a:r>
            <a:r>
              <a:rPr lang="fr-FR" sz="1400" dirty="0" smtClean="0"/>
              <a:t>)</a:t>
            </a:r>
          </a:p>
          <a:p>
            <a:pPr marL="790575" lvl="1" indent="-342900">
              <a:buFont typeface="Wingdings" pitchFamily="2" charset="2"/>
              <a:buChar char="v"/>
              <a:tabLst>
                <a:tab pos="3206750" algn="l"/>
              </a:tabLst>
            </a:pPr>
            <a:r>
              <a:rPr lang="fr-FR" sz="1400" dirty="0" smtClean="0"/>
              <a:t>Planning </a:t>
            </a:r>
            <a:r>
              <a:rPr lang="fr-FR" sz="1400" dirty="0"/>
              <a:t>Meetings </a:t>
            </a:r>
            <a:r>
              <a:rPr lang="fr-FR" sz="1400" dirty="0" smtClean="0"/>
              <a:t>	(ROTI</a:t>
            </a:r>
            <a:r>
              <a:rPr lang="fr-FR" sz="1400" dirty="0"/>
              <a:t>: 4</a:t>
            </a:r>
            <a:r>
              <a:rPr lang="fr-FR" sz="1400" dirty="0" smtClean="0"/>
              <a:t>)</a:t>
            </a:r>
          </a:p>
          <a:p>
            <a:pPr marL="790575" lvl="1" indent="-342900">
              <a:buFont typeface="Wingdings" pitchFamily="2" charset="2"/>
              <a:buChar char="v"/>
            </a:pPr>
            <a:endParaRPr lang="fr-FR" sz="1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Une </a:t>
            </a:r>
            <a:r>
              <a:rPr lang="fr-FR" sz="1800" dirty="0" smtClean="0">
                <a:solidFill>
                  <a:schemeClr val="bg2"/>
                </a:solidFill>
              </a:rPr>
              <a:t>seule équipe de 17 personnes </a:t>
            </a:r>
            <a:r>
              <a:rPr lang="fr-FR" sz="1800" dirty="0" smtClean="0"/>
              <a:t>peut collaborer en SCRUM en « </a:t>
            </a:r>
            <a:r>
              <a:rPr lang="fr-FR" sz="1800" dirty="0" err="1" smtClean="0"/>
              <a:t>remote</a:t>
            </a:r>
            <a:r>
              <a:rPr lang="fr-FR" sz="1800" dirty="0" smtClean="0"/>
              <a:t> » grâce à RTC </a:t>
            </a:r>
          </a:p>
          <a:p>
            <a:pPr marL="342900" indent="-342900">
              <a:buFont typeface="Wingdings" pitchFamily="2" charset="2"/>
              <a:buChar char="v"/>
            </a:pPr>
            <a:endParaRPr lang="fr-FR" sz="18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Quelque que soit le background technique de l’équipe, l’apprentissage de RTC ne peut se faire sans </a:t>
            </a:r>
            <a:r>
              <a:rPr lang="fr-FR" sz="1800" dirty="0" smtClean="0">
                <a:solidFill>
                  <a:schemeClr val="bg2"/>
                </a:solidFill>
              </a:rPr>
              <a:t>apprentissage </a:t>
            </a:r>
            <a:r>
              <a:rPr lang="fr-FR" sz="1800" dirty="0" smtClean="0"/>
              <a:t>et sans </a:t>
            </a:r>
            <a:r>
              <a:rPr lang="fr-FR" sz="1800" dirty="0" smtClean="0">
                <a:solidFill>
                  <a:schemeClr val="bg2"/>
                </a:solidFill>
              </a:rPr>
              <a:t>coaching</a:t>
            </a:r>
          </a:p>
          <a:p>
            <a:pPr marL="342900" indent="-342900">
              <a:buFont typeface="Wingdings" pitchFamily="2" charset="2"/>
              <a:buChar char="v"/>
            </a:pPr>
            <a:endParaRPr lang="fr-FR" sz="1800" dirty="0"/>
          </a:p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Construire une </a:t>
            </a:r>
            <a:r>
              <a:rPr lang="fr-FR" sz="1800" dirty="0" smtClean="0">
                <a:solidFill>
                  <a:schemeClr val="bg2"/>
                </a:solidFill>
              </a:rPr>
              <a:t>expertise</a:t>
            </a:r>
            <a:r>
              <a:rPr lang="fr-FR" sz="1800" dirty="0" smtClean="0"/>
              <a:t> au sein d’une équipe réduite puis monter en compétence le reste de l’équipe avec cette </a:t>
            </a:r>
            <a:r>
              <a:rPr lang="fr-FR" sz="1800" dirty="0" smtClean="0">
                <a:solidFill>
                  <a:schemeClr val="bg2"/>
                </a:solidFill>
              </a:rPr>
              <a:t>équipe de « champions »</a:t>
            </a:r>
            <a:r>
              <a:rPr lang="fr-FR" sz="1800" dirty="0" smtClean="0"/>
              <a:t>	</a:t>
            </a:r>
            <a:br>
              <a:rPr lang="fr-FR" sz="1800" dirty="0" smtClean="0"/>
            </a:br>
            <a:endParaRPr lang="fr-FR" sz="18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Introduire de nouveaux concepts / fonctionnalités « </a:t>
            </a:r>
            <a:r>
              <a:rPr lang="fr-FR" sz="1800" dirty="0" smtClean="0">
                <a:solidFill>
                  <a:schemeClr val="bg2"/>
                </a:solidFill>
              </a:rPr>
              <a:t>au fil de l’eau</a:t>
            </a:r>
            <a:r>
              <a:rPr lang="fr-FR" sz="1800" dirty="0" smtClean="0">
                <a:solidFill>
                  <a:srgbClr val="7889FB"/>
                </a:solidFill>
              </a:rPr>
              <a:t> »</a:t>
            </a:r>
          </a:p>
          <a:p>
            <a:pPr marL="342900" indent="-342900">
              <a:buFont typeface="Wingdings" pitchFamily="2" charset="2"/>
              <a:buChar char="v"/>
            </a:pPr>
            <a:endParaRPr lang="fr-F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23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1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prochaines</a:t>
            </a:r>
            <a:r>
              <a:rPr lang="en-US" dirty="0" smtClean="0"/>
              <a:t> </a:t>
            </a:r>
            <a:r>
              <a:rPr lang="en-US" dirty="0" err="1" smtClean="0"/>
              <a:t>étapes</a:t>
            </a:r>
            <a:r>
              <a:rPr lang="en-US" dirty="0" smtClean="0"/>
              <a:t>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«</a:t>
            </a:r>
            <a:r>
              <a:rPr lang="fr-FR" dirty="0" smtClean="0">
                <a:solidFill>
                  <a:srgbClr val="7889FB"/>
                </a:solidFill>
              </a:rPr>
              <a:t> Briser les clivages »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dirty="0" smtClean="0"/>
              <a:t>Pour l’instant l’équipe Pacbase / COBOL ne gère que ses tâches de développement sous RTC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dirty="0" smtClean="0"/>
              <a:t>Une fois notre code Pacbase migré sous RPP, toute l’équipe (</a:t>
            </a:r>
            <a:r>
              <a:rPr lang="fr-FR" dirty="0" err="1" smtClean="0"/>
              <a:t>Pacbasien</a:t>
            </a:r>
            <a:r>
              <a:rPr lang="fr-FR" dirty="0" smtClean="0"/>
              <a:t> et </a:t>
            </a:r>
            <a:r>
              <a:rPr lang="fr-FR" dirty="0" err="1" smtClean="0"/>
              <a:t>Javaien</a:t>
            </a:r>
            <a:r>
              <a:rPr lang="fr-FR" dirty="0" smtClean="0"/>
              <a:t>) partagera la même plate-forme de développement</a:t>
            </a:r>
          </a:p>
          <a:p>
            <a:pPr marL="342900" indent="-342900">
              <a:buFont typeface="Wingdings" pitchFamily="2" charset="2"/>
              <a:buChar char="v"/>
            </a:pPr>
            <a:endParaRPr lang="fr-FR" dirty="0"/>
          </a:p>
          <a:p>
            <a:pPr marL="342900" indent="-342900">
              <a:buFont typeface="Wingdings" pitchFamily="2" charset="2"/>
              <a:buChar char="v"/>
            </a:pPr>
            <a:r>
              <a:rPr lang="fr-FR" dirty="0" smtClean="0">
                <a:solidFill>
                  <a:srgbClr val="7889FB"/>
                </a:solidFill>
              </a:rPr>
              <a:t>L’équipe est devenue accro aux </a:t>
            </a:r>
            <a:r>
              <a:rPr lang="fr-FR" dirty="0" err="1" smtClean="0">
                <a:solidFill>
                  <a:srgbClr val="7889FB"/>
                </a:solidFill>
              </a:rPr>
              <a:t>Builds</a:t>
            </a:r>
            <a:endParaRPr lang="fr-FR" dirty="0" smtClean="0">
              <a:solidFill>
                <a:srgbClr val="7889FB"/>
              </a:solidFill>
            </a:endParaRPr>
          </a:p>
          <a:p>
            <a:pPr marL="790575" lvl="1" indent="-342900">
              <a:buFont typeface="Wingdings" pitchFamily="2" charset="2"/>
              <a:buChar char="v"/>
            </a:pPr>
            <a:r>
              <a:rPr lang="fr-FR" dirty="0" smtClean="0"/>
              <a:t>Multiplier le nombre de bases clients migrées et testées en parallèle chaque nuit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dirty="0" smtClean="0"/>
              <a:t>L’équipe COBOL s’y met en pilotant des </a:t>
            </a:r>
            <a:r>
              <a:rPr lang="fr-FR" dirty="0" err="1" smtClean="0"/>
              <a:t>builds</a:t>
            </a:r>
            <a:r>
              <a:rPr lang="fr-FR" dirty="0" smtClean="0"/>
              <a:t> REXX / JCL depuis RTC</a:t>
            </a:r>
          </a:p>
          <a:p>
            <a:pPr marL="790575" lvl="1" indent="-342900">
              <a:buFont typeface="Wingdings" pitchFamily="2" charset="2"/>
              <a:buChar char="v"/>
            </a:pPr>
            <a:endParaRPr lang="fr-FR" dirty="0"/>
          </a:p>
          <a:p>
            <a:pPr marL="342900" indent="-342900">
              <a:buFont typeface="Wingdings" pitchFamily="2" charset="2"/>
              <a:buChar char="v"/>
            </a:pPr>
            <a:r>
              <a:rPr lang="fr-FR" dirty="0" smtClean="0">
                <a:solidFill>
                  <a:srgbClr val="7889FB"/>
                </a:solidFill>
              </a:rPr>
              <a:t>Déployer nos </a:t>
            </a:r>
            <a:r>
              <a:rPr lang="fr-FR" dirty="0" err="1" smtClean="0">
                <a:solidFill>
                  <a:srgbClr val="7889FB"/>
                </a:solidFill>
              </a:rPr>
              <a:t>builds</a:t>
            </a:r>
            <a:r>
              <a:rPr lang="fr-FR" dirty="0" smtClean="0">
                <a:solidFill>
                  <a:srgbClr val="7889FB"/>
                </a:solidFill>
              </a:rPr>
              <a:t> sur le Cloud  pour obtenir plus de feedbacks de nos « </a:t>
            </a:r>
            <a:r>
              <a:rPr lang="fr-FR" dirty="0" err="1" smtClean="0">
                <a:solidFill>
                  <a:srgbClr val="7889FB"/>
                </a:solidFill>
              </a:rPr>
              <a:t>Early</a:t>
            </a:r>
            <a:r>
              <a:rPr lang="fr-FR" dirty="0" smtClean="0">
                <a:solidFill>
                  <a:srgbClr val="7889FB"/>
                </a:solidFill>
              </a:rPr>
              <a:t> </a:t>
            </a:r>
            <a:r>
              <a:rPr lang="fr-FR" dirty="0" err="1" smtClean="0">
                <a:solidFill>
                  <a:srgbClr val="7889FB"/>
                </a:solidFill>
              </a:rPr>
              <a:t>Adopters</a:t>
            </a:r>
            <a:r>
              <a:rPr lang="fr-FR" dirty="0" smtClean="0">
                <a:solidFill>
                  <a:srgbClr val="7889FB"/>
                </a:solidFill>
              </a:rPr>
              <a:t> »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dirty="0" smtClean="0">
                <a:solidFill>
                  <a:schemeClr val="bg2"/>
                </a:solidFill>
              </a:rPr>
              <a:t>Lean startup</a:t>
            </a:r>
          </a:p>
          <a:p>
            <a:pPr marL="447675" lvl="1" indent="0">
              <a:buNone/>
            </a:pPr>
            <a:endParaRPr lang="fr-FR" dirty="0"/>
          </a:p>
          <a:p>
            <a:pPr marL="342900" indent="-342900">
              <a:buFont typeface="Wingdings" pitchFamily="2" charset="2"/>
              <a:buChar char="v"/>
            </a:pPr>
            <a:r>
              <a:rPr lang="fr-FR" dirty="0" smtClean="0">
                <a:solidFill>
                  <a:srgbClr val="7889FB"/>
                </a:solidFill>
              </a:rPr>
              <a:t>Utiliser Rational </a:t>
            </a:r>
            <a:r>
              <a:rPr lang="fr-FR" dirty="0" err="1" smtClean="0">
                <a:solidFill>
                  <a:srgbClr val="7889FB"/>
                </a:solidFill>
              </a:rPr>
              <a:t>Requirement</a:t>
            </a:r>
            <a:r>
              <a:rPr lang="fr-FR" dirty="0" smtClean="0">
                <a:solidFill>
                  <a:srgbClr val="7889FB"/>
                </a:solidFill>
              </a:rPr>
              <a:t> Composer pour définir et, surtout, tracer les exigences du projet</a:t>
            </a:r>
            <a:endParaRPr lang="fr-FR" dirty="0">
              <a:solidFill>
                <a:srgbClr val="7889FB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45263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24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 smtClean="0"/>
              <a:t>Q&amp;A</a:t>
            </a:r>
            <a:endParaRPr lang="en-US" sz="2000" smtClean="0"/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2263775"/>
            <a:ext cx="3963988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85297"/>
                  </a:outerShdw>
                </a:effectLst>
              </a14:hiddenEffects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z="2900" smtClean="0"/>
              <a:t>Backup Slides</a:t>
            </a:r>
            <a:endParaRPr lang="en-US" sz="29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5007" y="4781320"/>
            <a:ext cx="7851227" cy="8813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Déployer</a:t>
            </a:r>
            <a:r>
              <a:rPr lang="en-US" dirty="0" smtClean="0"/>
              <a:t> RTC : </a:t>
            </a:r>
            <a:r>
              <a:rPr lang="en-US" dirty="0" err="1" smtClean="0"/>
              <a:t>différentes</a:t>
            </a:r>
            <a:r>
              <a:rPr lang="en-US" dirty="0" smtClean="0"/>
              <a:t> </a:t>
            </a:r>
            <a:r>
              <a:rPr lang="en-US" dirty="0" err="1" smtClean="0"/>
              <a:t>approches</a:t>
            </a:r>
            <a:endParaRPr lang="en-US" dirty="0"/>
          </a:p>
        </p:txBody>
      </p:sp>
      <p:grpSp>
        <p:nvGrpSpPr>
          <p:cNvPr id="12339" name="Group 51"/>
          <p:cNvGrpSpPr>
            <a:grpSpLocks/>
          </p:cNvGrpSpPr>
          <p:nvPr/>
        </p:nvGrpSpPr>
        <p:grpSpPr bwMode="auto">
          <a:xfrm>
            <a:off x="685800" y="2133600"/>
            <a:ext cx="7467600" cy="609600"/>
            <a:chOff x="432" y="960"/>
            <a:chExt cx="4704" cy="384"/>
          </a:xfrm>
        </p:grpSpPr>
        <p:sp>
          <p:nvSpPr>
            <p:cNvPr id="12335" name="Rectangle 47"/>
            <p:cNvSpPr>
              <a:spLocks noChangeArrowheads="1"/>
            </p:cNvSpPr>
            <p:nvPr/>
          </p:nvSpPr>
          <p:spPr bwMode="auto">
            <a:xfrm>
              <a:off x="432" y="960"/>
              <a:ext cx="4704" cy="384"/>
            </a:xfrm>
            <a:prstGeom prst="rect">
              <a:avLst/>
            </a:prstGeom>
            <a:solidFill>
              <a:srgbClr val="DDDDDD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/>
            <a:lstStyle/>
            <a:p>
              <a:pPr algn="l"/>
              <a:r>
                <a:rPr lang="en-US" sz="1600" b="1">
                  <a:solidFill>
                    <a:schemeClr val="bg2"/>
                  </a:solidFill>
                </a:rPr>
                <a:t>Governance first</a:t>
              </a:r>
            </a:p>
          </p:txBody>
        </p:sp>
        <p:sp>
          <p:nvSpPr>
            <p:cNvPr id="12292" name="AutoShape 4"/>
            <p:cNvSpPr>
              <a:spLocks noChangeArrowheads="1"/>
            </p:cNvSpPr>
            <p:nvPr/>
          </p:nvSpPr>
          <p:spPr bwMode="auto">
            <a:xfrm>
              <a:off x="480" y="1152"/>
              <a:ext cx="960" cy="144"/>
            </a:xfrm>
            <a:prstGeom prst="chevron">
              <a:avLst>
                <a:gd name="adj" fmla="val 75679"/>
              </a:avLst>
            </a:prstGeom>
            <a:solidFill>
              <a:srgbClr val="66FF33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600">
                  <a:solidFill>
                    <a:schemeClr val="bg2"/>
                  </a:solidFill>
                </a:rPr>
                <a:t>Work Item</a:t>
              </a:r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1392" y="1152"/>
              <a:ext cx="960" cy="144"/>
            </a:xfrm>
            <a:prstGeom prst="chevron">
              <a:avLst>
                <a:gd name="adj" fmla="val 75679"/>
              </a:avLst>
            </a:prstGeom>
            <a:solidFill>
              <a:srgbClr val="66FF33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600">
                  <a:solidFill>
                    <a:schemeClr val="bg2"/>
                  </a:solidFill>
                </a:rPr>
                <a:t>Dashboard</a:t>
              </a:r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auto">
            <a:xfrm>
              <a:off x="2304" y="1152"/>
              <a:ext cx="960" cy="144"/>
            </a:xfrm>
            <a:prstGeom prst="chevron">
              <a:avLst>
                <a:gd name="adj" fmla="val 75679"/>
              </a:avLst>
            </a:prstGeom>
            <a:solidFill>
              <a:srgbClr val="66FF33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600">
                  <a:solidFill>
                    <a:schemeClr val="bg2"/>
                  </a:solidFill>
                </a:rPr>
                <a:t>Planning</a:t>
              </a:r>
            </a:p>
          </p:txBody>
        </p:sp>
        <p:sp>
          <p:nvSpPr>
            <p:cNvPr id="12295" name="AutoShape 7"/>
            <p:cNvSpPr>
              <a:spLocks noChangeArrowheads="1"/>
            </p:cNvSpPr>
            <p:nvPr/>
          </p:nvSpPr>
          <p:spPr bwMode="auto">
            <a:xfrm>
              <a:off x="3216" y="1152"/>
              <a:ext cx="960" cy="144"/>
            </a:xfrm>
            <a:prstGeom prst="chevron">
              <a:avLst>
                <a:gd name="adj" fmla="val 75679"/>
              </a:avLst>
            </a:prstGeom>
            <a:solidFill>
              <a:schemeClr val="accent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600" dirty="0">
                  <a:solidFill>
                    <a:schemeClr val="bg2"/>
                  </a:solidFill>
                </a:rPr>
                <a:t>SCM</a:t>
              </a:r>
            </a:p>
          </p:txBody>
        </p:sp>
        <p:sp>
          <p:nvSpPr>
            <p:cNvPr id="12296" name="AutoShape 8"/>
            <p:cNvSpPr>
              <a:spLocks noChangeArrowheads="1"/>
            </p:cNvSpPr>
            <p:nvPr/>
          </p:nvSpPr>
          <p:spPr bwMode="auto">
            <a:xfrm>
              <a:off x="4128" y="1152"/>
              <a:ext cx="960" cy="144"/>
            </a:xfrm>
            <a:prstGeom prst="chevron">
              <a:avLst>
                <a:gd name="adj" fmla="val 75679"/>
              </a:avLst>
            </a:prstGeom>
            <a:solidFill>
              <a:schemeClr val="accent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600">
                  <a:solidFill>
                    <a:schemeClr val="bg2"/>
                  </a:solidFill>
                </a:rPr>
                <a:t>Build</a:t>
              </a:r>
            </a:p>
          </p:txBody>
        </p:sp>
      </p:grpSp>
      <p:grpSp>
        <p:nvGrpSpPr>
          <p:cNvPr id="12341" name="Group 53"/>
          <p:cNvGrpSpPr>
            <a:grpSpLocks/>
          </p:cNvGrpSpPr>
          <p:nvPr/>
        </p:nvGrpSpPr>
        <p:grpSpPr bwMode="auto">
          <a:xfrm>
            <a:off x="685800" y="3962400"/>
            <a:ext cx="7467600" cy="609600"/>
            <a:chOff x="432" y="1824"/>
            <a:chExt cx="4704" cy="384"/>
          </a:xfrm>
        </p:grpSpPr>
        <p:sp>
          <p:nvSpPr>
            <p:cNvPr id="12337" name="Rectangle 49"/>
            <p:cNvSpPr>
              <a:spLocks noChangeArrowheads="1"/>
            </p:cNvSpPr>
            <p:nvPr/>
          </p:nvSpPr>
          <p:spPr bwMode="auto">
            <a:xfrm>
              <a:off x="432" y="1824"/>
              <a:ext cx="4704" cy="384"/>
            </a:xfrm>
            <a:prstGeom prst="rect">
              <a:avLst/>
            </a:prstGeom>
            <a:solidFill>
              <a:srgbClr val="DDDDDD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/>
            <a:lstStyle/>
            <a:p>
              <a:pPr algn="l"/>
              <a:r>
                <a:rPr lang="en-US" sz="1600" b="1" dirty="0">
                  <a:solidFill>
                    <a:schemeClr val="bg2"/>
                  </a:solidFill>
                </a:rPr>
                <a:t>Build first </a:t>
              </a:r>
              <a:r>
                <a:rPr lang="en-US" sz="1600" b="1" dirty="0" smtClean="0">
                  <a:solidFill>
                    <a:schemeClr val="bg2"/>
                  </a:solidFill>
                </a:rPr>
                <a:t>( </a:t>
              </a:r>
              <a:r>
                <a:rPr lang="en-US" sz="1600" b="1" dirty="0">
                  <a:solidFill>
                    <a:schemeClr val="bg2"/>
                  </a:solidFill>
                </a:rPr>
                <a:t>continuous testing &amp; integration)</a:t>
              </a:r>
            </a:p>
          </p:txBody>
        </p:sp>
        <p:sp>
          <p:nvSpPr>
            <p:cNvPr id="12302" name="AutoShape 14"/>
            <p:cNvSpPr>
              <a:spLocks noChangeArrowheads="1"/>
            </p:cNvSpPr>
            <p:nvPr/>
          </p:nvSpPr>
          <p:spPr bwMode="auto">
            <a:xfrm>
              <a:off x="3216" y="2016"/>
              <a:ext cx="960" cy="144"/>
            </a:xfrm>
            <a:prstGeom prst="chevron">
              <a:avLst>
                <a:gd name="adj" fmla="val 75679"/>
              </a:avLst>
            </a:prstGeom>
            <a:solidFill>
              <a:schemeClr val="accent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 sz="1600">
                  <a:solidFill>
                    <a:schemeClr val="bg2"/>
                  </a:solidFill>
                </a:rPr>
                <a:t>Work Item</a:t>
              </a:r>
            </a:p>
          </p:txBody>
        </p:sp>
        <p:sp>
          <p:nvSpPr>
            <p:cNvPr id="12303" name="AutoShape 15"/>
            <p:cNvSpPr>
              <a:spLocks noChangeArrowheads="1"/>
            </p:cNvSpPr>
            <p:nvPr/>
          </p:nvSpPr>
          <p:spPr bwMode="auto">
            <a:xfrm>
              <a:off x="2304" y="2016"/>
              <a:ext cx="960" cy="144"/>
            </a:xfrm>
            <a:prstGeom prst="chevron">
              <a:avLst>
                <a:gd name="adj" fmla="val 75679"/>
              </a:avLst>
            </a:prstGeom>
            <a:solidFill>
              <a:srgbClr val="66FF33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 sz="1600">
                  <a:solidFill>
                    <a:schemeClr val="bg2"/>
                  </a:solidFill>
                </a:rPr>
                <a:t>Dashboard</a:t>
              </a:r>
            </a:p>
          </p:txBody>
        </p:sp>
        <p:sp>
          <p:nvSpPr>
            <p:cNvPr id="12304" name="AutoShape 16"/>
            <p:cNvSpPr>
              <a:spLocks noChangeArrowheads="1"/>
            </p:cNvSpPr>
            <p:nvPr/>
          </p:nvSpPr>
          <p:spPr bwMode="auto">
            <a:xfrm>
              <a:off x="4128" y="2016"/>
              <a:ext cx="960" cy="144"/>
            </a:xfrm>
            <a:prstGeom prst="chevron">
              <a:avLst>
                <a:gd name="adj" fmla="val 75679"/>
              </a:avLst>
            </a:prstGeom>
            <a:solidFill>
              <a:schemeClr val="accent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 sz="1600">
                  <a:solidFill>
                    <a:schemeClr val="bg2"/>
                  </a:solidFill>
                </a:rPr>
                <a:t>Planning</a:t>
              </a:r>
            </a:p>
          </p:txBody>
        </p:sp>
        <p:sp>
          <p:nvSpPr>
            <p:cNvPr id="12305" name="AutoShape 17"/>
            <p:cNvSpPr>
              <a:spLocks noChangeArrowheads="1"/>
            </p:cNvSpPr>
            <p:nvPr/>
          </p:nvSpPr>
          <p:spPr bwMode="auto">
            <a:xfrm>
              <a:off x="480" y="2016"/>
              <a:ext cx="960" cy="144"/>
            </a:xfrm>
            <a:prstGeom prst="chevron">
              <a:avLst>
                <a:gd name="adj" fmla="val 75679"/>
              </a:avLst>
            </a:prstGeom>
            <a:solidFill>
              <a:srgbClr val="66FF33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 sz="1600">
                  <a:solidFill>
                    <a:schemeClr val="bg2"/>
                  </a:solidFill>
                </a:rPr>
                <a:t>SCM</a:t>
              </a:r>
            </a:p>
          </p:txBody>
        </p:sp>
        <p:sp>
          <p:nvSpPr>
            <p:cNvPr id="12306" name="AutoShape 18"/>
            <p:cNvSpPr>
              <a:spLocks noChangeArrowheads="1"/>
            </p:cNvSpPr>
            <p:nvPr/>
          </p:nvSpPr>
          <p:spPr bwMode="auto">
            <a:xfrm>
              <a:off x="1392" y="2016"/>
              <a:ext cx="960" cy="144"/>
            </a:xfrm>
            <a:prstGeom prst="chevron">
              <a:avLst>
                <a:gd name="adj" fmla="val 75679"/>
              </a:avLst>
            </a:prstGeom>
            <a:solidFill>
              <a:srgbClr val="66FF33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 sz="1600">
                  <a:solidFill>
                    <a:schemeClr val="bg2"/>
                  </a:solidFill>
                </a:rPr>
                <a:t>Build</a:t>
              </a:r>
            </a:p>
          </p:txBody>
        </p:sp>
      </p:grpSp>
      <p:grpSp>
        <p:nvGrpSpPr>
          <p:cNvPr id="12340" name="Group 52"/>
          <p:cNvGrpSpPr>
            <a:grpSpLocks/>
          </p:cNvGrpSpPr>
          <p:nvPr/>
        </p:nvGrpSpPr>
        <p:grpSpPr bwMode="auto">
          <a:xfrm>
            <a:off x="685800" y="3048000"/>
            <a:ext cx="7467600" cy="609600"/>
            <a:chOff x="432" y="1392"/>
            <a:chExt cx="4704" cy="384"/>
          </a:xfrm>
        </p:grpSpPr>
        <p:sp>
          <p:nvSpPr>
            <p:cNvPr id="12336" name="Rectangle 48"/>
            <p:cNvSpPr>
              <a:spLocks noChangeArrowheads="1"/>
            </p:cNvSpPr>
            <p:nvPr/>
          </p:nvSpPr>
          <p:spPr bwMode="auto">
            <a:xfrm>
              <a:off x="432" y="1392"/>
              <a:ext cx="4704" cy="384"/>
            </a:xfrm>
            <a:prstGeom prst="rect">
              <a:avLst/>
            </a:prstGeom>
            <a:solidFill>
              <a:srgbClr val="DDDDDD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/>
            <a:lstStyle/>
            <a:p>
              <a:pPr algn="l"/>
              <a:r>
                <a:rPr lang="en-US" sz="1600" b="1">
                  <a:solidFill>
                    <a:schemeClr val="bg2"/>
                  </a:solidFill>
                </a:rPr>
                <a:t>Planning first</a:t>
              </a:r>
            </a:p>
          </p:txBody>
        </p:sp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>
              <a:off x="480" y="1584"/>
              <a:ext cx="960" cy="144"/>
            </a:xfrm>
            <a:prstGeom prst="chevron">
              <a:avLst>
                <a:gd name="adj" fmla="val 75679"/>
              </a:avLst>
            </a:prstGeom>
            <a:solidFill>
              <a:srgbClr val="66FF33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600">
                  <a:solidFill>
                    <a:schemeClr val="bg2"/>
                  </a:solidFill>
                </a:rPr>
                <a:t>Work Item</a:t>
              </a:r>
            </a:p>
          </p:txBody>
        </p:sp>
        <p:sp>
          <p:nvSpPr>
            <p:cNvPr id="12298" name="AutoShape 10"/>
            <p:cNvSpPr>
              <a:spLocks noChangeArrowheads="1"/>
            </p:cNvSpPr>
            <p:nvPr/>
          </p:nvSpPr>
          <p:spPr bwMode="auto">
            <a:xfrm>
              <a:off x="2304" y="1584"/>
              <a:ext cx="960" cy="144"/>
            </a:xfrm>
            <a:prstGeom prst="chevron">
              <a:avLst>
                <a:gd name="adj" fmla="val 75679"/>
              </a:avLst>
            </a:prstGeom>
            <a:solidFill>
              <a:schemeClr val="accent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600">
                  <a:solidFill>
                    <a:schemeClr val="bg2"/>
                  </a:solidFill>
                </a:rPr>
                <a:t>Dashboard</a:t>
              </a:r>
            </a:p>
          </p:txBody>
        </p:sp>
        <p:sp>
          <p:nvSpPr>
            <p:cNvPr id="12299" name="AutoShape 11"/>
            <p:cNvSpPr>
              <a:spLocks noChangeArrowheads="1"/>
            </p:cNvSpPr>
            <p:nvPr/>
          </p:nvSpPr>
          <p:spPr bwMode="auto">
            <a:xfrm>
              <a:off x="1392" y="1584"/>
              <a:ext cx="960" cy="144"/>
            </a:xfrm>
            <a:prstGeom prst="chevron">
              <a:avLst>
                <a:gd name="adj" fmla="val 75679"/>
              </a:avLst>
            </a:prstGeom>
            <a:solidFill>
              <a:srgbClr val="66FF33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600">
                  <a:solidFill>
                    <a:schemeClr val="bg2"/>
                  </a:solidFill>
                </a:rPr>
                <a:t>Planning</a:t>
              </a:r>
            </a:p>
          </p:txBody>
        </p:sp>
        <p:sp>
          <p:nvSpPr>
            <p:cNvPr id="12300" name="AutoShape 12"/>
            <p:cNvSpPr>
              <a:spLocks noChangeArrowheads="1"/>
            </p:cNvSpPr>
            <p:nvPr/>
          </p:nvSpPr>
          <p:spPr bwMode="auto">
            <a:xfrm>
              <a:off x="3216" y="1584"/>
              <a:ext cx="960" cy="144"/>
            </a:xfrm>
            <a:prstGeom prst="chevron">
              <a:avLst>
                <a:gd name="adj" fmla="val 75679"/>
              </a:avLst>
            </a:prstGeom>
            <a:solidFill>
              <a:schemeClr val="accent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600">
                  <a:solidFill>
                    <a:schemeClr val="bg2"/>
                  </a:solidFill>
                </a:rPr>
                <a:t>SCM</a:t>
              </a:r>
            </a:p>
          </p:txBody>
        </p:sp>
        <p:sp>
          <p:nvSpPr>
            <p:cNvPr id="12301" name="AutoShape 13"/>
            <p:cNvSpPr>
              <a:spLocks noChangeArrowheads="1"/>
            </p:cNvSpPr>
            <p:nvPr/>
          </p:nvSpPr>
          <p:spPr bwMode="auto">
            <a:xfrm>
              <a:off x="4128" y="1584"/>
              <a:ext cx="960" cy="144"/>
            </a:xfrm>
            <a:prstGeom prst="chevron">
              <a:avLst>
                <a:gd name="adj" fmla="val 75679"/>
              </a:avLst>
            </a:prstGeom>
            <a:solidFill>
              <a:schemeClr val="accent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600">
                  <a:solidFill>
                    <a:schemeClr val="bg2"/>
                  </a:solidFill>
                </a:rPr>
                <a:t>Build</a:t>
              </a:r>
            </a:p>
          </p:txBody>
        </p:sp>
      </p:grpSp>
      <p:grpSp>
        <p:nvGrpSpPr>
          <p:cNvPr id="12342" name="Group 54"/>
          <p:cNvGrpSpPr>
            <a:grpSpLocks/>
          </p:cNvGrpSpPr>
          <p:nvPr/>
        </p:nvGrpSpPr>
        <p:grpSpPr bwMode="auto">
          <a:xfrm>
            <a:off x="685800" y="4876800"/>
            <a:ext cx="7467600" cy="609600"/>
            <a:chOff x="432" y="2256"/>
            <a:chExt cx="4704" cy="384"/>
          </a:xfrm>
        </p:grpSpPr>
        <p:sp>
          <p:nvSpPr>
            <p:cNvPr id="12338" name="Rectangle 50"/>
            <p:cNvSpPr>
              <a:spLocks noChangeArrowheads="1"/>
            </p:cNvSpPr>
            <p:nvPr/>
          </p:nvSpPr>
          <p:spPr bwMode="auto">
            <a:xfrm>
              <a:off x="432" y="2256"/>
              <a:ext cx="4704" cy="384"/>
            </a:xfrm>
            <a:prstGeom prst="rect">
              <a:avLst/>
            </a:prstGeom>
            <a:solidFill>
              <a:srgbClr val="DDDDDD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/>
            <a:lstStyle/>
            <a:p>
              <a:pPr algn="l"/>
              <a:r>
                <a:rPr lang="en-US" sz="1600" b="1">
                  <a:solidFill>
                    <a:schemeClr val="bg2"/>
                  </a:solidFill>
                </a:rPr>
                <a:t>Development first</a:t>
              </a:r>
            </a:p>
          </p:txBody>
        </p:sp>
        <p:sp>
          <p:nvSpPr>
            <p:cNvPr id="12307" name="AutoShape 19"/>
            <p:cNvSpPr>
              <a:spLocks noChangeArrowheads="1"/>
            </p:cNvSpPr>
            <p:nvPr/>
          </p:nvSpPr>
          <p:spPr bwMode="auto">
            <a:xfrm>
              <a:off x="1392" y="2448"/>
              <a:ext cx="960" cy="144"/>
            </a:xfrm>
            <a:prstGeom prst="chevron">
              <a:avLst>
                <a:gd name="adj" fmla="val 75679"/>
              </a:avLst>
            </a:prstGeom>
            <a:solidFill>
              <a:srgbClr val="66FF33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 sz="1600">
                  <a:solidFill>
                    <a:schemeClr val="bg2"/>
                  </a:solidFill>
                </a:rPr>
                <a:t>Work Item</a:t>
              </a:r>
            </a:p>
          </p:txBody>
        </p:sp>
        <p:sp>
          <p:nvSpPr>
            <p:cNvPr id="12308" name="AutoShape 20"/>
            <p:cNvSpPr>
              <a:spLocks noChangeArrowheads="1"/>
            </p:cNvSpPr>
            <p:nvPr/>
          </p:nvSpPr>
          <p:spPr bwMode="auto">
            <a:xfrm>
              <a:off x="3216" y="2448"/>
              <a:ext cx="960" cy="144"/>
            </a:xfrm>
            <a:prstGeom prst="chevron">
              <a:avLst>
                <a:gd name="adj" fmla="val 75679"/>
              </a:avLst>
            </a:prstGeom>
            <a:solidFill>
              <a:schemeClr val="accent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 sz="1600">
                  <a:solidFill>
                    <a:schemeClr val="bg2"/>
                  </a:solidFill>
                </a:rPr>
                <a:t>Dashboard</a:t>
              </a:r>
            </a:p>
          </p:txBody>
        </p:sp>
        <p:sp>
          <p:nvSpPr>
            <p:cNvPr id="12309" name="AutoShape 21"/>
            <p:cNvSpPr>
              <a:spLocks noChangeArrowheads="1"/>
            </p:cNvSpPr>
            <p:nvPr/>
          </p:nvSpPr>
          <p:spPr bwMode="auto">
            <a:xfrm>
              <a:off x="4128" y="2448"/>
              <a:ext cx="960" cy="144"/>
            </a:xfrm>
            <a:prstGeom prst="chevron">
              <a:avLst>
                <a:gd name="adj" fmla="val 75679"/>
              </a:avLst>
            </a:prstGeom>
            <a:solidFill>
              <a:schemeClr val="accent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 sz="1600">
                  <a:solidFill>
                    <a:schemeClr val="bg2"/>
                  </a:solidFill>
                </a:rPr>
                <a:t>Planning</a:t>
              </a:r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>
              <a:off x="480" y="2448"/>
              <a:ext cx="960" cy="144"/>
            </a:xfrm>
            <a:prstGeom prst="chevron">
              <a:avLst>
                <a:gd name="adj" fmla="val 75679"/>
              </a:avLst>
            </a:prstGeom>
            <a:solidFill>
              <a:srgbClr val="66FF33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 sz="1600">
                  <a:solidFill>
                    <a:schemeClr val="bg2"/>
                  </a:solidFill>
                </a:rPr>
                <a:t>SCM</a:t>
              </a:r>
            </a:p>
          </p:txBody>
        </p:sp>
        <p:sp>
          <p:nvSpPr>
            <p:cNvPr id="12311" name="AutoShape 23"/>
            <p:cNvSpPr>
              <a:spLocks noChangeArrowheads="1"/>
            </p:cNvSpPr>
            <p:nvPr/>
          </p:nvSpPr>
          <p:spPr bwMode="auto">
            <a:xfrm>
              <a:off x="2304" y="2448"/>
              <a:ext cx="960" cy="144"/>
            </a:xfrm>
            <a:prstGeom prst="chevron">
              <a:avLst>
                <a:gd name="adj" fmla="val 75679"/>
              </a:avLst>
            </a:prstGeom>
            <a:solidFill>
              <a:srgbClr val="66FF33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 sz="1600">
                  <a:solidFill>
                    <a:schemeClr val="bg2"/>
                  </a:solidFill>
                </a:rPr>
                <a:t>Build</a:t>
              </a:r>
            </a:p>
          </p:txBody>
        </p:sp>
      </p:grp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7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3542809" y="2706630"/>
            <a:ext cx="5435648" cy="3787120"/>
          </a:xfrm>
          <a:prstGeom prst="roundRect">
            <a:avLst>
              <a:gd name="adj" fmla="val 4594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260416" y="467283"/>
            <a:ext cx="0" cy="6026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Etape</a:t>
            </a:r>
            <a:r>
              <a:rPr lang="en-US" dirty="0"/>
              <a:t> 2: RTC Source Code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28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1029" name="Picture 5" descr="http://www.creativeit.fr/uploads/images/panne-lenovo-thinkpad-serie%20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6" y="2778867"/>
            <a:ext cx="1298742" cy="118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2404890" y="2778867"/>
            <a:ext cx="1083555" cy="50565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Check-In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2404889" y="3372161"/>
            <a:ext cx="1083555" cy="5056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Load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800000">
            <a:off x="5438844" y="3160358"/>
            <a:ext cx="1083555" cy="50565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Deliver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800000" flipH="1">
            <a:off x="5438843" y="3753652"/>
            <a:ext cx="1083555" cy="5056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Accept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11347" y="4295844"/>
            <a:ext cx="1444740" cy="866844"/>
            <a:chOff x="6811347" y="3862422"/>
            <a:chExt cx="1444740" cy="866844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6811347" y="3862422"/>
              <a:ext cx="1444740" cy="866844"/>
            </a:xfrm>
            <a:prstGeom prst="flowChartAlternateProcess">
              <a:avLst/>
            </a:prstGeom>
            <a:solidFill>
              <a:srgbClr val="66FF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45720" rIns="45720" anchor="b" anchorCtr="0"/>
            <a:lstStyle/>
            <a:p>
              <a:pPr algn="r" fontAlgn="base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 smtClean="0">
                  <a:solidFill>
                    <a:schemeClr val="bg2"/>
                  </a:solidFill>
                </a:rPr>
                <a:t/>
              </a:r>
              <a:br>
                <a:rPr lang="en-US" sz="1400" dirty="0" smtClean="0">
                  <a:solidFill>
                    <a:schemeClr val="bg2"/>
                  </a:solidFill>
                </a:rPr>
              </a:br>
              <a:r>
                <a:rPr lang="en-US" sz="1400" dirty="0" smtClean="0">
                  <a:solidFill>
                    <a:schemeClr val="bg2"/>
                  </a:solidFill>
                </a:rPr>
                <a:t>Stream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333" y="3953198"/>
              <a:ext cx="300454" cy="270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777393" y="2882912"/>
            <a:ext cx="1444740" cy="866844"/>
            <a:chOff x="3777393" y="2449490"/>
            <a:chExt cx="1444740" cy="866844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3777393" y="2449490"/>
              <a:ext cx="1444740" cy="866844"/>
            </a:xfrm>
            <a:prstGeom prst="flowChartAlternateProcess">
              <a:avLst/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45720" rIns="45720" anchor="b" anchorCtr="0"/>
            <a:lstStyle/>
            <a:p>
              <a:pPr algn="r" fontAlgn="base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 smtClean="0">
                  <a:solidFill>
                    <a:schemeClr val="bg2"/>
                  </a:solidFill>
                </a:rPr>
                <a:t/>
              </a:r>
              <a:br>
                <a:rPr lang="en-US" sz="1400" dirty="0" smtClean="0">
                  <a:solidFill>
                    <a:schemeClr val="bg2"/>
                  </a:solidFill>
                </a:rPr>
              </a:br>
              <a:r>
                <a:rPr lang="en-US" sz="1400" dirty="0" smtClean="0">
                  <a:solidFill>
                    <a:schemeClr val="bg2"/>
                  </a:solidFill>
                </a:rPr>
                <a:t>Repository </a:t>
              </a:r>
              <a:r>
                <a:rPr lang="en-US" sz="1400" dirty="0">
                  <a:solidFill>
                    <a:schemeClr val="bg2"/>
                  </a:solidFill>
                </a:rPr>
                <a:t>Workspace</a:t>
              </a: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752" y="2489919"/>
              <a:ext cx="309826" cy="329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ounded Rectangular Callout 6"/>
          <p:cNvSpPr/>
          <p:nvPr/>
        </p:nvSpPr>
        <p:spPr>
          <a:xfrm>
            <a:off x="1754757" y="683994"/>
            <a:ext cx="2889480" cy="1532334"/>
          </a:xfrm>
          <a:prstGeom prst="wedgeRoundRectCallout">
            <a:avLst>
              <a:gd name="adj1" fmla="val 40672"/>
              <a:gd name="adj2" fmla="val 90348"/>
              <a:gd name="adj3" fmla="val 16667"/>
            </a:avLst>
          </a:prstGeom>
          <a:solidFill>
            <a:srgbClr val="7889FB"/>
          </a:solidFill>
          <a:ln>
            <a:solidFill>
              <a:schemeClr val="bg2"/>
            </a:solidFill>
          </a:ln>
        </p:spPr>
        <p:txBody>
          <a:bodyPr wrap="square" lIns="45720" rIns="45720" anchor="ctr" anchorCtr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Le </a:t>
            </a:r>
            <a:r>
              <a:rPr lang="fr-FR" sz="1400" dirty="0" err="1">
                <a:solidFill>
                  <a:schemeClr val="bg1"/>
                </a:solidFill>
              </a:rPr>
              <a:t>Repository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Workspace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>
                <a:solidFill>
                  <a:schemeClr val="bg1"/>
                </a:solidFill>
              </a:rPr>
              <a:t>est votre </a:t>
            </a:r>
            <a:r>
              <a:rPr lang="fr-FR" sz="1400" b="1" dirty="0">
                <a:solidFill>
                  <a:srgbClr val="FFFF00"/>
                </a:solidFill>
              </a:rPr>
              <a:t>espace personnel </a:t>
            </a:r>
            <a:r>
              <a:rPr lang="fr-FR" sz="1400" dirty="0">
                <a:solidFill>
                  <a:schemeClr val="bg1"/>
                </a:solidFill>
              </a:rPr>
              <a:t>de sauvegarde sur le serveur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Le code est organisé en </a:t>
            </a:r>
            <a:r>
              <a:rPr lang="fr-FR" sz="1400" b="1" dirty="0">
                <a:solidFill>
                  <a:srgbClr val="FFFF00"/>
                </a:solidFill>
              </a:rPr>
              <a:t>composants</a:t>
            </a:r>
            <a:r>
              <a:rPr lang="fr-FR" sz="1400" dirty="0">
                <a:solidFill>
                  <a:srgbClr val="FFFF00"/>
                </a:solidFill>
              </a:rPr>
              <a:t> </a:t>
            </a:r>
            <a:r>
              <a:rPr lang="fr-FR" sz="1400" dirty="0">
                <a:solidFill>
                  <a:schemeClr val="bg1"/>
                </a:solidFill>
              </a:rPr>
              <a:t>qui ont chacun leur </a:t>
            </a:r>
            <a:r>
              <a:rPr lang="fr-FR" sz="1400" b="1" dirty="0">
                <a:solidFill>
                  <a:srgbClr val="FFFF00"/>
                </a:solidFill>
              </a:rPr>
              <a:t>propre cycle de </a:t>
            </a:r>
            <a:r>
              <a:rPr lang="fr-FR" sz="1400" b="1" dirty="0" smtClean="0">
                <a:solidFill>
                  <a:srgbClr val="FFFF00"/>
                </a:solidFill>
              </a:rPr>
              <a:t>vie</a:t>
            </a:r>
            <a:r>
              <a:rPr lang="fr-FR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438844" y="683994"/>
            <a:ext cx="3002410" cy="1532334"/>
          </a:xfrm>
          <a:prstGeom prst="wedgeRoundRectCallout">
            <a:avLst>
              <a:gd name="adj1" fmla="val 33555"/>
              <a:gd name="adj2" fmla="val 181114"/>
              <a:gd name="adj3" fmla="val 16667"/>
            </a:avLst>
          </a:prstGeom>
          <a:solidFill>
            <a:srgbClr val="7889FB"/>
          </a:solidFill>
          <a:ln>
            <a:solidFill>
              <a:schemeClr val="bg2"/>
            </a:solidFill>
          </a:ln>
        </p:spPr>
        <p:txBody>
          <a:bodyPr wrap="square" lIns="45720" rIns="45720" anchor="ctr" anchorCtr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Les </a:t>
            </a:r>
            <a:r>
              <a:rPr lang="fr-FR" sz="1400" dirty="0" err="1">
                <a:solidFill>
                  <a:schemeClr val="bg1"/>
                </a:solidFill>
              </a:rPr>
              <a:t>Streams</a:t>
            </a:r>
            <a:r>
              <a:rPr lang="fr-FR" sz="1400" dirty="0">
                <a:solidFill>
                  <a:schemeClr val="bg1"/>
                </a:solidFill>
              </a:rPr>
              <a:t> servent à </a:t>
            </a:r>
            <a:r>
              <a:rPr lang="fr-FR" sz="1400" b="1" dirty="0">
                <a:solidFill>
                  <a:srgbClr val="FFFF00"/>
                </a:solidFill>
              </a:rPr>
              <a:t>partager</a:t>
            </a:r>
            <a:r>
              <a:rPr lang="fr-FR" sz="1400" dirty="0">
                <a:solidFill>
                  <a:srgbClr val="FFFF00"/>
                </a:solidFill>
              </a:rPr>
              <a:t> </a:t>
            </a:r>
            <a:r>
              <a:rPr lang="fr-FR" sz="1400" dirty="0">
                <a:solidFill>
                  <a:schemeClr val="bg1"/>
                </a:solidFill>
              </a:rPr>
              <a:t>vos fichier avec votre équipe.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Un Stream décrit une </a:t>
            </a:r>
            <a:r>
              <a:rPr lang="fr-FR" sz="1400" b="1" dirty="0">
                <a:solidFill>
                  <a:srgbClr val="FFFF00"/>
                </a:solidFill>
              </a:rPr>
              <a:t>organisation de composants </a:t>
            </a:r>
            <a:r>
              <a:rPr lang="fr-FR" sz="1400" dirty="0">
                <a:solidFill>
                  <a:schemeClr val="bg1"/>
                </a:solidFill>
              </a:rPr>
              <a:t>à une certaine version de leur cycle de vie (: Composition </a:t>
            </a:r>
            <a:r>
              <a:rPr lang="fr-FR" sz="1400" dirty="0" err="1">
                <a:solidFill>
                  <a:schemeClr val="bg1"/>
                </a:solidFill>
              </a:rPr>
              <a:t>Map</a:t>
            </a:r>
            <a:r>
              <a:rPr lang="fr-FR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" name="Right Arrow 19"/>
          <p:cNvSpPr/>
          <p:nvPr/>
        </p:nvSpPr>
        <p:spPr bwMode="auto">
          <a:xfrm rot="19800000">
            <a:off x="5420439" y="5054747"/>
            <a:ext cx="1083555" cy="505659"/>
          </a:xfrm>
          <a:prstGeom prst="rightArrow">
            <a:avLst/>
          </a:prstGeom>
          <a:solidFill>
            <a:srgbClr val="7889F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Deliver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9800000" flipH="1">
            <a:off x="5420438" y="5648041"/>
            <a:ext cx="1083555" cy="50565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Accept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77393" y="5379399"/>
            <a:ext cx="1444740" cy="866844"/>
            <a:chOff x="3777393" y="2449490"/>
            <a:chExt cx="1444740" cy="866844"/>
          </a:xfrm>
        </p:grpSpPr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3777393" y="2449490"/>
              <a:ext cx="1444740" cy="866844"/>
            </a:xfrm>
            <a:prstGeom prst="flowChartAlternateProcess">
              <a:avLst/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45720" rIns="45720" anchor="b" anchorCtr="0"/>
            <a:lstStyle/>
            <a:p>
              <a:pPr algn="r" fontAlgn="base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 smtClean="0">
                  <a:solidFill>
                    <a:schemeClr val="bg2"/>
                  </a:solidFill>
                </a:rPr>
                <a:t/>
              </a:r>
              <a:br>
                <a:rPr lang="en-US" sz="1400" dirty="0" smtClean="0">
                  <a:solidFill>
                    <a:schemeClr val="bg2"/>
                  </a:solidFill>
                </a:rPr>
              </a:br>
              <a:r>
                <a:rPr lang="en-US" sz="1400" dirty="0" smtClean="0">
                  <a:solidFill>
                    <a:schemeClr val="bg2"/>
                  </a:solidFill>
                </a:rPr>
                <a:t>Repository </a:t>
              </a:r>
              <a:r>
                <a:rPr lang="en-US" sz="1400" dirty="0">
                  <a:solidFill>
                    <a:schemeClr val="bg2"/>
                  </a:solidFill>
                </a:rPr>
                <a:t>Workspace</a:t>
              </a:r>
            </a:p>
          </p:txBody>
        </p:sp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752" y="2489919"/>
              <a:ext cx="309826" cy="329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5" descr="http://www.creativeit.fr/uploads/images/panne-lenovo-thinkpad-serie%20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6" y="5307162"/>
            <a:ext cx="1298742" cy="118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Arrow 25"/>
          <p:cNvSpPr/>
          <p:nvPr/>
        </p:nvSpPr>
        <p:spPr bwMode="auto">
          <a:xfrm>
            <a:off x="2404890" y="5307162"/>
            <a:ext cx="1083555" cy="505659"/>
          </a:xfrm>
          <a:prstGeom prst="rightArrow">
            <a:avLst/>
          </a:prstGeom>
          <a:solidFill>
            <a:srgbClr val="7889F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Check-In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flipH="1">
            <a:off x="2404889" y="5900456"/>
            <a:ext cx="1083555" cy="50565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Load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6200000" flipH="1">
            <a:off x="3957985" y="4232244"/>
            <a:ext cx="1083555" cy="50565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Accept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55277" y="2359692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2"/>
                </a:solidFill>
              </a:rPr>
              <a:t>Sauvegarde</a:t>
            </a:r>
            <a:br>
              <a:rPr lang="fr-FR" sz="1400" dirty="0" smtClean="0">
                <a:solidFill>
                  <a:schemeClr val="bg2"/>
                </a:solidFill>
              </a:rPr>
            </a:br>
            <a:r>
              <a:rPr lang="fr-FR" sz="1400" dirty="0" smtClean="0">
                <a:solidFill>
                  <a:schemeClr val="bg2"/>
                </a:solidFill>
              </a:rPr>
              <a:t>(automatique)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800000">
            <a:off x="5520999" y="2936162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2"/>
                </a:solidFill>
              </a:rPr>
              <a:t>Promotion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44528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Client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67139" y="270663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Serveur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465047" y="2923341"/>
            <a:ext cx="217473" cy="217473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465809" y="5450874"/>
            <a:ext cx="217473" cy="2174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282290" y="2923341"/>
            <a:ext cx="217473" cy="217473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244007" y="4367319"/>
            <a:ext cx="217473" cy="217473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572000" y="5451636"/>
            <a:ext cx="217473" cy="217473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753995" y="5451636"/>
            <a:ext cx="217473" cy="217473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283052" y="5451636"/>
            <a:ext cx="217473" cy="2174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532955" y="4368081"/>
            <a:ext cx="217473" cy="2174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572000" y="2923341"/>
            <a:ext cx="217473" cy="2174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753995" y="2922579"/>
            <a:ext cx="217473" cy="2174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465809" y="3283764"/>
            <a:ext cx="217473" cy="21747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933185" y="2923341"/>
            <a:ext cx="217473" cy="21747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933185" y="5451636"/>
            <a:ext cx="217473" cy="21747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457509" y="5821509"/>
            <a:ext cx="217473" cy="21747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883349" y="4367318"/>
            <a:ext cx="217473" cy="21747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" grpId="0" animBg="1"/>
      <p:bldP spid="10" grpId="0" animBg="1"/>
      <p:bldP spid="12" grpId="0" animBg="1"/>
      <p:bldP spid="13" grpId="0" animBg="1"/>
      <p:bldP spid="7" grpId="0" animBg="1"/>
      <p:bldP spid="7" grpId="1" animBg="1"/>
      <p:bldP spid="8" grpId="0" animBg="1"/>
      <p:bldP spid="8" grpId="1" animBg="1"/>
      <p:bldP spid="20" grpId="0" animBg="1"/>
      <p:bldP spid="21" grpId="0" animBg="1"/>
      <p:bldP spid="26" grpId="0" animBg="1"/>
      <p:bldP spid="27" grpId="0" animBg="1"/>
      <p:bldP spid="29" grpId="0" animBg="1"/>
      <p:bldP spid="17" grpId="0"/>
      <p:bldP spid="35" grpId="0"/>
      <p:bldP spid="3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RTC Source </a:t>
            </a:r>
            <a:r>
              <a:rPr lang="en-US" dirty="0"/>
              <a:t>Code </a:t>
            </a:r>
            <a:r>
              <a:rPr lang="en-US" dirty="0" smtClean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782639"/>
            <a:ext cx="7681913" cy="96904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fr-FR" dirty="0" smtClean="0"/>
              <a:t>Richesses Conceptuelles et Fonctionnelles du SCM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089650" y="1677988"/>
            <a:ext cx="6350" cy="1751012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114675" y="1677988"/>
            <a:ext cx="9525" cy="1827212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943600" y="2286000"/>
            <a:ext cx="762000" cy="6096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971800" y="2286000"/>
            <a:ext cx="762000" cy="6096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bg1">
              <a:lumMod val="75000"/>
            </a:schemeClr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Slide Number Placeholder 3"/>
          <p:cNvSpPr txBox="1">
            <a:spLocks noGrp="1"/>
          </p:cNvSpPr>
          <p:nvPr/>
        </p:nvSpPr>
        <p:spPr bwMode="black">
          <a:xfrm>
            <a:off x="8442325" y="6629400"/>
            <a:ext cx="684213" cy="2286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buClrTx/>
              <a:buFontTx/>
              <a:buNone/>
            </a:pPr>
            <a:fld id="{AB1AF9CD-AF36-4B85-A665-E505CA63BE1C}" type="slidenum">
              <a:rPr lang="en-US" altLang="en-US" sz="1000" b="1">
                <a:solidFill>
                  <a:srgbClr val="FFFFFF"/>
                </a:solidFill>
              </a:rPr>
              <a:pPr algn="r" eaLnBrk="1" fontAlgn="base" hangingPunct="1">
                <a:lnSpc>
                  <a:spcPct val="100000"/>
                </a:lnSpc>
                <a:buClrTx/>
                <a:buFontTx/>
                <a:buNone/>
              </a:pPr>
              <a:t>29</a:t>
            </a:fld>
            <a:endParaRPr lang="en-US" altLang="en-US" sz="1000" b="1">
              <a:solidFill>
                <a:srgbClr val="FFFFFF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5125" y="3733800"/>
            <a:ext cx="8229600" cy="26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FCC00"/>
              </a:buClr>
              <a:defRPr sz="20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8288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84250" indent="-18097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FF3300"/>
              </a:buClr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33513" indent="-26987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33CCFF"/>
              </a:buClr>
              <a:buSzPct val="70000"/>
              <a:buFont typeface="Wingdings" pitchFamily="2" charset="2"/>
              <a:buChar char="§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93875" indent="-18097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51075" indent="-1809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08275" indent="-1809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65475" indent="-1809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22675" indent="-1809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fr-FR" sz="1600" b="0" dirty="0" smtClean="0">
                <a:solidFill>
                  <a:schemeClr val="bg2"/>
                </a:solidFill>
              </a:rPr>
              <a:t>La </a:t>
            </a:r>
            <a:r>
              <a:rPr lang="fr-FR" sz="1600" dirty="0" err="1" smtClean="0">
                <a:solidFill>
                  <a:schemeClr val="bg2"/>
                </a:solidFill>
              </a:rPr>
              <a:t>Sandbox</a:t>
            </a:r>
            <a:r>
              <a:rPr lang="fr-FR" sz="1600" b="0" dirty="0" smtClean="0">
                <a:solidFill>
                  <a:schemeClr val="bg2"/>
                </a:solidFill>
              </a:rPr>
              <a:t> est l’endroit où vous chargez les fichiers depuis un </a:t>
            </a:r>
            <a:r>
              <a:rPr lang="fr-FR" sz="1600" dirty="0" err="1" smtClean="0">
                <a:solidFill>
                  <a:schemeClr val="bg2"/>
                </a:solidFill>
              </a:rPr>
              <a:t>Repository</a:t>
            </a:r>
            <a:r>
              <a:rPr lang="fr-FR" sz="1600" dirty="0" smtClean="0">
                <a:solidFill>
                  <a:schemeClr val="bg2"/>
                </a:solidFill>
              </a:rPr>
              <a:t> </a:t>
            </a:r>
            <a:r>
              <a:rPr lang="fr-FR" sz="1600" dirty="0" err="1" smtClean="0">
                <a:solidFill>
                  <a:schemeClr val="bg2"/>
                </a:solidFill>
              </a:rPr>
              <a:t>Workspace</a:t>
            </a:r>
            <a:r>
              <a:rPr lang="fr-FR" sz="1600" b="0" dirty="0" smtClean="0">
                <a:solidFill>
                  <a:schemeClr val="bg2"/>
                </a:solidFill>
              </a:rPr>
              <a:t> afin qu’ils soient édités, manipulés, et sauvegardés sur le serveur. Par la suite, ils pourront être partagé avec votre équipe.</a:t>
            </a: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fr-FR" sz="1600" b="0" dirty="0" smtClean="0">
                <a:solidFill>
                  <a:schemeClr val="bg2"/>
                </a:solidFill>
              </a:rPr>
              <a:t>Le </a:t>
            </a:r>
            <a:r>
              <a:rPr lang="fr-FR" sz="1600" dirty="0" err="1" smtClean="0">
                <a:solidFill>
                  <a:schemeClr val="bg2"/>
                </a:solidFill>
              </a:rPr>
              <a:t>Repository</a:t>
            </a:r>
            <a:r>
              <a:rPr lang="fr-FR" sz="1600" dirty="0" smtClean="0">
                <a:solidFill>
                  <a:schemeClr val="bg2"/>
                </a:solidFill>
              </a:rPr>
              <a:t> </a:t>
            </a:r>
            <a:r>
              <a:rPr lang="fr-FR" sz="1600" dirty="0" err="1">
                <a:solidFill>
                  <a:schemeClr val="bg2"/>
                </a:solidFill>
              </a:rPr>
              <a:t>W</a:t>
            </a:r>
            <a:r>
              <a:rPr lang="fr-FR" sz="1600" dirty="0" err="1" smtClean="0">
                <a:solidFill>
                  <a:schemeClr val="bg2"/>
                </a:solidFill>
              </a:rPr>
              <a:t>orkspaces</a:t>
            </a:r>
            <a:r>
              <a:rPr lang="fr-FR" sz="1600" dirty="0" smtClean="0">
                <a:solidFill>
                  <a:schemeClr val="bg2"/>
                </a:solidFill>
              </a:rPr>
              <a:t> </a:t>
            </a:r>
            <a:r>
              <a:rPr lang="fr-FR" sz="1600" b="0" dirty="0" smtClean="0">
                <a:solidFill>
                  <a:schemeClr val="bg2"/>
                </a:solidFill>
              </a:rPr>
              <a:t>est votre espace personnel de sauvegarde sur le serveur</a:t>
            </a:r>
          </a:p>
          <a:p>
            <a:pPr marL="790575" lvl="1" indent="-3429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fr-FR" sz="1400" dirty="0" smtClean="0">
                <a:solidFill>
                  <a:schemeClr val="bg2"/>
                </a:solidFill>
              </a:rPr>
              <a:t>Le code est organisé en composants qui ont chacun leur propre cycle de vie</a:t>
            </a: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fr-FR" sz="1600" b="0" dirty="0" smtClean="0">
                <a:solidFill>
                  <a:schemeClr val="bg2"/>
                </a:solidFill>
              </a:rPr>
              <a:t>Les </a:t>
            </a:r>
            <a:r>
              <a:rPr lang="fr-FR" sz="1600" dirty="0" err="1" smtClean="0">
                <a:solidFill>
                  <a:schemeClr val="bg2"/>
                </a:solidFill>
              </a:rPr>
              <a:t>Streams</a:t>
            </a:r>
            <a:r>
              <a:rPr lang="fr-FR" sz="1600" b="0" dirty="0" smtClean="0">
                <a:solidFill>
                  <a:schemeClr val="bg2"/>
                </a:solidFill>
              </a:rPr>
              <a:t> servent à partager vos fichier avec votre équipe.</a:t>
            </a:r>
          </a:p>
          <a:p>
            <a:pPr marL="790575" lvl="1" indent="-3429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fr-FR" sz="1400" b="0" dirty="0" smtClean="0">
                <a:solidFill>
                  <a:schemeClr val="bg2"/>
                </a:solidFill>
              </a:rPr>
              <a:t>Un Stream décrit une organisation de composants à une certaine version de leur cycle de vie (: Composition </a:t>
            </a:r>
            <a:r>
              <a:rPr lang="fr-FR" sz="1400" b="0" dirty="0" err="1" smtClean="0">
                <a:solidFill>
                  <a:schemeClr val="bg2"/>
                </a:solidFill>
              </a:rPr>
              <a:t>Map</a:t>
            </a:r>
            <a:r>
              <a:rPr lang="fr-FR" sz="1400" b="0" dirty="0" smtClean="0">
                <a:solidFill>
                  <a:schemeClr val="bg2"/>
                </a:solidFill>
              </a:rPr>
              <a:t>)</a:t>
            </a: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fr-FR" sz="1600" b="0" dirty="0" smtClean="0">
                <a:solidFill>
                  <a:schemeClr val="bg2"/>
                </a:solidFill>
              </a:rPr>
              <a:t>Les </a:t>
            </a:r>
            <a:r>
              <a:rPr lang="fr-FR" sz="1600" dirty="0" smtClean="0">
                <a:solidFill>
                  <a:schemeClr val="bg2"/>
                </a:solidFill>
              </a:rPr>
              <a:t>Change-sets</a:t>
            </a:r>
            <a:r>
              <a:rPr lang="fr-FR" sz="1600" b="0" dirty="0" smtClean="0">
                <a:solidFill>
                  <a:schemeClr val="bg2"/>
                </a:solidFill>
              </a:rPr>
              <a:t> s’écoulent dans les 2 sens.</a:t>
            </a: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fr-FR" sz="1600" dirty="0" err="1" smtClean="0">
                <a:solidFill>
                  <a:schemeClr val="bg2"/>
                </a:solidFill>
              </a:rPr>
              <a:t>Distributed</a:t>
            </a:r>
            <a:r>
              <a:rPr lang="fr-FR" sz="1600" dirty="0" smtClean="0">
                <a:solidFill>
                  <a:schemeClr val="bg2"/>
                </a:solidFill>
              </a:rPr>
              <a:t> </a:t>
            </a:r>
            <a:r>
              <a:rPr lang="fr-FR" sz="1600" b="0" dirty="0" smtClean="0">
                <a:solidFill>
                  <a:schemeClr val="bg2"/>
                </a:solidFill>
              </a:rPr>
              <a:t>Version Control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721100" y="1905000"/>
            <a:ext cx="2217738" cy="13716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Ctr="1"/>
          <a:lstStyle/>
          <a:p>
            <a:pPr algn="just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chemeClr val="bg2"/>
                </a:solidFill>
              </a:rPr>
              <a:t>Repository Workspace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62000" y="1905000"/>
            <a:ext cx="2217738" cy="1371600"/>
          </a:xfrm>
          <a:prstGeom prst="flowChartAlternateProcess">
            <a:avLst/>
          </a:prstGeom>
          <a:solidFill>
            <a:srgbClr val="66FF3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Ctr="1"/>
          <a:lstStyle/>
          <a:p>
            <a:pPr algn="just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chemeClr val="bg2"/>
                </a:solidFill>
              </a:rPr>
              <a:t>Stream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680200" y="1905000"/>
            <a:ext cx="2217738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Ctr="1"/>
          <a:lstStyle/>
          <a:p>
            <a:pPr algn="just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chemeClr val="bg2"/>
                </a:solidFill>
              </a:rPr>
              <a:t>Sandbox</a:t>
            </a:r>
          </a:p>
        </p:txBody>
      </p:sp>
      <p:pic>
        <p:nvPicPr>
          <p:cNvPr id="13" name="Picture 8" descr="BD1821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579563"/>
            <a:ext cx="2270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9"/>
          <p:cNvSpPr>
            <a:spLocks noChangeArrowheads="1"/>
          </p:cNvSpPr>
          <p:nvPr/>
        </p:nvSpPr>
        <p:spPr bwMode="auto">
          <a:xfrm rot="-5400000">
            <a:off x="5736432" y="1561306"/>
            <a:ext cx="188912" cy="225425"/>
          </a:xfrm>
          <a:prstGeom prst="flowChartMagneticDrum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Webdings" pitchFamily="18" charset="2"/>
              <a:buNone/>
            </a:pPr>
            <a:endParaRPr lang="fr-FR" sz="140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7096928" y="2460705"/>
            <a:ext cx="1509693" cy="340519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>
                <a:solidFill>
                  <a:schemeClr val="bg2"/>
                </a:solidFill>
              </a:rPr>
              <a:t>Your change-set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1033090" y="2788047"/>
            <a:ext cx="1688259" cy="340519"/>
          </a:xfrm>
          <a:prstGeom prst="flowChartAlternateProcess">
            <a:avLst/>
          </a:prstGeom>
          <a:solidFill>
            <a:srgbClr val="66FF33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>
                <a:solidFill>
                  <a:schemeClr val="bg2"/>
                </a:solidFill>
              </a:rPr>
              <a:t>Other change-sets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-5400000">
            <a:off x="2761457" y="1561306"/>
            <a:ext cx="188912" cy="225425"/>
          </a:xfrm>
          <a:prstGeom prst="flowChartMagneticDrum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Webdings" pitchFamily="18" charset="2"/>
              <a:buNone/>
            </a:pPr>
            <a:endParaRPr lang="fr-FR" sz="140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543300" y="1620838"/>
            <a:ext cx="2163763" cy="2841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FF0000"/>
                </a:solidFill>
              </a:rPr>
              <a:t>Distributed Workspace 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35191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29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4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3.7037E-7 L -0.35069 0.00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5" y="2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5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507 0.0044 L -0.64948 0.00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31528 4.07407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1528 0 L 0.65278 -0.0041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20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Où en était l’équipe il y a </a:t>
            </a:r>
            <a:r>
              <a:rPr lang="fr-FR" dirty="0" smtClean="0"/>
              <a:t>18 mois…</a:t>
            </a:r>
          </a:p>
        </p:txBody>
      </p:sp>
      <p:pic>
        <p:nvPicPr>
          <p:cNvPr id="10248" name="Picture 8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83" y="2803289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482758" y="2105920"/>
            <a:ext cx="2766625" cy="959475"/>
          </a:xfrm>
          <a:prstGeom prst="wedgeRoundRectCallout">
            <a:avLst>
              <a:gd name="adj1" fmla="val 66882"/>
              <a:gd name="adj2" fmla="val 7013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800" dirty="0">
                <a:latin typeface="Arial" pitchFamily="34" charset="0"/>
                <a:cs typeface="Arial" pitchFamily="34" charset="0"/>
              </a:rPr>
              <a:t>Nous avons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du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mal à suivre l’état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d’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avance-ment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du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projet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82758" y="5233012"/>
            <a:ext cx="2766624" cy="993128"/>
          </a:xfrm>
          <a:prstGeom prst="wedgeRoundRectCallout">
            <a:avLst>
              <a:gd name="adj1" fmla="val 86383"/>
              <a:gd name="adj2" fmla="val -11609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Ce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type d’outils ALM ralentit mon travail de développeur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3994" y="771354"/>
            <a:ext cx="3546506" cy="959475"/>
          </a:xfrm>
          <a:prstGeom prst="wedgeRoundRectCallout">
            <a:avLst>
              <a:gd name="adj1" fmla="val 53317"/>
              <a:gd name="adj2" fmla="val 10249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800" dirty="0">
                <a:latin typeface="Arial" pitchFamily="34" charset="0"/>
                <a:cs typeface="Arial" pitchFamily="34" charset="0"/>
              </a:rPr>
              <a:t>Nous avons du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mal à communiquer avec nos PO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nos Architectes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999872" y="5233012"/>
            <a:ext cx="2766625" cy="991565"/>
          </a:xfrm>
          <a:prstGeom prst="wedgeRoundRectCallout">
            <a:avLst>
              <a:gd name="adj1" fmla="val -85872"/>
              <a:gd name="adj2" fmla="val -11016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On n’exécute qu’un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build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par nuit car il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dure trop de temps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5999872" y="3427121"/>
            <a:ext cx="2766625" cy="1302145"/>
          </a:xfrm>
          <a:prstGeom prst="wedgeRoundRectCallout">
            <a:avLst>
              <a:gd name="adj1" fmla="val -64509"/>
              <a:gd name="adj2" fmla="val -3221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Nous avons du 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mal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à développer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en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même  temps plusieurs versions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5219991" y="771353"/>
            <a:ext cx="3546506" cy="959475"/>
          </a:xfrm>
          <a:prstGeom prst="wedgeRoundRectCallout">
            <a:avLst>
              <a:gd name="adj1" fmla="val -57190"/>
              <a:gd name="adj2" fmla="val 9973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Certaines informations sont éparpillées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dans nos mails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999872" y="2105919"/>
            <a:ext cx="2766625" cy="1028919"/>
          </a:xfrm>
          <a:prstGeom prst="wedgeRoundRectCallout">
            <a:avLst>
              <a:gd name="adj1" fmla="val -64414"/>
              <a:gd name="adj2" fmla="val 6804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800" dirty="0">
                <a:latin typeface="Arial" pitchFamily="34" charset="0"/>
                <a:cs typeface="Arial" pitchFamily="34" charset="0"/>
              </a:rPr>
              <a:t>Nous avons du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mal à estimer une tache de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développement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82757" y="3427121"/>
            <a:ext cx="2766625" cy="959475"/>
          </a:xfrm>
          <a:prstGeom prst="wedgeRoundRectCallout">
            <a:avLst>
              <a:gd name="adj1" fmla="val 64095"/>
              <a:gd name="adj2" fmla="val -33201"/>
              <a:gd name="adj3" fmla="val 16667"/>
            </a:avLst>
          </a:prstGeom>
          <a:solidFill>
            <a:srgbClr val="7889F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800" dirty="0">
                <a:latin typeface="Arial" pitchFamily="34" charset="0"/>
                <a:cs typeface="Arial" pitchFamily="34" charset="0"/>
              </a:rPr>
              <a:t>Les </a:t>
            </a:r>
            <a:r>
              <a:rPr lang="fr-FR" sz="1800" dirty="0" err="1">
                <a:latin typeface="Arial" pitchFamily="34" charset="0"/>
                <a:cs typeface="Arial" pitchFamily="34" charset="0"/>
              </a:rPr>
              <a:t>Work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 Items de RTC ressemblent à Pacbase-DSMS 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45263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eaLnBrk="1" hangingPunct="1"/>
            <a:r>
              <a:rPr lang="en-US" dirty="0"/>
              <a:t>Step </a:t>
            </a:r>
            <a:r>
              <a:rPr lang="en-US" dirty="0" smtClean="0"/>
              <a:t>3: </a:t>
            </a:r>
            <a:r>
              <a:rPr lang="en-US" dirty="0"/>
              <a:t>RTC </a:t>
            </a:r>
            <a:r>
              <a:rPr lang="en-US" dirty="0" smtClean="0"/>
              <a:t>SCM &amp; Builds</a:t>
            </a:r>
          </a:p>
        </p:txBody>
      </p:sp>
      <p:grpSp>
        <p:nvGrpSpPr>
          <p:cNvPr id="190467" name="Group 3"/>
          <p:cNvGrpSpPr>
            <a:grpSpLocks/>
          </p:cNvGrpSpPr>
          <p:nvPr/>
        </p:nvGrpSpPr>
        <p:grpSpPr bwMode="auto">
          <a:xfrm>
            <a:off x="336550" y="4800600"/>
            <a:ext cx="2994025" cy="1905000"/>
            <a:chOff x="82" y="2832"/>
            <a:chExt cx="1886" cy="1200"/>
          </a:xfrm>
        </p:grpSpPr>
        <p:sp>
          <p:nvSpPr>
            <p:cNvPr id="23607" name="Oval 4"/>
            <p:cNvSpPr>
              <a:spLocks noChangeArrowheads="1"/>
            </p:cNvSpPr>
            <p:nvPr/>
          </p:nvSpPr>
          <p:spPr bwMode="auto">
            <a:xfrm>
              <a:off x="82" y="3552"/>
              <a:ext cx="926" cy="480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2"/>
                  </a:solidFill>
                </a:rPr>
                <a:t>User</a:t>
              </a:r>
              <a:br>
                <a:rPr lang="en-US" sz="1400">
                  <a:solidFill>
                    <a:schemeClr val="bg2"/>
                  </a:solidFill>
                </a:rPr>
              </a:br>
              <a:r>
                <a:rPr lang="en-US" sz="1400">
                  <a:solidFill>
                    <a:schemeClr val="bg2"/>
                  </a:solidFill>
                </a:rPr>
                <a:t>Workspace</a:t>
              </a:r>
            </a:p>
          </p:txBody>
        </p:sp>
        <p:sp>
          <p:nvSpPr>
            <p:cNvPr id="23608" name="Oval 5"/>
            <p:cNvSpPr>
              <a:spLocks noChangeArrowheads="1"/>
            </p:cNvSpPr>
            <p:nvPr/>
          </p:nvSpPr>
          <p:spPr bwMode="auto">
            <a:xfrm>
              <a:off x="1042" y="3552"/>
              <a:ext cx="926" cy="480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2"/>
                  </a:solidFill>
                </a:rPr>
                <a:t>User</a:t>
              </a:r>
              <a:br>
                <a:rPr lang="en-US" sz="1400">
                  <a:solidFill>
                    <a:schemeClr val="bg2"/>
                  </a:solidFill>
                </a:rPr>
              </a:br>
              <a:r>
                <a:rPr lang="en-US" sz="1400">
                  <a:solidFill>
                    <a:schemeClr val="bg2"/>
                  </a:solidFill>
                </a:rPr>
                <a:t>Workspace</a:t>
              </a:r>
            </a:p>
          </p:txBody>
        </p:sp>
        <p:sp>
          <p:nvSpPr>
            <p:cNvPr id="23609" name="AutoShape 6"/>
            <p:cNvSpPr>
              <a:spLocks noChangeArrowheads="1"/>
            </p:cNvSpPr>
            <p:nvPr/>
          </p:nvSpPr>
          <p:spPr bwMode="auto">
            <a:xfrm>
              <a:off x="562" y="2832"/>
              <a:ext cx="926" cy="4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Development</a:t>
              </a:r>
              <a:br>
                <a:rPr lang="en-US" sz="1400" dirty="0" smtClean="0">
                  <a:solidFill>
                    <a:schemeClr val="bg2"/>
                  </a:solidFill>
                </a:rPr>
              </a:br>
              <a:r>
                <a:rPr lang="en-US" sz="1400" dirty="0" smtClean="0">
                  <a:solidFill>
                    <a:schemeClr val="bg2"/>
                  </a:solidFill>
                </a:rPr>
                <a:t>Stream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cxnSp>
          <p:nvCxnSpPr>
            <p:cNvPr id="23610" name="AutoShape 7"/>
            <p:cNvCxnSpPr>
              <a:cxnSpLocks noChangeShapeType="1"/>
              <a:stCxn id="23607" idx="0"/>
              <a:endCxn id="23609" idx="2"/>
            </p:cNvCxnSpPr>
            <p:nvPr/>
          </p:nvCxnSpPr>
          <p:spPr bwMode="auto">
            <a:xfrm flipV="1">
              <a:off x="545" y="3312"/>
              <a:ext cx="480" cy="240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11" name="AutoShape 8"/>
            <p:cNvCxnSpPr>
              <a:cxnSpLocks noChangeShapeType="1"/>
              <a:stCxn id="23608" idx="0"/>
              <a:endCxn id="23609" idx="2"/>
            </p:cNvCxnSpPr>
            <p:nvPr/>
          </p:nvCxnSpPr>
          <p:spPr bwMode="auto">
            <a:xfrm flipH="1" flipV="1">
              <a:off x="1025" y="3312"/>
              <a:ext cx="480" cy="240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612" name="Text Box 9"/>
            <p:cNvSpPr txBox="1">
              <a:spLocks noChangeArrowheads="1"/>
            </p:cNvSpPr>
            <p:nvPr/>
          </p:nvSpPr>
          <p:spPr bwMode="auto">
            <a:xfrm>
              <a:off x="801" y="3373"/>
              <a:ext cx="449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chemeClr val="bg2"/>
                  </a:solidFill>
                </a:rPr>
                <a:t>deliver</a:t>
              </a:r>
            </a:p>
          </p:txBody>
        </p:sp>
      </p:grpSp>
      <p:grpSp>
        <p:nvGrpSpPr>
          <p:cNvPr id="190474" name="Group 10"/>
          <p:cNvGrpSpPr>
            <a:grpSpLocks/>
          </p:cNvGrpSpPr>
          <p:nvPr/>
        </p:nvGrpSpPr>
        <p:grpSpPr bwMode="auto">
          <a:xfrm>
            <a:off x="1833563" y="3581400"/>
            <a:ext cx="3200400" cy="1273175"/>
            <a:chOff x="1025" y="2064"/>
            <a:chExt cx="2016" cy="802"/>
          </a:xfrm>
        </p:grpSpPr>
        <p:sp>
          <p:nvSpPr>
            <p:cNvPr id="23603" name="AutoShape 11"/>
            <p:cNvSpPr>
              <a:spLocks noChangeArrowheads="1"/>
            </p:cNvSpPr>
            <p:nvPr/>
          </p:nvSpPr>
          <p:spPr bwMode="auto">
            <a:xfrm>
              <a:off x="1546" y="2064"/>
              <a:ext cx="926" cy="4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2"/>
                  </a:solidFill>
                </a:rPr>
                <a:t>Integration</a:t>
              </a:r>
              <a:br>
                <a:rPr lang="en-US" sz="1400">
                  <a:solidFill>
                    <a:schemeClr val="bg2"/>
                  </a:solidFill>
                </a:rPr>
              </a:br>
              <a:r>
                <a:rPr lang="en-US" sz="1400">
                  <a:solidFill>
                    <a:schemeClr val="bg2"/>
                  </a:solidFill>
                </a:rPr>
                <a:t>Stream</a:t>
              </a:r>
            </a:p>
          </p:txBody>
        </p:sp>
        <p:cxnSp>
          <p:nvCxnSpPr>
            <p:cNvPr id="23604" name="AutoShape 12"/>
            <p:cNvCxnSpPr>
              <a:cxnSpLocks noChangeShapeType="1"/>
              <a:stCxn id="23609" idx="0"/>
              <a:endCxn id="23603" idx="2"/>
            </p:cNvCxnSpPr>
            <p:nvPr/>
          </p:nvCxnSpPr>
          <p:spPr bwMode="auto">
            <a:xfrm flipV="1">
              <a:off x="1025" y="2544"/>
              <a:ext cx="984" cy="288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05" name="AutoShape 13"/>
            <p:cNvCxnSpPr>
              <a:cxnSpLocks noChangeShapeType="1"/>
              <a:stCxn id="23599" idx="0"/>
              <a:endCxn id="23603" idx="2"/>
            </p:cNvCxnSpPr>
            <p:nvPr/>
          </p:nvCxnSpPr>
          <p:spPr bwMode="auto">
            <a:xfrm flipH="1" flipV="1">
              <a:off x="2009" y="2544"/>
              <a:ext cx="1032" cy="288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606" name="Text Box 14"/>
            <p:cNvSpPr txBox="1">
              <a:spLocks noChangeArrowheads="1"/>
            </p:cNvSpPr>
            <p:nvPr/>
          </p:nvSpPr>
          <p:spPr bwMode="auto">
            <a:xfrm>
              <a:off x="1786" y="2672"/>
              <a:ext cx="449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chemeClr val="bg2"/>
                  </a:solidFill>
                </a:rPr>
                <a:t>deliver</a:t>
              </a:r>
            </a:p>
          </p:txBody>
        </p:sp>
      </p:grpSp>
      <p:grpSp>
        <p:nvGrpSpPr>
          <p:cNvPr id="190479" name="Group 15"/>
          <p:cNvGrpSpPr>
            <a:grpSpLocks/>
          </p:cNvGrpSpPr>
          <p:nvPr/>
        </p:nvGrpSpPr>
        <p:grpSpPr bwMode="auto">
          <a:xfrm>
            <a:off x="3536950" y="4800600"/>
            <a:ext cx="2994025" cy="1905000"/>
            <a:chOff x="2098" y="2832"/>
            <a:chExt cx="1886" cy="1200"/>
          </a:xfrm>
        </p:grpSpPr>
        <p:sp>
          <p:nvSpPr>
            <p:cNvPr id="23597" name="Oval 16"/>
            <p:cNvSpPr>
              <a:spLocks noChangeArrowheads="1"/>
            </p:cNvSpPr>
            <p:nvPr/>
          </p:nvSpPr>
          <p:spPr bwMode="auto">
            <a:xfrm>
              <a:off x="2098" y="3552"/>
              <a:ext cx="926" cy="480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2"/>
                  </a:solidFill>
                </a:rPr>
                <a:t>User</a:t>
              </a:r>
              <a:br>
                <a:rPr lang="en-US" sz="1400">
                  <a:solidFill>
                    <a:schemeClr val="bg2"/>
                  </a:solidFill>
                </a:rPr>
              </a:br>
              <a:r>
                <a:rPr lang="en-US" sz="1400">
                  <a:solidFill>
                    <a:schemeClr val="bg2"/>
                  </a:solidFill>
                </a:rPr>
                <a:t>Workspace</a:t>
              </a:r>
            </a:p>
          </p:txBody>
        </p:sp>
        <p:sp>
          <p:nvSpPr>
            <p:cNvPr id="23598" name="Oval 17"/>
            <p:cNvSpPr>
              <a:spLocks noChangeArrowheads="1"/>
            </p:cNvSpPr>
            <p:nvPr/>
          </p:nvSpPr>
          <p:spPr bwMode="auto">
            <a:xfrm>
              <a:off x="3058" y="3552"/>
              <a:ext cx="926" cy="480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2"/>
                  </a:solidFill>
                </a:rPr>
                <a:t>User</a:t>
              </a:r>
              <a:br>
                <a:rPr lang="en-US" sz="1400">
                  <a:solidFill>
                    <a:schemeClr val="bg2"/>
                  </a:solidFill>
                </a:rPr>
              </a:br>
              <a:r>
                <a:rPr lang="en-US" sz="1400">
                  <a:solidFill>
                    <a:schemeClr val="bg2"/>
                  </a:solidFill>
                </a:rPr>
                <a:t>Workspace</a:t>
              </a:r>
            </a:p>
          </p:txBody>
        </p:sp>
        <p:sp>
          <p:nvSpPr>
            <p:cNvPr id="23599" name="AutoShape 18"/>
            <p:cNvSpPr>
              <a:spLocks noChangeArrowheads="1"/>
            </p:cNvSpPr>
            <p:nvPr/>
          </p:nvSpPr>
          <p:spPr bwMode="auto">
            <a:xfrm>
              <a:off x="2578" y="2832"/>
              <a:ext cx="926" cy="4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Development</a:t>
              </a:r>
              <a:br>
                <a:rPr lang="en-US" sz="1400" dirty="0">
                  <a:solidFill>
                    <a:schemeClr val="bg2"/>
                  </a:solidFill>
                </a:rPr>
              </a:br>
              <a:r>
                <a:rPr lang="en-US" sz="1400" dirty="0" smtClean="0">
                  <a:solidFill>
                    <a:schemeClr val="bg2"/>
                  </a:solidFill>
                </a:rPr>
                <a:t>Stream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cxnSp>
          <p:nvCxnSpPr>
            <p:cNvPr id="23600" name="AutoShape 19"/>
            <p:cNvCxnSpPr>
              <a:cxnSpLocks noChangeShapeType="1"/>
              <a:stCxn id="23597" idx="0"/>
              <a:endCxn id="23599" idx="2"/>
            </p:cNvCxnSpPr>
            <p:nvPr/>
          </p:nvCxnSpPr>
          <p:spPr bwMode="auto">
            <a:xfrm flipV="1">
              <a:off x="2561" y="3312"/>
              <a:ext cx="480" cy="240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01" name="AutoShape 20"/>
            <p:cNvCxnSpPr>
              <a:cxnSpLocks noChangeShapeType="1"/>
              <a:stCxn id="23598" idx="0"/>
              <a:endCxn id="23599" idx="2"/>
            </p:cNvCxnSpPr>
            <p:nvPr/>
          </p:nvCxnSpPr>
          <p:spPr bwMode="auto">
            <a:xfrm flipH="1" flipV="1">
              <a:off x="3041" y="3312"/>
              <a:ext cx="480" cy="240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602" name="Text Box 21"/>
            <p:cNvSpPr txBox="1">
              <a:spLocks noChangeArrowheads="1"/>
            </p:cNvSpPr>
            <p:nvPr/>
          </p:nvSpPr>
          <p:spPr bwMode="auto">
            <a:xfrm>
              <a:off x="2817" y="3373"/>
              <a:ext cx="449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chemeClr val="bg2"/>
                  </a:solidFill>
                </a:rPr>
                <a:t>deliver</a:t>
              </a:r>
            </a:p>
          </p:txBody>
        </p:sp>
      </p:grpSp>
      <p:grpSp>
        <p:nvGrpSpPr>
          <p:cNvPr id="190486" name="Group 22"/>
          <p:cNvGrpSpPr>
            <a:grpSpLocks/>
          </p:cNvGrpSpPr>
          <p:nvPr/>
        </p:nvGrpSpPr>
        <p:grpSpPr bwMode="auto">
          <a:xfrm>
            <a:off x="3395663" y="2209800"/>
            <a:ext cx="2601912" cy="2133600"/>
            <a:chOff x="2009" y="1200"/>
            <a:chExt cx="1639" cy="1344"/>
          </a:xfrm>
        </p:grpSpPr>
        <p:sp>
          <p:nvSpPr>
            <p:cNvPr id="23592" name="AutoShape 23"/>
            <p:cNvSpPr>
              <a:spLocks noChangeArrowheads="1"/>
            </p:cNvSpPr>
            <p:nvPr/>
          </p:nvSpPr>
          <p:spPr bwMode="auto">
            <a:xfrm>
              <a:off x="2146" y="1200"/>
              <a:ext cx="926" cy="4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2"/>
                  </a:solidFill>
                </a:rPr>
                <a:t>Product</a:t>
              </a:r>
              <a:br>
                <a:rPr lang="en-US" sz="1400">
                  <a:solidFill>
                    <a:schemeClr val="bg2"/>
                  </a:solidFill>
                </a:rPr>
              </a:br>
              <a:r>
                <a:rPr lang="en-US" sz="1400">
                  <a:solidFill>
                    <a:schemeClr val="bg2"/>
                  </a:solidFill>
                </a:rPr>
                <a:t>Integration</a:t>
              </a:r>
              <a:br>
                <a:rPr lang="en-US" sz="1400">
                  <a:solidFill>
                    <a:schemeClr val="bg2"/>
                  </a:solidFill>
                </a:rPr>
              </a:br>
              <a:r>
                <a:rPr lang="en-US" sz="1400">
                  <a:solidFill>
                    <a:schemeClr val="bg2"/>
                  </a:solidFill>
                </a:rPr>
                <a:t>Stream</a:t>
              </a:r>
            </a:p>
          </p:txBody>
        </p:sp>
        <p:cxnSp>
          <p:nvCxnSpPr>
            <p:cNvPr id="23593" name="AutoShape 24"/>
            <p:cNvCxnSpPr>
              <a:cxnSpLocks noChangeShapeType="1"/>
              <a:stCxn id="23603" idx="0"/>
              <a:endCxn id="23592" idx="2"/>
            </p:cNvCxnSpPr>
            <p:nvPr/>
          </p:nvCxnSpPr>
          <p:spPr bwMode="auto">
            <a:xfrm flipV="1">
              <a:off x="2009" y="1680"/>
              <a:ext cx="600" cy="384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594" name="Text Box 25"/>
            <p:cNvSpPr txBox="1">
              <a:spLocks noChangeArrowheads="1"/>
            </p:cNvSpPr>
            <p:nvPr/>
          </p:nvSpPr>
          <p:spPr bwMode="auto">
            <a:xfrm>
              <a:off x="2374" y="1808"/>
              <a:ext cx="449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chemeClr val="bg2"/>
                  </a:solidFill>
                </a:rPr>
                <a:t>deliver</a:t>
              </a:r>
            </a:p>
          </p:txBody>
        </p:sp>
        <p:sp>
          <p:nvSpPr>
            <p:cNvPr id="23595" name="AutoShape 26"/>
            <p:cNvSpPr>
              <a:spLocks noChangeArrowheads="1"/>
            </p:cNvSpPr>
            <p:nvPr/>
          </p:nvSpPr>
          <p:spPr bwMode="auto">
            <a:xfrm>
              <a:off x="2722" y="2064"/>
              <a:ext cx="926" cy="4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2"/>
                  </a:solidFill>
                </a:rPr>
                <a:t>Integration</a:t>
              </a:r>
              <a:br>
                <a:rPr lang="en-US" sz="1400">
                  <a:solidFill>
                    <a:schemeClr val="bg2"/>
                  </a:solidFill>
                </a:rPr>
              </a:br>
              <a:r>
                <a:rPr lang="en-US" sz="1400">
                  <a:solidFill>
                    <a:schemeClr val="bg2"/>
                  </a:solidFill>
                </a:rPr>
                <a:t>Stream</a:t>
              </a:r>
            </a:p>
          </p:txBody>
        </p:sp>
        <p:cxnSp>
          <p:nvCxnSpPr>
            <p:cNvPr id="23596" name="AutoShape 27"/>
            <p:cNvCxnSpPr>
              <a:cxnSpLocks noChangeShapeType="1"/>
              <a:stCxn id="23595" idx="0"/>
              <a:endCxn id="23592" idx="2"/>
            </p:cNvCxnSpPr>
            <p:nvPr/>
          </p:nvCxnSpPr>
          <p:spPr bwMode="auto">
            <a:xfrm flipH="1" flipV="1">
              <a:off x="2609" y="1680"/>
              <a:ext cx="576" cy="384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0492" name="Group 28"/>
          <p:cNvGrpSpPr>
            <a:grpSpLocks/>
          </p:cNvGrpSpPr>
          <p:nvPr/>
        </p:nvGrpSpPr>
        <p:grpSpPr bwMode="auto">
          <a:xfrm>
            <a:off x="5060950" y="1570038"/>
            <a:ext cx="1911350" cy="1401762"/>
            <a:chOff x="3058" y="797"/>
            <a:chExt cx="1204" cy="883"/>
          </a:xfrm>
        </p:grpSpPr>
        <p:sp>
          <p:nvSpPr>
            <p:cNvPr id="23589" name="AutoShape 29"/>
            <p:cNvSpPr>
              <a:spLocks noChangeArrowheads="1"/>
            </p:cNvSpPr>
            <p:nvPr/>
          </p:nvSpPr>
          <p:spPr bwMode="auto">
            <a:xfrm>
              <a:off x="3336" y="1200"/>
              <a:ext cx="926" cy="480"/>
            </a:xfrm>
            <a:prstGeom prst="roundRect">
              <a:avLst>
                <a:gd name="adj" fmla="val 16667"/>
              </a:avLst>
            </a:prstGeom>
            <a:solidFill>
              <a:srgbClr val="99FF33"/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2"/>
                  </a:solidFill>
                </a:rPr>
                <a:t>Test</a:t>
              </a:r>
              <a:br>
                <a:rPr lang="en-US" sz="1400" b="1">
                  <a:solidFill>
                    <a:schemeClr val="bg2"/>
                  </a:solidFill>
                </a:rPr>
              </a:br>
              <a:r>
                <a:rPr lang="en-US" sz="1400" b="1">
                  <a:solidFill>
                    <a:schemeClr val="bg2"/>
                  </a:solidFill>
                </a:rPr>
                <a:t>Stream</a:t>
              </a:r>
            </a:p>
          </p:txBody>
        </p:sp>
        <p:cxnSp>
          <p:nvCxnSpPr>
            <p:cNvPr id="23590" name="AutoShape 30"/>
            <p:cNvCxnSpPr>
              <a:cxnSpLocks noChangeShapeType="1"/>
              <a:stCxn id="23592" idx="3"/>
              <a:endCxn id="23589" idx="1"/>
            </p:cNvCxnSpPr>
            <p:nvPr/>
          </p:nvCxnSpPr>
          <p:spPr bwMode="auto">
            <a:xfrm>
              <a:off x="3072" y="1440"/>
              <a:ext cx="264" cy="0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591" name="Text Box 31"/>
            <p:cNvSpPr txBox="1">
              <a:spLocks noChangeArrowheads="1"/>
            </p:cNvSpPr>
            <p:nvPr/>
          </p:nvSpPr>
          <p:spPr bwMode="auto">
            <a:xfrm rot="16200000">
              <a:off x="2967" y="888"/>
              <a:ext cx="511" cy="33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chemeClr val="bg2"/>
                  </a:solidFill>
                </a:rPr>
                <a:t>Copy or</a:t>
              </a:r>
              <a:br>
                <a:rPr lang="en-US" sz="1400" dirty="0">
                  <a:solidFill>
                    <a:schemeClr val="bg2"/>
                  </a:solidFill>
                </a:rPr>
              </a:br>
              <a:r>
                <a:rPr lang="en-US" sz="1400" dirty="0">
                  <a:solidFill>
                    <a:schemeClr val="bg2"/>
                  </a:solidFill>
                </a:rPr>
                <a:t>deliver</a:t>
              </a:r>
            </a:p>
          </p:txBody>
        </p:sp>
      </p:grpSp>
      <p:grpSp>
        <p:nvGrpSpPr>
          <p:cNvPr id="190496" name="Group 32"/>
          <p:cNvGrpSpPr>
            <a:grpSpLocks/>
          </p:cNvGrpSpPr>
          <p:nvPr/>
        </p:nvGrpSpPr>
        <p:grpSpPr bwMode="auto">
          <a:xfrm>
            <a:off x="6972300" y="2209801"/>
            <a:ext cx="2095500" cy="1366838"/>
            <a:chOff x="4262" y="1200"/>
            <a:chExt cx="1320" cy="861"/>
          </a:xfrm>
        </p:grpSpPr>
        <p:sp>
          <p:nvSpPr>
            <p:cNvPr id="23586" name="AutoShape 33"/>
            <p:cNvSpPr>
              <a:spLocks noChangeArrowheads="1"/>
            </p:cNvSpPr>
            <p:nvPr/>
          </p:nvSpPr>
          <p:spPr bwMode="auto">
            <a:xfrm>
              <a:off x="4656" y="1200"/>
              <a:ext cx="926" cy="480"/>
            </a:xfrm>
            <a:prstGeom prst="cube">
              <a:avLst>
                <a:gd name="adj" fmla="val 25000"/>
              </a:avLst>
            </a:prstGeom>
            <a:solidFill>
              <a:srgbClr val="00FFFF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2"/>
                  </a:solidFill>
                </a:rPr>
                <a:t>Production Stream</a:t>
              </a:r>
              <a:br>
                <a:rPr lang="en-US" sz="1000" b="1">
                  <a:solidFill>
                    <a:schemeClr val="bg2"/>
                  </a:solidFill>
                </a:rPr>
              </a:br>
              <a:r>
                <a:rPr lang="en-US" sz="1000" b="1">
                  <a:solidFill>
                    <a:schemeClr val="bg2"/>
                  </a:solidFill>
                </a:rPr>
                <a:t>or Snapshot</a:t>
              </a:r>
            </a:p>
          </p:txBody>
        </p:sp>
        <p:cxnSp>
          <p:nvCxnSpPr>
            <p:cNvPr id="23587" name="AutoShape 34"/>
            <p:cNvCxnSpPr>
              <a:cxnSpLocks noChangeShapeType="1"/>
              <a:stCxn id="23589" idx="3"/>
              <a:endCxn id="23586" idx="2"/>
            </p:cNvCxnSpPr>
            <p:nvPr/>
          </p:nvCxnSpPr>
          <p:spPr bwMode="auto">
            <a:xfrm>
              <a:off x="4262" y="1440"/>
              <a:ext cx="394" cy="0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588" name="Text Box 35"/>
            <p:cNvSpPr txBox="1">
              <a:spLocks noChangeArrowheads="1"/>
            </p:cNvSpPr>
            <p:nvPr/>
          </p:nvSpPr>
          <p:spPr bwMode="auto">
            <a:xfrm rot="16200000">
              <a:off x="4172" y="1677"/>
              <a:ext cx="574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chemeClr val="bg2"/>
                  </a:solidFill>
                </a:rPr>
                <a:t>snapshot</a:t>
              </a:r>
            </a:p>
          </p:txBody>
        </p:sp>
      </p:grpSp>
      <p:sp>
        <p:nvSpPr>
          <p:cNvPr id="190500" name="Line 36"/>
          <p:cNvSpPr>
            <a:spLocks noChangeShapeType="1"/>
          </p:cNvSpPr>
          <p:nvPr/>
        </p:nvSpPr>
        <p:spPr bwMode="auto">
          <a:xfrm flipV="1">
            <a:off x="152400" y="1524000"/>
            <a:ext cx="0" cy="52578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>
            <a:off x="152400" y="1752600"/>
            <a:ext cx="1353256" cy="7078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</a:rPr>
              <a:t>Promotion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Model</a:t>
            </a:r>
          </a:p>
        </p:txBody>
      </p:sp>
      <p:grpSp>
        <p:nvGrpSpPr>
          <p:cNvPr id="190502" name="Group 38"/>
          <p:cNvGrpSpPr>
            <a:grpSpLocks/>
          </p:cNvGrpSpPr>
          <p:nvPr/>
        </p:nvGrpSpPr>
        <p:grpSpPr bwMode="auto">
          <a:xfrm>
            <a:off x="533400" y="6101769"/>
            <a:ext cx="565150" cy="433388"/>
            <a:chOff x="336" y="3759"/>
            <a:chExt cx="356" cy="546"/>
          </a:xfrm>
        </p:grpSpPr>
        <p:sp>
          <p:nvSpPr>
            <p:cNvPr id="23583" name="Oval 39"/>
            <p:cNvSpPr>
              <a:spLocks noChangeArrowheads="1"/>
            </p:cNvSpPr>
            <p:nvPr/>
          </p:nvSpPr>
          <p:spPr bwMode="auto">
            <a:xfrm>
              <a:off x="336" y="3759"/>
              <a:ext cx="164" cy="354"/>
            </a:xfrm>
            <a:prstGeom prst="ellipse">
              <a:avLst/>
            </a:prstGeom>
            <a:solidFill>
              <a:srgbClr val="00FF00"/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3584" name="Oval 40"/>
            <p:cNvSpPr>
              <a:spLocks noChangeArrowheads="1"/>
            </p:cNvSpPr>
            <p:nvPr/>
          </p:nvSpPr>
          <p:spPr bwMode="auto">
            <a:xfrm>
              <a:off x="432" y="3855"/>
              <a:ext cx="164" cy="354"/>
            </a:xfrm>
            <a:prstGeom prst="ellipse">
              <a:avLst/>
            </a:prstGeom>
            <a:solidFill>
              <a:srgbClr val="00FF00"/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3585" name="Oval 41"/>
            <p:cNvSpPr>
              <a:spLocks noChangeArrowheads="1"/>
            </p:cNvSpPr>
            <p:nvPr/>
          </p:nvSpPr>
          <p:spPr bwMode="auto">
            <a:xfrm>
              <a:off x="528" y="3951"/>
              <a:ext cx="164" cy="354"/>
            </a:xfrm>
            <a:prstGeom prst="ellipse">
              <a:avLst/>
            </a:prstGeom>
            <a:solidFill>
              <a:srgbClr val="00FF00"/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</p:grpSp>
      <p:grpSp>
        <p:nvGrpSpPr>
          <p:cNvPr id="190506" name="Group 42"/>
          <p:cNvGrpSpPr>
            <a:grpSpLocks/>
          </p:cNvGrpSpPr>
          <p:nvPr/>
        </p:nvGrpSpPr>
        <p:grpSpPr bwMode="auto">
          <a:xfrm>
            <a:off x="2417636" y="6101769"/>
            <a:ext cx="565150" cy="433388"/>
            <a:chOff x="1296" y="3759"/>
            <a:chExt cx="356" cy="546"/>
          </a:xfrm>
          <a:solidFill>
            <a:srgbClr val="FF579B"/>
          </a:solidFill>
        </p:grpSpPr>
        <p:sp>
          <p:nvSpPr>
            <p:cNvPr id="23580" name="Oval 43"/>
            <p:cNvSpPr>
              <a:spLocks noChangeArrowheads="1"/>
            </p:cNvSpPr>
            <p:nvPr/>
          </p:nvSpPr>
          <p:spPr bwMode="auto">
            <a:xfrm>
              <a:off x="1296" y="3759"/>
              <a:ext cx="164" cy="354"/>
            </a:xfrm>
            <a:prstGeom prst="ellipse">
              <a:avLst/>
            </a:prstGeom>
            <a:grpFill/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3581" name="Oval 44"/>
            <p:cNvSpPr>
              <a:spLocks noChangeArrowheads="1"/>
            </p:cNvSpPr>
            <p:nvPr/>
          </p:nvSpPr>
          <p:spPr bwMode="auto">
            <a:xfrm>
              <a:off x="1392" y="3855"/>
              <a:ext cx="164" cy="354"/>
            </a:xfrm>
            <a:prstGeom prst="ellipse">
              <a:avLst/>
            </a:prstGeom>
            <a:grpFill/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3582" name="Oval 45"/>
            <p:cNvSpPr>
              <a:spLocks noChangeArrowheads="1"/>
            </p:cNvSpPr>
            <p:nvPr/>
          </p:nvSpPr>
          <p:spPr bwMode="auto">
            <a:xfrm>
              <a:off x="1488" y="3951"/>
              <a:ext cx="164" cy="354"/>
            </a:xfrm>
            <a:prstGeom prst="ellipse">
              <a:avLst/>
            </a:prstGeom>
            <a:grpFill/>
            <a:ln w="127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</p:grpSp>
      <p:sp>
        <p:nvSpPr>
          <p:cNvPr id="190510" name="Oval 46"/>
          <p:cNvSpPr>
            <a:spLocks noChangeArrowheads="1"/>
          </p:cNvSpPr>
          <p:nvPr/>
        </p:nvSpPr>
        <p:spPr bwMode="auto">
          <a:xfrm>
            <a:off x="1219200" y="4953000"/>
            <a:ext cx="1143000" cy="457200"/>
          </a:xfrm>
          <a:prstGeom prst="ellipse">
            <a:avLst/>
          </a:prstGeom>
          <a:gradFill>
            <a:gsLst>
              <a:gs pos="0">
                <a:srgbClr val="66FF33"/>
              </a:gs>
              <a:gs pos="100000">
                <a:srgbClr val="FF579B"/>
              </a:gs>
            </a:gsLst>
            <a:lin ang="5400000" scaled="0"/>
          </a:gra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1000" b="1">
                <a:solidFill>
                  <a:schemeClr val="bg2"/>
                </a:solidFill>
              </a:rPr>
              <a:t>Component</a:t>
            </a:r>
            <a:br>
              <a:rPr lang="en-US" sz="1000" b="1">
                <a:solidFill>
                  <a:schemeClr val="bg2"/>
                </a:solidFill>
              </a:rPr>
            </a:br>
            <a:r>
              <a:rPr lang="en-US" sz="1000" b="1">
                <a:solidFill>
                  <a:schemeClr val="bg2"/>
                </a:solidFill>
              </a:rPr>
              <a:t>Baseline</a:t>
            </a:r>
          </a:p>
        </p:txBody>
      </p:sp>
      <p:sp>
        <p:nvSpPr>
          <p:cNvPr id="190511" name="Oval 47"/>
          <p:cNvSpPr>
            <a:spLocks noChangeArrowheads="1"/>
          </p:cNvSpPr>
          <p:nvPr/>
        </p:nvSpPr>
        <p:spPr bwMode="auto">
          <a:xfrm>
            <a:off x="4495800" y="4953000"/>
            <a:ext cx="1143000" cy="457200"/>
          </a:xfrm>
          <a:prstGeom prst="ellipse">
            <a:avLst/>
          </a:prstGeom>
          <a:gradFill>
            <a:gsLst>
              <a:gs pos="0">
                <a:srgbClr val="66FF33"/>
              </a:gs>
              <a:gs pos="100000">
                <a:srgbClr val="FF579B"/>
              </a:gs>
            </a:gsLst>
            <a:lin ang="5400000" scaled="0"/>
          </a:gra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000" b="1" dirty="0">
                <a:solidFill>
                  <a:schemeClr val="bg2"/>
                </a:solidFill>
              </a:rPr>
              <a:t>Component</a:t>
            </a:r>
            <a:br>
              <a:rPr lang="en-US" sz="1000" b="1" dirty="0">
                <a:solidFill>
                  <a:schemeClr val="bg2"/>
                </a:solidFill>
              </a:rPr>
            </a:br>
            <a:r>
              <a:rPr lang="en-US" sz="1000" b="1" dirty="0">
                <a:solidFill>
                  <a:schemeClr val="bg2"/>
                </a:solidFill>
              </a:rPr>
              <a:t>Baseline</a:t>
            </a:r>
          </a:p>
        </p:txBody>
      </p:sp>
      <p:sp>
        <p:nvSpPr>
          <p:cNvPr id="190512" name="Oval 48"/>
          <p:cNvSpPr>
            <a:spLocks noChangeArrowheads="1"/>
          </p:cNvSpPr>
          <p:nvPr/>
        </p:nvSpPr>
        <p:spPr bwMode="auto">
          <a:xfrm>
            <a:off x="2819400" y="3733800"/>
            <a:ext cx="1143000" cy="457200"/>
          </a:xfrm>
          <a:prstGeom prst="ellipse">
            <a:avLst/>
          </a:prstGeom>
          <a:gradFill>
            <a:gsLst>
              <a:gs pos="0">
                <a:srgbClr val="66FF33"/>
              </a:gs>
              <a:gs pos="100000">
                <a:srgbClr val="FF579B"/>
              </a:gs>
            </a:gsLst>
            <a:lin ang="5400000" scaled="0"/>
          </a:gra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0" anchor="ctr"/>
          <a:lstStyle/>
          <a:p>
            <a:pPr algn="ctr"/>
            <a:r>
              <a:rPr lang="en-US" sz="1000" b="1" dirty="0">
                <a:solidFill>
                  <a:schemeClr val="bg2"/>
                </a:solidFill>
              </a:rPr>
              <a:t>Component</a:t>
            </a:r>
            <a:br>
              <a:rPr lang="en-US" sz="1000" b="1" dirty="0">
                <a:solidFill>
                  <a:schemeClr val="bg2"/>
                </a:solidFill>
              </a:rPr>
            </a:br>
            <a:r>
              <a:rPr lang="en-US" sz="1000" b="1" dirty="0">
                <a:solidFill>
                  <a:schemeClr val="bg2"/>
                </a:solidFill>
              </a:rPr>
              <a:t>Baseline</a:t>
            </a:r>
          </a:p>
        </p:txBody>
      </p:sp>
      <p:pic>
        <p:nvPicPr>
          <p:cNvPr id="190513" name="Picture 49" descr="MC90044041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69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514" name="Picture 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9763"/>
            <a:ext cx="914400" cy="7318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515" name="Picture 51" descr="MC90044041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51238"/>
            <a:ext cx="69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516" name="Picture 5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914400" cy="7318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517" name="Picture 53" descr="MC90044041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2255838"/>
            <a:ext cx="69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518" name="Picture 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905000"/>
            <a:ext cx="914400" cy="7318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519" name="Picture 55" descr="j0195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9699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520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914400" cy="7318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521" name="Picture 57" descr="MC90044041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4770438"/>
            <a:ext cx="69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522" name="Picture 5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914400" cy="7318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523" name="Picture 5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914400" cy="7318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524" name="Picture 6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3198813"/>
            <a:ext cx="914400" cy="7318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310017" y="650558"/>
            <a:ext cx="7905115" cy="1102041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fr-FR" sz="1600" dirty="0" smtClean="0"/>
              <a:t>Mise en place d’un Model par promotion grâce aux </a:t>
            </a:r>
            <a:r>
              <a:rPr lang="fr-FR" sz="1600" dirty="0" err="1" smtClean="0"/>
              <a:t>Streams</a:t>
            </a:r>
            <a:endParaRPr lang="fr-FR" sz="1600" dirty="0" smtClean="0"/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fr-FR" sz="1600" dirty="0"/>
              <a:t>Définir des </a:t>
            </a:r>
            <a:r>
              <a:rPr lang="fr-FR" sz="1600" dirty="0" err="1"/>
              <a:t>Builds</a:t>
            </a:r>
            <a:r>
              <a:rPr lang="fr-FR" sz="1600" dirty="0"/>
              <a:t> à chaque niveau de la Promotion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fr-FR" sz="1600" dirty="0">
                <a:solidFill>
                  <a:srgbClr val="7889FB"/>
                </a:solidFill>
              </a:rPr>
              <a:t>Garder le </a:t>
            </a:r>
            <a:r>
              <a:rPr lang="fr-FR" sz="1600" dirty="0" err="1">
                <a:solidFill>
                  <a:srgbClr val="7889FB"/>
                </a:solidFill>
              </a:rPr>
              <a:t>Build</a:t>
            </a:r>
            <a:r>
              <a:rPr lang="fr-FR" sz="1600" dirty="0">
                <a:solidFill>
                  <a:srgbClr val="7889FB"/>
                </a:solidFill>
              </a:rPr>
              <a:t> </a:t>
            </a:r>
            <a:r>
              <a:rPr lang="fr-FR" sz="1600" dirty="0">
                <a:solidFill>
                  <a:srgbClr val="00B050"/>
                </a:solidFill>
              </a:rPr>
              <a:t>VERT</a:t>
            </a:r>
            <a:r>
              <a:rPr lang="fr-FR" sz="1600" dirty="0">
                <a:solidFill>
                  <a:srgbClr val="FF0000"/>
                </a:solidFill>
              </a:rPr>
              <a:t> !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endParaRPr lang="fr-FR" sz="1600" dirty="0"/>
          </a:p>
          <a:p>
            <a:pPr marL="342900" indent="-342900">
              <a:buFont typeface="Wingdings" pitchFamily="2" charset="2"/>
              <a:buChar char="v"/>
              <a:defRPr/>
            </a:pP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13348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 -0.177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6666 -0.177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90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0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4.44444E-6 L 0.175 -0.1777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0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0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-0.17778 L 0.35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9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9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0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0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4.44444E-6 L 0.27083 0.1666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833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875 0.1666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3" presetClass="exit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2000"/>
                                        <p:tgtEl>
                                          <p:spTgt spid="190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2000"/>
                                        <p:tgtEl>
                                          <p:spTgt spid="190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9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0.1125 -0.2000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9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9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00" grpId="0" animBg="1"/>
      <p:bldP spid="190501" grpId="0"/>
      <p:bldP spid="190510" grpId="0" animBg="1"/>
      <p:bldP spid="190510" grpId="1" animBg="1"/>
      <p:bldP spid="190510" grpId="2" animBg="1"/>
      <p:bldP spid="190510" grpId="3" animBg="1"/>
      <p:bldP spid="190510" grpId="4" animBg="1"/>
      <p:bldP spid="190511" grpId="0" animBg="1"/>
      <p:bldP spid="190511" grpId="1" animBg="1"/>
      <p:bldP spid="190511" grpId="2" animBg="1"/>
      <p:bldP spid="190512" grpId="0" animBg="1"/>
      <p:bldP spid="1905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quoi nous </a:t>
            </a:r>
            <a:r>
              <a:rPr lang="en-US" dirty="0" err="1" smtClean="0"/>
              <a:t>sommes</a:t>
            </a:r>
            <a:r>
              <a:rPr lang="en-US" dirty="0" smtClean="0"/>
              <a:t> nous </a:t>
            </a:r>
            <a:r>
              <a:rPr lang="en-US" dirty="0" err="1" smtClean="0"/>
              <a:t>améliorés</a:t>
            </a:r>
            <a:r>
              <a:rPr lang="en-US" dirty="0" smtClean="0"/>
              <a:t>…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71525" y="782638"/>
            <a:ext cx="8077835" cy="550703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1600" dirty="0" smtClean="0"/>
              <a:t>Nous avions </a:t>
            </a:r>
            <a:r>
              <a:rPr lang="fr-FR" sz="1600" dirty="0"/>
              <a:t>du mal à communiquer avec nos Product </a:t>
            </a:r>
            <a:r>
              <a:rPr lang="fr-FR" sz="1600" dirty="0" err="1"/>
              <a:t>Owners</a:t>
            </a:r>
            <a:r>
              <a:rPr lang="fr-FR" sz="1600" dirty="0"/>
              <a:t> et nos Architectes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200" dirty="0" smtClean="0"/>
              <a:t>La communication par mail a fortement diminué.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200" dirty="0" smtClean="0"/>
              <a:t>Les </a:t>
            </a:r>
            <a:r>
              <a:rPr lang="fr-FR" sz="1200" b="1" dirty="0" err="1" smtClean="0"/>
              <a:t>Work</a:t>
            </a:r>
            <a:r>
              <a:rPr lang="fr-FR" sz="1200" b="1" dirty="0" smtClean="0"/>
              <a:t> Items </a:t>
            </a:r>
            <a:r>
              <a:rPr lang="fr-FR" sz="1200" dirty="0" smtClean="0"/>
              <a:t>portent 90% à 95% de nos échanges (traçabilité, peu de perte d’info)</a:t>
            </a:r>
            <a:endParaRPr lang="fr-FR" sz="1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sz="1600" dirty="0" smtClean="0"/>
              <a:t>Nous n’exécutions qu’un </a:t>
            </a:r>
            <a:r>
              <a:rPr lang="fr-FR" sz="1600" dirty="0" err="1" smtClean="0"/>
              <a:t>build</a:t>
            </a:r>
            <a:r>
              <a:rPr lang="fr-FR" sz="1600" dirty="0" smtClean="0"/>
              <a:t> par nuit et on devait attendre 24h pour savoir si son code cassait le </a:t>
            </a:r>
            <a:r>
              <a:rPr lang="fr-FR" sz="1600" dirty="0" err="1" smtClean="0"/>
              <a:t>build</a:t>
            </a:r>
            <a:endParaRPr lang="fr-FR" sz="1600" dirty="0" smtClean="0"/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200" dirty="0" smtClean="0"/>
              <a:t>On exécute </a:t>
            </a:r>
            <a:r>
              <a:rPr lang="fr-FR" sz="1200" b="1" dirty="0" smtClean="0"/>
              <a:t>3 </a:t>
            </a:r>
            <a:r>
              <a:rPr lang="fr-FR" sz="1200" b="1" dirty="0" err="1" smtClean="0"/>
              <a:t>builds</a:t>
            </a:r>
            <a:r>
              <a:rPr lang="fr-FR" sz="1200" b="1" dirty="0" smtClean="0"/>
              <a:t> en continue </a:t>
            </a:r>
            <a:r>
              <a:rPr lang="fr-FR" sz="1200" dirty="0" smtClean="0"/>
              <a:t>toutes les heures (</a:t>
            </a:r>
            <a:r>
              <a:rPr lang="fr-FR" sz="1200" dirty="0" err="1" smtClean="0"/>
              <a:t>iFix</a:t>
            </a:r>
            <a:r>
              <a:rPr lang="fr-FR" sz="1200" dirty="0" smtClean="0"/>
              <a:t>, </a:t>
            </a:r>
            <a:r>
              <a:rPr lang="fr-FR" sz="1200" dirty="0" err="1" smtClean="0"/>
              <a:t>Next</a:t>
            </a:r>
            <a:r>
              <a:rPr lang="fr-FR" sz="1200" dirty="0" smtClean="0"/>
              <a:t> Release, Prototype)</a:t>
            </a:r>
            <a:endParaRPr lang="fr-FR" sz="1000" dirty="0" smtClean="0"/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200" dirty="0" smtClean="0"/>
              <a:t>On exécute </a:t>
            </a:r>
            <a:r>
              <a:rPr lang="fr-FR" sz="1200" b="1" dirty="0" smtClean="0"/>
              <a:t>3 </a:t>
            </a:r>
            <a:r>
              <a:rPr lang="fr-FR" sz="1200" b="1" dirty="0" err="1" smtClean="0"/>
              <a:t>builds</a:t>
            </a:r>
            <a:r>
              <a:rPr lang="fr-FR" sz="1200" b="1" dirty="0" smtClean="0"/>
              <a:t> de performance </a:t>
            </a:r>
            <a:r>
              <a:rPr lang="fr-FR" sz="1200" dirty="0" smtClean="0"/>
              <a:t>chaque nuit et à la demande (migration de certaines bases client)</a:t>
            </a:r>
            <a:endParaRPr lang="fr-FR" sz="1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sz="1600" dirty="0" smtClean="0"/>
              <a:t>Nous ne savions pas </a:t>
            </a:r>
            <a:r>
              <a:rPr lang="fr-FR" sz="1600" dirty="0"/>
              <a:t>développer en </a:t>
            </a:r>
            <a:r>
              <a:rPr lang="fr-FR" sz="1600" dirty="0" smtClean="0"/>
              <a:t>même temps </a:t>
            </a:r>
            <a:r>
              <a:rPr lang="fr-FR" sz="1600" dirty="0"/>
              <a:t>plusieurs versions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200" dirty="0" smtClean="0"/>
              <a:t>On exécute </a:t>
            </a:r>
            <a:r>
              <a:rPr lang="fr-FR" sz="1200" b="1" dirty="0" smtClean="0"/>
              <a:t>2 </a:t>
            </a:r>
            <a:r>
              <a:rPr lang="fr-FR" sz="1200" b="1" dirty="0" err="1" smtClean="0"/>
              <a:t>builds</a:t>
            </a:r>
            <a:r>
              <a:rPr lang="fr-FR" sz="1200" b="1" dirty="0" smtClean="0"/>
              <a:t> d’intégration </a:t>
            </a:r>
            <a:r>
              <a:rPr lang="fr-FR" sz="1200" dirty="0" smtClean="0"/>
              <a:t>chaque nuit (</a:t>
            </a:r>
            <a:r>
              <a:rPr lang="fr-FR" sz="1200" dirty="0" err="1" smtClean="0"/>
              <a:t>iFix</a:t>
            </a:r>
            <a:r>
              <a:rPr lang="fr-FR" sz="1200" dirty="0" smtClean="0"/>
              <a:t>, </a:t>
            </a:r>
            <a:r>
              <a:rPr lang="fr-FR" sz="1200" dirty="0" err="1" smtClean="0"/>
              <a:t>Next</a:t>
            </a:r>
            <a:r>
              <a:rPr lang="fr-FR" sz="1200" dirty="0" smtClean="0"/>
              <a:t> Release)</a:t>
            </a:r>
            <a:endParaRPr lang="fr-FR" sz="1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sz="1600" dirty="0" smtClean="0"/>
              <a:t>Nous avions beaucoup de mal à suivre l’état d’avancement du projet</a:t>
            </a:r>
          </a:p>
          <a:p>
            <a:pPr marL="790575" lvl="1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fr-FR" sz="1200" dirty="0" smtClean="0"/>
              <a:t>Product </a:t>
            </a:r>
            <a:r>
              <a:rPr lang="fr-FR" sz="1200" dirty="0" err="1" smtClean="0"/>
              <a:t>Owner</a:t>
            </a:r>
            <a:r>
              <a:rPr lang="fr-FR" sz="1200" dirty="0" smtClean="0"/>
              <a:t> : « On sait beaucoup plus tôt si le projet a pris du retard et quand l’on pourra démontrer telle ou telle fonctionnalité à nos clients »</a:t>
            </a:r>
          </a:p>
          <a:p>
            <a:pPr marL="790575" lvl="1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fr-FR" sz="1200" dirty="0" err="1" smtClean="0"/>
              <a:t>Development</a:t>
            </a:r>
            <a:r>
              <a:rPr lang="fr-FR" sz="1200" dirty="0" smtClean="0"/>
              <a:t> Manager : « On peut rapidement identifier les point d’achoppements  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sz="1600" dirty="0" smtClean="0"/>
              <a:t>Nous avions du mal </a:t>
            </a:r>
            <a:r>
              <a:rPr lang="fr-FR" sz="1600" dirty="0"/>
              <a:t>à estimer une tache de développement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200" dirty="0" smtClean="0"/>
              <a:t>L’équipe estime en Story Points correctement dès le 3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Sprint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sz="1600" dirty="0" smtClean="0"/>
              <a:t>Certains développeurs pensaient qu’un outil ALM ralentissait leur travail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200" dirty="0" err="1" smtClean="0"/>
              <a:t>Dev</a:t>
            </a:r>
            <a:r>
              <a:rPr lang="fr-FR" sz="1200" dirty="0" smtClean="0"/>
              <a:t>: « Je peux gérer plus facilement au jour le jour mes tâches »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200" dirty="0" err="1" smtClean="0"/>
              <a:t>Dev</a:t>
            </a:r>
            <a:r>
              <a:rPr lang="fr-FR" sz="1200" dirty="0" smtClean="0"/>
              <a:t>: « Je peux tester mon code sur la machine cible avant de le partager avec le reste de l’équipe »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200" dirty="0" err="1" smtClean="0"/>
              <a:t>Dev</a:t>
            </a:r>
            <a:r>
              <a:rPr lang="fr-FR" sz="1200" dirty="0" smtClean="0"/>
              <a:t>: « Mon code est sauvegardé sans que j’ai à m’en inquiété »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200" dirty="0" err="1" smtClean="0"/>
              <a:t>Dev</a:t>
            </a:r>
            <a:r>
              <a:rPr lang="fr-FR" sz="1200" dirty="0" smtClean="0"/>
              <a:t>: « je retrouve facilement d’où vient telle ou telle modification et, surtout, pourquoi elle a été faite »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200" dirty="0" smtClean="0"/>
              <a:t>TL: « Je peux plus facilement intégrer le code de mon équipe avec celui des autres équipes »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Work View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64" y="1284288"/>
            <a:ext cx="38862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1524" y="782639"/>
            <a:ext cx="8143875" cy="294305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1800" dirty="0"/>
              <a:t>Utiliser la vue “</a:t>
            </a:r>
            <a:r>
              <a:rPr lang="fr-FR" sz="1800" dirty="0" err="1"/>
              <a:t>My</a:t>
            </a:r>
            <a:r>
              <a:rPr lang="fr-FR" sz="1800" dirty="0"/>
              <a:t> </a:t>
            </a:r>
            <a:r>
              <a:rPr lang="fr-FR" sz="1800" dirty="0" err="1"/>
              <a:t>Work</a:t>
            </a:r>
            <a:r>
              <a:rPr lang="fr-FR" sz="1800" dirty="0"/>
              <a:t> </a:t>
            </a:r>
            <a:r>
              <a:rPr lang="fr-FR" sz="1800" dirty="0" err="1" smtClean="0"/>
              <a:t>View</a:t>
            </a:r>
            <a:r>
              <a:rPr lang="fr-FR" sz="1800" dirty="0" smtClean="0"/>
              <a:t>” comme </a:t>
            </a:r>
            <a:r>
              <a:rPr lang="fr-FR" sz="1800" dirty="0" err="1"/>
              <a:t>ToDo</a:t>
            </a:r>
            <a:r>
              <a:rPr lang="fr-FR" sz="1800" dirty="0"/>
              <a:t> </a:t>
            </a:r>
            <a:r>
              <a:rPr lang="fr-FR" sz="1800" dirty="0" err="1"/>
              <a:t>list</a:t>
            </a:r>
            <a:endParaRPr lang="fr-FR" sz="1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45263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32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0375" y="1859280"/>
            <a:ext cx="8669338" cy="1071245"/>
          </a:xfrm>
        </p:spPr>
        <p:txBody>
          <a:bodyPr/>
          <a:lstStyle/>
          <a:p>
            <a:r>
              <a:rPr lang="fr-FR" dirty="0"/>
              <a:t>Réorganisation de l’équipe et du projet autour de </a:t>
            </a:r>
            <a:r>
              <a:rPr lang="fr-FR" dirty="0" err="1" smtClean="0"/>
              <a:t>Scrum</a:t>
            </a:r>
            <a:r>
              <a:rPr lang="fr-FR" dirty="0" smtClean="0"/>
              <a:t> et de RTC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Etape</a:t>
            </a:r>
            <a:r>
              <a:rPr lang="en-US" dirty="0" smtClean="0"/>
              <a:t> 1 : SCRUM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Comprendre l’Agilité et SCRUM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Déployer le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template</a:t>
            </a:r>
            <a:r>
              <a:rPr lang="fr-FR" dirty="0" smtClean="0"/>
              <a:t> </a:t>
            </a:r>
            <a:r>
              <a:rPr lang="fr-FR" dirty="0" err="1" smtClean="0"/>
              <a:t>Scrum</a:t>
            </a:r>
            <a:r>
              <a:rPr lang="fr-FR" dirty="0" smtClean="0"/>
              <a:t> de RTC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Adapter le </a:t>
            </a:r>
            <a:r>
              <a:rPr lang="fr-FR" dirty="0" err="1" smtClean="0"/>
              <a:t>process</a:t>
            </a:r>
            <a:r>
              <a:rPr lang="fr-FR" dirty="0" smtClean="0"/>
              <a:t> aux spécificités de l’équipe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Migrer l’existant vers le nouveau </a:t>
            </a:r>
            <a:r>
              <a:rPr lang="fr-FR" dirty="0" err="1" smtClean="0"/>
              <a:t>process</a:t>
            </a:r>
            <a:endParaRPr lang="fr-FR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Mettre en place les meetings SCRUM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dirty="0" smtClean="0"/>
              <a:t>Dérouler les 3 premiers Sprints (: Itérations)</a:t>
            </a:r>
          </a:p>
        </p:txBody>
      </p:sp>
      <p:pic>
        <p:nvPicPr>
          <p:cNvPr id="12293" name="Picture 5" descr="http://upload.wikimedia.org/wikipedia/commons/8/89/VueGlobaleSc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" y="3579177"/>
            <a:ext cx="77057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45263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42809" y="1175406"/>
            <a:ext cx="4857752" cy="3152385"/>
            <a:chOff x="3542809" y="1175406"/>
            <a:chExt cx="4857752" cy="3152385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3542809" y="1175406"/>
              <a:ext cx="4857752" cy="3152385"/>
            </a:xfrm>
            <a:prstGeom prst="roundRect">
              <a:avLst>
                <a:gd name="adj" fmla="val 4594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17006" y="1175406"/>
              <a:ext cx="1082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2"/>
                  </a:solidFill>
                </a:rPr>
                <a:t>Serveur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 bwMode="auto">
          <a:xfrm>
            <a:off x="2260416" y="828468"/>
            <a:ext cx="0" cy="37728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Etape</a:t>
            </a:r>
            <a:r>
              <a:rPr lang="en-US" dirty="0"/>
              <a:t> 2: RTC Source Code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1029" name="Picture 5" descr="http://www.creativeit.fr/uploads/images/panne-lenovo-thinkpad-serie%20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6" y="1247643"/>
            <a:ext cx="1298742" cy="118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2404890" y="1247643"/>
            <a:ext cx="1083555" cy="50565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Check-In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2404889" y="1840937"/>
            <a:ext cx="1083555" cy="5056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Load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800000">
            <a:off x="5438844" y="1629134"/>
            <a:ext cx="1083555" cy="50565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Deliver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800000" flipH="1">
            <a:off x="5438843" y="2222428"/>
            <a:ext cx="1083555" cy="5056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Accept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11347" y="2434231"/>
            <a:ext cx="1444740" cy="866844"/>
            <a:chOff x="6811347" y="3862422"/>
            <a:chExt cx="1444740" cy="866844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6811347" y="3862422"/>
              <a:ext cx="1444740" cy="866844"/>
            </a:xfrm>
            <a:prstGeom prst="flowChartAlternateProcess">
              <a:avLst/>
            </a:prstGeom>
            <a:solidFill>
              <a:srgbClr val="66FF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45720" rIns="45720" anchor="b" anchorCtr="0"/>
            <a:lstStyle/>
            <a:p>
              <a:pPr algn="r" fontAlgn="base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 smtClean="0">
                  <a:solidFill>
                    <a:schemeClr val="bg2"/>
                  </a:solidFill>
                </a:rPr>
                <a:t/>
              </a:r>
              <a:br>
                <a:rPr lang="en-US" sz="1400" dirty="0" smtClean="0">
                  <a:solidFill>
                    <a:schemeClr val="bg2"/>
                  </a:solidFill>
                </a:rPr>
              </a:br>
              <a:r>
                <a:rPr lang="en-US" sz="1400" dirty="0" smtClean="0">
                  <a:solidFill>
                    <a:schemeClr val="bg2"/>
                  </a:solidFill>
                </a:rPr>
                <a:t>Stream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333" y="3953198"/>
              <a:ext cx="300454" cy="270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777393" y="1351688"/>
            <a:ext cx="1444740" cy="866844"/>
            <a:chOff x="3777393" y="2449490"/>
            <a:chExt cx="1444740" cy="866844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3777393" y="2449490"/>
              <a:ext cx="1444740" cy="866844"/>
            </a:xfrm>
            <a:prstGeom prst="flowChartAlternateProcess">
              <a:avLst/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45720" rIns="45720" anchor="b" anchorCtr="0"/>
            <a:lstStyle/>
            <a:p>
              <a:pPr algn="r" fontAlgn="base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 smtClean="0">
                  <a:solidFill>
                    <a:schemeClr val="bg2"/>
                  </a:solidFill>
                </a:rPr>
                <a:t/>
              </a:r>
              <a:br>
                <a:rPr lang="en-US" sz="1400" dirty="0" smtClean="0">
                  <a:solidFill>
                    <a:schemeClr val="bg2"/>
                  </a:solidFill>
                </a:rPr>
              </a:br>
              <a:r>
                <a:rPr lang="en-US" sz="1400" dirty="0" smtClean="0">
                  <a:solidFill>
                    <a:schemeClr val="bg2"/>
                  </a:solidFill>
                </a:rPr>
                <a:t>Repository </a:t>
              </a:r>
              <a:r>
                <a:rPr lang="en-US" sz="1400" dirty="0">
                  <a:solidFill>
                    <a:schemeClr val="bg2"/>
                  </a:solidFill>
                </a:rPr>
                <a:t>Workspace</a:t>
              </a: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752" y="2489919"/>
              <a:ext cx="309826" cy="329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Right Arrow 19"/>
          <p:cNvSpPr/>
          <p:nvPr/>
        </p:nvSpPr>
        <p:spPr bwMode="auto">
          <a:xfrm rot="19800000">
            <a:off x="5420439" y="2960196"/>
            <a:ext cx="1083555" cy="505659"/>
          </a:xfrm>
          <a:prstGeom prst="rightArrow">
            <a:avLst/>
          </a:prstGeom>
          <a:solidFill>
            <a:srgbClr val="7889F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Deliver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9800000" flipH="1">
            <a:off x="5420438" y="3553490"/>
            <a:ext cx="1083555" cy="50565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Accept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77393" y="3301075"/>
            <a:ext cx="1444740" cy="866844"/>
            <a:chOff x="3777393" y="2449490"/>
            <a:chExt cx="1444740" cy="866844"/>
          </a:xfrm>
        </p:grpSpPr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3777393" y="2449490"/>
              <a:ext cx="1444740" cy="866844"/>
            </a:xfrm>
            <a:prstGeom prst="flowChartAlternateProcess">
              <a:avLst/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45720" rIns="45720" anchor="b" anchorCtr="0"/>
            <a:lstStyle/>
            <a:p>
              <a:pPr algn="r" fontAlgn="base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 smtClean="0">
                  <a:solidFill>
                    <a:schemeClr val="bg2"/>
                  </a:solidFill>
                </a:rPr>
                <a:t/>
              </a:r>
              <a:br>
                <a:rPr lang="en-US" sz="1400" dirty="0" smtClean="0">
                  <a:solidFill>
                    <a:schemeClr val="bg2"/>
                  </a:solidFill>
                </a:rPr>
              </a:br>
              <a:r>
                <a:rPr lang="en-US" sz="1400" dirty="0" smtClean="0">
                  <a:solidFill>
                    <a:schemeClr val="bg2"/>
                  </a:solidFill>
                </a:rPr>
                <a:t>Repository </a:t>
              </a:r>
              <a:r>
                <a:rPr lang="en-US" sz="1400" dirty="0">
                  <a:solidFill>
                    <a:schemeClr val="bg2"/>
                  </a:solidFill>
                </a:rPr>
                <a:t>Workspace</a:t>
              </a:r>
            </a:p>
          </p:txBody>
        </p:sp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752" y="2489919"/>
              <a:ext cx="309826" cy="329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5" descr="http://www.creativeit.fr/uploads/images/panne-lenovo-thinkpad-serie%20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6" y="3228838"/>
            <a:ext cx="1298742" cy="118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Arrow 25"/>
          <p:cNvSpPr/>
          <p:nvPr/>
        </p:nvSpPr>
        <p:spPr bwMode="auto">
          <a:xfrm>
            <a:off x="2404890" y="3228838"/>
            <a:ext cx="1083555" cy="505659"/>
          </a:xfrm>
          <a:prstGeom prst="rightArrow">
            <a:avLst/>
          </a:prstGeom>
          <a:solidFill>
            <a:srgbClr val="7889F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Check-In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flipH="1">
            <a:off x="2404889" y="3822132"/>
            <a:ext cx="1083555" cy="50565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Load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55277" y="828468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2"/>
                </a:solidFill>
              </a:rPr>
              <a:t>Sauvegarde</a:t>
            </a:r>
            <a:br>
              <a:rPr lang="fr-FR" sz="1400" dirty="0" smtClean="0">
                <a:solidFill>
                  <a:schemeClr val="bg2"/>
                </a:solidFill>
              </a:rPr>
            </a:br>
            <a:r>
              <a:rPr lang="fr-FR" sz="1400" dirty="0" smtClean="0">
                <a:solidFill>
                  <a:schemeClr val="bg2"/>
                </a:solidFill>
              </a:rPr>
              <a:t>(automatique)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800000">
            <a:off x="5520999" y="1404938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2"/>
                </a:solidFill>
              </a:rPr>
              <a:t>Promotion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490" y="2562156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Client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465047" y="1392117"/>
            <a:ext cx="217473" cy="217473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465809" y="3372550"/>
            <a:ext cx="217473" cy="2174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282290" y="1392117"/>
            <a:ext cx="217473" cy="217473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244007" y="2506468"/>
            <a:ext cx="217473" cy="217473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572000" y="3373312"/>
            <a:ext cx="217473" cy="217473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753995" y="3373312"/>
            <a:ext cx="217473" cy="217473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283052" y="3373312"/>
            <a:ext cx="217473" cy="2174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532955" y="2507230"/>
            <a:ext cx="217473" cy="2174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572000" y="1392117"/>
            <a:ext cx="217473" cy="2174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753995" y="1391355"/>
            <a:ext cx="217473" cy="2174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420949" y="4818052"/>
            <a:ext cx="8032490" cy="156040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1800" dirty="0"/>
              <a:t>Le </a:t>
            </a:r>
            <a:r>
              <a:rPr lang="fr-FR" sz="1800" b="0" dirty="0" err="1"/>
              <a:t>Repository</a:t>
            </a:r>
            <a:r>
              <a:rPr lang="fr-FR" sz="1800" b="0" dirty="0"/>
              <a:t> </a:t>
            </a:r>
            <a:r>
              <a:rPr lang="fr-FR" sz="1800" b="0" dirty="0" err="1"/>
              <a:t>Workspace</a:t>
            </a:r>
            <a:r>
              <a:rPr lang="fr-FR" sz="1800" b="0" dirty="0"/>
              <a:t> </a:t>
            </a:r>
            <a:r>
              <a:rPr lang="fr-FR" sz="1800" dirty="0"/>
              <a:t>est votre espace personnel de </a:t>
            </a:r>
            <a:r>
              <a:rPr lang="fr-FR" sz="1800" b="0" dirty="0"/>
              <a:t>sauvegarde</a:t>
            </a:r>
            <a:r>
              <a:rPr lang="fr-FR" sz="1800" dirty="0"/>
              <a:t> sur le </a:t>
            </a:r>
            <a:r>
              <a:rPr lang="fr-FR" sz="1800" dirty="0" smtClean="0"/>
              <a:t>serveur</a:t>
            </a:r>
            <a:br>
              <a:rPr lang="fr-FR" sz="1800" dirty="0" smtClean="0"/>
            </a:br>
            <a:endParaRPr lang="fr-FR" sz="1800" dirty="0"/>
          </a:p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Le </a:t>
            </a:r>
            <a:r>
              <a:rPr lang="fr-FR" sz="1800" b="0" dirty="0" smtClean="0"/>
              <a:t>Stream</a:t>
            </a:r>
            <a:r>
              <a:rPr lang="fr-FR" sz="1800" dirty="0" smtClean="0"/>
              <a:t> sert </a:t>
            </a:r>
            <a:r>
              <a:rPr lang="fr-FR" sz="1800" dirty="0"/>
              <a:t>à </a:t>
            </a:r>
            <a:r>
              <a:rPr lang="fr-FR" sz="1800" b="0" dirty="0" smtClean="0"/>
              <a:t>partager</a:t>
            </a:r>
            <a:r>
              <a:rPr lang="fr-FR" sz="1800" dirty="0" smtClean="0"/>
              <a:t> </a:t>
            </a:r>
            <a:r>
              <a:rPr lang="fr-FR" sz="1800" dirty="0"/>
              <a:t>vos </a:t>
            </a:r>
            <a:r>
              <a:rPr lang="fr-FR" sz="1800" dirty="0" smtClean="0"/>
              <a:t>fichiers </a:t>
            </a:r>
            <a:r>
              <a:rPr lang="fr-FR" sz="1800" dirty="0"/>
              <a:t>avec votre équipe</a:t>
            </a:r>
            <a:r>
              <a:rPr lang="fr-FR" sz="1800" dirty="0" smtClean="0"/>
              <a:t>.</a:t>
            </a:r>
            <a:endParaRPr lang="fr-FR" sz="1800" dirty="0"/>
          </a:p>
        </p:txBody>
      </p:sp>
      <p:pic>
        <p:nvPicPr>
          <p:cNvPr id="1026" name="Picture 2" descr="C:\Users\IBM_ADMIN\AppData\Local\Microsoft\Windows\Temporary Internet Files\Content.IE5\GA20PB9X\MC90029561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56" y="1785110"/>
            <a:ext cx="794077" cy="7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ight Arrow 42"/>
          <p:cNvSpPr/>
          <p:nvPr/>
        </p:nvSpPr>
        <p:spPr bwMode="auto">
          <a:xfrm rot="16200000" flipH="1">
            <a:off x="4029855" y="2490288"/>
            <a:ext cx="939818" cy="50565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Accept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465809" y="1766787"/>
            <a:ext cx="217473" cy="21747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933185" y="1406364"/>
            <a:ext cx="217473" cy="21747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933185" y="3356763"/>
            <a:ext cx="217473" cy="21747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457509" y="3726636"/>
            <a:ext cx="217473" cy="21747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883349" y="2489919"/>
            <a:ext cx="217473" cy="21747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  <p:bldP spid="20" grpId="0" animBg="1"/>
      <p:bldP spid="21" grpId="0" animBg="1"/>
      <p:bldP spid="26" grpId="0" animBg="1"/>
      <p:bldP spid="27" grpId="0" animBg="1"/>
      <p:bldP spid="17" grpId="0"/>
      <p:bldP spid="35" grpId="0"/>
      <p:bldP spid="3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43" grpId="0" animBg="1"/>
      <p:bldP spid="44" grpId="0" animBg="1"/>
      <p:bldP spid="45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Etape</a:t>
            </a:r>
            <a:r>
              <a:rPr lang="en-US" dirty="0"/>
              <a:t> 3</a:t>
            </a:r>
            <a:r>
              <a:rPr lang="en-US" dirty="0" smtClean="0"/>
              <a:t>: Work Items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71525" y="782639"/>
            <a:ext cx="7681913" cy="372991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Arrêter la communication par </a:t>
            </a:r>
            <a:r>
              <a:rPr lang="fr-FR" sz="1800" dirty="0" smtClean="0">
                <a:solidFill>
                  <a:schemeClr val="bg2"/>
                </a:solidFill>
              </a:rPr>
              <a:t>Mail</a:t>
            </a:r>
            <a:r>
              <a:rPr lang="fr-FR" sz="1800" dirty="0" smtClean="0"/>
              <a:t> !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Utiliser </a:t>
            </a:r>
            <a:r>
              <a:rPr lang="fr-FR" sz="1800" dirty="0" smtClean="0">
                <a:solidFill>
                  <a:schemeClr val="bg2"/>
                </a:solidFill>
              </a:rPr>
              <a:t>exclusivement</a:t>
            </a:r>
            <a:r>
              <a:rPr lang="fr-FR" sz="1800" dirty="0" smtClean="0"/>
              <a:t> les </a:t>
            </a:r>
            <a:r>
              <a:rPr lang="fr-FR" sz="1800" dirty="0" err="1" smtClean="0">
                <a:solidFill>
                  <a:schemeClr val="bg2"/>
                </a:solidFill>
              </a:rPr>
              <a:t>Work</a:t>
            </a:r>
            <a:r>
              <a:rPr lang="fr-FR" sz="1800" dirty="0" smtClean="0">
                <a:solidFill>
                  <a:schemeClr val="bg2"/>
                </a:solidFill>
              </a:rPr>
              <a:t> Items</a:t>
            </a:r>
            <a:r>
              <a:rPr lang="fr-FR" sz="1800" dirty="0" smtClean="0"/>
              <a:t> pour échanger sur le projet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Titre : Résumé clair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Description : Demande / Décision / Résultat de la discussion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Discussion : Echange entre les acteurs du projet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Utiliser @user pour interpeller un utilisateur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Ajouter les Artefacts (WI) manquant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err="1" smtClean="0"/>
              <a:t>Development</a:t>
            </a:r>
            <a:r>
              <a:rPr lang="fr-FR" dirty="0" smtClean="0"/>
              <a:t> Plan </a:t>
            </a:r>
            <a:r>
              <a:rPr lang="fr-FR" dirty="0" err="1" smtClean="0"/>
              <a:t>Topics</a:t>
            </a:r>
            <a:endParaRPr lang="fr-FR" dirty="0" smtClean="0"/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Support </a:t>
            </a:r>
            <a:r>
              <a:rPr lang="fr-FR" dirty="0" err="1" smtClean="0"/>
              <a:t>Defect</a:t>
            </a:r>
            <a:endParaRPr lang="fr-FR" dirty="0" smtClean="0"/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Support Question, …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Améliorer le </a:t>
            </a:r>
            <a:r>
              <a:rPr lang="fr-FR" sz="1800" dirty="0" err="1">
                <a:solidFill>
                  <a:schemeClr val="bg2"/>
                </a:solidFill>
              </a:rPr>
              <a:t>W</a:t>
            </a:r>
            <a:r>
              <a:rPr lang="fr-FR" sz="1800" dirty="0" err="1" smtClean="0">
                <a:solidFill>
                  <a:schemeClr val="bg2"/>
                </a:solidFill>
              </a:rPr>
              <a:t>orkflow</a:t>
            </a:r>
            <a:r>
              <a:rPr lang="fr-FR" sz="1800" dirty="0" smtClean="0">
                <a:solidFill>
                  <a:schemeClr val="bg2"/>
                </a:solidFill>
              </a:rPr>
              <a:t> </a:t>
            </a:r>
            <a:r>
              <a:rPr lang="fr-FR" sz="1800" dirty="0" smtClean="0"/>
              <a:t>des </a:t>
            </a:r>
            <a:r>
              <a:rPr lang="fr-FR" sz="1800" dirty="0" err="1" smtClean="0"/>
              <a:t>Work</a:t>
            </a:r>
            <a:r>
              <a:rPr lang="fr-FR" sz="1800" dirty="0" smtClean="0"/>
              <a:t> Items grâce aux </a:t>
            </a:r>
            <a:r>
              <a:rPr lang="fr-FR" sz="1800" dirty="0" smtClean="0">
                <a:solidFill>
                  <a:schemeClr val="bg2"/>
                </a:solidFill>
              </a:rPr>
              <a:t>Rétrospectives</a:t>
            </a:r>
            <a:r>
              <a:rPr lang="fr-FR" sz="1800" dirty="0" smtClean="0"/>
              <a:t> de l’équipe</a:t>
            </a:r>
          </a:p>
        </p:txBody>
      </p:sp>
      <p:grpSp>
        <p:nvGrpSpPr>
          <p:cNvPr id="15385" name="Group 15384"/>
          <p:cNvGrpSpPr/>
          <p:nvPr/>
        </p:nvGrpSpPr>
        <p:grpSpPr>
          <a:xfrm>
            <a:off x="752366" y="5047399"/>
            <a:ext cx="6806353" cy="1452463"/>
            <a:chOff x="752366" y="5047399"/>
            <a:chExt cx="6806353" cy="1452463"/>
          </a:xfrm>
        </p:grpSpPr>
        <p:cxnSp>
          <p:nvCxnSpPr>
            <p:cNvPr id="19" name="Elbow Connector 18"/>
            <p:cNvCxnSpPr>
              <a:stCxn id="7" idx="0"/>
              <a:endCxn id="10" idx="1"/>
            </p:cNvCxnSpPr>
            <p:nvPr/>
          </p:nvCxnSpPr>
          <p:spPr bwMode="auto">
            <a:xfrm rot="5400000" flipH="1" flipV="1">
              <a:off x="4575445" y="4959216"/>
              <a:ext cx="486268" cy="662634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080808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sp>
          <p:nvSpPr>
            <p:cNvPr id="27" name="Rounded Rectangle 26"/>
            <p:cNvSpPr/>
            <p:nvPr/>
          </p:nvSpPr>
          <p:spPr bwMode="auto">
            <a:xfrm>
              <a:off x="960150" y="6134102"/>
              <a:ext cx="1036320" cy="365760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Incomplet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972850" y="5533667"/>
              <a:ext cx="1036320" cy="365760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Described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549364" y="5523873"/>
              <a:ext cx="1036320" cy="365760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Estimated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3969102" y="5533667"/>
              <a:ext cx="1036320" cy="365760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Committed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cxnSp>
          <p:nvCxnSpPr>
            <p:cNvPr id="4" name="Elbow Connector 3"/>
            <p:cNvCxnSpPr>
              <a:stCxn id="2" idx="2"/>
              <a:endCxn id="5" idx="1"/>
            </p:cNvCxnSpPr>
            <p:nvPr/>
          </p:nvCxnSpPr>
          <p:spPr bwMode="auto">
            <a:xfrm rot="16200000" flipH="1">
              <a:off x="619474" y="5363171"/>
              <a:ext cx="486268" cy="220484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080808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14" name="Elbow Connector 13"/>
            <p:cNvCxnSpPr>
              <a:stCxn id="5" idx="3"/>
              <a:endCxn id="6" idx="1"/>
            </p:cNvCxnSpPr>
            <p:nvPr/>
          </p:nvCxnSpPr>
          <p:spPr bwMode="auto">
            <a:xfrm flipV="1">
              <a:off x="2009170" y="5706753"/>
              <a:ext cx="540194" cy="97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80808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16" name="Elbow Connector 15"/>
            <p:cNvCxnSpPr>
              <a:stCxn id="6" idx="3"/>
              <a:endCxn id="7" idx="1"/>
            </p:cNvCxnSpPr>
            <p:nvPr/>
          </p:nvCxnSpPr>
          <p:spPr bwMode="auto">
            <a:xfrm>
              <a:off x="3585684" y="5706753"/>
              <a:ext cx="383418" cy="97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80808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sp>
          <p:nvSpPr>
            <p:cNvPr id="26" name="Rounded Rectangle 25"/>
            <p:cNvSpPr/>
            <p:nvPr/>
          </p:nvSpPr>
          <p:spPr bwMode="auto">
            <a:xfrm>
              <a:off x="2549364" y="6104847"/>
              <a:ext cx="1036320" cy="365760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Invalid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5" idx="2"/>
              <a:endCxn id="26" idx="0"/>
            </p:cNvCxnSpPr>
            <p:nvPr/>
          </p:nvCxnSpPr>
          <p:spPr bwMode="auto">
            <a:xfrm>
              <a:off x="1491010" y="5899427"/>
              <a:ext cx="1576514" cy="2054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80808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29" name="Straight Arrow Connector 28"/>
            <p:cNvCxnSpPr>
              <a:stCxn id="5" idx="2"/>
              <a:endCxn id="27" idx="0"/>
            </p:cNvCxnSpPr>
            <p:nvPr/>
          </p:nvCxnSpPr>
          <p:spPr bwMode="auto">
            <a:xfrm flipH="1">
              <a:off x="1478310" y="5899427"/>
              <a:ext cx="12700" cy="2346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80808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sp>
          <p:nvSpPr>
            <p:cNvPr id="40" name="Rounded Rectangle 39"/>
            <p:cNvSpPr/>
            <p:nvPr/>
          </p:nvSpPr>
          <p:spPr bwMode="auto">
            <a:xfrm>
              <a:off x="6522399" y="5533667"/>
              <a:ext cx="1036320" cy="365760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Wait</a:t>
              </a:r>
              <a:r>
                <a:rPr kumimoji="0" lang="fr-FR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4 </a:t>
              </a:r>
              <a:r>
                <a:rPr kumimoji="0" lang="fr-FR" sz="105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Delivery</a:t>
              </a:r>
              <a:endPara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cxnSp>
          <p:nvCxnSpPr>
            <p:cNvPr id="15369" name="Straight Arrow Connector 15368"/>
            <p:cNvCxnSpPr>
              <a:stCxn id="10" idx="2"/>
              <a:endCxn id="40" idx="1"/>
            </p:cNvCxnSpPr>
            <p:nvPr/>
          </p:nvCxnSpPr>
          <p:spPr bwMode="auto">
            <a:xfrm rot="16200000" flipH="1">
              <a:off x="5852093" y="5046241"/>
              <a:ext cx="486268" cy="85434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080808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15372" name="Elbow Connector 15371"/>
            <p:cNvCxnSpPr>
              <a:stCxn id="40" idx="0"/>
              <a:endCxn id="8" idx="2"/>
            </p:cNvCxnSpPr>
            <p:nvPr/>
          </p:nvCxnSpPr>
          <p:spPr bwMode="auto">
            <a:xfrm flipV="1">
              <a:off x="7040559" y="5230279"/>
              <a:ext cx="0" cy="3033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80808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15376" name="Elbow Connector 15375"/>
            <p:cNvCxnSpPr>
              <a:stCxn id="27" idx="1"/>
              <a:endCxn id="5" idx="1"/>
            </p:cNvCxnSpPr>
            <p:nvPr/>
          </p:nvCxnSpPr>
          <p:spPr bwMode="auto">
            <a:xfrm rot="10800000" flipH="1">
              <a:off x="960150" y="5716548"/>
              <a:ext cx="12700" cy="600435"/>
            </a:xfrm>
            <a:prstGeom prst="bentConnector3">
              <a:avLst>
                <a:gd name="adj1" fmla="val -3274693"/>
              </a:avLst>
            </a:prstGeom>
            <a:solidFill>
              <a:schemeClr val="accent1"/>
            </a:solidFill>
            <a:ln w="9525" cap="flat" cmpd="sng" algn="ctr">
              <a:solidFill>
                <a:srgbClr val="080808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</p:grpSp>
      <p:grpSp>
        <p:nvGrpSpPr>
          <p:cNvPr id="15380" name="Group 15379"/>
          <p:cNvGrpSpPr/>
          <p:nvPr/>
        </p:nvGrpSpPr>
        <p:grpSpPr>
          <a:xfrm>
            <a:off x="234206" y="4864519"/>
            <a:ext cx="8691485" cy="365760"/>
            <a:chOff x="234206" y="4864519"/>
            <a:chExt cx="8691485" cy="365760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234206" y="4864519"/>
              <a:ext cx="1036320" cy="36576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New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522399" y="4864519"/>
              <a:ext cx="1036320" cy="36576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Ready</a:t>
              </a: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4 Tests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149896" y="4864519"/>
              <a:ext cx="1036320" cy="36576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 Progress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889371" y="4864519"/>
              <a:ext cx="1036320" cy="36576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Done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!</a:t>
              </a:r>
            </a:p>
          </p:txBody>
        </p:sp>
        <p:cxnSp>
          <p:nvCxnSpPr>
            <p:cNvPr id="21" name="Straight Arrow Connector 20"/>
            <p:cNvCxnSpPr>
              <a:stCxn id="10" idx="3"/>
              <a:endCxn id="8" idx="1"/>
            </p:cNvCxnSpPr>
            <p:nvPr/>
          </p:nvCxnSpPr>
          <p:spPr bwMode="auto">
            <a:xfrm>
              <a:off x="6186216" y="5047399"/>
              <a:ext cx="33618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80808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23" name="Straight Arrow Connector 22"/>
            <p:cNvCxnSpPr>
              <a:stCxn id="8" idx="3"/>
              <a:endCxn id="11" idx="1"/>
            </p:cNvCxnSpPr>
            <p:nvPr/>
          </p:nvCxnSpPr>
          <p:spPr bwMode="auto">
            <a:xfrm>
              <a:off x="7558719" y="5047399"/>
              <a:ext cx="3306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80808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  <p:cxnSp>
          <p:nvCxnSpPr>
            <p:cNvPr id="15374" name="Straight Arrow Connector 15373"/>
            <p:cNvCxnSpPr>
              <a:stCxn id="2" idx="3"/>
              <a:endCxn id="10" idx="1"/>
            </p:cNvCxnSpPr>
            <p:nvPr/>
          </p:nvCxnSpPr>
          <p:spPr bwMode="auto">
            <a:xfrm>
              <a:off x="1270526" y="5047399"/>
              <a:ext cx="387937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</p:cxnSp>
      </p:grpSp>
      <p:sp>
        <p:nvSpPr>
          <p:cNvPr id="15386" name="Rectangle 15385"/>
          <p:cNvSpPr/>
          <p:nvPr/>
        </p:nvSpPr>
        <p:spPr bwMode="auto">
          <a:xfrm>
            <a:off x="1270526" y="4902417"/>
            <a:ext cx="3195308" cy="3325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35191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Etape</a:t>
            </a:r>
            <a:r>
              <a:rPr lang="en-US" dirty="0"/>
              <a:t> 4</a:t>
            </a:r>
            <a:r>
              <a:rPr lang="en-US" dirty="0" smtClean="0"/>
              <a:t>: </a:t>
            </a:r>
            <a:r>
              <a:rPr lang="en-US" dirty="0" err="1" smtClean="0"/>
              <a:t>Expliciter</a:t>
            </a:r>
            <a:r>
              <a:rPr lang="en-US" dirty="0" smtClean="0"/>
              <a:t> et </a:t>
            </a:r>
            <a:r>
              <a:rPr lang="en-US" dirty="0" err="1" smtClean="0"/>
              <a:t>Définir</a:t>
            </a:r>
            <a:r>
              <a:rPr lang="en-US" dirty="0" smtClean="0"/>
              <a:t> les </a:t>
            </a:r>
            <a:r>
              <a:rPr lang="en-US" dirty="0" err="1" smtClean="0"/>
              <a:t>différents</a:t>
            </a:r>
            <a:r>
              <a:rPr lang="en-US" dirty="0" smtClean="0"/>
              <a:t> Plans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71524" y="782638"/>
            <a:ext cx="6899276" cy="5507037"/>
          </a:xfrm>
        </p:spPr>
        <p:txBody>
          <a:bodyPr/>
          <a:lstStyle/>
          <a:p>
            <a:pPr marL="282575" indent="-282575">
              <a:buFont typeface="Wingdings" pitchFamily="2" charset="2"/>
              <a:buChar char="v"/>
            </a:pPr>
            <a:r>
              <a:rPr lang="fr-FR" sz="2200" dirty="0" smtClean="0"/>
              <a:t>Product </a:t>
            </a:r>
            <a:r>
              <a:rPr lang="fr-FR" sz="2200" dirty="0" err="1" smtClean="0"/>
              <a:t>Backlog</a:t>
            </a:r>
            <a:endParaRPr lang="fr-FR" sz="2200" dirty="0" smtClean="0"/>
          </a:p>
          <a:p>
            <a:pPr marL="282575" indent="-282575">
              <a:buFont typeface="Wingdings" pitchFamily="2" charset="2"/>
              <a:buChar char="v"/>
            </a:pPr>
            <a:r>
              <a:rPr lang="fr-FR" sz="2200" dirty="0" smtClean="0">
                <a:solidFill>
                  <a:schemeClr val="bg2"/>
                </a:solidFill>
              </a:rPr>
              <a:t>Release </a:t>
            </a:r>
            <a:r>
              <a:rPr lang="fr-FR" sz="2200" dirty="0" err="1" smtClean="0">
                <a:solidFill>
                  <a:schemeClr val="bg2"/>
                </a:solidFill>
              </a:rPr>
              <a:t>Backlog</a:t>
            </a:r>
            <a:endParaRPr lang="fr-FR" sz="2200" dirty="0" smtClean="0">
              <a:solidFill>
                <a:schemeClr val="bg2"/>
              </a:solidFill>
            </a:endParaRPr>
          </a:p>
          <a:p>
            <a:pPr marL="282575" indent="-282575">
              <a:buFont typeface="Wingdings" pitchFamily="2" charset="2"/>
              <a:buChar char="v"/>
            </a:pPr>
            <a:r>
              <a:rPr lang="fr-FR" sz="2200" dirty="0" smtClean="0"/>
              <a:t>Sprint </a:t>
            </a:r>
            <a:r>
              <a:rPr lang="fr-FR" sz="2200" dirty="0" err="1" smtClean="0"/>
              <a:t>Backlog</a:t>
            </a:r>
            <a:endParaRPr lang="fr-FR" sz="2200" dirty="0" smtClean="0"/>
          </a:p>
          <a:p>
            <a:pPr marL="282575" indent="-282575">
              <a:buFont typeface="Wingdings" pitchFamily="2" charset="2"/>
              <a:buChar char="v"/>
            </a:pPr>
            <a:endParaRPr lang="fr-FR" sz="2200" dirty="0" smtClean="0"/>
          </a:p>
          <a:p>
            <a:pPr marL="282575" indent="-282575">
              <a:buFont typeface="Wingdings" pitchFamily="2" charset="2"/>
              <a:buChar char="v"/>
            </a:pPr>
            <a:r>
              <a:rPr lang="fr-FR" sz="2200" dirty="0" err="1" smtClean="0">
                <a:solidFill>
                  <a:schemeClr val="bg2"/>
                </a:solidFill>
              </a:rPr>
              <a:t>Defect</a:t>
            </a:r>
            <a:r>
              <a:rPr lang="fr-FR" sz="2200" dirty="0" smtClean="0">
                <a:solidFill>
                  <a:schemeClr val="bg2"/>
                </a:solidFill>
              </a:rPr>
              <a:t> </a:t>
            </a:r>
            <a:r>
              <a:rPr lang="fr-FR" sz="2200" dirty="0" err="1" smtClean="0">
                <a:solidFill>
                  <a:schemeClr val="bg2"/>
                </a:solidFill>
              </a:rPr>
              <a:t>Backlog</a:t>
            </a:r>
            <a:endParaRPr lang="fr-FR" sz="2200" dirty="0" smtClean="0">
              <a:solidFill>
                <a:schemeClr val="bg2"/>
              </a:solidFill>
            </a:endParaRPr>
          </a:p>
          <a:p>
            <a:pPr marL="282575" indent="-282575">
              <a:buFont typeface="Wingdings" pitchFamily="2" charset="2"/>
              <a:buChar char="v"/>
            </a:pPr>
            <a:r>
              <a:rPr lang="fr-FR" sz="2200" dirty="0" err="1" smtClean="0">
                <a:solidFill>
                  <a:schemeClr val="bg2"/>
                </a:solidFill>
              </a:rPr>
              <a:t>Retrospective</a:t>
            </a:r>
            <a:r>
              <a:rPr lang="fr-FR" sz="2200" dirty="0" smtClean="0">
                <a:solidFill>
                  <a:schemeClr val="bg2"/>
                </a:solidFill>
              </a:rPr>
              <a:t> </a:t>
            </a:r>
            <a:r>
              <a:rPr lang="fr-FR" sz="2200" dirty="0" err="1" smtClean="0">
                <a:solidFill>
                  <a:schemeClr val="bg2"/>
                </a:solidFill>
              </a:rPr>
              <a:t>Backlog</a:t>
            </a:r>
            <a:endParaRPr lang="fr-FR" sz="2200" dirty="0" smtClean="0">
              <a:solidFill>
                <a:schemeClr val="bg2"/>
              </a:solidFill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45263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Etape</a:t>
            </a:r>
            <a:r>
              <a:rPr lang="en-US" dirty="0"/>
              <a:t> 5</a:t>
            </a:r>
            <a:r>
              <a:rPr lang="en-US" dirty="0" smtClean="0"/>
              <a:t>: </a:t>
            </a:r>
            <a:r>
              <a:rPr lang="en-US" dirty="0" err="1" smtClean="0"/>
              <a:t>Utiliser</a:t>
            </a:r>
            <a:r>
              <a:rPr lang="en-US" dirty="0" smtClean="0"/>
              <a:t> les Plans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71524" y="1334127"/>
            <a:ext cx="8100101" cy="451334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1800" dirty="0" smtClean="0"/>
              <a:t>Utiliser les </a:t>
            </a:r>
            <a:r>
              <a:rPr lang="fr-FR" sz="1800" dirty="0" smtClean="0">
                <a:solidFill>
                  <a:schemeClr val="bg2"/>
                </a:solidFill>
              </a:rPr>
              <a:t>Plans</a:t>
            </a:r>
            <a:r>
              <a:rPr lang="fr-FR" sz="1800" dirty="0" smtClean="0"/>
              <a:t> durant  les meetings pour en améliorer l’usage</a:t>
            </a:r>
          </a:p>
          <a:p>
            <a:pPr marL="790575" lvl="1" indent="-342900">
              <a:buFont typeface="Wingdings" pitchFamily="2" charset="2"/>
              <a:buChar char="v"/>
            </a:pPr>
            <a:r>
              <a:rPr lang="fr-FR" sz="1400" dirty="0"/>
              <a:t>Ordonner les nouvelles demandes par priorités et par </a:t>
            </a:r>
            <a:r>
              <a:rPr lang="fr-FR" sz="1400" dirty="0" smtClean="0"/>
              <a:t>risques</a:t>
            </a:r>
            <a:endParaRPr lang="fr-FR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239321"/>
            <a:ext cx="876617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4938" y="6515069"/>
            <a:ext cx="5472112" cy="24688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Petit-déjeuner « Méthodes Agiles » </a:t>
            </a:r>
            <a:endParaRPr lang="en-US" dirty="0"/>
          </a:p>
        </p:txBody>
      </p:sp>
      <p:pic>
        <p:nvPicPr>
          <p:cNvPr id="6" name="Picture 5" descr="http://upload.wikimedia.org/wikipedia/commons/8/89/VueGlobaleScr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45" y="106098"/>
            <a:ext cx="2642449" cy="10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480482" y="106098"/>
            <a:ext cx="722370" cy="10288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9650" y="6545263"/>
            <a:ext cx="357188" cy="217487"/>
          </a:xfrm>
        </p:spPr>
        <p:txBody>
          <a:bodyPr/>
          <a:lstStyle/>
          <a:p>
            <a:pPr>
              <a:defRPr/>
            </a:pPr>
            <a:fld id="{FFB128BA-F377-4354-A406-59CB165C1D68}" type="slidenum">
              <a:rPr lang="en-US" smtClean="0"/>
              <a:pPr>
                <a:defRPr/>
              </a:pPr>
              <a:t>9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MFranceLab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7889FB"/>
      </a:accent1>
      <a:accent2>
        <a:srgbClr val="DFFF66"/>
      </a:accent2>
      <a:accent3>
        <a:srgbClr val="FFFFFF"/>
      </a:accent3>
      <a:accent4>
        <a:srgbClr val="DADADA"/>
      </a:accent4>
      <a:accent5>
        <a:srgbClr val="BEC4FD"/>
      </a:accent5>
      <a:accent6>
        <a:srgbClr val="CAE75C"/>
      </a:accent6>
      <a:hlink>
        <a:srgbClr val="C0C0C0"/>
      </a:hlink>
      <a:folHlink>
        <a:srgbClr val="D18213"/>
      </a:folHlink>
    </a:clrScheme>
    <a:fontScheme name="IBMFranceLab-Template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" pitchFamily="34" charset="0"/>
          </a:defRPr>
        </a:defPPr>
      </a:lstStyle>
    </a:lnDef>
  </a:objectDefaults>
  <a:extraClrSchemeLst>
    <a:extraClrScheme>
      <a:clrScheme name="IBMFranceLab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FranceLab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FranceLab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FranceLab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FranceLab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FranceLab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MFranceLab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MFranceLab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MFranceLab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MFranceLab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MFranceLab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MFranceLab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MFranceLab-Template 13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FranceLab-Template 14">
        <a:dk1>
          <a:srgbClr val="808080"/>
        </a:dk1>
        <a:lt1>
          <a:srgbClr val="FFFFFF"/>
        </a:lt1>
        <a:dk2>
          <a:srgbClr val="00000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MFranceLab-Template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MFranceLab-Template 16">
        <a:dk1>
          <a:srgbClr val="FFFFFF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IBMFranceLab-Template</Template>
  <TotalTime>9668</TotalTime>
  <Words>1535</Words>
  <Application>Microsoft Office PowerPoint</Application>
  <PresentationFormat>On-screen Show (4:3)</PresentationFormat>
  <Paragraphs>411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IBMFranceLab-Template</vt:lpstr>
      <vt:lpstr> L'agilité appliquée à nous-mêmes</vt:lpstr>
      <vt:lpstr>Agenda</vt:lpstr>
      <vt:lpstr>Où en était l’équipe il y a 18 mois…</vt:lpstr>
      <vt:lpstr>Réorganisation de l’équipe et du projet autour de Scrum et de RTC</vt:lpstr>
      <vt:lpstr>Etape 1 : SCRUM</vt:lpstr>
      <vt:lpstr>Etape 2: RTC Source Code Management</vt:lpstr>
      <vt:lpstr>Etape 3: Work Items</vt:lpstr>
      <vt:lpstr>Etape 4: Expliciter et Définir les différents Plans</vt:lpstr>
      <vt:lpstr>Etape 5: Utiliser les Plans</vt:lpstr>
      <vt:lpstr>Créer / Mettre à Jour le Release Backlog</vt:lpstr>
      <vt:lpstr>Estimer les Stories</vt:lpstr>
      <vt:lpstr>Décomposition en Taches</vt:lpstr>
      <vt:lpstr>Triage des taches</vt:lpstr>
      <vt:lpstr>Daily Scrum meeting</vt:lpstr>
      <vt:lpstr>Etape 6: les Builds</vt:lpstr>
      <vt:lpstr>Nos Builds &amp; nos Build Engines</vt:lpstr>
      <vt:lpstr>Etape 7: Tableaux de Bord</vt:lpstr>
      <vt:lpstr>Etape 8: Collaboration avec les autres équipes</vt:lpstr>
      <vt:lpstr>Etape 9: S’améliorer grâce aux Rétrospectives</vt:lpstr>
      <vt:lpstr>Rétrospective sur ces 18 mois </vt:lpstr>
      <vt:lpstr>En quoi nous sommes nous améliorés…</vt:lpstr>
      <vt:lpstr>En quoi nous sommes nous améliorés…cont..</vt:lpstr>
      <vt:lpstr>Les leçons apprises… </vt:lpstr>
      <vt:lpstr>Nos prochaines étapes…</vt:lpstr>
      <vt:lpstr>Q&amp;A</vt:lpstr>
      <vt:lpstr>Backup Slides</vt:lpstr>
      <vt:lpstr>Comment Déployer RTC : différentes approches</vt:lpstr>
      <vt:lpstr>Etape 2: RTC Source Code Management</vt:lpstr>
      <vt:lpstr>Step 2: RTC Source Code Management</vt:lpstr>
      <vt:lpstr>Step 3: RTC SCM &amp; Builds</vt:lpstr>
      <vt:lpstr>En quoi nous sommes nous améliorés…</vt:lpstr>
      <vt:lpstr>My Work View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</dc:title>
  <dc:creator>picard</dc:creator>
  <cp:lastModifiedBy>Philippe Krief</cp:lastModifiedBy>
  <cp:revision>284</cp:revision>
  <dcterms:created xsi:type="dcterms:W3CDTF">2012-03-05T07:14:07Z</dcterms:created>
  <dcterms:modified xsi:type="dcterms:W3CDTF">2013-04-17T23:19:58Z</dcterms:modified>
</cp:coreProperties>
</file>