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355" r:id="rId2"/>
    <p:sldId id="260" r:id="rId3"/>
    <p:sldId id="261" r:id="rId4"/>
    <p:sldId id="262" r:id="rId5"/>
    <p:sldId id="265" r:id="rId6"/>
    <p:sldId id="267" r:id="rId7"/>
    <p:sldId id="268" r:id="rId8"/>
    <p:sldId id="269" r:id="rId9"/>
    <p:sldId id="270" r:id="rId10"/>
    <p:sldId id="271" r:id="rId11"/>
    <p:sldId id="272" r:id="rId12"/>
    <p:sldId id="279" r:id="rId13"/>
    <p:sldId id="327" r:id="rId14"/>
    <p:sldId id="281" r:id="rId15"/>
    <p:sldId id="282" r:id="rId16"/>
    <p:sldId id="328" r:id="rId17"/>
    <p:sldId id="329" r:id="rId18"/>
    <p:sldId id="330" r:id="rId19"/>
    <p:sldId id="331" r:id="rId20"/>
    <p:sldId id="288" r:id="rId21"/>
    <p:sldId id="334" r:id="rId22"/>
    <p:sldId id="291" r:id="rId23"/>
    <p:sldId id="292" r:id="rId24"/>
    <p:sldId id="307" r:id="rId25"/>
    <p:sldId id="345" r:id="rId26"/>
    <p:sldId id="346" r:id="rId27"/>
    <p:sldId id="351" r:id="rId28"/>
    <p:sldId id="318" r:id="rId29"/>
    <p:sldId id="319" r:id="rId30"/>
    <p:sldId id="352" r:id="rId31"/>
    <p:sldId id="325" r:id="rId32"/>
    <p:sldId id="354"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15:clr>
            <a:srgbClr val="A4A3A4"/>
          </p15:clr>
        </p15:guide>
        <p15:guide id="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 Mann" initials="jmann" lastIdx="2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176" y="-82"/>
      </p:cViewPr>
      <p:guideLst>
        <p:guide orient="horz"/>
        <p:guide/>
      </p:guideLst>
    </p:cSldViewPr>
  </p:slideViewPr>
  <p:notesTextViewPr>
    <p:cViewPr>
      <p:scale>
        <a:sx n="1" d="1"/>
        <a:sy n="1" d="1"/>
      </p:scale>
      <p:origin x="0" y="0"/>
    </p:cViewPr>
  </p:notesTextViewPr>
  <p:sorterViewPr>
    <p:cViewPr>
      <p:scale>
        <a:sx n="100" d="100"/>
        <a:sy n="100" d="100"/>
      </p:scale>
      <p:origin x="0" y="120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74FCC6-3A7C-4726-8A1B-406BD26D571D}" type="doc">
      <dgm:prSet loTypeId="urn:microsoft.com/office/officeart/2005/8/layout/vList3#2" loCatId="picture" qsTypeId="urn:microsoft.com/office/officeart/2005/8/quickstyle/simple1" qsCatId="simple" csTypeId="urn:microsoft.com/office/officeart/2005/8/colors/accent1_3" csCatId="accent1" phldr="1"/>
      <dgm:spPr/>
    </dgm:pt>
    <dgm:pt modelId="{352A9FD6-A205-4EB6-A664-C88BD91FB52A}">
      <dgm:prSet phldrT="[Text]" custT="1"/>
      <dgm:spPr>
        <a:noFill/>
        <a:ln w="38100">
          <a:solidFill>
            <a:srgbClr val="1A66A0"/>
          </a:solidFill>
        </a:ln>
      </dgm:spPr>
      <dgm:t>
        <a:bodyPr anchor="t" anchorCtr="0"/>
        <a:lstStyle/>
        <a:p>
          <a:pPr algn="l"/>
          <a:r>
            <a:rPr lang="en-US" sz="2000" b="1" dirty="0" smtClean="0">
              <a:solidFill>
                <a:srgbClr val="1A66A0"/>
              </a:solidFill>
              <a:latin typeface="Calibri" pitchFamily="34" charset="0"/>
              <a:ea typeface="MS PGothic" pitchFamily="34" charset="-128"/>
            </a:rPr>
            <a:t>Growing Pressure</a:t>
          </a:r>
          <a:endParaRPr lang="en-US" sz="1400" b="1" dirty="0" smtClean="0">
            <a:solidFill>
              <a:srgbClr val="1A66A0"/>
            </a:solidFill>
            <a:latin typeface="Calibri" pitchFamily="34" charset="0"/>
            <a:ea typeface="MS PGothic" pitchFamily="34" charset="-128"/>
          </a:endParaRPr>
        </a:p>
        <a:p>
          <a:pPr algn="l"/>
          <a:r>
            <a:rPr lang="en-US" altLang="ja-JP" sz="1600" dirty="0" smtClean="0">
              <a:solidFill>
                <a:schemeClr val="tx1"/>
              </a:solidFill>
              <a:latin typeface="Calibri" panose="020F0502020204030204" pitchFamily="34" charset="0"/>
              <a:cs typeface="Arial" panose="020B0604020202020204" pitchFamily="34" charset="0"/>
            </a:rPr>
            <a:t>High youth unemployment e.g. 58% in Spain</a:t>
          </a:r>
        </a:p>
        <a:p>
          <a:pPr algn="l"/>
          <a:r>
            <a:rPr lang="en-US" sz="1600" dirty="0" smtClean="0">
              <a:solidFill>
                <a:schemeClr val="tx1"/>
              </a:solidFill>
              <a:latin typeface="Calibri" pitchFamily="34" charset="0"/>
              <a:ea typeface="MS PGothic" pitchFamily="34" charset="-128"/>
            </a:rPr>
            <a:t>5% of New York high-need consume 50% of care budget</a:t>
          </a:r>
        </a:p>
        <a:p>
          <a:pPr algn="l"/>
          <a:r>
            <a:rPr lang="en-US" sz="1600" dirty="0" smtClean="0">
              <a:solidFill>
                <a:schemeClr val="tx1"/>
              </a:solidFill>
              <a:latin typeface="Calibri" pitchFamily="34" charset="0"/>
              <a:ea typeface="MS PGothic" pitchFamily="34" charset="-128"/>
            </a:rPr>
            <a:t>By 2025: EU aged 50-56 will grow 20 25%...</a:t>
          </a:r>
          <a:endParaRPr lang="en-IE" sz="1600" dirty="0">
            <a:solidFill>
              <a:schemeClr val="tx1"/>
            </a:solidFill>
          </a:endParaRPr>
        </a:p>
      </dgm:t>
    </dgm:pt>
    <dgm:pt modelId="{6321A96A-0495-4EA3-BEC9-DCB1C7DAE7A2}" type="parTrans" cxnId="{B9C3DA65-C581-4871-809F-1FE2FA399A5D}">
      <dgm:prSet/>
      <dgm:spPr/>
      <dgm:t>
        <a:bodyPr/>
        <a:lstStyle/>
        <a:p>
          <a:endParaRPr lang="en-IE"/>
        </a:p>
      </dgm:t>
    </dgm:pt>
    <dgm:pt modelId="{DC7ADE3E-E67A-4B78-BDEC-431A326A052A}" type="sibTrans" cxnId="{B9C3DA65-C581-4871-809F-1FE2FA399A5D}">
      <dgm:prSet/>
      <dgm:spPr/>
      <dgm:t>
        <a:bodyPr/>
        <a:lstStyle/>
        <a:p>
          <a:endParaRPr lang="en-IE"/>
        </a:p>
      </dgm:t>
    </dgm:pt>
    <dgm:pt modelId="{D3AE333A-0181-44B3-9009-BF945A8BFDA5}">
      <dgm:prSet phldrT="[Text]" custT="1"/>
      <dgm:spPr>
        <a:noFill/>
        <a:ln w="38100">
          <a:solidFill>
            <a:srgbClr val="1A66A0"/>
          </a:solidFill>
        </a:ln>
      </dgm:spPr>
      <dgm:t>
        <a:bodyPr anchor="t" anchorCtr="0"/>
        <a:lstStyle/>
        <a:p>
          <a:pPr algn="l"/>
          <a:r>
            <a:rPr lang="en-US" sz="2000" b="1" dirty="0" smtClean="0">
              <a:solidFill>
                <a:srgbClr val="1A66A0"/>
              </a:solidFill>
              <a:latin typeface="Calibri" pitchFamily="34" charset="0"/>
              <a:ea typeface="MS PGothic" pitchFamily="34" charset="-128"/>
            </a:rPr>
            <a:t>Reform</a:t>
          </a:r>
        </a:p>
        <a:p>
          <a:pPr algn="l"/>
          <a:r>
            <a:rPr lang="en-US" sz="1600" dirty="0" smtClean="0">
              <a:solidFill>
                <a:schemeClr val="tx1"/>
              </a:solidFill>
              <a:latin typeface="Calibri" pitchFamily="34" charset="0"/>
              <a:ea typeface="MS PGothic" pitchFamily="34" charset="-128"/>
            </a:rPr>
            <a:t>US Affordable Care Act, Health Homes</a:t>
          </a:r>
        </a:p>
        <a:p>
          <a:pPr algn="l"/>
          <a:r>
            <a:rPr lang="en-US" sz="1600" dirty="0" smtClean="0">
              <a:solidFill>
                <a:schemeClr val="tx1"/>
              </a:solidFill>
              <a:latin typeface="Calibri" pitchFamily="34" charset="0"/>
              <a:ea typeface="MS PGothic" pitchFamily="34" charset="-128"/>
            </a:rPr>
            <a:t>Healthy China 2020</a:t>
          </a:r>
        </a:p>
        <a:p>
          <a:pPr algn="l"/>
          <a:r>
            <a:rPr lang="en-US" sz="1600" dirty="0" smtClean="0">
              <a:solidFill>
                <a:schemeClr val="tx1"/>
              </a:solidFill>
              <a:latin typeface="Calibri" pitchFamily="34" charset="0"/>
              <a:ea typeface="MS PGothic" pitchFamily="34" charset="-128"/>
            </a:rPr>
            <a:t>UK Personal Independence Payments (PIP)</a:t>
          </a:r>
        </a:p>
        <a:p>
          <a:pPr algn="l"/>
          <a:r>
            <a:rPr lang="en-US" sz="1600" dirty="0" smtClean="0">
              <a:solidFill>
                <a:schemeClr val="tx1"/>
              </a:solidFill>
              <a:latin typeface="Calibri" pitchFamily="34" charset="0"/>
              <a:ea typeface="MS PGothic" pitchFamily="34" charset="-128"/>
            </a:rPr>
            <a:t>Australia National Disabilities Insurance Scheme</a:t>
          </a:r>
          <a:endParaRPr lang="en-IE" sz="1600" dirty="0"/>
        </a:p>
      </dgm:t>
    </dgm:pt>
    <dgm:pt modelId="{20054F79-7C6D-459B-8DC9-3C0CB1A5F414}" type="parTrans" cxnId="{E1B7B60F-76DC-4B3C-8369-C22FEFA5E2F7}">
      <dgm:prSet/>
      <dgm:spPr/>
      <dgm:t>
        <a:bodyPr/>
        <a:lstStyle/>
        <a:p>
          <a:endParaRPr lang="en-IE"/>
        </a:p>
      </dgm:t>
    </dgm:pt>
    <dgm:pt modelId="{235F0627-A0F1-43DF-996A-9AB03E2DD21D}" type="sibTrans" cxnId="{E1B7B60F-76DC-4B3C-8369-C22FEFA5E2F7}">
      <dgm:prSet/>
      <dgm:spPr/>
      <dgm:t>
        <a:bodyPr/>
        <a:lstStyle/>
        <a:p>
          <a:endParaRPr lang="en-IE"/>
        </a:p>
      </dgm:t>
    </dgm:pt>
    <dgm:pt modelId="{966D24B1-B3DB-461F-BE9C-0CD370EDFB60}" type="pres">
      <dgm:prSet presAssocID="{0B74FCC6-3A7C-4726-8A1B-406BD26D571D}" presName="linearFlow" presStyleCnt="0">
        <dgm:presLayoutVars>
          <dgm:dir/>
          <dgm:resizeHandles val="exact"/>
        </dgm:presLayoutVars>
      </dgm:prSet>
      <dgm:spPr/>
    </dgm:pt>
    <dgm:pt modelId="{79F4B93A-AA22-4576-A172-235966A6504C}" type="pres">
      <dgm:prSet presAssocID="{352A9FD6-A205-4EB6-A664-C88BD91FB52A}" presName="composite" presStyleCnt="0"/>
      <dgm:spPr/>
    </dgm:pt>
    <dgm:pt modelId="{C1F6A4B8-05E4-4281-99FA-A042FF4C660D}" type="pres">
      <dgm:prSet presAssocID="{352A9FD6-A205-4EB6-A664-C88BD91FB52A}" presName="imgShp" presStyleLbl="fgImgPlace1" presStyleIdx="0" presStyleCnt="2" custLinFactNeighborX="-44703" custLinFactNeighborY="-138"/>
      <dgm:spPr>
        <a:blipFill>
          <a:blip xmlns:r="http://schemas.openxmlformats.org/officeDocument/2006/relationships" r:embed="rId1">
            <a:extLst>
              <a:ext uri="{28A0092B-C50C-407E-A947-70E740481C1C}">
                <a14:useLocalDpi xmlns:a14="http://schemas.microsoft.com/office/drawing/2010/main" xmlns="" val="0"/>
              </a:ext>
            </a:extLst>
          </a:blip>
          <a:srcRect/>
          <a:stretch>
            <a:fillRect l="-30000" r="-30000"/>
          </a:stretch>
        </a:blipFill>
        <a:ln w="38100">
          <a:solidFill>
            <a:srgbClr val="0070C0"/>
          </a:solidFill>
        </a:ln>
      </dgm:spPr>
    </dgm:pt>
    <dgm:pt modelId="{A9F08C85-A2F3-4E53-AEEF-A597DB121ABF}" type="pres">
      <dgm:prSet presAssocID="{352A9FD6-A205-4EB6-A664-C88BD91FB52A}" presName="txShp" presStyleLbl="node1" presStyleIdx="0" presStyleCnt="2" custScaleX="118726">
        <dgm:presLayoutVars>
          <dgm:bulletEnabled val="1"/>
        </dgm:presLayoutVars>
      </dgm:prSet>
      <dgm:spPr/>
      <dgm:t>
        <a:bodyPr/>
        <a:lstStyle/>
        <a:p>
          <a:endParaRPr lang="en-IE"/>
        </a:p>
      </dgm:t>
    </dgm:pt>
    <dgm:pt modelId="{7A02A579-D070-4E2F-B007-AAE4DD8567CB}" type="pres">
      <dgm:prSet presAssocID="{DC7ADE3E-E67A-4B78-BDEC-431A326A052A}" presName="spacing" presStyleCnt="0"/>
      <dgm:spPr/>
    </dgm:pt>
    <dgm:pt modelId="{05ACBCFB-B568-4E85-A421-E1DDB0395719}" type="pres">
      <dgm:prSet presAssocID="{D3AE333A-0181-44B3-9009-BF945A8BFDA5}" presName="composite" presStyleCnt="0"/>
      <dgm:spPr/>
    </dgm:pt>
    <dgm:pt modelId="{8DCAB981-2322-4A08-8C48-C24F1B96844B}" type="pres">
      <dgm:prSet presAssocID="{D3AE333A-0181-44B3-9009-BF945A8BFDA5}" presName="imgShp" presStyleLbl="fgImgPlace1" presStyleIdx="1" presStyleCnt="2" custLinFactNeighborX="-44703" custLinFactNeighborY="138"/>
      <dgm:spPr>
        <a:blipFill rotWithShape="1">
          <a:blip xmlns:r="http://schemas.openxmlformats.org/officeDocument/2006/relationships" r:embed="rId2"/>
          <a:stretch>
            <a:fillRect/>
          </a:stretch>
        </a:blipFill>
        <a:ln w="38100">
          <a:solidFill>
            <a:srgbClr val="0070C0"/>
          </a:solidFill>
        </a:ln>
      </dgm:spPr>
    </dgm:pt>
    <dgm:pt modelId="{EA160E6C-15B5-40FA-BD99-E15781A89407}" type="pres">
      <dgm:prSet presAssocID="{D3AE333A-0181-44B3-9009-BF945A8BFDA5}" presName="txShp" presStyleLbl="node1" presStyleIdx="1" presStyleCnt="2" custScaleX="118726">
        <dgm:presLayoutVars>
          <dgm:bulletEnabled val="1"/>
        </dgm:presLayoutVars>
      </dgm:prSet>
      <dgm:spPr/>
      <dgm:t>
        <a:bodyPr/>
        <a:lstStyle/>
        <a:p>
          <a:endParaRPr lang="en-IE"/>
        </a:p>
      </dgm:t>
    </dgm:pt>
  </dgm:ptLst>
  <dgm:cxnLst>
    <dgm:cxn modelId="{E1B7B60F-76DC-4B3C-8369-C22FEFA5E2F7}" srcId="{0B74FCC6-3A7C-4726-8A1B-406BD26D571D}" destId="{D3AE333A-0181-44B3-9009-BF945A8BFDA5}" srcOrd="1" destOrd="0" parTransId="{20054F79-7C6D-459B-8DC9-3C0CB1A5F414}" sibTransId="{235F0627-A0F1-43DF-996A-9AB03E2DD21D}"/>
    <dgm:cxn modelId="{B9C3DA65-C581-4871-809F-1FE2FA399A5D}" srcId="{0B74FCC6-3A7C-4726-8A1B-406BD26D571D}" destId="{352A9FD6-A205-4EB6-A664-C88BD91FB52A}" srcOrd="0" destOrd="0" parTransId="{6321A96A-0495-4EA3-BEC9-DCB1C7DAE7A2}" sibTransId="{DC7ADE3E-E67A-4B78-BDEC-431A326A052A}"/>
    <dgm:cxn modelId="{0856AC1D-A3D6-4929-B7D8-AE4CEE41DA3D}" type="presOf" srcId="{D3AE333A-0181-44B3-9009-BF945A8BFDA5}" destId="{EA160E6C-15B5-40FA-BD99-E15781A89407}" srcOrd="0" destOrd="0" presId="urn:microsoft.com/office/officeart/2005/8/layout/vList3#2"/>
    <dgm:cxn modelId="{EE6DC0F8-B360-4384-89A8-1146AF30F6CC}" type="presOf" srcId="{0B74FCC6-3A7C-4726-8A1B-406BD26D571D}" destId="{966D24B1-B3DB-461F-BE9C-0CD370EDFB60}" srcOrd="0" destOrd="0" presId="urn:microsoft.com/office/officeart/2005/8/layout/vList3#2"/>
    <dgm:cxn modelId="{7924D688-F8DD-44A5-8F08-D6AA73A9C4F2}" type="presOf" srcId="{352A9FD6-A205-4EB6-A664-C88BD91FB52A}" destId="{A9F08C85-A2F3-4E53-AEEF-A597DB121ABF}" srcOrd="0" destOrd="0" presId="urn:microsoft.com/office/officeart/2005/8/layout/vList3#2"/>
    <dgm:cxn modelId="{44BEB311-045A-45F3-B969-CCD7117F9026}" type="presParOf" srcId="{966D24B1-B3DB-461F-BE9C-0CD370EDFB60}" destId="{79F4B93A-AA22-4576-A172-235966A6504C}" srcOrd="0" destOrd="0" presId="urn:microsoft.com/office/officeart/2005/8/layout/vList3#2"/>
    <dgm:cxn modelId="{891A3F97-7FC0-4172-B8ED-FB347B703DDB}" type="presParOf" srcId="{79F4B93A-AA22-4576-A172-235966A6504C}" destId="{C1F6A4B8-05E4-4281-99FA-A042FF4C660D}" srcOrd="0" destOrd="0" presId="urn:microsoft.com/office/officeart/2005/8/layout/vList3#2"/>
    <dgm:cxn modelId="{37C1798F-94E4-422E-AB29-44AED4B81FC3}" type="presParOf" srcId="{79F4B93A-AA22-4576-A172-235966A6504C}" destId="{A9F08C85-A2F3-4E53-AEEF-A597DB121ABF}" srcOrd="1" destOrd="0" presId="urn:microsoft.com/office/officeart/2005/8/layout/vList3#2"/>
    <dgm:cxn modelId="{EDF13FC9-2358-4EDF-9F5E-D568F45FAEA4}" type="presParOf" srcId="{966D24B1-B3DB-461F-BE9C-0CD370EDFB60}" destId="{7A02A579-D070-4E2F-B007-AAE4DD8567CB}" srcOrd="1" destOrd="0" presId="urn:microsoft.com/office/officeart/2005/8/layout/vList3#2"/>
    <dgm:cxn modelId="{9A8B8226-0266-4157-9FE1-0519617313BD}" type="presParOf" srcId="{966D24B1-B3DB-461F-BE9C-0CD370EDFB60}" destId="{05ACBCFB-B568-4E85-A421-E1DDB0395719}" srcOrd="2" destOrd="0" presId="urn:microsoft.com/office/officeart/2005/8/layout/vList3#2"/>
    <dgm:cxn modelId="{71F98EB8-1713-4600-94CD-E6867700BD67}" type="presParOf" srcId="{05ACBCFB-B568-4E85-A421-E1DDB0395719}" destId="{8DCAB981-2322-4A08-8C48-C24F1B96844B}" srcOrd="0" destOrd="0" presId="urn:microsoft.com/office/officeart/2005/8/layout/vList3#2"/>
    <dgm:cxn modelId="{78B9CEC9-D69E-4B25-953E-8F0C4F692445}" type="presParOf" srcId="{05ACBCFB-B568-4E85-A421-E1DDB0395719}" destId="{EA160E6C-15B5-40FA-BD99-E15781A89407}" srcOrd="1" destOrd="0" presId="urn:microsoft.com/office/officeart/2005/8/layout/vList3#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20CAB1-65DB-2E4A-B100-539EA5881D61}" type="doc">
      <dgm:prSet loTypeId="urn:microsoft.com/office/officeart/2008/layout/HexagonCluster" loCatId="" qsTypeId="urn:microsoft.com/office/officeart/2005/8/quickstyle/simple2" qsCatId="simple" csTypeId="urn:microsoft.com/office/officeart/2005/8/colors/accent4_3" csCatId="accent4" phldr="1"/>
      <dgm:spPr/>
      <dgm:t>
        <a:bodyPr/>
        <a:lstStyle/>
        <a:p>
          <a:endParaRPr lang="en-US"/>
        </a:p>
      </dgm:t>
    </dgm:pt>
    <dgm:pt modelId="{52E0C825-DE30-EA42-96D8-9B99705F9F1F}">
      <dgm:prSet phldrT="[Text]"/>
      <dgm:spPr>
        <a:xfrm>
          <a:off x="1816790" y="2795126"/>
          <a:ext cx="1974381" cy="1702260"/>
        </a:xfrm>
        <a:solidFill>
          <a:schemeClr val="accent1"/>
        </a:solidFill>
        <a:ln w="25400" cap="flat" cmpd="sng" algn="ctr">
          <a:solidFill>
            <a:srgbClr val="000000">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b="1" smtClean="0">
              <a:solidFill>
                <a:srgbClr val="FFFFFF"/>
              </a:solidFill>
              <a:latin typeface="+mj-lt"/>
              <a:ea typeface="ＭＳ Ｐゴシック"/>
              <a:cs typeface="Calibri"/>
            </a:rPr>
            <a:t>Holistic</a:t>
          </a:r>
          <a:endParaRPr lang="en-US" b="1" dirty="0">
            <a:solidFill>
              <a:srgbClr val="FFFFFF"/>
            </a:solidFill>
            <a:latin typeface="+mj-lt"/>
            <a:ea typeface="ＭＳ Ｐゴシック"/>
            <a:cs typeface="Calibri"/>
          </a:endParaRPr>
        </a:p>
      </dgm:t>
    </dgm:pt>
    <dgm:pt modelId="{7818BAC9-577E-3B4F-A4DC-44529BC80E7C}" type="parTrans" cxnId="{CFC2DE70-685E-C840-833C-9F7B00CD25C8}">
      <dgm:prSet/>
      <dgm:spPr/>
      <dgm:t>
        <a:bodyPr/>
        <a:lstStyle/>
        <a:p>
          <a:endParaRPr lang="en-US">
            <a:latin typeface="Calibri"/>
            <a:cs typeface="Calibri"/>
          </a:endParaRPr>
        </a:p>
      </dgm:t>
    </dgm:pt>
    <dgm:pt modelId="{9C9CA411-A2AE-254A-AE70-E07F80990A73}" type="sibTrans" cxnId="{CFC2DE70-685E-C840-833C-9F7B00CD25C8}">
      <dgm:prSet/>
      <dgm:spPr>
        <a:xfrm>
          <a:off x="129081" y="1880807"/>
          <a:ext cx="1974381" cy="1702260"/>
        </a:xfrm>
        <a:solidFill>
          <a:srgbClr val="FFFFFF">
            <a:alpha val="90000"/>
            <a:hueOff val="0"/>
            <a:satOff val="0"/>
            <a:lumOff val="0"/>
            <a:alphaOff val="0"/>
          </a:srgbClr>
        </a:solidFill>
        <a:ln w="9525" cap="flat" cmpd="sng" algn="ctr">
          <a:solidFill>
            <a:scrgbClr r="0" g="0" b="0"/>
          </a:solidFill>
          <a:prstDash val="solid"/>
        </a:ln>
        <a:effectLst/>
      </dgm:spPr>
      <dgm:t>
        <a:bodyPr/>
        <a:lstStyle/>
        <a:p>
          <a:endParaRPr lang="en-US">
            <a:latin typeface="Calibri"/>
            <a:cs typeface="Calibri"/>
          </a:endParaRPr>
        </a:p>
      </dgm:t>
    </dgm:pt>
    <dgm:pt modelId="{934A3FCB-1428-084E-98AF-E3647B9B2458}">
      <dgm:prSet phldrT="[Text]"/>
      <dgm:spPr>
        <a:xfrm>
          <a:off x="3498879" y="1860569"/>
          <a:ext cx="1974381" cy="1702260"/>
        </a:xfrm>
        <a:solidFill>
          <a:schemeClr val="accent2"/>
        </a:solidFill>
        <a:ln w="25400" cap="flat" cmpd="sng" algn="ctr">
          <a:solidFill>
            <a:srgbClr val="000000">
              <a:shade val="80000"/>
              <a:hueOff val="0"/>
              <a:satOff val="0"/>
              <a:lumOff val="29191"/>
              <a:alphaOff val="0"/>
            </a:srgbClr>
          </a:solidFill>
          <a:prstDash val="solid"/>
        </a:ln>
        <a:effectLst>
          <a:outerShdw blurRad="40000" dist="20000" dir="5400000" rotWithShape="0">
            <a:srgbClr val="000000">
              <a:alpha val="38000"/>
            </a:srgbClr>
          </a:outerShdw>
        </a:effectLst>
      </dgm:spPr>
      <dgm:t>
        <a:bodyPr/>
        <a:lstStyle/>
        <a:p>
          <a:r>
            <a:rPr lang="en-US" b="1" smtClean="0">
              <a:solidFill>
                <a:srgbClr val="FFFFFF"/>
              </a:solidFill>
              <a:latin typeface="+mj-lt"/>
              <a:ea typeface="ＭＳ Ｐゴシック"/>
              <a:cs typeface="Calibri"/>
            </a:rPr>
            <a:t>Adaptive</a:t>
          </a:r>
          <a:endParaRPr lang="en-US" b="1" dirty="0">
            <a:solidFill>
              <a:srgbClr val="FFFFFF"/>
            </a:solidFill>
            <a:latin typeface="+mj-lt"/>
            <a:ea typeface="ＭＳ Ｐゴシック"/>
            <a:cs typeface="Calibri"/>
          </a:endParaRPr>
        </a:p>
      </dgm:t>
    </dgm:pt>
    <dgm:pt modelId="{1531CD15-13DA-DA45-B005-A92EFEFBC7E7}" type="parTrans" cxnId="{1EED7940-F6AE-6A4D-B707-187376A3FB35}">
      <dgm:prSet/>
      <dgm:spPr/>
      <dgm:t>
        <a:bodyPr/>
        <a:lstStyle/>
        <a:p>
          <a:endParaRPr lang="en-US">
            <a:latin typeface="Calibri"/>
            <a:cs typeface="Calibri"/>
          </a:endParaRPr>
        </a:p>
      </dgm:t>
    </dgm:pt>
    <dgm:pt modelId="{4B354875-DDA1-0C49-B6BB-1BB5F4A0CA16}" type="sibTrans" cxnId="{1EED7940-F6AE-6A4D-B707-187376A3FB35}">
      <dgm:prSet/>
      <dgm:spPr>
        <a:xfrm>
          <a:off x="5180967" y="2795126"/>
          <a:ext cx="1974381" cy="1702260"/>
        </a:xfrm>
        <a:solidFill>
          <a:srgbClr val="FFFFFF">
            <a:alpha val="90000"/>
            <a:hueOff val="0"/>
            <a:satOff val="0"/>
            <a:lumOff val="0"/>
            <a:alphaOff val="0"/>
          </a:srgbClr>
        </a:solidFill>
        <a:ln w="25400" cap="flat" cmpd="sng" algn="ctr">
          <a:solidFill>
            <a:srgbClr val="000000">
              <a:shade val="80000"/>
              <a:hueOff val="0"/>
              <a:satOff val="0"/>
              <a:lumOff val="29191"/>
              <a:alphaOff val="0"/>
            </a:srgbClr>
          </a:solidFill>
          <a:prstDash val="solid"/>
        </a:ln>
        <a:effectLst/>
      </dgm:spPr>
      <dgm:t>
        <a:bodyPr/>
        <a:lstStyle/>
        <a:p>
          <a:endParaRPr lang="en-US">
            <a:latin typeface="Calibri"/>
            <a:cs typeface="Calibri"/>
          </a:endParaRPr>
        </a:p>
      </dgm:t>
    </dgm:pt>
    <dgm:pt modelId="{AD3F6396-C8A1-C649-A028-2F36CB2ABD87}">
      <dgm:prSet/>
      <dgm:spPr>
        <a:xfrm>
          <a:off x="1816790" y="930059"/>
          <a:ext cx="1974381" cy="1702260"/>
        </a:xfrm>
        <a:solidFill>
          <a:schemeClr val="accent3"/>
        </a:solidFill>
        <a:ln w="25400" cap="flat" cmpd="sng" algn="ctr">
          <a:solidFill>
            <a:srgbClr val="000000">
              <a:shade val="80000"/>
              <a:hueOff val="0"/>
              <a:satOff val="0"/>
              <a:lumOff val="58383"/>
              <a:alphaOff val="0"/>
            </a:srgbClr>
          </a:solidFill>
          <a:prstDash val="solid"/>
        </a:ln>
        <a:effectLst>
          <a:outerShdw blurRad="40000" dist="20000" dir="5400000" rotWithShape="0">
            <a:srgbClr val="000000">
              <a:alpha val="38000"/>
            </a:srgbClr>
          </a:outerShdw>
        </a:effectLst>
      </dgm:spPr>
      <dgm:t>
        <a:bodyPr/>
        <a:lstStyle/>
        <a:p>
          <a:r>
            <a:rPr lang="en-US" b="1" smtClean="0">
              <a:solidFill>
                <a:srgbClr val="FFFFFF"/>
              </a:solidFill>
              <a:latin typeface="+mj-lt"/>
              <a:ea typeface="ＭＳ Ｐゴシック"/>
              <a:cs typeface="Calibri"/>
            </a:rPr>
            <a:t>Multi-disciplinary</a:t>
          </a:r>
          <a:endParaRPr lang="en-US" b="1" dirty="0">
            <a:solidFill>
              <a:srgbClr val="FFFFFF"/>
            </a:solidFill>
            <a:latin typeface="+mj-lt"/>
            <a:ea typeface="ＭＳ Ｐゴシック"/>
            <a:cs typeface="Calibri"/>
          </a:endParaRPr>
        </a:p>
      </dgm:t>
    </dgm:pt>
    <dgm:pt modelId="{4BEFCD02-B702-9646-80E7-D114DAC9BAB7}" type="parTrans" cxnId="{18302FD4-4B28-184A-B08E-4A6904859221}">
      <dgm:prSet/>
      <dgm:spPr/>
      <dgm:t>
        <a:bodyPr/>
        <a:lstStyle/>
        <a:p>
          <a:endParaRPr lang="en-US">
            <a:latin typeface="Calibri"/>
            <a:cs typeface="Calibri"/>
          </a:endParaRPr>
        </a:p>
      </dgm:t>
    </dgm:pt>
    <dgm:pt modelId="{F54E2D53-4685-4C44-A5FB-03153DF4DE25}" type="sibTrans" cxnId="{18302FD4-4B28-184A-B08E-4A6904859221}">
      <dgm:prSet/>
      <dgm:spPr>
        <a:xfrm>
          <a:off x="3498879" y="0"/>
          <a:ext cx="1974381" cy="1702260"/>
        </a:xfrm>
        <a:solidFill>
          <a:srgbClr val="FFFFFF">
            <a:alpha val="90000"/>
            <a:hueOff val="0"/>
            <a:satOff val="0"/>
            <a:lumOff val="0"/>
            <a:alphaOff val="0"/>
          </a:srgbClr>
        </a:solidFill>
        <a:ln w="25400" cap="flat" cmpd="sng" algn="ctr">
          <a:solidFill>
            <a:srgbClr val="000000">
              <a:shade val="80000"/>
              <a:hueOff val="0"/>
              <a:satOff val="0"/>
              <a:lumOff val="58383"/>
              <a:alphaOff val="0"/>
            </a:srgbClr>
          </a:solidFill>
          <a:prstDash val="solid"/>
        </a:ln>
        <a:effectLst/>
      </dgm:spPr>
      <dgm:t>
        <a:bodyPr/>
        <a:lstStyle/>
        <a:p>
          <a:endParaRPr lang="en-US">
            <a:latin typeface="Calibri"/>
            <a:cs typeface="Calibri"/>
          </a:endParaRPr>
        </a:p>
      </dgm:t>
    </dgm:pt>
    <dgm:pt modelId="{A1B068ED-87D3-9D4E-9610-2708AE377EA1}" type="pres">
      <dgm:prSet presAssocID="{3E20CAB1-65DB-2E4A-B100-539EA5881D61}" presName="Name0" presStyleCnt="0">
        <dgm:presLayoutVars>
          <dgm:chMax val="21"/>
          <dgm:chPref val="21"/>
        </dgm:presLayoutVars>
      </dgm:prSet>
      <dgm:spPr/>
      <dgm:t>
        <a:bodyPr/>
        <a:lstStyle/>
        <a:p>
          <a:endParaRPr lang="en-US"/>
        </a:p>
      </dgm:t>
    </dgm:pt>
    <dgm:pt modelId="{3085A54F-9FD1-4C44-9E54-C33B2CF2BF1A}" type="pres">
      <dgm:prSet presAssocID="{52E0C825-DE30-EA42-96D8-9B99705F9F1F}" presName="text1" presStyleCnt="0"/>
      <dgm:spPr/>
      <dgm:t>
        <a:bodyPr/>
        <a:lstStyle/>
        <a:p>
          <a:endParaRPr lang="en-US"/>
        </a:p>
      </dgm:t>
    </dgm:pt>
    <dgm:pt modelId="{4805B8D4-7F0E-4448-9139-FBB86F609F7E}" type="pres">
      <dgm:prSet presAssocID="{52E0C825-DE30-EA42-96D8-9B99705F9F1F}" presName="textRepeatNode" presStyleLbl="alignNode1" presStyleIdx="0" presStyleCnt="3">
        <dgm:presLayoutVars>
          <dgm:chMax val="0"/>
          <dgm:chPref val="0"/>
          <dgm:bulletEnabled val="1"/>
        </dgm:presLayoutVars>
      </dgm:prSet>
      <dgm:spPr>
        <a:prstGeom prst="hexagon">
          <a:avLst>
            <a:gd name="adj" fmla="val 25000"/>
            <a:gd name="vf" fmla="val 115470"/>
          </a:avLst>
        </a:prstGeom>
      </dgm:spPr>
      <dgm:t>
        <a:bodyPr/>
        <a:lstStyle/>
        <a:p>
          <a:endParaRPr lang="en-US"/>
        </a:p>
      </dgm:t>
    </dgm:pt>
    <dgm:pt modelId="{A903AFEE-4BB7-1D42-AA8E-3D12B4D5798C}" type="pres">
      <dgm:prSet presAssocID="{52E0C825-DE30-EA42-96D8-9B99705F9F1F}" presName="textaccent1" presStyleCnt="0"/>
      <dgm:spPr/>
      <dgm:t>
        <a:bodyPr/>
        <a:lstStyle/>
        <a:p>
          <a:endParaRPr lang="en-US"/>
        </a:p>
      </dgm:t>
    </dgm:pt>
    <dgm:pt modelId="{DCD40DEE-7394-CE42-BE30-2AAD0BA60657}" type="pres">
      <dgm:prSet presAssocID="{52E0C825-DE30-EA42-96D8-9B99705F9F1F}" presName="accentRepeatNode" presStyleLbl="solidAlignAcc1" presStyleIdx="0" presStyleCnt="6"/>
      <dgm:spPr>
        <a:xfrm>
          <a:off x="1868082" y="3546639"/>
          <a:ext cx="231164" cy="199234"/>
        </a:xfrm>
        <a:prstGeom prst="hexagon">
          <a:avLst>
            <a:gd name="adj" fmla="val 25000"/>
            <a:gd name="vf" fmla="val 115470"/>
          </a:avLst>
        </a:prstGeom>
        <a:noFill/>
        <a:ln w="25400" cap="flat" cmpd="sng" algn="ctr">
          <a:noFill/>
          <a:prstDash val="solid"/>
        </a:ln>
        <a:effectLst/>
      </dgm:spPr>
      <dgm:t>
        <a:bodyPr/>
        <a:lstStyle/>
        <a:p>
          <a:endParaRPr lang="en-US"/>
        </a:p>
      </dgm:t>
    </dgm:pt>
    <dgm:pt modelId="{20CCAD44-1022-2140-9532-8FC272BEA351}" type="pres">
      <dgm:prSet presAssocID="{9C9CA411-A2AE-254A-AE70-E07F80990A73}" presName="image1" presStyleCnt="0"/>
      <dgm:spPr/>
      <dgm:t>
        <a:bodyPr/>
        <a:lstStyle/>
        <a:p>
          <a:endParaRPr lang="en-US"/>
        </a:p>
      </dgm:t>
    </dgm:pt>
    <dgm:pt modelId="{DCADBA47-C5A6-F54E-83EE-59D4676D3AE2}" type="pres">
      <dgm:prSet presAssocID="{9C9CA411-A2AE-254A-AE70-E07F80990A73}" presName="imageRepeatNode" presStyleLbl="alignAcc1" presStyleIdx="0" presStyleCnt="3"/>
      <dgm:spPr>
        <a:prstGeom prst="hexagon">
          <a:avLst>
            <a:gd name="adj" fmla="val 25000"/>
            <a:gd name="vf" fmla="val 115470"/>
          </a:avLst>
        </a:prstGeom>
      </dgm:spPr>
      <dgm:t>
        <a:bodyPr/>
        <a:lstStyle/>
        <a:p>
          <a:endParaRPr lang="en-US"/>
        </a:p>
      </dgm:t>
    </dgm:pt>
    <dgm:pt modelId="{2DC84DCA-FABC-4943-AE76-08E6F92F6E7F}" type="pres">
      <dgm:prSet presAssocID="{9C9CA411-A2AE-254A-AE70-E07F80990A73}" presName="imageaccent1" presStyleCnt="0"/>
      <dgm:spPr/>
      <dgm:t>
        <a:bodyPr/>
        <a:lstStyle/>
        <a:p>
          <a:endParaRPr lang="en-US"/>
        </a:p>
      </dgm:t>
    </dgm:pt>
    <dgm:pt modelId="{10535E43-9596-E444-A4A0-8E7F80477F75}" type="pres">
      <dgm:prSet presAssocID="{9C9CA411-A2AE-254A-AE70-E07F80990A73}" presName="accentRepeatNode" presStyleLbl="solidAlignAcc1" presStyleIdx="1" presStyleCnt="6"/>
      <dgm:spPr>
        <a:xfrm>
          <a:off x="1473206" y="3358198"/>
          <a:ext cx="231164" cy="199234"/>
        </a:xfrm>
        <a:prstGeom prst="hexagon">
          <a:avLst>
            <a:gd name="adj" fmla="val 25000"/>
            <a:gd name="vf" fmla="val 115470"/>
          </a:avLst>
        </a:prstGeom>
        <a:noFill/>
        <a:ln w="25400" cap="flat" cmpd="sng" algn="ctr">
          <a:noFill/>
          <a:prstDash val="solid"/>
        </a:ln>
        <a:effectLst/>
      </dgm:spPr>
      <dgm:t>
        <a:bodyPr/>
        <a:lstStyle/>
        <a:p>
          <a:endParaRPr lang="en-US"/>
        </a:p>
      </dgm:t>
    </dgm:pt>
    <dgm:pt modelId="{C01438DE-9958-B74B-BF26-DADCD0D45094}" type="pres">
      <dgm:prSet presAssocID="{934A3FCB-1428-084E-98AF-E3647B9B2458}" presName="text2" presStyleCnt="0"/>
      <dgm:spPr/>
      <dgm:t>
        <a:bodyPr/>
        <a:lstStyle/>
        <a:p>
          <a:endParaRPr lang="en-US"/>
        </a:p>
      </dgm:t>
    </dgm:pt>
    <dgm:pt modelId="{96CF6204-378F-2C47-B9AD-ADF16FC2A271}" type="pres">
      <dgm:prSet presAssocID="{934A3FCB-1428-084E-98AF-E3647B9B2458}" presName="textRepeatNode" presStyleLbl="alignNode1" presStyleIdx="1" presStyleCnt="3">
        <dgm:presLayoutVars>
          <dgm:chMax val="0"/>
          <dgm:chPref val="0"/>
          <dgm:bulletEnabled val="1"/>
        </dgm:presLayoutVars>
      </dgm:prSet>
      <dgm:spPr>
        <a:prstGeom prst="hexagon">
          <a:avLst>
            <a:gd name="adj" fmla="val 25000"/>
            <a:gd name="vf" fmla="val 115470"/>
          </a:avLst>
        </a:prstGeom>
      </dgm:spPr>
      <dgm:t>
        <a:bodyPr/>
        <a:lstStyle/>
        <a:p>
          <a:endParaRPr lang="en-US"/>
        </a:p>
      </dgm:t>
    </dgm:pt>
    <dgm:pt modelId="{7CB08D5B-618D-4E47-9EBB-86C15B0D5454}" type="pres">
      <dgm:prSet presAssocID="{934A3FCB-1428-084E-98AF-E3647B9B2458}" presName="textaccent2" presStyleCnt="0"/>
      <dgm:spPr/>
      <dgm:t>
        <a:bodyPr/>
        <a:lstStyle/>
        <a:p>
          <a:endParaRPr lang="en-US"/>
        </a:p>
      </dgm:t>
    </dgm:pt>
    <dgm:pt modelId="{56713202-EC9E-A742-B9AD-BAE200340157}" type="pres">
      <dgm:prSet presAssocID="{934A3FCB-1428-084E-98AF-E3647B9B2458}" presName="accentRepeatNode" presStyleLbl="solidAlignAcc1" presStyleIdx="2" presStyleCnt="6"/>
      <dgm:spPr>
        <a:xfrm>
          <a:off x="4848625" y="3336161"/>
          <a:ext cx="231164" cy="199234"/>
        </a:xfrm>
        <a:prstGeom prst="hexagon">
          <a:avLst>
            <a:gd name="adj" fmla="val 25000"/>
            <a:gd name="vf" fmla="val 115470"/>
          </a:avLst>
        </a:prstGeom>
        <a:noFill/>
        <a:ln w="25400" cap="flat" cmpd="sng" algn="ctr">
          <a:noFill/>
          <a:prstDash val="solid"/>
        </a:ln>
        <a:effectLst/>
      </dgm:spPr>
      <dgm:t>
        <a:bodyPr/>
        <a:lstStyle/>
        <a:p>
          <a:endParaRPr lang="en-US"/>
        </a:p>
      </dgm:t>
    </dgm:pt>
    <dgm:pt modelId="{8A7FE49F-E478-1649-82EE-4F2F80EDABE4}" type="pres">
      <dgm:prSet presAssocID="{4B354875-DDA1-0C49-B6BB-1BB5F4A0CA16}" presName="image2" presStyleCnt="0"/>
      <dgm:spPr/>
      <dgm:t>
        <a:bodyPr/>
        <a:lstStyle/>
        <a:p>
          <a:endParaRPr lang="en-US"/>
        </a:p>
      </dgm:t>
    </dgm:pt>
    <dgm:pt modelId="{B1FDEC85-366E-3D46-8F9A-18048C765E20}" type="pres">
      <dgm:prSet presAssocID="{4B354875-DDA1-0C49-B6BB-1BB5F4A0CA16}" presName="imageRepeatNode" presStyleLbl="alignAcc1" presStyleIdx="1" presStyleCnt="3"/>
      <dgm:spPr>
        <a:prstGeom prst="hexagon">
          <a:avLst>
            <a:gd name="adj" fmla="val 25000"/>
            <a:gd name="vf" fmla="val 115470"/>
          </a:avLst>
        </a:prstGeom>
      </dgm:spPr>
      <dgm:t>
        <a:bodyPr/>
        <a:lstStyle/>
        <a:p>
          <a:endParaRPr lang="en-US"/>
        </a:p>
      </dgm:t>
    </dgm:pt>
    <dgm:pt modelId="{BE949D8A-8AA6-B84E-B5E7-86EEEB555D09}" type="pres">
      <dgm:prSet presAssocID="{4B354875-DDA1-0C49-B6BB-1BB5F4A0CA16}" presName="imageaccent2" presStyleCnt="0"/>
      <dgm:spPr/>
      <dgm:t>
        <a:bodyPr/>
        <a:lstStyle/>
        <a:p>
          <a:endParaRPr lang="en-US"/>
        </a:p>
      </dgm:t>
    </dgm:pt>
    <dgm:pt modelId="{93DE031E-6CBA-F34D-A0F7-1D730315F22F}" type="pres">
      <dgm:prSet presAssocID="{4B354875-DDA1-0C49-B6BB-1BB5F4A0CA16}" presName="accentRepeatNode" presStyleLbl="solidAlignAcc1" presStyleIdx="3" presStyleCnt="6"/>
      <dgm:spPr>
        <a:xfrm>
          <a:off x="5232259" y="3546639"/>
          <a:ext cx="231164" cy="199234"/>
        </a:xfrm>
        <a:prstGeom prst="hexagon">
          <a:avLst>
            <a:gd name="adj" fmla="val 25000"/>
            <a:gd name="vf" fmla="val 115470"/>
          </a:avLst>
        </a:prstGeom>
        <a:noFill/>
        <a:ln w="25400" cap="flat" cmpd="sng" algn="ctr">
          <a:noFill/>
          <a:prstDash val="solid"/>
        </a:ln>
        <a:effectLst/>
      </dgm:spPr>
      <dgm:t>
        <a:bodyPr/>
        <a:lstStyle/>
        <a:p>
          <a:endParaRPr lang="en-US"/>
        </a:p>
      </dgm:t>
    </dgm:pt>
    <dgm:pt modelId="{FC438096-582D-324D-95C8-E814DA89E819}" type="pres">
      <dgm:prSet presAssocID="{AD3F6396-C8A1-C649-A028-2F36CB2ABD87}" presName="text3" presStyleCnt="0"/>
      <dgm:spPr/>
      <dgm:t>
        <a:bodyPr/>
        <a:lstStyle/>
        <a:p>
          <a:endParaRPr lang="en-US"/>
        </a:p>
      </dgm:t>
    </dgm:pt>
    <dgm:pt modelId="{5986D65A-2477-104A-81D6-41205D45E60D}" type="pres">
      <dgm:prSet presAssocID="{AD3F6396-C8A1-C649-A028-2F36CB2ABD87}" presName="textRepeatNode" presStyleLbl="alignNode1" presStyleIdx="2" presStyleCnt="3">
        <dgm:presLayoutVars>
          <dgm:chMax val="0"/>
          <dgm:chPref val="0"/>
          <dgm:bulletEnabled val="1"/>
        </dgm:presLayoutVars>
      </dgm:prSet>
      <dgm:spPr>
        <a:prstGeom prst="hexagon">
          <a:avLst>
            <a:gd name="adj" fmla="val 25000"/>
            <a:gd name="vf" fmla="val 115470"/>
          </a:avLst>
        </a:prstGeom>
      </dgm:spPr>
      <dgm:t>
        <a:bodyPr/>
        <a:lstStyle/>
        <a:p>
          <a:endParaRPr lang="en-US"/>
        </a:p>
      </dgm:t>
    </dgm:pt>
    <dgm:pt modelId="{23DB5BB7-2A5C-6F49-8D40-BCBEB7CBDE5D}" type="pres">
      <dgm:prSet presAssocID="{AD3F6396-C8A1-C649-A028-2F36CB2ABD87}" presName="textaccent3" presStyleCnt="0"/>
      <dgm:spPr/>
      <dgm:t>
        <a:bodyPr/>
        <a:lstStyle/>
        <a:p>
          <a:endParaRPr lang="en-US"/>
        </a:p>
      </dgm:t>
    </dgm:pt>
    <dgm:pt modelId="{C43DA917-FFA8-024C-9B7D-49DECAA28A9B}" type="pres">
      <dgm:prSet presAssocID="{AD3F6396-C8A1-C649-A028-2F36CB2ABD87}" presName="accentRepeatNode" presStyleLbl="solidAlignAcc1" presStyleIdx="4" presStyleCnt="6"/>
      <dgm:spPr>
        <a:xfrm>
          <a:off x="3155294" y="966938"/>
          <a:ext cx="231164" cy="199234"/>
        </a:xfrm>
        <a:prstGeom prst="hexagon">
          <a:avLst>
            <a:gd name="adj" fmla="val 25000"/>
            <a:gd name="vf" fmla="val 115470"/>
          </a:avLst>
        </a:prstGeom>
        <a:noFill/>
        <a:ln w="25400" cap="flat" cmpd="sng" algn="ctr">
          <a:noFill/>
          <a:prstDash val="solid"/>
        </a:ln>
        <a:effectLst/>
      </dgm:spPr>
      <dgm:t>
        <a:bodyPr/>
        <a:lstStyle/>
        <a:p>
          <a:endParaRPr lang="en-US"/>
        </a:p>
      </dgm:t>
    </dgm:pt>
    <dgm:pt modelId="{D7F3B5C4-DBFA-0443-B0A5-088CF16CF1E2}" type="pres">
      <dgm:prSet presAssocID="{F54E2D53-4685-4C44-A5FB-03153DF4DE25}" presName="image3" presStyleCnt="0"/>
      <dgm:spPr/>
      <dgm:t>
        <a:bodyPr/>
        <a:lstStyle/>
        <a:p>
          <a:endParaRPr lang="en-US"/>
        </a:p>
      </dgm:t>
    </dgm:pt>
    <dgm:pt modelId="{CD7348A3-51BC-184A-9E37-35C1B70916C2}" type="pres">
      <dgm:prSet presAssocID="{F54E2D53-4685-4C44-A5FB-03153DF4DE25}" presName="imageRepeatNode" presStyleLbl="alignAcc1" presStyleIdx="2" presStyleCnt="3"/>
      <dgm:spPr>
        <a:prstGeom prst="hexagon">
          <a:avLst>
            <a:gd name="adj" fmla="val 25000"/>
            <a:gd name="vf" fmla="val 115470"/>
          </a:avLst>
        </a:prstGeom>
      </dgm:spPr>
      <dgm:t>
        <a:bodyPr/>
        <a:lstStyle/>
        <a:p>
          <a:endParaRPr lang="en-US"/>
        </a:p>
      </dgm:t>
    </dgm:pt>
    <dgm:pt modelId="{6FD5BD02-19F6-EE40-824E-21CBAFF9F1BD}" type="pres">
      <dgm:prSet presAssocID="{F54E2D53-4685-4C44-A5FB-03153DF4DE25}" presName="imageaccent3" presStyleCnt="0"/>
      <dgm:spPr/>
      <dgm:t>
        <a:bodyPr/>
        <a:lstStyle/>
        <a:p>
          <a:endParaRPr lang="en-US"/>
        </a:p>
      </dgm:t>
    </dgm:pt>
    <dgm:pt modelId="{2D265FC2-E80C-D645-975F-05879C14B509}" type="pres">
      <dgm:prSet presAssocID="{F54E2D53-4685-4C44-A5FB-03153DF4DE25}" presName="accentRepeatNode" presStyleLbl="solidAlignAcc1" presStyleIdx="5" presStyleCnt="6"/>
      <dgm:spPr>
        <a:xfrm>
          <a:off x="3557197" y="747465"/>
          <a:ext cx="231164" cy="199234"/>
        </a:xfrm>
        <a:prstGeom prst="hexagon">
          <a:avLst>
            <a:gd name="adj" fmla="val 25000"/>
            <a:gd name="vf" fmla="val 115470"/>
          </a:avLst>
        </a:prstGeom>
        <a:noFill/>
        <a:ln w="25400" cap="flat" cmpd="sng" algn="ctr">
          <a:noFill/>
          <a:prstDash val="solid"/>
        </a:ln>
        <a:effectLst/>
      </dgm:spPr>
      <dgm:t>
        <a:bodyPr/>
        <a:lstStyle/>
        <a:p>
          <a:endParaRPr lang="en-US"/>
        </a:p>
      </dgm:t>
    </dgm:pt>
  </dgm:ptLst>
  <dgm:cxnLst>
    <dgm:cxn modelId="{18302FD4-4B28-184A-B08E-4A6904859221}" srcId="{3E20CAB1-65DB-2E4A-B100-539EA5881D61}" destId="{AD3F6396-C8A1-C649-A028-2F36CB2ABD87}" srcOrd="2" destOrd="0" parTransId="{4BEFCD02-B702-9646-80E7-D114DAC9BAB7}" sibTransId="{F54E2D53-4685-4C44-A5FB-03153DF4DE25}"/>
    <dgm:cxn modelId="{4220CC70-8AD9-43DE-9991-BFFEF5F9DE76}" type="presOf" srcId="{52E0C825-DE30-EA42-96D8-9B99705F9F1F}" destId="{4805B8D4-7F0E-4448-9139-FBB86F609F7E}" srcOrd="0" destOrd="0" presId="urn:microsoft.com/office/officeart/2008/layout/HexagonCluster"/>
    <dgm:cxn modelId="{A5D4FB7C-31BE-4B17-ADF1-FAB5A9A3FEAF}" type="presOf" srcId="{4B354875-DDA1-0C49-B6BB-1BB5F4A0CA16}" destId="{B1FDEC85-366E-3D46-8F9A-18048C765E20}" srcOrd="0" destOrd="0" presId="urn:microsoft.com/office/officeart/2008/layout/HexagonCluster"/>
    <dgm:cxn modelId="{D415E177-4BFB-4FE2-873C-34F1298D69D4}" type="presOf" srcId="{3E20CAB1-65DB-2E4A-B100-539EA5881D61}" destId="{A1B068ED-87D3-9D4E-9610-2708AE377EA1}" srcOrd="0" destOrd="0" presId="urn:microsoft.com/office/officeart/2008/layout/HexagonCluster"/>
    <dgm:cxn modelId="{B0CE67BA-4DFB-4EA6-82F0-3639E8D883F2}" type="presOf" srcId="{AD3F6396-C8A1-C649-A028-2F36CB2ABD87}" destId="{5986D65A-2477-104A-81D6-41205D45E60D}" srcOrd="0" destOrd="0" presId="urn:microsoft.com/office/officeart/2008/layout/HexagonCluster"/>
    <dgm:cxn modelId="{1EED7940-F6AE-6A4D-B707-187376A3FB35}" srcId="{3E20CAB1-65DB-2E4A-B100-539EA5881D61}" destId="{934A3FCB-1428-084E-98AF-E3647B9B2458}" srcOrd="1" destOrd="0" parTransId="{1531CD15-13DA-DA45-B005-A92EFEFBC7E7}" sibTransId="{4B354875-DDA1-0C49-B6BB-1BB5F4A0CA16}"/>
    <dgm:cxn modelId="{CFC2DE70-685E-C840-833C-9F7B00CD25C8}" srcId="{3E20CAB1-65DB-2E4A-B100-539EA5881D61}" destId="{52E0C825-DE30-EA42-96D8-9B99705F9F1F}" srcOrd="0" destOrd="0" parTransId="{7818BAC9-577E-3B4F-A4DC-44529BC80E7C}" sibTransId="{9C9CA411-A2AE-254A-AE70-E07F80990A73}"/>
    <dgm:cxn modelId="{8EF6AD87-420F-4806-8F7E-2058EB4E40BB}" type="presOf" srcId="{F54E2D53-4685-4C44-A5FB-03153DF4DE25}" destId="{CD7348A3-51BC-184A-9E37-35C1B70916C2}" srcOrd="0" destOrd="0" presId="urn:microsoft.com/office/officeart/2008/layout/HexagonCluster"/>
    <dgm:cxn modelId="{3300F55C-2505-4742-A3DE-C8ADABC7AB4D}" type="presOf" srcId="{9C9CA411-A2AE-254A-AE70-E07F80990A73}" destId="{DCADBA47-C5A6-F54E-83EE-59D4676D3AE2}" srcOrd="0" destOrd="0" presId="urn:microsoft.com/office/officeart/2008/layout/HexagonCluster"/>
    <dgm:cxn modelId="{0EB6A938-0006-44A4-834B-4CA6BF5C0A86}" type="presOf" srcId="{934A3FCB-1428-084E-98AF-E3647B9B2458}" destId="{96CF6204-378F-2C47-B9AD-ADF16FC2A271}" srcOrd="0" destOrd="0" presId="urn:microsoft.com/office/officeart/2008/layout/HexagonCluster"/>
    <dgm:cxn modelId="{B226507B-7557-4E5C-87DA-ECCBA5665666}" type="presParOf" srcId="{A1B068ED-87D3-9D4E-9610-2708AE377EA1}" destId="{3085A54F-9FD1-4C44-9E54-C33B2CF2BF1A}" srcOrd="0" destOrd="0" presId="urn:microsoft.com/office/officeart/2008/layout/HexagonCluster"/>
    <dgm:cxn modelId="{4C67176B-8258-49CF-A56C-B85F4C30121B}" type="presParOf" srcId="{3085A54F-9FD1-4C44-9E54-C33B2CF2BF1A}" destId="{4805B8D4-7F0E-4448-9139-FBB86F609F7E}" srcOrd="0" destOrd="0" presId="urn:microsoft.com/office/officeart/2008/layout/HexagonCluster"/>
    <dgm:cxn modelId="{4C6F297F-1338-438E-A4B8-FFFBC140F280}" type="presParOf" srcId="{A1B068ED-87D3-9D4E-9610-2708AE377EA1}" destId="{A903AFEE-4BB7-1D42-AA8E-3D12B4D5798C}" srcOrd="1" destOrd="0" presId="urn:microsoft.com/office/officeart/2008/layout/HexagonCluster"/>
    <dgm:cxn modelId="{D1D6A809-833C-490A-AD35-FFA40CBC1123}" type="presParOf" srcId="{A903AFEE-4BB7-1D42-AA8E-3D12B4D5798C}" destId="{DCD40DEE-7394-CE42-BE30-2AAD0BA60657}" srcOrd="0" destOrd="0" presId="urn:microsoft.com/office/officeart/2008/layout/HexagonCluster"/>
    <dgm:cxn modelId="{0C353E44-8286-4B77-B6DB-EC5F7453AA38}" type="presParOf" srcId="{A1B068ED-87D3-9D4E-9610-2708AE377EA1}" destId="{20CCAD44-1022-2140-9532-8FC272BEA351}" srcOrd="2" destOrd="0" presId="urn:microsoft.com/office/officeart/2008/layout/HexagonCluster"/>
    <dgm:cxn modelId="{8617706E-AB11-483A-9D85-625BB0188144}" type="presParOf" srcId="{20CCAD44-1022-2140-9532-8FC272BEA351}" destId="{DCADBA47-C5A6-F54E-83EE-59D4676D3AE2}" srcOrd="0" destOrd="0" presId="urn:microsoft.com/office/officeart/2008/layout/HexagonCluster"/>
    <dgm:cxn modelId="{2759C31E-3816-43B3-8099-00CF1C5DCD92}" type="presParOf" srcId="{A1B068ED-87D3-9D4E-9610-2708AE377EA1}" destId="{2DC84DCA-FABC-4943-AE76-08E6F92F6E7F}" srcOrd="3" destOrd="0" presId="urn:microsoft.com/office/officeart/2008/layout/HexagonCluster"/>
    <dgm:cxn modelId="{37240C54-EBA4-4540-B27B-1C47BA0D3F4F}" type="presParOf" srcId="{2DC84DCA-FABC-4943-AE76-08E6F92F6E7F}" destId="{10535E43-9596-E444-A4A0-8E7F80477F75}" srcOrd="0" destOrd="0" presId="urn:microsoft.com/office/officeart/2008/layout/HexagonCluster"/>
    <dgm:cxn modelId="{3CC16F79-20FC-4A92-B695-3C9B84F02036}" type="presParOf" srcId="{A1B068ED-87D3-9D4E-9610-2708AE377EA1}" destId="{C01438DE-9958-B74B-BF26-DADCD0D45094}" srcOrd="4" destOrd="0" presId="urn:microsoft.com/office/officeart/2008/layout/HexagonCluster"/>
    <dgm:cxn modelId="{43FD23BA-4ECC-45A7-B30D-D64F2D2B7570}" type="presParOf" srcId="{C01438DE-9958-B74B-BF26-DADCD0D45094}" destId="{96CF6204-378F-2C47-B9AD-ADF16FC2A271}" srcOrd="0" destOrd="0" presId="urn:microsoft.com/office/officeart/2008/layout/HexagonCluster"/>
    <dgm:cxn modelId="{7C3B1A9E-B103-4B50-8FE7-257058E5361E}" type="presParOf" srcId="{A1B068ED-87D3-9D4E-9610-2708AE377EA1}" destId="{7CB08D5B-618D-4E47-9EBB-86C15B0D5454}" srcOrd="5" destOrd="0" presId="urn:microsoft.com/office/officeart/2008/layout/HexagonCluster"/>
    <dgm:cxn modelId="{D9EF3813-36B1-4170-A29A-FA3A531664F6}" type="presParOf" srcId="{7CB08D5B-618D-4E47-9EBB-86C15B0D5454}" destId="{56713202-EC9E-A742-B9AD-BAE200340157}" srcOrd="0" destOrd="0" presId="urn:microsoft.com/office/officeart/2008/layout/HexagonCluster"/>
    <dgm:cxn modelId="{49CC0208-3ED1-4DA2-93C5-F0B546B38CA2}" type="presParOf" srcId="{A1B068ED-87D3-9D4E-9610-2708AE377EA1}" destId="{8A7FE49F-E478-1649-82EE-4F2F80EDABE4}" srcOrd="6" destOrd="0" presId="urn:microsoft.com/office/officeart/2008/layout/HexagonCluster"/>
    <dgm:cxn modelId="{8CD7F1EA-5D94-4AC5-8904-B41DFF96BF3B}" type="presParOf" srcId="{8A7FE49F-E478-1649-82EE-4F2F80EDABE4}" destId="{B1FDEC85-366E-3D46-8F9A-18048C765E20}" srcOrd="0" destOrd="0" presId="urn:microsoft.com/office/officeart/2008/layout/HexagonCluster"/>
    <dgm:cxn modelId="{5DC4838F-CB39-44C6-9221-0CE702269792}" type="presParOf" srcId="{A1B068ED-87D3-9D4E-9610-2708AE377EA1}" destId="{BE949D8A-8AA6-B84E-B5E7-86EEEB555D09}" srcOrd="7" destOrd="0" presId="urn:microsoft.com/office/officeart/2008/layout/HexagonCluster"/>
    <dgm:cxn modelId="{144BA784-B3E6-4073-904D-91A4B6FE3C57}" type="presParOf" srcId="{BE949D8A-8AA6-B84E-B5E7-86EEEB555D09}" destId="{93DE031E-6CBA-F34D-A0F7-1D730315F22F}" srcOrd="0" destOrd="0" presId="urn:microsoft.com/office/officeart/2008/layout/HexagonCluster"/>
    <dgm:cxn modelId="{31688287-89A7-4D12-A2DC-0011655B353A}" type="presParOf" srcId="{A1B068ED-87D3-9D4E-9610-2708AE377EA1}" destId="{FC438096-582D-324D-95C8-E814DA89E819}" srcOrd="8" destOrd="0" presId="urn:microsoft.com/office/officeart/2008/layout/HexagonCluster"/>
    <dgm:cxn modelId="{D6F9D508-9653-465A-B495-7AAFDAA946D2}" type="presParOf" srcId="{FC438096-582D-324D-95C8-E814DA89E819}" destId="{5986D65A-2477-104A-81D6-41205D45E60D}" srcOrd="0" destOrd="0" presId="urn:microsoft.com/office/officeart/2008/layout/HexagonCluster"/>
    <dgm:cxn modelId="{9976D217-DE09-4037-88FB-3AAD97FB75FA}" type="presParOf" srcId="{A1B068ED-87D3-9D4E-9610-2708AE377EA1}" destId="{23DB5BB7-2A5C-6F49-8D40-BCBEB7CBDE5D}" srcOrd="9" destOrd="0" presId="urn:microsoft.com/office/officeart/2008/layout/HexagonCluster"/>
    <dgm:cxn modelId="{85D56659-CF3F-4A0C-9E23-9838C1E9B51C}" type="presParOf" srcId="{23DB5BB7-2A5C-6F49-8D40-BCBEB7CBDE5D}" destId="{C43DA917-FFA8-024C-9B7D-49DECAA28A9B}" srcOrd="0" destOrd="0" presId="urn:microsoft.com/office/officeart/2008/layout/HexagonCluster"/>
    <dgm:cxn modelId="{AC0914A9-A402-4D46-99CA-BFB17B7A0A29}" type="presParOf" srcId="{A1B068ED-87D3-9D4E-9610-2708AE377EA1}" destId="{D7F3B5C4-DBFA-0443-B0A5-088CF16CF1E2}" srcOrd="10" destOrd="0" presId="urn:microsoft.com/office/officeart/2008/layout/HexagonCluster"/>
    <dgm:cxn modelId="{004FDEBE-4322-4430-A5A5-0A5E3E632420}" type="presParOf" srcId="{D7F3B5C4-DBFA-0443-B0A5-088CF16CF1E2}" destId="{CD7348A3-51BC-184A-9E37-35C1B70916C2}" srcOrd="0" destOrd="0" presId="urn:microsoft.com/office/officeart/2008/layout/HexagonCluster"/>
    <dgm:cxn modelId="{6631F6E8-8FC7-43ED-ADA5-CC133F6B8F9A}" type="presParOf" srcId="{A1B068ED-87D3-9D4E-9610-2708AE377EA1}" destId="{6FD5BD02-19F6-EE40-824E-21CBAFF9F1BD}" srcOrd="11" destOrd="0" presId="urn:microsoft.com/office/officeart/2008/layout/HexagonCluster"/>
    <dgm:cxn modelId="{6508C85D-B21E-4DCF-94D4-05F48DED2368}" type="presParOf" srcId="{6FD5BD02-19F6-EE40-824E-21CBAFF9F1BD}" destId="{2D265FC2-E80C-D645-975F-05879C14B509}" srcOrd="0" destOrd="0" presId="urn:microsoft.com/office/officeart/2008/layout/HexagonCluster"/>
  </dgm:cxnLst>
  <dgm:bg/>
  <dgm:whole>
    <a:ln>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029E3D-F2A9-48B9-903D-5F9E8B6D3960}" type="doc">
      <dgm:prSet loTypeId="urn:microsoft.com/office/officeart/2005/8/layout/chevron1" loCatId="process" qsTypeId="urn:microsoft.com/office/officeart/2005/8/quickstyle/simple1" qsCatId="simple" csTypeId="urn:microsoft.com/office/officeart/2005/8/colors/accent1_2" csCatId="accent1" phldr="1"/>
      <dgm:spPr/>
    </dgm:pt>
    <dgm:pt modelId="{5B4E2C1D-4D3B-4400-899C-B6E38E53C485}">
      <dgm:prSet phldrT="[Text]" custT="1">
        <dgm:style>
          <a:lnRef idx="1">
            <a:schemeClr val="accent1"/>
          </a:lnRef>
          <a:fillRef idx="2">
            <a:schemeClr val="accent1"/>
          </a:fillRef>
          <a:effectRef idx="1">
            <a:schemeClr val="accent1"/>
          </a:effectRef>
          <a:fontRef idx="minor">
            <a:schemeClr val="dk1"/>
          </a:fontRef>
        </dgm:style>
      </dgm:prSet>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dgm:spPr>
      <dgm:t>
        <a:bodyPr/>
        <a:lstStyle/>
        <a:p>
          <a:r>
            <a:rPr lang="en-US" sz="1050" dirty="0" smtClean="0">
              <a:solidFill>
                <a:srgbClr val="0070C0"/>
              </a:solidFill>
            </a:rPr>
            <a:t>Identify</a:t>
          </a:r>
        </a:p>
      </dgm:t>
    </dgm:pt>
    <dgm:pt modelId="{52284290-699C-406D-867C-58D66BF0BA6A}" type="parTrans" cxnId="{2C73AB58-323A-4CC0-B65D-17A943F805F0}">
      <dgm:prSet/>
      <dgm:spPr/>
      <dgm:t>
        <a:bodyPr/>
        <a:lstStyle/>
        <a:p>
          <a:endParaRPr lang="en-US" sz="1000"/>
        </a:p>
      </dgm:t>
    </dgm:pt>
    <dgm:pt modelId="{40B285A3-6D18-4C0C-A476-271ADC307758}" type="sibTrans" cxnId="{2C73AB58-323A-4CC0-B65D-17A943F805F0}">
      <dgm:prSet/>
      <dgm:spPr/>
      <dgm:t>
        <a:bodyPr/>
        <a:lstStyle/>
        <a:p>
          <a:endParaRPr lang="en-US" sz="1000"/>
        </a:p>
      </dgm:t>
    </dgm:pt>
    <dgm:pt modelId="{B68C2C8A-A2CC-4313-B435-973CC86112F4}">
      <dgm:prSet phldrT="[Text]" custT="1">
        <dgm:style>
          <a:lnRef idx="1">
            <a:schemeClr val="accent1"/>
          </a:lnRef>
          <a:fillRef idx="3">
            <a:schemeClr val="accent1"/>
          </a:fillRef>
          <a:effectRef idx="2">
            <a:schemeClr val="accent1"/>
          </a:effectRef>
          <a:fontRef idx="minor">
            <a:schemeClr val="lt1"/>
          </a:fontRef>
        </dgm:style>
      </dgm:prSet>
      <dgm:spPr>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dgm:spPr>
      <dgm:t>
        <a:bodyPr/>
        <a:lstStyle/>
        <a:p>
          <a:r>
            <a:rPr lang="en-US" sz="1050" dirty="0" smtClean="0"/>
            <a:t>Assess</a:t>
          </a:r>
          <a:endParaRPr lang="en-US" sz="1050" dirty="0"/>
        </a:p>
      </dgm:t>
    </dgm:pt>
    <dgm:pt modelId="{719D0736-4F07-44EA-A632-771EB846C445}" type="parTrans" cxnId="{20A6AEE7-7400-48D7-83D3-DCE5F8853741}">
      <dgm:prSet/>
      <dgm:spPr/>
      <dgm:t>
        <a:bodyPr/>
        <a:lstStyle/>
        <a:p>
          <a:endParaRPr lang="en-US" sz="1000"/>
        </a:p>
      </dgm:t>
    </dgm:pt>
    <dgm:pt modelId="{ECCFB87F-17CD-4FFF-B97F-004D38950D3E}" type="sibTrans" cxnId="{20A6AEE7-7400-48D7-83D3-DCE5F8853741}">
      <dgm:prSet/>
      <dgm:spPr/>
      <dgm:t>
        <a:bodyPr/>
        <a:lstStyle/>
        <a:p>
          <a:endParaRPr lang="en-US" sz="1000"/>
        </a:p>
      </dgm:t>
    </dgm:pt>
    <dgm:pt modelId="{4CE6BC37-EFBE-4E7A-89AE-7EAD05981B3F}">
      <dgm:prSet phldrT="[Text]" custT="1">
        <dgm:style>
          <a:lnRef idx="1">
            <a:schemeClr val="accent1"/>
          </a:lnRef>
          <a:fillRef idx="2">
            <a:schemeClr val="accent1"/>
          </a:fillRef>
          <a:effectRef idx="1">
            <a:schemeClr val="accent1"/>
          </a:effectRef>
          <a:fontRef idx="minor">
            <a:schemeClr val="dk1"/>
          </a:fontRef>
        </dgm:style>
      </dgm:prSet>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dgm:spPr>
      <dgm:t>
        <a:bodyPr/>
        <a:lstStyle/>
        <a:p>
          <a:r>
            <a:rPr lang="en-US" sz="1050" dirty="0" smtClean="0">
              <a:solidFill>
                <a:srgbClr val="0070C0"/>
              </a:solidFill>
            </a:rPr>
            <a:t>Respond</a:t>
          </a:r>
          <a:endParaRPr lang="en-US" sz="1050" dirty="0">
            <a:solidFill>
              <a:srgbClr val="0070C0"/>
            </a:solidFill>
          </a:endParaRPr>
        </a:p>
      </dgm:t>
    </dgm:pt>
    <dgm:pt modelId="{9ACE90E1-7905-4772-A257-383543604021}" type="parTrans" cxnId="{DA2BC1D1-BCF6-4275-8608-F5A5FF003C3D}">
      <dgm:prSet/>
      <dgm:spPr/>
      <dgm:t>
        <a:bodyPr/>
        <a:lstStyle/>
        <a:p>
          <a:endParaRPr lang="en-US" sz="1000"/>
        </a:p>
      </dgm:t>
    </dgm:pt>
    <dgm:pt modelId="{97304724-9CBF-4096-AB7A-5DD6C94146C4}" type="sibTrans" cxnId="{DA2BC1D1-BCF6-4275-8608-F5A5FF003C3D}">
      <dgm:prSet/>
      <dgm:spPr/>
      <dgm:t>
        <a:bodyPr/>
        <a:lstStyle/>
        <a:p>
          <a:endParaRPr lang="en-US" sz="1000"/>
        </a:p>
      </dgm:t>
    </dgm:pt>
    <dgm:pt modelId="{DA7930A2-EB64-476F-AD3C-0B817B396A97}">
      <dgm:prSet phldrT="[Text]" custT="1">
        <dgm:style>
          <a:lnRef idx="1">
            <a:schemeClr val="accent1"/>
          </a:lnRef>
          <a:fillRef idx="3">
            <a:schemeClr val="accent1"/>
          </a:fillRef>
          <a:effectRef idx="2">
            <a:schemeClr val="accent1"/>
          </a:effectRef>
          <a:fontRef idx="minor">
            <a:schemeClr val="lt1"/>
          </a:fontRef>
        </dgm:style>
      </dgm:prSet>
      <dgm:spPr>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dgm:spPr>
      <dgm:t>
        <a:bodyPr/>
        <a:lstStyle/>
        <a:p>
          <a:r>
            <a:rPr lang="en-US" sz="1050" dirty="0" smtClean="0"/>
            <a:t>Manage</a:t>
          </a:r>
          <a:endParaRPr lang="en-US" sz="1050" dirty="0"/>
        </a:p>
      </dgm:t>
    </dgm:pt>
    <dgm:pt modelId="{135229BE-3B39-42D8-83E0-BC08701A5C67}" type="parTrans" cxnId="{D45D120D-7480-4F0A-B3F3-42948AEF3346}">
      <dgm:prSet/>
      <dgm:spPr/>
      <dgm:t>
        <a:bodyPr/>
        <a:lstStyle/>
        <a:p>
          <a:endParaRPr lang="en-US" sz="1000"/>
        </a:p>
      </dgm:t>
    </dgm:pt>
    <dgm:pt modelId="{FEC845BD-7D0A-4B3A-9BFE-29B7FA221C6B}" type="sibTrans" cxnId="{D45D120D-7480-4F0A-B3F3-42948AEF3346}">
      <dgm:prSet/>
      <dgm:spPr/>
      <dgm:t>
        <a:bodyPr/>
        <a:lstStyle/>
        <a:p>
          <a:endParaRPr lang="en-US" sz="1000"/>
        </a:p>
      </dgm:t>
    </dgm:pt>
    <dgm:pt modelId="{42D69DD7-B190-431B-AA43-3C170033BDF0}">
      <dgm:prSet phldrT="[Text]" custT="1">
        <dgm:style>
          <a:lnRef idx="1">
            <a:schemeClr val="accent1"/>
          </a:lnRef>
          <a:fillRef idx="2">
            <a:schemeClr val="accent1"/>
          </a:fillRef>
          <a:effectRef idx="1">
            <a:schemeClr val="accent1"/>
          </a:effectRef>
          <a:fontRef idx="minor">
            <a:schemeClr val="dk1"/>
          </a:fontRef>
        </dgm:style>
      </dgm:prSet>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dgm:spPr>
      <dgm:t>
        <a:bodyPr/>
        <a:lstStyle/>
        <a:p>
          <a:r>
            <a:rPr lang="en-US" sz="1050" dirty="0" smtClean="0">
              <a:solidFill>
                <a:srgbClr val="0070C0"/>
              </a:solidFill>
            </a:rPr>
            <a:t>Measure</a:t>
          </a:r>
          <a:endParaRPr lang="en-US" sz="1050" dirty="0">
            <a:solidFill>
              <a:srgbClr val="0070C0"/>
            </a:solidFill>
          </a:endParaRPr>
        </a:p>
      </dgm:t>
    </dgm:pt>
    <dgm:pt modelId="{57995F34-DD57-4AAF-9A4D-7B67A0026DF3}" type="parTrans" cxnId="{F4D1F53D-7A52-4C3B-9A6D-9884D2EC0011}">
      <dgm:prSet/>
      <dgm:spPr/>
      <dgm:t>
        <a:bodyPr/>
        <a:lstStyle/>
        <a:p>
          <a:endParaRPr lang="en-US" sz="1000"/>
        </a:p>
      </dgm:t>
    </dgm:pt>
    <dgm:pt modelId="{A79CD246-F9AA-4446-B29B-E52DA431B324}" type="sibTrans" cxnId="{F4D1F53D-7A52-4C3B-9A6D-9884D2EC0011}">
      <dgm:prSet/>
      <dgm:spPr/>
      <dgm:t>
        <a:bodyPr/>
        <a:lstStyle/>
        <a:p>
          <a:endParaRPr lang="en-US" sz="1000"/>
        </a:p>
      </dgm:t>
    </dgm:pt>
    <dgm:pt modelId="{7F72C8AD-7D21-458F-B46D-E53480839CEA}" type="pres">
      <dgm:prSet presAssocID="{21029E3D-F2A9-48B9-903D-5F9E8B6D3960}" presName="Name0" presStyleCnt="0">
        <dgm:presLayoutVars>
          <dgm:dir/>
          <dgm:animLvl val="lvl"/>
          <dgm:resizeHandles val="exact"/>
        </dgm:presLayoutVars>
      </dgm:prSet>
      <dgm:spPr/>
    </dgm:pt>
    <dgm:pt modelId="{1FA14696-2C08-417C-83A7-BB0CF7FE1337}" type="pres">
      <dgm:prSet presAssocID="{5B4E2C1D-4D3B-4400-899C-B6E38E53C485}" presName="parTxOnly" presStyleLbl="node1" presStyleIdx="0" presStyleCnt="5">
        <dgm:presLayoutVars>
          <dgm:chMax val="0"/>
          <dgm:chPref val="0"/>
          <dgm:bulletEnabled val="1"/>
        </dgm:presLayoutVars>
      </dgm:prSet>
      <dgm:spPr/>
      <dgm:t>
        <a:bodyPr/>
        <a:lstStyle/>
        <a:p>
          <a:endParaRPr lang="en-US"/>
        </a:p>
      </dgm:t>
    </dgm:pt>
    <dgm:pt modelId="{1CE6557F-6EFF-4F22-8040-94516A365F5F}" type="pres">
      <dgm:prSet presAssocID="{40B285A3-6D18-4C0C-A476-271ADC307758}" presName="parTxOnlySpace" presStyleCnt="0"/>
      <dgm:spPr/>
    </dgm:pt>
    <dgm:pt modelId="{826953B4-F5F4-45FF-B634-1AEF02758DE9}" type="pres">
      <dgm:prSet presAssocID="{B68C2C8A-A2CC-4313-B435-973CC86112F4}" presName="parTxOnly" presStyleLbl="node1" presStyleIdx="1" presStyleCnt="5">
        <dgm:presLayoutVars>
          <dgm:chMax val="0"/>
          <dgm:chPref val="0"/>
          <dgm:bulletEnabled val="1"/>
        </dgm:presLayoutVars>
      </dgm:prSet>
      <dgm:spPr/>
      <dgm:t>
        <a:bodyPr/>
        <a:lstStyle/>
        <a:p>
          <a:endParaRPr lang="en-US"/>
        </a:p>
      </dgm:t>
    </dgm:pt>
    <dgm:pt modelId="{CF9DA554-9EAD-4C33-BF2C-290D5783B484}" type="pres">
      <dgm:prSet presAssocID="{ECCFB87F-17CD-4FFF-B97F-004D38950D3E}" presName="parTxOnlySpace" presStyleCnt="0"/>
      <dgm:spPr/>
    </dgm:pt>
    <dgm:pt modelId="{A51E2784-2370-42C1-BA0E-63D6C617BDD2}" type="pres">
      <dgm:prSet presAssocID="{4CE6BC37-EFBE-4E7A-89AE-7EAD05981B3F}" presName="parTxOnly" presStyleLbl="node1" presStyleIdx="2" presStyleCnt="5">
        <dgm:presLayoutVars>
          <dgm:chMax val="0"/>
          <dgm:chPref val="0"/>
          <dgm:bulletEnabled val="1"/>
        </dgm:presLayoutVars>
      </dgm:prSet>
      <dgm:spPr/>
      <dgm:t>
        <a:bodyPr/>
        <a:lstStyle/>
        <a:p>
          <a:endParaRPr lang="en-US"/>
        </a:p>
      </dgm:t>
    </dgm:pt>
    <dgm:pt modelId="{0BE40F3F-D6E6-4774-B248-D6F20B5E2D8E}" type="pres">
      <dgm:prSet presAssocID="{97304724-9CBF-4096-AB7A-5DD6C94146C4}" presName="parTxOnlySpace" presStyleCnt="0"/>
      <dgm:spPr/>
    </dgm:pt>
    <dgm:pt modelId="{A9D8AD50-DE5B-43C6-9792-85DB47605454}" type="pres">
      <dgm:prSet presAssocID="{DA7930A2-EB64-476F-AD3C-0B817B396A97}" presName="parTxOnly" presStyleLbl="node1" presStyleIdx="3" presStyleCnt="5">
        <dgm:presLayoutVars>
          <dgm:chMax val="0"/>
          <dgm:chPref val="0"/>
          <dgm:bulletEnabled val="1"/>
        </dgm:presLayoutVars>
      </dgm:prSet>
      <dgm:spPr/>
      <dgm:t>
        <a:bodyPr/>
        <a:lstStyle/>
        <a:p>
          <a:endParaRPr lang="en-US"/>
        </a:p>
      </dgm:t>
    </dgm:pt>
    <dgm:pt modelId="{C5285FCA-FAFD-4D78-96BC-748EF0339824}" type="pres">
      <dgm:prSet presAssocID="{FEC845BD-7D0A-4B3A-9BFE-29B7FA221C6B}" presName="parTxOnlySpace" presStyleCnt="0"/>
      <dgm:spPr/>
    </dgm:pt>
    <dgm:pt modelId="{5FFF4A32-600C-49B5-9A9B-4915943F208E}" type="pres">
      <dgm:prSet presAssocID="{42D69DD7-B190-431B-AA43-3C170033BDF0}" presName="parTxOnly" presStyleLbl="node1" presStyleIdx="4" presStyleCnt="5">
        <dgm:presLayoutVars>
          <dgm:chMax val="0"/>
          <dgm:chPref val="0"/>
          <dgm:bulletEnabled val="1"/>
        </dgm:presLayoutVars>
      </dgm:prSet>
      <dgm:spPr/>
      <dgm:t>
        <a:bodyPr/>
        <a:lstStyle/>
        <a:p>
          <a:endParaRPr lang="en-US"/>
        </a:p>
      </dgm:t>
    </dgm:pt>
  </dgm:ptLst>
  <dgm:cxnLst>
    <dgm:cxn modelId="{DA2BC1D1-BCF6-4275-8608-F5A5FF003C3D}" srcId="{21029E3D-F2A9-48B9-903D-5F9E8B6D3960}" destId="{4CE6BC37-EFBE-4E7A-89AE-7EAD05981B3F}" srcOrd="2" destOrd="0" parTransId="{9ACE90E1-7905-4772-A257-383543604021}" sibTransId="{97304724-9CBF-4096-AB7A-5DD6C94146C4}"/>
    <dgm:cxn modelId="{D45D120D-7480-4F0A-B3F3-42948AEF3346}" srcId="{21029E3D-F2A9-48B9-903D-5F9E8B6D3960}" destId="{DA7930A2-EB64-476F-AD3C-0B817B396A97}" srcOrd="3" destOrd="0" parTransId="{135229BE-3B39-42D8-83E0-BC08701A5C67}" sibTransId="{FEC845BD-7D0A-4B3A-9BFE-29B7FA221C6B}"/>
    <dgm:cxn modelId="{91DA0B62-7AC1-4856-9001-19683BFB5FBE}" type="presOf" srcId="{21029E3D-F2A9-48B9-903D-5F9E8B6D3960}" destId="{7F72C8AD-7D21-458F-B46D-E53480839CEA}" srcOrd="0" destOrd="0" presId="urn:microsoft.com/office/officeart/2005/8/layout/chevron1"/>
    <dgm:cxn modelId="{20A6AEE7-7400-48D7-83D3-DCE5F8853741}" srcId="{21029E3D-F2A9-48B9-903D-5F9E8B6D3960}" destId="{B68C2C8A-A2CC-4313-B435-973CC86112F4}" srcOrd="1" destOrd="0" parTransId="{719D0736-4F07-44EA-A632-771EB846C445}" sibTransId="{ECCFB87F-17CD-4FFF-B97F-004D38950D3E}"/>
    <dgm:cxn modelId="{6E439E0B-B9C7-4674-B5AB-B0420F868674}" type="presOf" srcId="{4CE6BC37-EFBE-4E7A-89AE-7EAD05981B3F}" destId="{A51E2784-2370-42C1-BA0E-63D6C617BDD2}" srcOrd="0" destOrd="0" presId="urn:microsoft.com/office/officeart/2005/8/layout/chevron1"/>
    <dgm:cxn modelId="{AC95181A-A453-43ED-A8F1-AA35DADA4EF0}" type="presOf" srcId="{5B4E2C1D-4D3B-4400-899C-B6E38E53C485}" destId="{1FA14696-2C08-417C-83A7-BB0CF7FE1337}" srcOrd="0" destOrd="0" presId="urn:microsoft.com/office/officeart/2005/8/layout/chevron1"/>
    <dgm:cxn modelId="{6C72F8CB-279B-4523-B57A-4A687005C7A7}" type="presOf" srcId="{DA7930A2-EB64-476F-AD3C-0B817B396A97}" destId="{A9D8AD50-DE5B-43C6-9792-85DB47605454}" srcOrd="0" destOrd="0" presId="urn:microsoft.com/office/officeart/2005/8/layout/chevron1"/>
    <dgm:cxn modelId="{E76D42BD-E0F2-4BB9-A369-360E980DFDF2}" type="presOf" srcId="{B68C2C8A-A2CC-4313-B435-973CC86112F4}" destId="{826953B4-F5F4-45FF-B634-1AEF02758DE9}" srcOrd="0" destOrd="0" presId="urn:microsoft.com/office/officeart/2005/8/layout/chevron1"/>
    <dgm:cxn modelId="{B615120C-04CD-4738-8714-946DC5D428EB}" type="presOf" srcId="{42D69DD7-B190-431B-AA43-3C170033BDF0}" destId="{5FFF4A32-600C-49B5-9A9B-4915943F208E}" srcOrd="0" destOrd="0" presId="urn:microsoft.com/office/officeart/2005/8/layout/chevron1"/>
    <dgm:cxn modelId="{2C73AB58-323A-4CC0-B65D-17A943F805F0}" srcId="{21029E3D-F2A9-48B9-903D-5F9E8B6D3960}" destId="{5B4E2C1D-4D3B-4400-899C-B6E38E53C485}" srcOrd="0" destOrd="0" parTransId="{52284290-699C-406D-867C-58D66BF0BA6A}" sibTransId="{40B285A3-6D18-4C0C-A476-271ADC307758}"/>
    <dgm:cxn modelId="{F4D1F53D-7A52-4C3B-9A6D-9884D2EC0011}" srcId="{21029E3D-F2A9-48B9-903D-5F9E8B6D3960}" destId="{42D69DD7-B190-431B-AA43-3C170033BDF0}" srcOrd="4" destOrd="0" parTransId="{57995F34-DD57-4AAF-9A4D-7B67A0026DF3}" sibTransId="{A79CD246-F9AA-4446-B29B-E52DA431B324}"/>
    <dgm:cxn modelId="{F9B904A1-5A8E-409F-8383-C736BC244978}" type="presParOf" srcId="{7F72C8AD-7D21-458F-B46D-E53480839CEA}" destId="{1FA14696-2C08-417C-83A7-BB0CF7FE1337}" srcOrd="0" destOrd="0" presId="urn:microsoft.com/office/officeart/2005/8/layout/chevron1"/>
    <dgm:cxn modelId="{C400AA8E-C993-4158-BAF6-43BECBC5BD7D}" type="presParOf" srcId="{7F72C8AD-7D21-458F-B46D-E53480839CEA}" destId="{1CE6557F-6EFF-4F22-8040-94516A365F5F}" srcOrd="1" destOrd="0" presId="urn:microsoft.com/office/officeart/2005/8/layout/chevron1"/>
    <dgm:cxn modelId="{2B49D97F-9EC7-46D0-B223-EDF414CA4234}" type="presParOf" srcId="{7F72C8AD-7D21-458F-B46D-E53480839CEA}" destId="{826953B4-F5F4-45FF-B634-1AEF02758DE9}" srcOrd="2" destOrd="0" presId="urn:microsoft.com/office/officeart/2005/8/layout/chevron1"/>
    <dgm:cxn modelId="{23E418EB-4E3C-40C6-9C60-194D27E01868}" type="presParOf" srcId="{7F72C8AD-7D21-458F-B46D-E53480839CEA}" destId="{CF9DA554-9EAD-4C33-BF2C-290D5783B484}" srcOrd="3" destOrd="0" presId="urn:microsoft.com/office/officeart/2005/8/layout/chevron1"/>
    <dgm:cxn modelId="{9BEE9053-D85F-4C34-BCE5-88E16E2D677A}" type="presParOf" srcId="{7F72C8AD-7D21-458F-B46D-E53480839CEA}" destId="{A51E2784-2370-42C1-BA0E-63D6C617BDD2}" srcOrd="4" destOrd="0" presId="urn:microsoft.com/office/officeart/2005/8/layout/chevron1"/>
    <dgm:cxn modelId="{470B5F95-FAD5-4F2B-85C2-0155C1EAB435}" type="presParOf" srcId="{7F72C8AD-7D21-458F-B46D-E53480839CEA}" destId="{0BE40F3F-D6E6-4774-B248-D6F20B5E2D8E}" srcOrd="5" destOrd="0" presId="urn:microsoft.com/office/officeart/2005/8/layout/chevron1"/>
    <dgm:cxn modelId="{0C547A8E-2BB0-4A6F-94D1-66DD19CDAF83}" type="presParOf" srcId="{7F72C8AD-7D21-458F-B46D-E53480839CEA}" destId="{A9D8AD50-DE5B-43C6-9792-85DB47605454}" srcOrd="6" destOrd="0" presId="urn:microsoft.com/office/officeart/2005/8/layout/chevron1"/>
    <dgm:cxn modelId="{F5F32CA9-1856-4C43-9E32-42A7DDC6DB2F}" type="presParOf" srcId="{7F72C8AD-7D21-458F-B46D-E53480839CEA}" destId="{C5285FCA-FAFD-4D78-96BC-748EF0339824}" srcOrd="7" destOrd="0" presId="urn:microsoft.com/office/officeart/2005/8/layout/chevron1"/>
    <dgm:cxn modelId="{9866C72B-99E7-40C0-9624-B100E04501DC}" type="presParOf" srcId="{7F72C8AD-7D21-458F-B46D-E53480839CEA}" destId="{5FFF4A32-600C-49B5-9A9B-4915943F208E}" srcOrd="8" destOrd="0" presId="urn:microsoft.com/office/officeart/2005/8/layout/chevron1"/>
  </dgm:cxnLst>
  <dgm:bg>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51845AA-4E76-405E-88E5-27279581EB38}" type="datetimeFigureOut">
              <a:rPr lang="en-US"/>
              <a:pPr>
                <a:defRPr/>
              </a:pPr>
              <a:t>3/24/2015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C944D82-4F31-4149-AA3A-F7D6365E8E41}" type="slidenum">
              <a:rPr lang="en-US"/>
              <a:pPr>
                <a:defRPr/>
              </a:pPr>
              <a:t>‹#›</a:t>
            </a:fld>
            <a:endParaRPr lang="en-US"/>
          </a:p>
        </p:txBody>
      </p:sp>
    </p:spTree>
    <p:extLst>
      <p:ext uri="{BB962C8B-B14F-4D97-AF65-F5344CB8AC3E}">
        <p14:creationId xmlns:p14="http://schemas.microsoft.com/office/powerpoint/2010/main" xmlns="" val="34810909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444129C6-253C-4D08-B9B5-6818E7FD80BB}" type="slidenum">
              <a:rPr lang="en-US">
                <a:latin typeface="Calibri" pitchFamily="34" charset="0"/>
                <a:ea typeface="MS PGothic" pitchFamily="34" charset="-128"/>
              </a:rPr>
              <a:pPr fontAlgn="base">
                <a:spcBef>
                  <a:spcPct val="0"/>
                </a:spcBef>
                <a:spcAft>
                  <a:spcPct val="0"/>
                </a:spcAft>
              </a:pPr>
              <a:t>1</a:t>
            </a:fld>
            <a:endParaRPr lang="en-US">
              <a:latin typeface="Calibri" pitchFamily="34" charset="0"/>
              <a:ea typeface="MS PGothic" pitchFamily="34" charset="-128"/>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latin typeface="Arial" pitchFamily="34" charset="0"/>
              <a:cs typeface="Arial" pitchFamily="34" charset="0"/>
            </a:endParaRPr>
          </a:p>
        </p:txBody>
      </p:sp>
    </p:spTree>
    <p:extLst>
      <p:ext uri="{BB962C8B-B14F-4D97-AF65-F5344CB8AC3E}">
        <p14:creationId xmlns="" xmlns:p14="http://schemas.microsoft.com/office/powerpoint/2010/main" val="2233383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smtClean="0">
                <a:latin typeface="Arial" pitchFamily="34" charset="0"/>
              </a:rPr>
              <a:t>NOTE</a:t>
            </a:r>
            <a:r>
              <a:rPr lang="en-US" altLang="en-US" smtClean="0">
                <a:latin typeface="Arial" pitchFamily="34" charset="0"/>
              </a:rPr>
              <a:t>: THIS IS A CONTROLLED SLIDE.  To get the latest version or to request changes, please visit the community page for social services reference architecture.  The version number is hyperlinked to the community. </a:t>
            </a:r>
          </a:p>
          <a:p>
            <a:pPr>
              <a:spcBef>
                <a:spcPct val="0"/>
              </a:spcBef>
            </a:pPr>
            <a:endParaRPr lang="en-US" altLang="en-US" smtClean="0">
              <a:latin typeface="Arial" pitchFamily="34" charset="0"/>
            </a:endParaRPr>
          </a:p>
        </p:txBody>
      </p:sp>
      <p:sp>
        <p:nvSpPr>
          <p:cNvPr id="93188" name="Slide Number Placeholder 3"/>
          <p:cNvSpPr txBox="1">
            <a:spLocks noGrp="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580" tIns="45790" rIns="91580" bIns="45790" anchor="b"/>
          <a:lstStyle>
            <a:lvl1pPr defTabSz="939800">
              <a:defRPr>
                <a:solidFill>
                  <a:schemeClr val="tx1"/>
                </a:solidFill>
                <a:latin typeface="Arial" pitchFamily="34" charset="0"/>
              </a:defRPr>
            </a:lvl1pPr>
            <a:lvl2pPr marL="742950" indent="-285750" defTabSz="939800">
              <a:defRPr>
                <a:solidFill>
                  <a:schemeClr val="tx1"/>
                </a:solidFill>
                <a:latin typeface="Arial" pitchFamily="34" charset="0"/>
              </a:defRPr>
            </a:lvl2pPr>
            <a:lvl3pPr marL="1143000" indent="-228600" defTabSz="939800">
              <a:defRPr>
                <a:solidFill>
                  <a:schemeClr val="tx1"/>
                </a:solidFill>
                <a:latin typeface="Arial" pitchFamily="34" charset="0"/>
              </a:defRPr>
            </a:lvl3pPr>
            <a:lvl4pPr marL="1600200" indent="-228600" defTabSz="939800">
              <a:defRPr>
                <a:solidFill>
                  <a:schemeClr val="tx1"/>
                </a:solidFill>
                <a:latin typeface="Arial" pitchFamily="34" charset="0"/>
              </a:defRPr>
            </a:lvl4pPr>
            <a:lvl5pPr marL="2057400" indent="-228600" defTabSz="939800">
              <a:defRPr>
                <a:solidFill>
                  <a:schemeClr val="tx1"/>
                </a:solidFill>
                <a:latin typeface="Arial" pitchFamily="34" charset="0"/>
              </a:defRPr>
            </a:lvl5pPr>
            <a:lvl6pPr marL="2514600" indent="-228600" defTabSz="939800" fontAlgn="base">
              <a:spcBef>
                <a:spcPct val="0"/>
              </a:spcBef>
              <a:spcAft>
                <a:spcPct val="0"/>
              </a:spcAft>
              <a:defRPr>
                <a:solidFill>
                  <a:schemeClr val="tx1"/>
                </a:solidFill>
                <a:latin typeface="Arial" pitchFamily="34" charset="0"/>
              </a:defRPr>
            </a:lvl6pPr>
            <a:lvl7pPr marL="2971800" indent="-228600" defTabSz="939800" fontAlgn="base">
              <a:spcBef>
                <a:spcPct val="0"/>
              </a:spcBef>
              <a:spcAft>
                <a:spcPct val="0"/>
              </a:spcAft>
              <a:defRPr>
                <a:solidFill>
                  <a:schemeClr val="tx1"/>
                </a:solidFill>
                <a:latin typeface="Arial" pitchFamily="34" charset="0"/>
              </a:defRPr>
            </a:lvl7pPr>
            <a:lvl8pPr marL="3429000" indent="-228600" defTabSz="939800" fontAlgn="base">
              <a:spcBef>
                <a:spcPct val="0"/>
              </a:spcBef>
              <a:spcAft>
                <a:spcPct val="0"/>
              </a:spcAft>
              <a:defRPr>
                <a:solidFill>
                  <a:schemeClr val="tx1"/>
                </a:solidFill>
                <a:latin typeface="Arial" pitchFamily="34" charset="0"/>
              </a:defRPr>
            </a:lvl8pPr>
            <a:lvl9pPr marL="3886200" indent="-228600" defTabSz="939800" fontAlgn="base">
              <a:spcBef>
                <a:spcPct val="0"/>
              </a:spcBef>
              <a:spcAft>
                <a:spcPct val="0"/>
              </a:spcAft>
              <a:defRPr>
                <a:solidFill>
                  <a:schemeClr val="tx1"/>
                </a:solidFill>
                <a:latin typeface="Arial" pitchFamily="34" charset="0"/>
              </a:defRPr>
            </a:lvl9pPr>
          </a:lstStyle>
          <a:p>
            <a:pPr algn="r"/>
            <a:fld id="{EF9C15C4-F5AF-44DA-97DB-F56F69335D08}" type="slidenum">
              <a:rPr lang="en-US" altLang="en-US" sz="1200">
                <a:ea typeface="MS PGothic" pitchFamily="34" charset="-128"/>
              </a:rPr>
              <a:pPr algn="r"/>
              <a:t>17</a:t>
            </a:fld>
            <a:endParaRPr lang="en-US" altLang="en-US" sz="1200">
              <a:ea typeface="MS PGothic" pitchFamily="34" charset="-128"/>
            </a:endParaRPr>
          </a:p>
        </p:txBody>
      </p:sp>
    </p:spTree>
    <p:extLst>
      <p:ext uri="{BB962C8B-B14F-4D97-AF65-F5344CB8AC3E}">
        <p14:creationId xmlns:p14="http://schemas.microsoft.com/office/powerpoint/2010/main" xmlns="" val="1779212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4145" tIns="47072" rIns="94145" bIns="47072" numCol="1" anchor="t" anchorCtr="0" compatLnSpc="1">
            <a:prstTxWarp prst="textNoShape">
              <a:avLst/>
            </a:prstTxWarp>
          </a:bodyPr>
          <a:lstStyle/>
          <a:p>
            <a:pPr>
              <a:spcBef>
                <a:spcPct val="0"/>
              </a:spcBef>
            </a:pPr>
            <a:r>
              <a:rPr lang="en-US" smtClean="0">
                <a:latin typeface="Arial" pitchFamily="34" charset="0"/>
                <a:cs typeface="Arial" pitchFamily="34" charset="0"/>
              </a:rPr>
              <a:t>Because the model is client centric it allows us to support many kinds of programs. </a:t>
            </a:r>
          </a:p>
          <a:p>
            <a:pPr>
              <a:spcBef>
                <a:spcPct val="0"/>
              </a:spcBef>
            </a:pPr>
            <a:r>
              <a:rPr lang="en-US" smtClean="0">
                <a:latin typeface="Arial" pitchFamily="34" charset="0"/>
                <a:cs typeface="Arial" pitchFamily="34" charset="0"/>
              </a:rPr>
              <a:t>The data structure and relationships support over 50 programs OOTB.</a:t>
            </a:r>
          </a:p>
          <a:p>
            <a:pPr>
              <a:spcBef>
                <a:spcPct val="0"/>
              </a:spcBef>
            </a:pPr>
            <a:endParaRPr lang="en-US" smtClean="0">
              <a:latin typeface="Arial" pitchFamily="34" charset="0"/>
              <a:cs typeface="Arial" pitchFamily="34" charset="0"/>
            </a:endParaRPr>
          </a:p>
          <a:p>
            <a:pPr>
              <a:spcBef>
                <a:spcPct val="0"/>
              </a:spcBef>
            </a:pPr>
            <a:r>
              <a:rPr lang="en-US" smtClean="0">
                <a:latin typeface="Arial" pitchFamily="34" charset="0"/>
                <a:cs typeface="Arial" pitchFamily="34" charset="0"/>
              </a:rPr>
              <a:t>---</a:t>
            </a:r>
          </a:p>
          <a:p>
            <a:pPr>
              <a:spcBef>
                <a:spcPct val="0"/>
              </a:spcBef>
            </a:pPr>
            <a:r>
              <a:rPr lang="en-US" smtClean="0">
                <a:latin typeface="Arial" pitchFamily="34" charset="0"/>
                <a:cs typeface="Arial" pitchFamily="34" charset="0"/>
              </a:rPr>
              <a:t>Client centric</a:t>
            </a:r>
          </a:p>
          <a:p>
            <a:pPr>
              <a:spcBef>
                <a:spcPct val="0"/>
              </a:spcBef>
            </a:pPr>
            <a:endParaRPr lang="en-US" smtClean="0">
              <a:latin typeface="Arial" pitchFamily="34" charset="0"/>
              <a:cs typeface="Arial" pitchFamily="34" charset="0"/>
            </a:endParaRPr>
          </a:p>
          <a:p>
            <a:pPr>
              <a:spcBef>
                <a:spcPct val="0"/>
              </a:spcBef>
            </a:pPr>
            <a:r>
              <a:rPr lang="en-US" smtClean="0">
                <a:latin typeface="Arial" pitchFamily="34" charset="0"/>
                <a:cs typeface="Arial" pitchFamily="34" charset="0"/>
              </a:rPr>
              <a:t>Support over 50 social programs OOTB</a:t>
            </a:r>
          </a:p>
          <a:p>
            <a:pPr>
              <a:spcBef>
                <a:spcPct val="0"/>
              </a:spcBef>
            </a:pPr>
            <a:endParaRPr lang="en-US" smtClean="0">
              <a:latin typeface="Arial" pitchFamily="34" charset="0"/>
              <a:cs typeface="Arial" pitchFamily="34" charset="0"/>
            </a:endParaRPr>
          </a:p>
          <a:p>
            <a:pPr>
              <a:spcBef>
                <a:spcPct val="0"/>
              </a:spcBef>
            </a:pPr>
            <a:r>
              <a:rPr lang="en-US" smtClean="0">
                <a:latin typeface="Arial" pitchFamily="34" charset="0"/>
                <a:cs typeface="Arial" pitchFamily="34" charset="0"/>
              </a:rPr>
              <a:t>Store and report on client and provider performance and outcomes</a:t>
            </a:r>
          </a:p>
        </p:txBody>
      </p:sp>
      <p:sp>
        <p:nvSpPr>
          <p:cNvPr id="9421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145" tIns="47072" rIns="94145" bIns="47072" anchor="b"/>
          <a:lstStyle>
            <a:lvl1pPr defTabSz="939800">
              <a:defRPr>
                <a:solidFill>
                  <a:schemeClr val="tx1"/>
                </a:solidFill>
                <a:latin typeface="Arial" pitchFamily="34" charset="0"/>
              </a:defRPr>
            </a:lvl1pPr>
            <a:lvl2pPr marL="742950" indent="-285750" defTabSz="939800">
              <a:defRPr>
                <a:solidFill>
                  <a:schemeClr val="tx1"/>
                </a:solidFill>
                <a:latin typeface="Arial" pitchFamily="34" charset="0"/>
              </a:defRPr>
            </a:lvl2pPr>
            <a:lvl3pPr marL="1143000" indent="-228600" defTabSz="939800">
              <a:defRPr>
                <a:solidFill>
                  <a:schemeClr val="tx1"/>
                </a:solidFill>
                <a:latin typeface="Arial" pitchFamily="34" charset="0"/>
              </a:defRPr>
            </a:lvl3pPr>
            <a:lvl4pPr marL="1600200" indent="-228600" defTabSz="939800">
              <a:defRPr>
                <a:solidFill>
                  <a:schemeClr val="tx1"/>
                </a:solidFill>
                <a:latin typeface="Arial" pitchFamily="34" charset="0"/>
              </a:defRPr>
            </a:lvl4pPr>
            <a:lvl5pPr marL="2057400" indent="-228600" defTabSz="939800">
              <a:defRPr>
                <a:solidFill>
                  <a:schemeClr val="tx1"/>
                </a:solidFill>
                <a:latin typeface="Arial" pitchFamily="34" charset="0"/>
              </a:defRPr>
            </a:lvl5pPr>
            <a:lvl6pPr marL="2514600" indent="-228600" defTabSz="939800" fontAlgn="base">
              <a:spcBef>
                <a:spcPct val="0"/>
              </a:spcBef>
              <a:spcAft>
                <a:spcPct val="0"/>
              </a:spcAft>
              <a:defRPr>
                <a:solidFill>
                  <a:schemeClr val="tx1"/>
                </a:solidFill>
                <a:latin typeface="Arial" pitchFamily="34" charset="0"/>
              </a:defRPr>
            </a:lvl6pPr>
            <a:lvl7pPr marL="2971800" indent="-228600" defTabSz="939800" fontAlgn="base">
              <a:spcBef>
                <a:spcPct val="0"/>
              </a:spcBef>
              <a:spcAft>
                <a:spcPct val="0"/>
              </a:spcAft>
              <a:defRPr>
                <a:solidFill>
                  <a:schemeClr val="tx1"/>
                </a:solidFill>
                <a:latin typeface="Arial" pitchFamily="34" charset="0"/>
              </a:defRPr>
            </a:lvl7pPr>
            <a:lvl8pPr marL="3429000" indent="-228600" defTabSz="939800" fontAlgn="base">
              <a:spcBef>
                <a:spcPct val="0"/>
              </a:spcBef>
              <a:spcAft>
                <a:spcPct val="0"/>
              </a:spcAft>
              <a:defRPr>
                <a:solidFill>
                  <a:schemeClr val="tx1"/>
                </a:solidFill>
                <a:latin typeface="Arial" pitchFamily="34" charset="0"/>
              </a:defRPr>
            </a:lvl8pPr>
            <a:lvl9pPr marL="3886200" indent="-228600" defTabSz="939800" fontAlgn="base">
              <a:spcBef>
                <a:spcPct val="0"/>
              </a:spcBef>
              <a:spcAft>
                <a:spcPct val="0"/>
              </a:spcAft>
              <a:defRPr>
                <a:solidFill>
                  <a:schemeClr val="tx1"/>
                </a:solidFill>
                <a:latin typeface="Arial" pitchFamily="34" charset="0"/>
              </a:defRPr>
            </a:lvl9pPr>
          </a:lstStyle>
          <a:p>
            <a:pPr algn="r"/>
            <a:fld id="{9C6A561F-313A-4385-A289-52A91788725A}" type="slidenum">
              <a:rPr lang="en-US" sz="1300">
                <a:latin typeface="Calibri" pitchFamily="34" charset="0"/>
              </a:rPr>
              <a:pPr algn="r"/>
              <a:t>19</a:t>
            </a:fld>
            <a:endParaRPr lang="en-US" sz="1300">
              <a:latin typeface="Calibri" pitchFamily="34" charset="0"/>
            </a:endParaRPr>
          </a:p>
        </p:txBody>
      </p:sp>
    </p:spTree>
    <p:extLst>
      <p:ext uri="{BB962C8B-B14F-4D97-AF65-F5344CB8AC3E}">
        <p14:creationId xmlns:p14="http://schemas.microsoft.com/office/powerpoint/2010/main" xmlns="" val="2446544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1149350" y="685800"/>
            <a:ext cx="4527550" cy="33972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marL="357188" indent="-327025">
              <a:tabLst>
                <a:tab pos="722313" algn="l"/>
                <a:tab pos="1446213" algn="l"/>
                <a:tab pos="2170113" algn="l"/>
                <a:tab pos="2894013" algn="l"/>
              </a:tabLst>
              <a:defRPr>
                <a:solidFill>
                  <a:schemeClr val="tx1"/>
                </a:solidFill>
                <a:latin typeface="Arial" pitchFamily="34" charset="0"/>
              </a:defRPr>
            </a:lvl1pPr>
            <a:lvl2pPr marL="741363" indent="-284163">
              <a:tabLst>
                <a:tab pos="722313" algn="l"/>
                <a:tab pos="1446213" algn="l"/>
                <a:tab pos="2170113" algn="l"/>
                <a:tab pos="2894013" algn="l"/>
              </a:tabLst>
              <a:defRPr>
                <a:solidFill>
                  <a:schemeClr val="tx1"/>
                </a:solidFill>
                <a:latin typeface="Arial" pitchFamily="34" charset="0"/>
              </a:defRPr>
            </a:lvl2pPr>
            <a:lvl3pPr marL="1141413" indent="-227013">
              <a:tabLst>
                <a:tab pos="722313" algn="l"/>
                <a:tab pos="1446213" algn="l"/>
                <a:tab pos="2170113" algn="l"/>
                <a:tab pos="2894013" algn="l"/>
              </a:tabLst>
              <a:defRPr>
                <a:solidFill>
                  <a:schemeClr val="tx1"/>
                </a:solidFill>
                <a:latin typeface="Arial" pitchFamily="34" charset="0"/>
              </a:defRPr>
            </a:lvl3pPr>
            <a:lvl4pPr marL="1598613" indent="-227013">
              <a:tabLst>
                <a:tab pos="722313" algn="l"/>
                <a:tab pos="1446213" algn="l"/>
                <a:tab pos="2170113" algn="l"/>
                <a:tab pos="2894013" algn="l"/>
              </a:tabLst>
              <a:defRPr>
                <a:solidFill>
                  <a:schemeClr val="tx1"/>
                </a:solidFill>
                <a:latin typeface="Arial" pitchFamily="34" charset="0"/>
              </a:defRPr>
            </a:lvl4pPr>
            <a:lvl5pPr marL="2055813" indent="-227013">
              <a:tabLst>
                <a:tab pos="722313" algn="l"/>
                <a:tab pos="1446213" algn="l"/>
                <a:tab pos="2170113" algn="l"/>
                <a:tab pos="2894013" algn="l"/>
              </a:tabLst>
              <a:defRPr>
                <a:solidFill>
                  <a:schemeClr val="tx1"/>
                </a:solidFill>
                <a:latin typeface="Arial" pitchFamily="34" charset="0"/>
              </a:defRPr>
            </a:lvl5pPr>
            <a:lvl6pPr marL="2513013" indent="-227013" fontAlgn="base">
              <a:spcBef>
                <a:spcPct val="0"/>
              </a:spcBef>
              <a:spcAft>
                <a:spcPct val="0"/>
              </a:spcAft>
              <a:tabLst>
                <a:tab pos="722313" algn="l"/>
                <a:tab pos="1446213" algn="l"/>
                <a:tab pos="2170113" algn="l"/>
                <a:tab pos="2894013" algn="l"/>
              </a:tabLst>
              <a:defRPr>
                <a:solidFill>
                  <a:schemeClr val="tx1"/>
                </a:solidFill>
                <a:latin typeface="Arial" pitchFamily="34" charset="0"/>
              </a:defRPr>
            </a:lvl6pPr>
            <a:lvl7pPr marL="2970213" indent="-227013" fontAlgn="base">
              <a:spcBef>
                <a:spcPct val="0"/>
              </a:spcBef>
              <a:spcAft>
                <a:spcPct val="0"/>
              </a:spcAft>
              <a:tabLst>
                <a:tab pos="722313" algn="l"/>
                <a:tab pos="1446213" algn="l"/>
                <a:tab pos="2170113" algn="l"/>
                <a:tab pos="2894013" algn="l"/>
              </a:tabLst>
              <a:defRPr>
                <a:solidFill>
                  <a:schemeClr val="tx1"/>
                </a:solidFill>
                <a:latin typeface="Arial" pitchFamily="34" charset="0"/>
              </a:defRPr>
            </a:lvl7pPr>
            <a:lvl8pPr marL="3427413" indent="-227013" fontAlgn="base">
              <a:spcBef>
                <a:spcPct val="0"/>
              </a:spcBef>
              <a:spcAft>
                <a:spcPct val="0"/>
              </a:spcAft>
              <a:tabLst>
                <a:tab pos="722313" algn="l"/>
                <a:tab pos="1446213" algn="l"/>
                <a:tab pos="2170113" algn="l"/>
                <a:tab pos="2894013" algn="l"/>
              </a:tabLst>
              <a:defRPr>
                <a:solidFill>
                  <a:schemeClr val="tx1"/>
                </a:solidFill>
                <a:latin typeface="Arial" pitchFamily="34" charset="0"/>
              </a:defRPr>
            </a:lvl8pPr>
            <a:lvl9pPr marL="3884613" indent="-227013" fontAlgn="base">
              <a:spcBef>
                <a:spcPct val="0"/>
              </a:spcBef>
              <a:spcAft>
                <a:spcPct val="0"/>
              </a:spcAft>
              <a:tabLst>
                <a:tab pos="722313" algn="l"/>
                <a:tab pos="1446213" algn="l"/>
                <a:tab pos="2170113" algn="l"/>
                <a:tab pos="2894013" algn="l"/>
              </a:tabLst>
              <a:defRPr>
                <a:solidFill>
                  <a:schemeClr val="tx1"/>
                </a:solidFill>
                <a:latin typeface="Arial" pitchFamily="34" charset="0"/>
              </a:defRPr>
            </a:lvl9pPr>
          </a:lstStyle>
          <a:p>
            <a:pPr fontAlgn="base">
              <a:spcBef>
                <a:spcPct val="0"/>
              </a:spcBef>
              <a:spcAft>
                <a:spcPct val="0"/>
              </a:spcAft>
            </a:pPr>
            <a:fld id="{486A527E-9CF3-494B-B255-727066D925CD}" type="slidenum">
              <a:rPr lang="en-US" altLang="en-US">
                <a:solidFill>
                  <a:srgbClr val="000000"/>
                </a:solidFill>
                <a:ea typeface="MS Gothic" pitchFamily="49" charset="-128"/>
                <a:cs typeface="Arial" pitchFamily="34" charset="0"/>
              </a:rPr>
              <a:pPr fontAlgn="base">
                <a:spcBef>
                  <a:spcPct val="0"/>
                </a:spcBef>
                <a:spcAft>
                  <a:spcPct val="0"/>
                </a:spcAft>
              </a:pPr>
              <a:t>22</a:t>
            </a:fld>
            <a:endParaRPr lang="en-US" altLang="en-US">
              <a:solidFill>
                <a:srgbClr val="000000"/>
              </a:solidFill>
              <a:ea typeface="MS Gothic" pitchFamily="49" charset="-128"/>
              <a:cs typeface="Arial" pitchFamily="34" charset="0"/>
            </a:endParaRPr>
          </a:p>
        </p:txBody>
      </p:sp>
    </p:spTree>
    <p:extLst>
      <p:ext uri="{BB962C8B-B14F-4D97-AF65-F5344CB8AC3E}">
        <p14:creationId xmlns:p14="http://schemas.microsoft.com/office/powerpoint/2010/main" xmlns="" val="3017494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149350" y="685800"/>
            <a:ext cx="4527550" cy="33972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Talk about case home page as platform for recording updates.</a:t>
            </a: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marL="357188" indent="-327025">
              <a:tabLst>
                <a:tab pos="722313" algn="l"/>
                <a:tab pos="1446213" algn="l"/>
                <a:tab pos="2170113" algn="l"/>
                <a:tab pos="2894013" algn="l"/>
              </a:tabLst>
              <a:defRPr>
                <a:solidFill>
                  <a:schemeClr val="tx1"/>
                </a:solidFill>
                <a:latin typeface="Arial" pitchFamily="34" charset="0"/>
              </a:defRPr>
            </a:lvl1pPr>
            <a:lvl2pPr marL="741363" indent="-284163">
              <a:tabLst>
                <a:tab pos="722313" algn="l"/>
                <a:tab pos="1446213" algn="l"/>
                <a:tab pos="2170113" algn="l"/>
                <a:tab pos="2894013" algn="l"/>
              </a:tabLst>
              <a:defRPr>
                <a:solidFill>
                  <a:schemeClr val="tx1"/>
                </a:solidFill>
                <a:latin typeface="Arial" pitchFamily="34" charset="0"/>
              </a:defRPr>
            </a:lvl2pPr>
            <a:lvl3pPr marL="1141413" indent="-227013">
              <a:tabLst>
                <a:tab pos="722313" algn="l"/>
                <a:tab pos="1446213" algn="l"/>
                <a:tab pos="2170113" algn="l"/>
                <a:tab pos="2894013" algn="l"/>
              </a:tabLst>
              <a:defRPr>
                <a:solidFill>
                  <a:schemeClr val="tx1"/>
                </a:solidFill>
                <a:latin typeface="Arial" pitchFamily="34" charset="0"/>
              </a:defRPr>
            </a:lvl3pPr>
            <a:lvl4pPr marL="1598613" indent="-227013">
              <a:tabLst>
                <a:tab pos="722313" algn="l"/>
                <a:tab pos="1446213" algn="l"/>
                <a:tab pos="2170113" algn="l"/>
                <a:tab pos="2894013" algn="l"/>
              </a:tabLst>
              <a:defRPr>
                <a:solidFill>
                  <a:schemeClr val="tx1"/>
                </a:solidFill>
                <a:latin typeface="Arial" pitchFamily="34" charset="0"/>
              </a:defRPr>
            </a:lvl4pPr>
            <a:lvl5pPr marL="2055813" indent="-227013">
              <a:tabLst>
                <a:tab pos="722313" algn="l"/>
                <a:tab pos="1446213" algn="l"/>
                <a:tab pos="2170113" algn="l"/>
                <a:tab pos="2894013" algn="l"/>
              </a:tabLst>
              <a:defRPr>
                <a:solidFill>
                  <a:schemeClr val="tx1"/>
                </a:solidFill>
                <a:latin typeface="Arial" pitchFamily="34" charset="0"/>
              </a:defRPr>
            </a:lvl5pPr>
            <a:lvl6pPr marL="2513013" indent="-227013" fontAlgn="base">
              <a:spcBef>
                <a:spcPct val="0"/>
              </a:spcBef>
              <a:spcAft>
                <a:spcPct val="0"/>
              </a:spcAft>
              <a:tabLst>
                <a:tab pos="722313" algn="l"/>
                <a:tab pos="1446213" algn="l"/>
                <a:tab pos="2170113" algn="l"/>
                <a:tab pos="2894013" algn="l"/>
              </a:tabLst>
              <a:defRPr>
                <a:solidFill>
                  <a:schemeClr val="tx1"/>
                </a:solidFill>
                <a:latin typeface="Arial" pitchFamily="34" charset="0"/>
              </a:defRPr>
            </a:lvl6pPr>
            <a:lvl7pPr marL="2970213" indent="-227013" fontAlgn="base">
              <a:spcBef>
                <a:spcPct val="0"/>
              </a:spcBef>
              <a:spcAft>
                <a:spcPct val="0"/>
              </a:spcAft>
              <a:tabLst>
                <a:tab pos="722313" algn="l"/>
                <a:tab pos="1446213" algn="l"/>
                <a:tab pos="2170113" algn="l"/>
                <a:tab pos="2894013" algn="l"/>
              </a:tabLst>
              <a:defRPr>
                <a:solidFill>
                  <a:schemeClr val="tx1"/>
                </a:solidFill>
                <a:latin typeface="Arial" pitchFamily="34" charset="0"/>
              </a:defRPr>
            </a:lvl7pPr>
            <a:lvl8pPr marL="3427413" indent="-227013" fontAlgn="base">
              <a:spcBef>
                <a:spcPct val="0"/>
              </a:spcBef>
              <a:spcAft>
                <a:spcPct val="0"/>
              </a:spcAft>
              <a:tabLst>
                <a:tab pos="722313" algn="l"/>
                <a:tab pos="1446213" algn="l"/>
                <a:tab pos="2170113" algn="l"/>
                <a:tab pos="2894013" algn="l"/>
              </a:tabLst>
              <a:defRPr>
                <a:solidFill>
                  <a:schemeClr val="tx1"/>
                </a:solidFill>
                <a:latin typeface="Arial" pitchFamily="34" charset="0"/>
              </a:defRPr>
            </a:lvl8pPr>
            <a:lvl9pPr marL="3884613" indent="-227013" fontAlgn="base">
              <a:spcBef>
                <a:spcPct val="0"/>
              </a:spcBef>
              <a:spcAft>
                <a:spcPct val="0"/>
              </a:spcAft>
              <a:tabLst>
                <a:tab pos="722313" algn="l"/>
                <a:tab pos="1446213" algn="l"/>
                <a:tab pos="2170113" algn="l"/>
                <a:tab pos="2894013" algn="l"/>
              </a:tabLst>
              <a:defRPr>
                <a:solidFill>
                  <a:schemeClr val="tx1"/>
                </a:solidFill>
                <a:latin typeface="Arial" pitchFamily="34" charset="0"/>
              </a:defRPr>
            </a:lvl9pPr>
          </a:lstStyle>
          <a:p>
            <a:pPr fontAlgn="base">
              <a:spcBef>
                <a:spcPct val="0"/>
              </a:spcBef>
              <a:spcAft>
                <a:spcPct val="0"/>
              </a:spcAft>
            </a:pPr>
            <a:fld id="{748A1BBC-03A8-494A-BD09-A68E17837684}" type="slidenum">
              <a:rPr lang="en-US" altLang="en-US">
                <a:solidFill>
                  <a:srgbClr val="000000"/>
                </a:solidFill>
                <a:ea typeface="MS Gothic" pitchFamily="49" charset="-128"/>
                <a:cs typeface="Arial" pitchFamily="34" charset="0"/>
              </a:rPr>
              <a:pPr fontAlgn="base">
                <a:spcBef>
                  <a:spcPct val="0"/>
                </a:spcBef>
                <a:spcAft>
                  <a:spcPct val="0"/>
                </a:spcAft>
              </a:pPr>
              <a:t>23</a:t>
            </a:fld>
            <a:endParaRPr lang="en-US" altLang="en-US">
              <a:solidFill>
                <a:srgbClr val="000000"/>
              </a:solidFill>
              <a:ea typeface="MS Gothic" pitchFamily="49" charset="-128"/>
              <a:cs typeface="Arial" pitchFamily="34" charset="0"/>
            </a:endParaRPr>
          </a:p>
        </p:txBody>
      </p:sp>
    </p:spTree>
    <p:extLst>
      <p:ext uri="{BB962C8B-B14F-4D97-AF65-F5344CB8AC3E}">
        <p14:creationId xmlns:p14="http://schemas.microsoft.com/office/powerpoint/2010/main" xmlns="" val="4282239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latin typeface="Arial" pitchFamily="34" charset="0"/>
              <a:cs typeface="Arial" pitchFamily="34" charset="0"/>
            </a:endParaRPr>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6C79324D-DAA4-4B9E-96FA-63918727FCBA}" type="slidenum">
              <a:rPr lang="en-US">
                <a:latin typeface="Calibri" pitchFamily="34" charset="0"/>
              </a:rPr>
              <a:pPr fontAlgn="base">
                <a:spcBef>
                  <a:spcPct val="0"/>
                </a:spcBef>
                <a:spcAft>
                  <a:spcPct val="0"/>
                </a:spcAft>
              </a:pPr>
              <a:t>24</a:t>
            </a:fld>
            <a:endParaRPr lang="en-US">
              <a:latin typeface="Calibri" pitchFamily="34" charset="0"/>
            </a:endParaRPr>
          </a:p>
        </p:txBody>
      </p:sp>
    </p:spTree>
    <p:extLst>
      <p:ext uri="{BB962C8B-B14F-4D97-AF65-F5344CB8AC3E}">
        <p14:creationId xmlns:p14="http://schemas.microsoft.com/office/powerpoint/2010/main" xmlns="" val="36162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4145" tIns="47072" rIns="94145" bIns="47072" numCol="1" anchor="t" anchorCtr="0" compatLnSpc="1">
            <a:prstTxWarp prst="textNoShape">
              <a:avLst/>
            </a:prstTxWarp>
          </a:bodyPr>
          <a:lstStyle/>
          <a:p>
            <a:pPr>
              <a:spcBef>
                <a:spcPct val="0"/>
              </a:spcBef>
            </a:pPr>
            <a:r>
              <a:rPr lang="en-US" smtClean="0">
                <a:latin typeface="Arial" pitchFamily="34" charset="0"/>
                <a:cs typeface="Arial" pitchFamily="34" charset="0"/>
              </a:rPr>
              <a:t>Eligibility is very complex. Enter once and use across programs.</a:t>
            </a:r>
          </a:p>
          <a:p>
            <a:pPr>
              <a:spcBef>
                <a:spcPct val="0"/>
              </a:spcBef>
            </a:pPr>
            <a:r>
              <a:rPr lang="en-US" smtClean="0">
                <a:latin typeface="Arial" pitchFamily="34" charset="0"/>
                <a:cs typeface="Arial" pitchFamily="34" charset="0"/>
              </a:rPr>
              <a:t>Household may be defined by blood relation, or people under one roof, or other.</a:t>
            </a:r>
          </a:p>
          <a:p>
            <a:pPr>
              <a:spcBef>
                <a:spcPct val="0"/>
              </a:spcBef>
            </a:pPr>
            <a:endParaRPr lang="en-US" smtClean="0">
              <a:latin typeface="Arial" pitchFamily="34" charset="0"/>
              <a:cs typeface="Arial" pitchFamily="34" charset="0"/>
            </a:endParaRPr>
          </a:p>
          <a:p>
            <a:pPr>
              <a:spcBef>
                <a:spcPct val="0"/>
              </a:spcBef>
            </a:pPr>
            <a:r>
              <a:rPr lang="en-US" smtClean="0">
                <a:latin typeface="Arial" pitchFamily="34" charset="0"/>
                <a:cs typeface="Arial" pitchFamily="34" charset="0"/>
              </a:rPr>
              <a:t>---</a:t>
            </a:r>
          </a:p>
          <a:p>
            <a:pPr>
              <a:spcBef>
                <a:spcPct val="0"/>
              </a:spcBef>
            </a:pPr>
            <a:r>
              <a:rPr lang="en-US" smtClean="0">
                <a:latin typeface="Arial" pitchFamily="34" charset="0"/>
                <a:cs typeface="Arial" pitchFamily="34" charset="0"/>
              </a:rPr>
              <a:t>Tools for rapid translation of legislation into rules</a:t>
            </a:r>
          </a:p>
          <a:p>
            <a:pPr>
              <a:spcBef>
                <a:spcPct val="0"/>
              </a:spcBef>
            </a:pPr>
            <a:endParaRPr lang="en-US" smtClean="0">
              <a:latin typeface="Arial" pitchFamily="34" charset="0"/>
              <a:cs typeface="Arial" pitchFamily="34" charset="0"/>
            </a:endParaRPr>
          </a:p>
          <a:p>
            <a:pPr>
              <a:spcBef>
                <a:spcPct val="0"/>
              </a:spcBef>
            </a:pPr>
            <a:r>
              <a:rPr lang="en-US" smtClean="0">
                <a:latin typeface="Arial" pitchFamily="34" charset="0"/>
                <a:cs typeface="Arial" pitchFamily="34" charset="0"/>
              </a:rPr>
              <a:t>Capture info once and leverage for multiple programs</a:t>
            </a:r>
          </a:p>
          <a:p>
            <a:pPr>
              <a:spcBef>
                <a:spcPct val="0"/>
              </a:spcBef>
            </a:pPr>
            <a:endParaRPr lang="en-US" smtClean="0">
              <a:latin typeface="Arial" pitchFamily="34" charset="0"/>
              <a:cs typeface="Arial" pitchFamily="34" charset="0"/>
            </a:endParaRPr>
          </a:p>
          <a:p>
            <a:pPr>
              <a:spcBef>
                <a:spcPct val="0"/>
              </a:spcBef>
            </a:pPr>
            <a:r>
              <a:rPr lang="en-US" smtClean="0">
                <a:latin typeface="Arial" pitchFamily="34" charset="0"/>
                <a:cs typeface="Arial" pitchFamily="34" charset="0"/>
              </a:rPr>
              <a:t>Determine benefits based on program applied to household</a:t>
            </a:r>
          </a:p>
        </p:txBody>
      </p:sp>
      <p:sp>
        <p:nvSpPr>
          <p:cNvPr id="10854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145" tIns="47072" rIns="94145" bIns="47072" anchor="b"/>
          <a:lstStyle>
            <a:lvl1pPr defTabSz="939800">
              <a:defRPr>
                <a:solidFill>
                  <a:schemeClr val="tx1"/>
                </a:solidFill>
                <a:latin typeface="Arial" pitchFamily="34" charset="0"/>
              </a:defRPr>
            </a:lvl1pPr>
            <a:lvl2pPr marL="742950" indent="-285750" defTabSz="939800">
              <a:defRPr>
                <a:solidFill>
                  <a:schemeClr val="tx1"/>
                </a:solidFill>
                <a:latin typeface="Arial" pitchFamily="34" charset="0"/>
              </a:defRPr>
            </a:lvl2pPr>
            <a:lvl3pPr marL="1143000" indent="-228600" defTabSz="939800">
              <a:defRPr>
                <a:solidFill>
                  <a:schemeClr val="tx1"/>
                </a:solidFill>
                <a:latin typeface="Arial" pitchFamily="34" charset="0"/>
              </a:defRPr>
            </a:lvl3pPr>
            <a:lvl4pPr marL="1600200" indent="-228600" defTabSz="939800">
              <a:defRPr>
                <a:solidFill>
                  <a:schemeClr val="tx1"/>
                </a:solidFill>
                <a:latin typeface="Arial" pitchFamily="34" charset="0"/>
              </a:defRPr>
            </a:lvl4pPr>
            <a:lvl5pPr marL="2057400" indent="-228600" defTabSz="939800">
              <a:defRPr>
                <a:solidFill>
                  <a:schemeClr val="tx1"/>
                </a:solidFill>
                <a:latin typeface="Arial" pitchFamily="34" charset="0"/>
              </a:defRPr>
            </a:lvl5pPr>
            <a:lvl6pPr marL="2514600" indent="-228600" defTabSz="939800" fontAlgn="base">
              <a:spcBef>
                <a:spcPct val="0"/>
              </a:spcBef>
              <a:spcAft>
                <a:spcPct val="0"/>
              </a:spcAft>
              <a:defRPr>
                <a:solidFill>
                  <a:schemeClr val="tx1"/>
                </a:solidFill>
                <a:latin typeface="Arial" pitchFamily="34" charset="0"/>
              </a:defRPr>
            </a:lvl6pPr>
            <a:lvl7pPr marL="2971800" indent="-228600" defTabSz="939800" fontAlgn="base">
              <a:spcBef>
                <a:spcPct val="0"/>
              </a:spcBef>
              <a:spcAft>
                <a:spcPct val="0"/>
              </a:spcAft>
              <a:defRPr>
                <a:solidFill>
                  <a:schemeClr val="tx1"/>
                </a:solidFill>
                <a:latin typeface="Arial" pitchFamily="34" charset="0"/>
              </a:defRPr>
            </a:lvl7pPr>
            <a:lvl8pPr marL="3429000" indent="-228600" defTabSz="939800" fontAlgn="base">
              <a:spcBef>
                <a:spcPct val="0"/>
              </a:spcBef>
              <a:spcAft>
                <a:spcPct val="0"/>
              </a:spcAft>
              <a:defRPr>
                <a:solidFill>
                  <a:schemeClr val="tx1"/>
                </a:solidFill>
                <a:latin typeface="Arial" pitchFamily="34" charset="0"/>
              </a:defRPr>
            </a:lvl8pPr>
            <a:lvl9pPr marL="3886200" indent="-228600" defTabSz="939800" fontAlgn="base">
              <a:spcBef>
                <a:spcPct val="0"/>
              </a:spcBef>
              <a:spcAft>
                <a:spcPct val="0"/>
              </a:spcAft>
              <a:defRPr>
                <a:solidFill>
                  <a:schemeClr val="tx1"/>
                </a:solidFill>
                <a:latin typeface="Arial" pitchFamily="34" charset="0"/>
              </a:defRPr>
            </a:lvl9pPr>
          </a:lstStyle>
          <a:p>
            <a:pPr algn="r"/>
            <a:fld id="{BC645300-1DAB-4F5F-8F70-72FD07890C18}" type="slidenum">
              <a:rPr lang="en-US" sz="1300">
                <a:latin typeface="Calibri" pitchFamily="34" charset="0"/>
              </a:rPr>
              <a:pPr algn="r"/>
              <a:t>26</a:t>
            </a:fld>
            <a:endParaRPr lang="en-US" sz="1300">
              <a:latin typeface="Calibri" pitchFamily="34" charset="0"/>
            </a:endParaRPr>
          </a:p>
        </p:txBody>
      </p:sp>
    </p:spTree>
    <p:extLst>
      <p:ext uri="{BB962C8B-B14F-4D97-AF65-F5344CB8AC3E}">
        <p14:creationId xmlns:p14="http://schemas.microsoft.com/office/powerpoint/2010/main" xmlns="" val="1371890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019B6FF4-C5B0-40CC-A75E-3CC173B23532}" type="slidenum">
              <a:rPr lang="en-US" sz="1200">
                <a:latin typeface="Calibri" pitchFamily="34" charset="0"/>
              </a:rPr>
              <a:pPr algn="r"/>
              <a:t>28</a:t>
            </a:fld>
            <a:endParaRPr lang="en-US" sz="1200">
              <a:latin typeface="Calibri" pitchFamily="34" charset="0"/>
            </a:endParaRPr>
          </a:p>
        </p:txBody>
      </p:sp>
      <p:sp>
        <p:nvSpPr>
          <p:cNvPr id="109571" name="Rectangle 2"/>
          <p:cNvSpPr>
            <a:spLocks noGrp="1" noRot="1" noChangeAspect="1" noChangeArrowheads="1" noTextEdit="1"/>
          </p:cNvSpPr>
          <p:nvPr>
            <p:ph type="sldImg"/>
          </p:nvPr>
        </p:nvSpPr>
        <p:spPr bwMode="auto">
          <a:xfrm>
            <a:off x="1146175" y="687388"/>
            <a:ext cx="4567238" cy="342741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9730" tIns="44865" rIns="89730" bIns="44865" numCol="1" anchor="t" anchorCtr="0" compatLnSpc="1">
            <a:prstTxWarp prst="textNoShape">
              <a:avLst/>
            </a:prstTxWarp>
          </a:bodyPr>
          <a:lstStyle/>
          <a:p>
            <a:pPr>
              <a:spcBef>
                <a:spcPct val="0"/>
              </a:spcBef>
            </a:pPr>
            <a:endParaRPr lang="en-IE" smtClean="0">
              <a:latin typeface="Arial" pitchFamily="34" charset="0"/>
              <a:cs typeface="Arial" pitchFamily="34" charset="0"/>
            </a:endParaRPr>
          </a:p>
        </p:txBody>
      </p:sp>
    </p:spTree>
    <p:extLst>
      <p:ext uri="{BB962C8B-B14F-4D97-AF65-F5344CB8AC3E}">
        <p14:creationId xmlns:p14="http://schemas.microsoft.com/office/powerpoint/2010/main" xmlns="" val="2676776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4145" tIns="47072" rIns="94145" bIns="47072" numCol="1" anchor="t" anchorCtr="0" compatLnSpc="1">
            <a:prstTxWarp prst="textNoShape">
              <a:avLst/>
            </a:prstTxWarp>
          </a:bodyPr>
          <a:lstStyle/>
          <a:p>
            <a:pPr>
              <a:spcBef>
                <a:spcPct val="0"/>
              </a:spcBef>
            </a:pPr>
            <a:r>
              <a:rPr lang="en-US" smtClean="0">
                <a:latin typeface="Arial" pitchFamily="34" charset="0"/>
                <a:cs typeface="Arial" pitchFamily="34" charset="0"/>
              </a:rPr>
              <a:t>Low risk: Pre-built and configurable</a:t>
            </a:r>
          </a:p>
          <a:p>
            <a:pPr>
              <a:spcBef>
                <a:spcPct val="0"/>
              </a:spcBef>
            </a:pPr>
            <a:endParaRPr lang="en-US" smtClean="0">
              <a:latin typeface="Arial" pitchFamily="34" charset="0"/>
              <a:cs typeface="Arial" pitchFamily="34" charset="0"/>
            </a:endParaRPr>
          </a:p>
          <a:p>
            <a:pPr>
              <a:spcBef>
                <a:spcPct val="0"/>
              </a:spcBef>
            </a:pPr>
            <a:r>
              <a:rPr lang="en-US" smtClean="0">
                <a:latin typeface="Arial" pitchFamily="34" charset="0"/>
                <a:cs typeface="Arial" pitchFamily="34" charset="0"/>
              </a:rPr>
              <a:t>Empowers business: Define new programs thru configuration tools</a:t>
            </a:r>
          </a:p>
          <a:p>
            <a:pPr>
              <a:spcBef>
                <a:spcPct val="0"/>
              </a:spcBef>
            </a:pPr>
            <a:endParaRPr lang="en-US" smtClean="0">
              <a:latin typeface="Arial" pitchFamily="34" charset="0"/>
              <a:cs typeface="Arial" pitchFamily="34" charset="0"/>
            </a:endParaRPr>
          </a:p>
          <a:p>
            <a:pPr>
              <a:spcBef>
                <a:spcPct val="0"/>
              </a:spcBef>
            </a:pPr>
            <a:r>
              <a:rPr lang="en-US" smtClean="0">
                <a:latin typeface="Arial" pitchFamily="34" charset="0"/>
                <a:cs typeface="Arial" pitchFamily="34" charset="0"/>
              </a:rPr>
              <a:t>Protect investment: Platform for the future—address new and emerging delivery trends</a:t>
            </a:r>
          </a:p>
        </p:txBody>
      </p:sp>
      <p:sp>
        <p:nvSpPr>
          <p:cNvPr id="11264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145" tIns="47072" rIns="94145" bIns="47072" anchor="b"/>
          <a:lstStyle>
            <a:lvl1pPr defTabSz="939800">
              <a:defRPr>
                <a:solidFill>
                  <a:schemeClr val="tx1"/>
                </a:solidFill>
                <a:latin typeface="Arial" pitchFamily="34" charset="0"/>
              </a:defRPr>
            </a:lvl1pPr>
            <a:lvl2pPr marL="742950" indent="-285750" defTabSz="939800">
              <a:defRPr>
                <a:solidFill>
                  <a:schemeClr val="tx1"/>
                </a:solidFill>
                <a:latin typeface="Arial" pitchFamily="34" charset="0"/>
              </a:defRPr>
            </a:lvl2pPr>
            <a:lvl3pPr marL="1143000" indent="-228600" defTabSz="939800">
              <a:defRPr>
                <a:solidFill>
                  <a:schemeClr val="tx1"/>
                </a:solidFill>
                <a:latin typeface="Arial" pitchFamily="34" charset="0"/>
              </a:defRPr>
            </a:lvl3pPr>
            <a:lvl4pPr marL="1600200" indent="-228600" defTabSz="939800">
              <a:defRPr>
                <a:solidFill>
                  <a:schemeClr val="tx1"/>
                </a:solidFill>
                <a:latin typeface="Arial" pitchFamily="34" charset="0"/>
              </a:defRPr>
            </a:lvl4pPr>
            <a:lvl5pPr marL="2057400" indent="-228600" defTabSz="939800">
              <a:defRPr>
                <a:solidFill>
                  <a:schemeClr val="tx1"/>
                </a:solidFill>
                <a:latin typeface="Arial" pitchFamily="34" charset="0"/>
              </a:defRPr>
            </a:lvl5pPr>
            <a:lvl6pPr marL="2514600" indent="-228600" defTabSz="939800" fontAlgn="base">
              <a:spcBef>
                <a:spcPct val="0"/>
              </a:spcBef>
              <a:spcAft>
                <a:spcPct val="0"/>
              </a:spcAft>
              <a:defRPr>
                <a:solidFill>
                  <a:schemeClr val="tx1"/>
                </a:solidFill>
                <a:latin typeface="Arial" pitchFamily="34" charset="0"/>
              </a:defRPr>
            </a:lvl6pPr>
            <a:lvl7pPr marL="2971800" indent="-228600" defTabSz="939800" fontAlgn="base">
              <a:spcBef>
                <a:spcPct val="0"/>
              </a:spcBef>
              <a:spcAft>
                <a:spcPct val="0"/>
              </a:spcAft>
              <a:defRPr>
                <a:solidFill>
                  <a:schemeClr val="tx1"/>
                </a:solidFill>
                <a:latin typeface="Arial" pitchFamily="34" charset="0"/>
              </a:defRPr>
            </a:lvl7pPr>
            <a:lvl8pPr marL="3429000" indent="-228600" defTabSz="939800" fontAlgn="base">
              <a:spcBef>
                <a:spcPct val="0"/>
              </a:spcBef>
              <a:spcAft>
                <a:spcPct val="0"/>
              </a:spcAft>
              <a:defRPr>
                <a:solidFill>
                  <a:schemeClr val="tx1"/>
                </a:solidFill>
                <a:latin typeface="Arial" pitchFamily="34" charset="0"/>
              </a:defRPr>
            </a:lvl8pPr>
            <a:lvl9pPr marL="3886200" indent="-228600" defTabSz="939800" fontAlgn="base">
              <a:spcBef>
                <a:spcPct val="0"/>
              </a:spcBef>
              <a:spcAft>
                <a:spcPct val="0"/>
              </a:spcAft>
              <a:defRPr>
                <a:solidFill>
                  <a:schemeClr val="tx1"/>
                </a:solidFill>
                <a:latin typeface="Arial" pitchFamily="34" charset="0"/>
              </a:defRPr>
            </a:lvl9pPr>
          </a:lstStyle>
          <a:p>
            <a:pPr algn="r"/>
            <a:fld id="{74A635F0-E445-4A02-9472-0D8234E39B40}" type="slidenum">
              <a:rPr lang="en-US" sz="1300">
                <a:latin typeface="Calibri" pitchFamily="34" charset="0"/>
              </a:rPr>
              <a:pPr algn="r"/>
              <a:t>30</a:t>
            </a:fld>
            <a:endParaRPr lang="en-US" sz="1300">
              <a:latin typeface="Calibri" pitchFamily="34" charset="0"/>
            </a:endParaRPr>
          </a:p>
        </p:txBody>
      </p:sp>
    </p:spTree>
    <p:extLst>
      <p:ext uri="{BB962C8B-B14F-4D97-AF65-F5344CB8AC3E}">
        <p14:creationId xmlns:p14="http://schemas.microsoft.com/office/powerpoint/2010/main" xmlns="" val="2154757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latin typeface="Arial" pitchFamily="34" charset="0"/>
              <a:cs typeface="Arial" pitchFamily="34" charset="0"/>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3B1A85D8-6E8A-48EB-9F5E-BBE650958A06}" type="slidenum">
              <a:rPr lang="en-US">
                <a:latin typeface="Calibri" pitchFamily="34" charset="0"/>
              </a:rPr>
              <a:pPr fontAlgn="base">
                <a:spcBef>
                  <a:spcPct val="0"/>
                </a:spcBef>
                <a:spcAft>
                  <a:spcPct val="0"/>
                </a:spcAft>
              </a:pPr>
              <a:t>2</a:t>
            </a:fld>
            <a:endParaRPr lang="en-US">
              <a:latin typeface="Calibri" pitchFamily="34" charset="0"/>
            </a:endParaRPr>
          </a:p>
        </p:txBody>
      </p:sp>
    </p:spTree>
    <p:extLst>
      <p:ext uri="{BB962C8B-B14F-4D97-AF65-F5344CB8AC3E}">
        <p14:creationId xmlns:p14="http://schemas.microsoft.com/office/powerpoint/2010/main" xmlns="" val="3606311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latin typeface="Arial" pitchFamily="34" charset="0"/>
              <a:cs typeface="Arial" pitchFamily="34" charset="0"/>
            </a:endParaRP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3846E88B-1623-4BEE-B45D-4E431E630F3C}" type="slidenum">
              <a:rPr lang="en-US">
                <a:latin typeface="Calibri" pitchFamily="34" charset="0"/>
              </a:rPr>
              <a:pPr fontAlgn="base">
                <a:spcBef>
                  <a:spcPct val="0"/>
                </a:spcBef>
                <a:spcAft>
                  <a:spcPct val="0"/>
                </a:spcAft>
              </a:pPr>
              <a:t>3</a:t>
            </a:fld>
            <a:endParaRPr lang="en-US">
              <a:latin typeface="Calibri" pitchFamily="34" charset="0"/>
            </a:endParaRPr>
          </a:p>
        </p:txBody>
      </p:sp>
    </p:spTree>
    <p:extLst>
      <p:ext uri="{BB962C8B-B14F-4D97-AF65-F5344CB8AC3E}">
        <p14:creationId xmlns:p14="http://schemas.microsoft.com/office/powerpoint/2010/main" xmlns="" val="1066579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938213" y="730250"/>
            <a:ext cx="4826000" cy="36195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6019" name="Notes Placeholder 2"/>
          <p:cNvSpPr>
            <a:spLocks noGrp="1"/>
          </p:cNvSpPr>
          <p:nvPr>
            <p:ph type="body" idx="1"/>
          </p:nvPr>
        </p:nvSpPr>
        <p:spPr bwMode="auto">
          <a:xfrm>
            <a:off x="674688" y="4629150"/>
            <a:ext cx="5354637" cy="43513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8317" tIns="45925" rIns="88317" bIns="45925" numCol="1" anchor="t" anchorCtr="0" compatLnSpc="1">
            <a:prstTxWarp prst="textNoShape">
              <a:avLst/>
            </a:prstTxWarp>
          </a:bodyPr>
          <a:lstStyle/>
          <a:p>
            <a:pPr>
              <a:spcBef>
                <a:spcPct val="0"/>
              </a:spcBef>
            </a:pPr>
            <a:endParaRPr lang="en-US" smtClean="0">
              <a:latin typeface="Arial" pitchFamily="34" charset="0"/>
              <a:cs typeface="Arial" pitchFamily="34" charset="0"/>
            </a:endParaRPr>
          </a:p>
        </p:txBody>
      </p:sp>
      <p:sp>
        <p:nvSpPr>
          <p:cNvPr id="86020" name="Slide Number Placeholder 3"/>
          <p:cNvSpPr txBox="1">
            <a:spLocks noGrp="1"/>
          </p:cNvSpPr>
          <p:nvPr/>
        </p:nvSpPr>
        <p:spPr bwMode="auto">
          <a:xfrm>
            <a:off x="3813175" y="9256713"/>
            <a:ext cx="2919413" cy="48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0" hangingPunct="0">
              <a:buClr>
                <a:srgbClr val="000000"/>
              </a:buClr>
              <a:buSzPct val="100000"/>
              <a:buFont typeface="Times New Roman" pitchFamily="18" charset="0"/>
              <a:buNone/>
            </a:pPr>
            <a:fld id="{7573E88C-08A3-4828-993B-47F5BFBCC20C}" type="slidenum">
              <a:rPr lang="en-US" sz="1200">
                <a:solidFill>
                  <a:srgbClr val="FF0000"/>
                </a:solidFill>
                <a:latin typeface="Calibri" pitchFamily="34" charset="0"/>
                <a:ea typeface="MS Gothic" pitchFamily="49" charset="-128"/>
              </a:rPr>
              <a:pPr algn="r" eaLnBrk="0" hangingPunct="0">
                <a:buClr>
                  <a:srgbClr val="000000"/>
                </a:buClr>
                <a:buSzPct val="100000"/>
                <a:buFont typeface="Times New Roman" pitchFamily="18" charset="0"/>
                <a:buNone/>
              </a:pPr>
              <a:t>5</a:t>
            </a:fld>
            <a:endParaRPr lang="en-US" sz="1200">
              <a:solidFill>
                <a:srgbClr val="FF0000"/>
              </a:solidFill>
              <a:latin typeface="Calibri" pitchFamily="34" charset="0"/>
              <a:ea typeface="MS Gothic" pitchFamily="49" charset="-128"/>
            </a:endParaRPr>
          </a:p>
        </p:txBody>
      </p:sp>
    </p:spTree>
    <p:extLst>
      <p:ext uri="{BB962C8B-B14F-4D97-AF65-F5344CB8AC3E}">
        <p14:creationId xmlns:p14="http://schemas.microsoft.com/office/powerpoint/2010/main" xmlns="" val="1231003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latin typeface="Arial" pitchFamily="34" charset="0"/>
              <a:cs typeface="Arial" pitchFamily="34" charset="0"/>
            </a:endParaRP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DAE1461E-331A-4410-8782-17B73F769AD3}" type="slidenum">
              <a:rPr lang="en-US">
                <a:latin typeface="Calibri" pitchFamily="34" charset="0"/>
              </a:rPr>
              <a:pPr fontAlgn="base">
                <a:spcBef>
                  <a:spcPct val="0"/>
                </a:spcBef>
                <a:spcAft>
                  <a:spcPct val="0"/>
                </a:spcAft>
              </a:pPr>
              <a:t>7</a:t>
            </a:fld>
            <a:endParaRPr lang="en-US">
              <a:latin typeface="Calibri" pitchFamily="34" charset="0"/>
            </a:endParaRPr>
          </a:p>
        </p:txBody>
      </p:sp>
    </p:spTree>
    <p:extLst>
      <p:ext uri="{BB962C8B-B14F-4D97-AF65-F5344CB8AC3E}">
        <p14:creationId xmlns:p14="http://schemas.microsoft.com/office/powerpoint/2010/main" xmlns="" val="4071934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xfrm>
            <a:off x="931863" y="730250"/>
            <a:ext cx="4870450" cy="36544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en-US" sz="1100" dirty="0"/>
              <a:t>Purpose of slide: Set up the environment, identify the challenges</a:t>
            </a:r>
          </a:p>
          <a:p>
            <a:pPr fontAlgn="auto">
              <a:spcBef>
                <a:spcPts val="0"/>
              </a:spcBef>
              <a:spcAft>
                <a:spcPts val="0"/>
              </a:spcAft>
              <a:defRPr/>
            </a:pPr>
            <a:endParaRPr lang="en-US" sz="1100" dirty="0"/>
          </a:p>
          <a:p>
            <a:pPr fontAlgn="auto">
              <a:spcBef>
                <a:spcPts val="0"/>
              </a:spcBef>
              <a:spcAft>
                <a:spcPts val="0"/>
              </a:spcAft>
              <a:defRPr/>
            </a:pPr>
            <a:r>
              <a:rPr lang="en-US" sz="1100" dirty="0"/>
              <a:t>&lt;Martin’s points&gt;</a:t>
            </a:r>
          </a:p>
          <a:p>
            <a:pPr marL="168244" indent="-168244" fontAlgn="auto">
              <a:spcBef>
                <a:spcPts val="0"/>
              </a:spcBef>
              <a:spcAft>
                <a:spcPts val="0"/>
              </a:spcAft>
              <a:buFont typeface="Arial" panose="020B0604020202020204" pitchFamily="34" charset="0"/>
              <a:buChar char="•"/>
              <a:defRPr/>
            </a:pPr>
            <a:r>
              <a:rPr lang="en-GB" dirty="0">
                <a:latin typeface="Arial" pitchFamily="-65" charset="0"/>
                <a:ea typeface="MS PGothic" pitchFamily="34" charset="-128"/>
                <a:cs typeface="Arial" pitchFamily="34" charset="0"/>
              </a:rPr>
              <a:t>The Chinese government recently declared the pursuit of “Healthy China 2020,” a program to provide universal healthcare access and treatment for all of China by the year 2020, mostly through revised policies in nutrition, agriculture, food, and social marketing.[7] Much of the program </a:t>
            </a:r>
            <a:r>
              <a:rPr lang="en-GB" dirty="0" err="1">
                <a:latin typeface="Arial" pitchFamily="-65" charset="0"/>
                <a:ea typeface="MS PGothic" pitchFamily="34" charset="-128"/>
                <a:cs typeface="Arial" pitchFamily="34" charset="0"/>
              </a:rPr>
              <a:t>centers</a:t>
            </a:r>
            <a:r>
              <a:rPr lang="en-GB" dirty="0">
                <a:latin typeface="Arial" pitchFamily="-65" charset="0"/>
                <a:ea typeface="MS PGothic" pitchFamily="34" charset="-128"/>
                <a:cs typeface="Arial" pitchFamily="34" charset="0"/>
              </a:rPr>
              <a:t> on chronic disease prevention, and promoting better lifestyle choices and eating habits. </a:t>
            </a:r>
            <a:endParaRPr lang="en-US" dirty="0">
              <a:latin typeface="Arial" pitchFamily="-65" charset="0"/>
              <a:ea typeface="MS PGothic" pitchFamily="34" charset="-128"/>
              <a:cs typeface="Arial" pitchFamily="34" charset="0"/>
            </a:endParaRPr>
          </a:p>
          <a:p>
            <a:pPr marL="168244" indent="-168244" fontAlgn="auto">
              <a:spcBef>
                <a:spcPts val="0"/>
              </a:spcBef>
              <a:spcAft>
                <a:spcPts val="0"/>
              </a:spcAft>
              <a:buFont typeface="Arial" panose="020B0604020202020204" pitchFamily="34" charset="0"/>
              <a:buChar char="•"/>
              <a:defRPr/>
            </a:pPr>
            <a:r>
              <a:rPr lang="en-GB" dirty="0">
                <a:latin typeface="Arial" pitchFamily="-65" charset="0"/>
                <a:ea typeface="MS PGothic" pitchFamily="34" charset="-128"/>
                <a:cs typeface="Arial" pitchFamily="34" charset="0"/>
              </a:rPr>
              <a:t>In the UK, the government looked at the disability program and realised it was really designed for a previous age.   So instead of looking at what can’t you do, it looked at what could you do .   Ability not disability.    This has led to a wholesale reform of the how disability is looked at – how you support people to engage in work and how you help those who are truly unable to work.</a:t>
            </a:r>
          </a:p>
          <a:p>
            <a:pPr marL="168244" indent="-168244" fontAlgn="auto">
              <a:spcBef>
                <a:spcPts val="0"/>
              </a:spcBef>
              <a:spcAft>
                <a:spcPts val="0"/>
              </a:spcAft>
              <a:buFont typeface="Arial" panose="020B0604020202020204" pitchFamily="34" charset="0"/>
              <a:buChar char="•"/>
              <a:defRPr/>
            </a:pPr>
            <a:r>
              <a:rPr lang="en-GB" dirty="0">
                <a:latin typeface="Arial" pitchFamily="-65" charset="0"/>
                <a:ea typeface="MS PGothic" pitchFamily="34" charset="-128"/>
                <a:cs typeface="Arial" pitchFamily="34" charset="0"/>
              </a:rPr>
              <a:t>And finally – another example of major reform from Australia – introducing a whole new area of coverage – the National Disabilities Insurance Scheme.    Reflecting the realities of gaps in the systems and like the UK – the new reality of social programs in the 21</a:t>
            </a:r>
            <a:r>
              <a:rPr lang="en-GB" baseline="30000" dirty="0">
                <a:latin typeface="Arial" pitchFamily="-65" charset="0"/>
                <a:ea typeface="MS PGothic" pitchFamily="34" charset="-128"/>
                <a:cs typeface="Arial" pitchFamily="34" charset="0"/>
              </a:rPr>
              <a:t>st</a:t>
            </a:r>
            <a:r>
              <a:rPr lang="en-GB" dirty="0">
                <a:latin typeface="Arial" pitchFamily="-65" charset="0"/>
                <a:ea typeface="MS PGothic" pitchFamily="34" charset="-128"/>
                <a:cs typeface="Arial" pitchFamily="34" charset="0"/>
              </a:rPr>
              <a:t> Century.   In this case, new funding, new organizations, new ways of working new accountabilities between federal, state and the not for profit sector.   </a:t>
            </a:r>
          </a:p>
          <a:p>
            <a:pPr marL="168244" indent="-168244" fontAlgn="auto">
              <a:spcBef>
                <a:spcPts val="0"/>
              </a:spcBef>
              <a:spcAft>
                <a:spcPts val="0"/>
              </a:spcAft>
              <a:buFont typeface="Arial" panose="020B0604020202020204" pitchFamily="34" charset="0"/>
              <a:buChar char="•"/>
              <a:defRPr/>
            </a:pPr>
            <a:endParaRPr lang="en-GB" dirty="0">
              <a:latin typeface="Arial" pitchFamily="-65" charset="0"/>
              <a:ea typeface="MS PGothic" pitchFamily="34" charset="-128"/>
              <a:cs typeface="Arial" pitchFamily="34" charset="0"/>
            </a:endParaRPr>
          </a:p>
          <a:p>
            <a:pPr fontAlgn="auto">
              <a:spcBef>
                <a:spcPts val="0"/>
              </a:spcBef>
              <a:spcAft>
                <a:spcPts val="0"/>
              </a:spcAft>
              <a:defRPr/>
            </a:pPr>
            <a:r>
              <a:rPr lang="en-GB" dirty="0">
                <a:latin typeface="Arial" pitchFamily="-65" charset="0"/>
                <a:ea typeface="MS PGothic" pitchFamily="34" charset="-128"/>
                <a:cs typeface="Arial" pitchFamily="34" charset="0"/>
              </a:rPr>
              <a:t>&lt;Original talking points:&gt;</a:t>
            </a:r>
          </a:p>
          <a:p>
            <a:pPr fontAlgn="auto">
              <a:spcBef>
                <a:spcPts val="0"/>
              </a:spcBef>
              <a:spcAft>
                <a:spcPts val="0"/>
              </a:spcAft>
              <a:defRPr/>
            </a:pPr>
            <a:r>
              <a:rPr lang="en-US" sz="1100" dirty="0"/>
              <a:t>Talking points: </a:t>
            </a:r>
          </a:p>
          <a:p>
            <a:pPr marL="224325" indent="-224325" fontAlgn="auto">
              <a:spcBef>
                <a:spcPts val="0"/>
              </a:spcBef>
              <a:spcAft>
                <a:spcPts val="0"/>
              </a:spcAft>
              <a:buFont typeface="+mj-lt"/>
              <a:buAutoNum type="arabicPeriod"/>
              <a:defRPr/>
            </a:pPr>
            <a:r>
              <a:rPr lang="en-US" sz="1100" dirty="0"/>
              <a:t>It’s been a tough few years, but we are seeing signs of coming out of the recession: strong in the US, mixed elsewhere</a:t>
            </a:r>
          </a:p>
          <a:p>
            <a:pPr marL="224325" indent="-224325" fontAlgn="auto">
              <a:spcBef>
                <a:spcPts val="0"/>
              </a:spcBef>
              <a:spcAft>
                <a:spcPts val="0"/>
              </a:spcAft>
              <a:buFont typeface="+mj-lt"/>
              <a:buAutoNum type="arabicPeriod"/>
              <a:defRPr/>
            </a:pPr>
            <a:r>
              <a:rPr lang="en-US" sz="1100" dirty="0"/>
              <a:t>But the progress is fragile, and there are continued issues</a:t>
            </a:r>
          </a:p>
          <a:p>
            <a:pPr marL="672943" lvl="1" indent="-224325" fontAlgn="auto">
              <a:spcBef>
                <a:spcPts val="0"/>
              </a:spcBef>
              <a:spcAft>
                <a:spcPts val="0"/>
              </a:spcAft>
              <a:buFont typeface="+mj-lt"/>
              <a:buAutoNum type="arabicPeriod"/>
              <a:defRPr/>
            </a:pPr>
            <a:r>
              <a:rPr lang="en-US" sz="1100" dirty="0"/>
              <a:t>Unemployment – the situation improves for some. But others are being left behind: youth, and those with disabilities</a:t>
            </a:r>
          </a:p>
          <a:p>
            <a:pPr marL="672943" lvl="1" indent="-224325" fontAlgn="auto">
              <a:spcBef>
                <a:spcPts val="0"/>
              </a:spcBef>
              <a:spcAft>
                <a:spcPts val="0"/>
              </a:spcAft>
              <a:buFont typeface="+mj-lt"/>
              <a:buAutoNum type="arabicPeriod"/>
              <a:defRPr/>
            </a:pPr>
            <a:r>
              <a:rPr lang="en-US" sz="1100" dirty="0"/>
              <a:t>Rising costs of healthcare</a:t>
            </a:r>
          </a:p>
          <a:p>
            <a:pPr marL="672943" lvl="1" indent="-224325" fontAlgn="auto">
              <a:spcBef>
                <a:spcPts val="0"/>
              </a:spcBef>
              <a:spcAft>
                <a:spcPts val="0"/>
              </a:spcAft>
              <a:buFont typeface="+mj-lt"/>
              <a:buAutoNum type="arabicPeriod"/>
              <a:defRPr/>
            </a:pPr>
            <a:r>
              <a:rPr lang="en-US" sz="1100" dirty="0"/>
              <a:t>Growing demand for healthcare due to the expansion of the elderly population</a:t>
            </a:r>
          </a:p>
          <a:p>
            <a:pPr marL="224325" indent="-224325" fontAlgn="auto">
              <a:spcBef>
                <a:spcPts val="0"/>
              </a:spcBef>
              <a:spcAft>
                <a:spcPts val="0"/>
              </a:spcAft>
              <a:buFont typeface="+mj-lt"/>
              <a:buAutoNum type="arabicPeriod"/>
              <a:defRPr/>
            </a:pPr>
            <a:r>
              <a:rPr lang="en-US" sz="1100" dirty="0"/>
              <a:t>Reforms are being implemented </a:t>
            </a:r>
          </a:p>
          <a:p>
            <a:pPr marL="672943" lvl="1" indent="-224325" fontAlgn="auto">
              <a:spcBef>
                <a:spcPts val="0"/>
              </a:spcBef>
              <a:spcAft>
                <a:spcPts val="0"/>
              </a:spcAft>
              <a:buFont typeface="+mj-lt"/>
              <a:buAutoNum type="arabicPeriod"/>
              <a:defRPr/>
            </a:pPr>
            <a:r>
              <a:rPr lang="en-US" sz="1100" dirty="0"/>
              <a:t>Addressing employment in Europe</a:t>
            </a:r>
          </a:p>
          <a:p>
            <a:pPr marL="672943" lvl="1" indent="-224325" fontAlgn="auto">
              <a:spcBef>
                <a:spcPts val="0"/>
              </a:spcBef>
              <a:spcAft>
                <a:spcPts val="0"/>
              </a:spcAft>
              <a:buFont typeface="+mj-lt"/>
              <a:buAutoNum type="arabicPeriod"/>
              <a:defRPr/>
            </a:pPr>
            <a:r>
              <a:rPr lang="en-US" sz="1100" dirty="0"/>
              <a:t>Legislation to on healthcare access in the US</a:t>
            </a:r>
          </a:p>
          <a:p>
            <a:pPr marL="672943" lvl="1" indent="-224325" fontAlgn="auto">
              <a:spcBef>
                <a:spcPts val="0"/>
              </a:spcBef>
              <a:spcAft>
                <a:spcPts val="0"/>
              </a:spcAft>
              <a:buFont typeface="+mj-lt"/>
              <a:buAutoNum type="arabicPeriod"/>
              <a:defRPr/>
            </a:pPr>
            <a:r>
              <a:rPr lang="en-US" sz="1100" dirty="0"/>
              <a:t>Government commitment to improve population “wellness” in China</a:t>
            </a:r>
          </a:p>
          <a:p>
            <a:pPr marL="672943" lvl="1" indent="-224325" fontAlgn="auto">
              <a:spcBef>
                <a:spcPts val="0"/>
              </a:spcBef>
              <a:spcAft>
                <a:spcPts val="0"/>
              </a:spcAft>
              <a:buFont typeface="+mj-lt"/>
              <a:buAutoNum type="arabicPeriod"/>
              <a:defRPr/>
            </a:pPr>
            <a:r>
              <a:rPr lang="en-US" sz="1100" dirty="0"/>
              <a:t>Change the models for assisting people with disabilities in Australia and the UK</a:t>
            </a:r>
          </a:p>
          <a:p>
            <a:pPr marL="224325" indent="-224325" fontAlgn="auto">
              <a:spcBef>
                <a:spcPts val="0"/>
              </a:spcBef>
              <a:spcAft>
                <a:spcPts val="0"/>
              </a:spcAft>
              <a:buFont typeface="+mj-lt"/>
              <a:buAutoNum type="arabicPeriod"/>
              <a:defRPr/>
            </a:pPr>
            <a:r>
              <a:rPr lang="en-US" sz="1100" dirty="0"/>
              <a:t>You are the organizations and agencies who have to react and respond. You are the ones who deal with this.</a:t>
            </a:r>
          </a:p>
          <a:p>
            <a:pPr fontAlgn="auto">
              <a:spcBef>
                <a:spcPts val="0"/>
              </a:spcBef>
              <a:spcAft>
                <a:spcPts val="0"/>
              </a:spcAft>
              <a:defRPr/>
            </a:pPr>
            <a:r>
              <a:rPr lang="en-US" sz="1100" dirty="0"/>
              <a:t/>
            </a:r>
            <a:br>
              <a:rPr lang="en-US" sz="1100" dirty="0"/>
            </a:br>
            <a:endParaRPr lang="en-US" sz="1100" dirty="0"/>
          </a:p>
          <a:p>
            <a:pPr marL="168244" indent="-168244" fontAlgn="auto">
              <a:spcBef>
                <a:spcPts val="0"/>
              </a:spcBef>
              <a:spcAft>
                <a:spcPts val="0"/>
              </a:spcAft>
              <a:buFont typeface="Arial" panose="020B0604020202020204" pitchFamily="34" charset="0"/>
              <a:buChar char="•"/>
              <a:defRPr/>
            </a:pPr>
            <a:endParaRPr lang="en-GB" dirty="0">
              <a:latin typeface="Arial" pitchFamily="-65" charset="0"/>
              <a:ea typeface="MS PGothic" pitchFamily="34" charset="-128"/>
              <a:cs typeface="Arial" pitchFamily="34" charset="0"/>
            </a:endParaRPr>
          </a:p>
          <a:p>
            <a:pPr marL="168244" indent="-168244" fontAlgn="auto">
              <a:spcBef>
                <a:spcPts val="0"/>
              </a:spcBef>
              <a:spcAft>
                <a:spcPts val="0"/>
              </a:spcAft>
              <a:buFont typeface="Arial" panose="020B0604020202020204" pitchFamily="34" charset="0"/>
              <a:buChar char="•"/>
              <a:defRPr/>
            </a:pPr>
            <a:endParaRPr lang="en-US" dirty="0">
              <a:latin typeface="Arial" pitchFamily="-65" charset="0"/>
              <a:ea typeface="MS PGothic" pitchFamily="34" charset="-128"/>
              <a:cs typeface="Arial" pitchFamily="34" charset="0"/>
            </a:endParaRP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BF267F11-051E-4ADC-9801-EFB762A737A8}" type="slidenum">
              <a:rPr lang="en-US">
                <a:latin typeface="Calibri" pitchFamily="34" charset="0"/>
              </a:rPr>
              <a:pPr fontAlgn="base">
                <a:spcBef>
                  <a:spcPct val="0"/>
                </a:spcBef>
                <a:spcAft>
                  <a:spcPct val="0"/>
                </a:spcAft>
              </a:pPr>
              <a:t>9</a:t>
            </a:fld>
            <a:endParaRPr lang="en-US">
              <a:latin typeface="Calibri" pitchFamily="34" charset="0"/>
            </a:endParaRPr>
          </a:p>
        </p:txBody>
      </p:sp>
    </p:spTree>
    <p:extLst>
      <p:ext uri="{BB962C8B-B14F-4D97-AF65-F5344CB8AC3E}">
        <p14:creationId xmlns:p14="http://schemas.microsoft.com/office/powerpoint/2010/main" xmlns="" val="3749526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094" tIns="45547" rIns="91094" bIns="45547" numCol="1" anchor="t" anchorCtr="0" compatLnSpc="1">
            <a:prstTxWarp prst="textNoShape">
              <a:avLst/>
            </a:prstTxWarp>
          </a:bodyPr>
          <a:lstStyle/>
          <a:p>
            <a:pPr>
              <a:spcBef>
                <a:spcPct val="0"/>
              </a:spcBef>
            </a:pPr>
            <a:endParaRPr lang="en-US" smtClean="0">
              <a:latin typeface="Arial" pitchFamily="34" charset="0"/>
              <a:cs typeface="Arial" pitchFamily="34" charset="0"/>
            </a:endParaRPr>
          </a:p>
        </p:txBody>
      </p:sp>
      <p:sp>
        <p:nvSpPr>
          <p:cNvPr id="901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094" tIns="45547" rIns="91094" bIns="45547"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B29C7631-E424-4F7F-B9C1-86E2BCD82D90}" type="slidenum">
              <a:rPr lang="en-US" sz="1200">
                <a:latin typeface="Calibri" pitchFamily="34" charset="0"/>
              </a:rPr>
              <a:pPr algn="r"/>
              <a:t>12</a:t>
            </a:fld>
            <a:endParaRPr lang="en-US" sz="1200">
              <a:latin typeface="Calibri" pitchFamily="34" charset="0"/>
            </a:endParaRPr>
          </a:p>
        </p:txBody>
      </p:sp>
    </p:spTree>
    <p:extLst>
      <p:ext uri="{BB962C8B-B14F-4D97-AF65-F5344CB8AC3E}">
        <p14:creationId xmlns:p14="http://schemas.microsoft.com/office/powerpoint/2010/main" xmlns="" val="3666866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latin typeface="Arial" pitchFamily="34" charset="0"/>
              <a:cs typeface="Arial" pitchFamily="34" charset="0"/>
            </a:endParaRP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9D97F1A1-E964-460D-8DBC-C1A774C09EDE}" type="slidenum">
              <a:rPr lang="en-US">
                <a:latin typeface="Calibri" pitchFamily="34" charset="0"/>
              </a:rPr>
              <a:pPr fontAlgn="base">
                <a:spcBef>
                  <a:spcPct val="0"/>
                </a:spcBef>
                <a:spcAft>
                  <a:spcPct val="0"/>
                </a:spcAft>
              </a:pPr>
              <a:t>14</a:t>
            </a:fld>
            <a:endParaRPr lang="en-US">
              <a:latin typeface="Calibri" pitchFamily="34" charset="0"/>
            </a:endParaRPr>
          </a:p>
        </p:txBody>
      </p:sp>
    </p:spTree>
    <p:extLst>
      <p:ext uri="{BB962C8B-B14F-4D97-AF65-F5344CB8AC3E}">
        <p14:creationId xmlns:p14="http://schemas.microsoft.com/office/powerpoint/2010/main" xmlns="" val="1329674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6"/>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179" tIns="46090" rIns="92179" bIns="46090" anchor="b"/>
          <a:lstStyle>
            <a:lvl1pPr defTabSz="920750">
              <a:tabLst>
                <a:tab pos="709613" algn="l"/>
                <a:tab pos="1419225" algn="l"/>
                <a:tab pos="2130425" algn="l"/>
                <a:tab pos="2840038" algn="l"/>
              </a:tabLst>
              <a:defRPr>
                <a:solidFill>
                  <a:schemeClr val="tx1"/>
                </a:solidFill>
                <a:latin typeface="Arial" pitchFamily="34" charset="0"/>
              </a:defRPr>
            </a:lvl1pPr>
            <a:lvl2pPr marL="742950" indent="-285750" defTabSz="920750">
              <a:tabLst>
                <a:tab pos="709613" algn="l"/>
                <a:tab pos="1419225" algn="l"/>
                <a:tab pos="2130425" algn="l"/>
                <a:tab pos="2840038" algn="l"/>
              </a:tabLst>
              <a:defRPr>
                <a:solidFill>
                  <a:schemeClr val="tx1"/>
                </a:solidFill>
                <a:latin typeface="Arial" pitchFamily="34" charset="0"/>
              </a:defRPr>
            </a:lvl2pPr>
            <a:lvl3pPr marL="1143000" indent="-228600" defTabSz="920750">
              <a:tabLst>
                <a:tab pos="709613" algn="l"/>
                <a:tab pos="1419225" algn="l"/>
                <a:tab pos="2130425" algn="l"/>
                <a:tab pos="2840038" algn="l"/>
              </a:tabLst>
              <a:defRPr>
                <a:solidFill>
                  <a:schemeClr val="tx1"/>
                </a:solidFill>
                <a:latin typeface="Arial" pitchFamily="34" charset="0"/>
              </a:defRPr>
            </a:lvl3pPr>
            <a:lvl4pPr marL="1600200" indent="-228600" defTabSz="920750">
              <a:tabLst>
                <a:tab pos="709613" algn="l"/>
                <a:tab pos="1419225" algn="l"/>
                <a:tab pos="2130425" algn="l"/>
                <a:tab pos="2840038" algn="l"/>
              </a:tabLst>
              <a:defRPr>
                <a:solidFill>
                  <a:schemeClr val="tx1"/>
                </a:solidFill>
                <a:latin typeface="Arial" pitchFamily="34" charset="0"/>
              </a:defRPr>
            </a:lvl4pPr>
            <a:lvl5pPr marL="2057400" indent="-228600" defTabSz="920750">
              <a:tabLst>
                <a:tab pos="709613" algn="l"/>
                <a:tab pos="1419225" algn="l"/>
                <a:tab pos="2130425" algn="l"/>
                <a:tab pos="2840038" algn="l"/>
              </a:tabLst>
              <a:defRPr>
                <a:solidFill>
                  <a:schemeClr val="tx1"/>
                </a:solidFill>
                <a:latin typeface="Arial" pitchFamily="34" charset="0"/>
              </a:defRPr>
            </a:lvl5pPr>
            <a:lvl6pPr marL="2514600" indent="-228600" defTabSz="920750" fontAlgn="base">
              <a:spcBef>
                <a:spcPct val="0"/>
              </a:spcBef>
              <a:spcAft>
                <a:spcPct val="0"/>
              </a:spcAft>
              <a:tabLst>
                <a:tab pos="709613" algn="l"/>
                <a:tab pos="1419225" algn="l"/>
                <a:tab pos="2130425" algn="l"/>
                <a:tab pos="2840038" algn="l"/>
              </a:tabLst>
              <a:defRPr>
                <a:solidFill>
                  <a:schemeClr val="tx1"/>
                </a:solidFill>
                <a:latin typeface="Arial" pitchFamily="34" charset="0"/>
              </a:defRPr>
            </a:lvl6pPr>
            <a:lvl7pPr marL="2971800" indent="-228600" defTabSz="920750" fontAlgn="base">
              <a:spcBef>
                <a:spcPct val="0"/>
              </a:spcBef>
              <a:spcAft>
                <a:spcPct val="0"/>
              </a:spcAft>
              <a:tabLst>
                <a:tab pos="709613" algn="l"/>
                <a:tab pos="1419225" algn="l"/>
                <a:tab pos="2130425" algn="l"/>
                <a:tab pos="2840038" algn="l"/>
              </a:tabLst>
              <a:defRPr>
                <a:solidFill>
                  <a:schemeClr val="tx1"/>
                </a:solidFill>
                <a:latin typeface="Arial" pitchFamily="34" charset="0"/>
              </a:defRPr>
            </a:lvl7pPr>
            <a:lvl8pPr marL="3429000" indent="-228600" defTabSz="920750" fontAlgn="base">
              <a:spcBef>
                <a:spcPct val="0"/>
              </a:spcBef>
              <a:spcAft>
                <a:spcPct val="0"/>
              </a:spcAft>
              <a:tabLst>
                <a:tab pos="709613" algn="l"/>
                <a:tab pos="1419225" algn="l"/>
                <a:tab pos="2130425" algn="l"/>
                <a:tab pos="2840038" algn="l"/>
              </a:tabLst>
              <a:defRPr>
                <a:solidFill>
                  <a:schemeClr val="tx1"/>
                </a:solidFill>
                <a:latin typeface="Arial" pitchFamily="34" charset="0"/>
              </a:defRPr>
            </a:lvl8pPr>
            <a:lvl9pPr marL="3886200" indent="-228600" defTabSz="920750" fontAlgn="base">
              <a:spcBef>
                <a:spcPct val="0"/>
              </a:spcBef>
              <a:spcAft>
                <a:spcPct val="0"/>
              </a:spcAft>
              <a:tabLst>
                <a:tab pos="709613" algn="l"/>
                <a:tab pos="1419225" algn="l"/>
                <a:tab pos="2130425" algn="l"/>
                <a:tab pos="2840038" algn="l"/>
              </a:tabLst>
              <a:defRPr>
                <a:solidFill>
                  <a:schemeClr val="tx1"/>
                </a:solidFill>
                <a:latin typeface="Arial" pitchFamily="34" charset="0"/>
              </a:defRPr>
            </a:lvl9pPr>
          </a:lstStyle>
          <a:p>
            <a:pPr algn="r"/>
            <a:fld id="{00A8F24F-D0D4-468E-B939-15A0BFED1BB3}" type="slidenum">
              <a:rPr lang="en-US" sz="1200">
                <a:solidFill>
                  <a:srgbClr val="000000"/>
                </a:solidFill>
                <a:latin typeface="Calibri" pitchFamily="34" charset="0"/>
              </a:rPr>
              <a:pPr algn="r"/>
              <a:t>16</a:t>
            </a:fld>
            <a:endParaRPr lang="en-US" sz="1200">
              <a:solidFill>
                <a:srgbClr val="000000"/>
              </a:solidFill>
              <a:latin typeface="Calibri" pitchFamily="34" charset="0"/>
            </a:endParaRPr>
          </a:p>
        </p:txBody>
      </p:sp>
      <p:sp>
        <p:nvSpPr>
          <p:cNvPr id="92163"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5844" name="Text Box 2"/>
          <p:cNvSpPr>
            <a:spLocks noGrp="1" noChangeArrowheads="1"/>
          </p:cNvSpPr>
          <p:nvPr>
            <p:ph type="body" idx="1"/>
          </p:nvPr>
        </p:nvSpPr>
        <p:spPr>
          <a:ln/>
        </p:spPr>
        <p:txBody>
          <a:bodyPr lIns="92179" tIns="46090" rIns="92179" bIns="46090"/>
          <a:lstStyle/>
          <a:p>
            <a:pPr fontAlgn="auto">
              <a:spcBef>
                <a:spcPts val="0"/>
              </a:spcBef>
              <a:spcAft>
                <a:spcPts val="0"/>
              </a:spcAft>
              <a:defRPr/>
            </a:pPr>
            <a:r>
              <a:rPr lang="en-US" dirty="0" smtClean="0"/>
              <a:t>Social Industry Specific</a:t>
            </a:r>
          </a:p>
          <a:p>
            <a:pPr lvl="1" fontAlgn="auto">
              <a:spcBef>
                <a:spcPts val="0"/>
              </a:spcBef>
              <a:spcAft>
                <a:spcPts val="0"/>
              </a:spcAft>
              <a:defRPr/>
            </a:pPr>
            <a:r>
              <a:rPr lang="en-US" dirty="0" smtClean="0"/>
              <a:t>Domain Specific Platform, built to address the core needs of Social Organizations</a:t>
            </a:r>
          </a:p>
          <a:p>
            <a:pPr lvl="1" fontAlgn="auto">
              <a:spcBef>
                <a:spcPts val="0"/>
              </a:spcBef>
              <a:spcAft>
                <a:spcPts val="0"/>
              </a:spcAft>
              <a:defRPr/>
            </a:pPr>
            <a:r>
              <a:rPr lang="en-US" dirty="0" smtClean="0"/>
              <a:t>Pre-defined, best-in-class business processes supporting the complete social lifecycle</a:t>
            </a:r>
          </a:p>
          <a:p>
            <a:pPr lvl="1" fontAlgn="auto">
              <a:spcBef>
                <a:spcPts val="0"/>
              </a:spcBef>
              <a:spcAft>
                <a:spcPts val="0"/>
              </a:spcAft>
              <a:defRPr/>
            </a:pPr>
            <a:r>
              <a:rPr lang="en-US" dirty="0" smtClean="0"/>
              <a:t>Role-based User Experience targeted at the needs of stakeholders</a:t>
            </a:r>
            <a:endParaRPr lang="en-IE" altLang="ja-JP" sz="2400" b="1" kern="0" dirty="0">
              <a:solidFill>
                <a:schemeClr val="bg1">
                  <a:lumMod val="50000"/>
                </a:schemeClr>
              </a:solidFill>
            </a:endParaRPr>
          </a:p>
          <a:p>
            <a:pPr fontAlgn="auto">
              <a:spcBef>
                <a:spcPts val="368"/>
              </a:spcBef>
              <a:spcAft>
                <a:spcPts val="0"/>
              </a:spcAft>
              <a:tabLst>
                <a:tab pos="0" algn="l"/>
                <a:tab pos="897301" algn="l"/>
                <a:tab pos="1794601" algn="l"/>
                <a:tab pos="2691902" algn="l"/>
                <a:tab pos="3589203" algn="l"/>
                <a:tab pos="4486504" algn="l"/>
                <a:tab pos="5383804" algn="l"/>
                <a:tab pos="6281105" algn="l"/>
                <a:tab pos="7178406" algn="l"/>
                <a:tab pos="8075706" algn="l"/>
                <a:tab pos="8973007" algn="l"/>
                <a:tab pos="9870308" algn="l"/>
              </a:tabLst>
              <a:defRPr/>
            </a:pPr>
            <a:endParaRPr lang="en-US" sz="1000" dirty="0">
              <a:latin typeface="Arial" charset="0"/>
              <a:ea typeface="MS Gothic" pitchFamily="49" charset="-128"/>
              <a:cs typeface="Arial" charset="0"/>
            </a:endParaRPr>
          </a:p>
          <a:p>
            <a:pPr fontAlgn="auto">
              <a:spcBef>
                <a:spcPts val="0"/>
              </a:spcBef>
              <a:spcAft>
                <a:spcPts val="0"/>
              </a:spcAft>
              <a:defRPr/>
            </a:pPr>
            <a:r>
              <a:rPr lang="en-US" dirty="0" smtClean="0"/>
              <a:t>Dynamic Programs</a:t>
            </a:r>
          </a:p>
          <a:p>
            <a:pPr lvl="1" fontAlgn="auto">
              <a:spcBef>
                <a:spcPts val="0"/>
              </a:spcBef>
              <a:spcAft>
                <a:spcPts val="0"/>
              </a:spcAft>
              <a:defRPr/>
            </a:pPr>
            <a:r>
              <a:rPr lang="en-US" dirty="0" smtClean="0"/>
              <a:t>Business User Tools for program creation and modification</a:t>
            </a:r>
          </a:p>
          <a:p>
            <a:pPr lvl="1" fontAlgn="auto">
              <a:spcBef>
                <a:spcPts val="0"/>
              </a:spcBef>
              <a:spcAft>
                <a:spcPts val="0"/>
              </a:spcAft>
              <a:defRPr/>
            </a:pPr>
            <a:r>
              <a:rPr lang="en-US" dirty="0" smtClean="0"/>
              <a:t>Configurable, end-to-end business processes support </a:t>
            </a:r>
          </a:p>
          <a:p>
            <a:pPr lvl="1" fontAlgn="auto">
              <a:spcBef>
                <a:spcPts val="0"/>
              </a:spcBef>
              <a:spcAft>
                <a:spcPts val="0"/>
              </a:spcAft>
              <a:defRPr/>
            </a:pPr>
            <a:r>
              <a:rPr lang="en-US" dirty="0" smtClean="0"/>
              <a:t>Configurability built on top of a core social application, delivering the flexibility and adaptability required by Social organizations</a:t>
            </a:r>
          </a:p>
          <a:p>
            <a:pPr fontAlgn="auto">
              <a:spcBef>
                <a:spcPts val="0"/>
              </a:spcBef>
              <a:spcAft>
                <a:spcPts val="0"/>
              </a:spcAft>
              <a:defRPr/>
            </a:pPr>
            <a:r>
              <a:rPr lang="en-US" dirty="0" smtClean="0"/>
              <a:t>Platform for the Future</a:t>
            </a:r>
          </a:p>
          <a:p>
            <a:pPr lvl="1" fontAlgn="auto">
              <a:spcBef>
                <a:spcPts val="0"/>
              </a:spcBef>
              <a:spcAft>
                <a:spcPts val="0"/>
              </a:spcAft>
              <a:defRPr/>
            </a:pPr>
            <a:r>
              <a:rPr lang="en-US" dirty="0" smtClean="0"/>
              <a:t>Flexibility to support Traditional and Outcome-focused delivery </a:t>
            </a:r>
          </a:p>
          <a:p>
            <a:pPr lvl="1" fontAlgn="auto">
              <a:spcBef>
                <a:spcPts val="0"/>
              </a:spcBef>
              <a:spcAft>
                <a:spcPts val="0"/>
              </a:spcAft>
              <a:defRPr/>
            </a:pPr>
            <a:r>
              <a:rPr lang="en-US" dirty="0" smtClean="0"/>
              <a:t>Toolsets to support differential response </a:t>
            </a:r>
          </a:p>
          <a:p>
            <a:pPr lvl="1" fontAlgn="auto">
              <a:spcBef>
                <a:spcPts val="0"/>
              </a:spcBef>
              <a:spcAft>
                <a:spcPts val="0"/>
              </a:spcAft>
              <a:defRPr/>
            </a:pPr>
            <a:r>
              <a:rPr lang="en-US" dirty="0" smtClean="0"/>
              <a:t>Agility to prototype and adopt new programs and delivery models (e.g., conditional cash transfers, social impact bonds) </a:t>
            </a:r>
          </a:p>
          <a:p>
            <a:pPr fontAlgn="auto">
              <a:spcBef>
                <a:spcPts val="368"/>
              </a:spcBef>
              <a:spcAft>
                <a:spcPts val="0"/>
              </a:spcAft>
              <a:tabLst>
                <a:tab pos="0" algn="l"/>
                <a:tab pos="897301" algn="l"/>
                <a:tab pos="1794601" algn="l"/>
                <a:tab pos="2691902" algn="l"/>
                <a:tab pos="3589203" algn="l"/>
                <a:tab pos="4486504" algn="l"/>
                <a:tab pos="5383804" algn="l"/>
                <a:tab pos="6281105" algn="l"/>
                <a:tab pos="7178406" algn="l"/>
                <a:tab pos="8075706" algn="l"/>
                <a:tab pos="8973007" algn="l"/>
                <a:tab pos="9870308" algn="l"/>
              </a:tabLst>
              <a:defRPr/>
            </a:pPr>
            <a:endParaRPr lang="en-US" sz="1000" dirty="0">
              <a:latin typeface="Arial" charset="0"/>
              <a:ea typeface="MS Gothic" pitchFamily="49" charset="-128"/>
              <a:cs typeface="Arial" charset="0"/>
            </a:endParaRPr>
          </a:p>
        </p:txBody>
      </p:sp>
    </p:spTree>
    <p:extLst>
      <p:ext uri="{BB962C8B-B14F-4D97-AF65-F5344CB8AC3E}">
        <p14:creationId xmlns:p14="http://schemas.microsoft.com/office/powerpoint/2010/main" xmlns="" val="14818675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8" descr="VIDEO_061-01.png"/>
          <p:cNvPicPr>
            <a:picLocks noChangeAspect="1"/>
          </p:cNvPicPr>
          <p:nvPr userDrawn="1"/>
        </p:nvPicPr>
        <p:blipFill>
          <a:blip r:embed="rId2">
            <a:extLst>
              <a:ext uri="{28A0092B-C50C-407E-A947-70E740481C1C}">
                <a14:useLocalDpi xmlns:a14="http://schemas.microsoft.com/office/drawing/2010/main" xmlns="" val="0"/>
              </a:ext>
            </a:extLst>
          </a:blip>
          <a:srcRect r="25005"/>
          <a:stretch>
            <a:fillRect/>
          </a:stretch>
        </p:blipFill>
        <p:spPr bwMode="auto">
          <a:xfrm>
            <a:off x="0" y="1270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0" descr="ibm_37-01.pn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5068888" y="3336925"/>
            <a:ext cx="4197350" cy="3446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6"/>
          <p:cNvSpPr>
            <a:spLocks noChangeArrowheads="1"/>
          </p:cNvSpPr>
          <p:nvPr userDrawn="1"/>
        </p:nvSpPr>
        <p:spPr bwMode="black">
          <a:xfrm>
            <a:off x="5927725" y="6578600"/>
            <a:ext cx="3054350"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eaLnBrk="1" hangingPunct="1">
              <a:defRPr/>
            </a:pPr>
            <a:r>
              <a:rPr lang="en-US" altLang="en-US" sz="800" smtClean="0">
                <a:solidFill>
                  <a:srgbClr val="000000"/>
                </a:solidFill>
              </a:rPr>
              <a:t>© 2014 IBM Corporation</a:t>
            </a:r>
            <a:endParaRPr lang="en-US" altLang="en-US" smtClean="0">
              <a:solidFill>
                <a:srgbClr val="000000"/>
              </a:solidFill>
            </a:endParaRPr>
          </a:p>
        </p:txBody>
      </p:sp>
      <p:sp>
        <p:nvSpPr>
          <p:cNvPr id="7" name="Line 7"/>
          <p:cNvSpPr>
            <a:spLocks noChangeShapeType="1"/>
          </p:cNvSpPr>
          <p:nvPr userDrawn="1"/>
        </p:nvSpPr>
        <p:spPr bwMode="auto">
          <a:xfrm>
            <a:off x="457200" y="581025"/>
            <a:ext cx="820896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130622" tIns="65311" rIns="130622" bIns="65311"/>
          <a:lstStyle/>
          <a:p>
            <a:endParaRPr lang="en-US"/>
          </a:p>
        </p:txBody>
      </p:sp>
      <p:sp>
        <p:nvSpPr>
          <p:cNvPr id="8" name="TextBox 13"/>
          <p:cNvSpPr txBox="1">
            <a:spLocks noChangeArrowheads="1"/>
          </p:cNvSpPr>
          <p:nvPr userDrawn="1"/>
        </p:nvSpPr>
        <p:spPr bwMode="auto">
          <a:xfrm>
            <a:off x="368300" y="303213"/>
            <a:ext cx="75628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r>
              <a:rPr lang="en-US" sz="1200" b="1" smtClean="0">
                <a:solidFill>
                  <a:srgbClr val="16AF19"/>
                </a:solidFill>
              </a:rPr>
              <a:t>Smarter Care and Social Programs </a:t>
            </a:r>
            <a:endParaRPr lang="en-US" sz="1200" smtClean="0">
              <a:solidFill>
                <a:srgbClr val="000000"/>
              </a:solidFill>
            </a:endParaRPr>
          </a:p>
        </p:txBody>
      </p:sp>
      <p:sp>
        <p:nvSpPr>
          <p:cNvPr id="13" name="Rectangle 3"/>
          <p:cNvSpPr>
            <a:spLocks noGrp="1" noChangeArrowheads="1"/>
          </p:cNvSpPr>
          <p:nvPr>
            <p:ph type="subTitle" idx="1"/>
          </p:nvPr>
        </p:nvSpPr>
        <p:spPr>
          <a:xfrm>
            <a:off x="457200" y="2008717"/>
            <a:ext cx="4787900" cy="831850"/>
          </a:xfrm>
        </p:spPr>
        <p:txBody>
          <a:bodyPr/>
          <a:lstStyle>
            <a:lvl1pPr marL="0" indent="0">
              <a:buFontTx/>
              <a:buNone/>
              <a:defRPr sz="2200" b="0">
                <a:solidFill>
                  <a:srgbClr val="5DBEFF"/>
                </a:solidFill>
              </a:defRPr>
            </a:lvl1pPr>
          </a:lstStyle>
          <a:p>
            <a:pPr lvl="0"/>
            <a:r>
              <a:rPr lang="en-US" noProof="0" dirty="0" smtClean="0"/>
              <a:t>Click to edit Master subtitle style</a:t>
            </a:r>
          </a:p>
        </p:txBody>
      </p:sp>
      <p:sp>
        <p:nvSpPr>
          <p:cNvPr id="12" name="Rectangle 2"/>
          <p:cNvSpPr>
            <a:spLocks noGrp="1" noChangeAspect="1" noChangeArrowheads="1"/>
          </p:cNvSpPr>
          <p:nvPr>
            <p:ph type="ctrTitle"/>
          </p:nvPr>
        </p:nvSpPr>
        <p:spPr>
          <a:xfrm>
            <a:off x="457201" y="136525"/>
            <a:ext cx="6820958" cy="1765300"/>
          </a:xfrm>
        </p:spPr>
        <p:txBody>
          <a:bodyPr anchor="b"/>
          <a:lstStyle>
            <a:lvl1pPr>
              <a:lnSpc>
                <a:spcPct val="95000"/>
              </a:lnSpc>
              <a:defRPr sz="3400" b="0">
                <a:solidFill>
                  <a:schemeClr val="tx1"/>
                </a:solidFill>
              </a:defRPr>
            </a:lvl1pPr>
          </a:lstStyle>
          <a:p>
            <a:pPr lvl="0"/>
            <a:r>
              <a:rPr lang="en-US" noProof="0" dirty="0" smtClean="0"/>
              <a:t>Click to edit Master title style</a:t>
            </a:r>
          </a:p>
        </p:txBody>
      </p:sp>
    </p:spTree>
    <p:extLst>
      <p:ext uri="{BB962C8B-B14F-4D97-AF65-F5344CB8AC3E}">
        <p14:creationId xmlns:p14="http://schemas.microsoft.com/office/powerpoint/2010/main" xmlns="" val="408090872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611188"/>
            <a:ext cx="8766175"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52400" y="1828800"/>
            <a:ext cx="8763000" cy="4495800"/>
          </a:xfrm>
        </p:spPr>
        <p:txBody>
          <a:bodyPr rtlCol="0">
            <a:noAutofit/>
          </a:bodyPr>
          <a:lstStyle/>
          <a:p>
            <a:pPr lvl="0"/>
            <a:endParaRPr lang="en-GB" noProof="0"/>
          </a:p>
        </p:txBody>
      </p:sp>
      <p:sp>
        <p:nvSpPr>
          <p:cNvPr id="4" name="Footer Placeholder 6"/>
          <p:cNvSpPr>
            <a:spLocks noGrp="1"/>
          </p:cNvSpPr>
          <p:nvPr>
            <p:ph type="ftr" sz="quarter" idx="10"/>
          </p:nvPr>
        </p:nvSpPr>
        <p:spPr>
          <a:xfrm>
            <a:off x="2743200" y="6373813"/>
            <a:ext cx="3657600" cy="300037"/>
          </a:xfrm>
          <a:prstGeom prst="rect">
            <a:avLst/>
          </a:prstGeom>
        </p:spPr>
        <p:txBody>
          <a:bodyPr/>
          <a:lstStyle>
            <a:lvl1pPr eaLnBrk="1" hangingPunct="1">
              <a:defRPr>
                <a:solidFill>
                  <a:srgbClr val="000000"/>
                </a:solidFill>
                <a:latin typeface="+mn-lt"/>
                <a:ea typeface="MS PGothic" pitchFamily="34" charset="-128"/>
                <a:cs typeface="Arial" pitchFamily="34" charset="0"/>
              </a:defRPr>
            </a:lvl1pPr>
          </a:lstStyle>
          <a:p>
            <a:pPr>
              <a:defRPr/>
            </a:pPr>
            <a:r>
              <a:rPr lang="en-US"/>
              <a:t>IBM Internal and Business Partner use only </a:t>
            </a:r>
          </a:p>
        </p:txBody>
      </p:sp>
      <p:sp>
        <p:nvSpPr>
          <p:cNvPr id="5" name="Date Placeholder 13"/>
          <p:cNvSpPr>
            <a:spLocks noGrp="1"/>
          </p:cNvSpPr>
          <p:nvPr>
            <p:ph type="dt" sz="half" idx="11"/>
          </p:nvPr>
        </p:nvSpPr>
        <p:spPr>
          <a:xfrm>
            <a:off x="6781800" y="6373813"/>
            <a:ext cx="1219200" cy="300037"/>
          </a:xfrm>
          <a:prstGeom prst="rect">
            <a:avLst/>
          </a:prstGeom>
        </p:spPr>
        <p:txBody>
          <a:bodyPr/>
          <a:lstStyle>
            <a:lvl1pPr eaLnBrk="1" hangingPunct="1">
              <a:defRPr>
                <a:solidFill>
                  <a:srgbClr val="000000"/>
                </a:solidFill>
                <a:latin typeface="+mn-lt"/>
                <a:ea typeface="MS PGothic" pitchFamily="34" charset="-128"/>
                <a:cs typeface="Arial" pitchFamily="34" charset="0"/>
              </a:defRPr>
            </a:lvl1pPr>
          </a:lstStyle>
          <a:p>
            <a:pPr>
              <a:defRPr/>
            </a:pPr>
            <a:fld id="{56AD116E-7A42-4955-8258-EE72605DB0F4}" type="datetime1">
              <a:rPr lang="en-US"/>
              <a:pPr>
                <a:defRPr/>
              </a:pPr>
              <a:t>3/24/2015</a:t>
            </a:fld>
            <a:endParaRPr lang="en-US"/>
          </a:p>
        </p:txBody>
      </p:sp>
      <p:sp>
        <p:nvSpPr>
          <p:cNvPr id="6" name="Slide Number Placeholder 14"/>
          <p:cNvSpPr>
            <a:spLocks noGrp="1"/>
          </p:cNvSpPr>
          <p:nvPr>
            <p:ph type="sldNum" sz="quarter" idx="12"/>
          </p:nvPr>
        </p:nvSpPr>
        <p:spPr>
          <a:xfrm>
            <a:off x="304800" y="6386513"/>
            <a:ext cx="914400" cy="24923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Arial" pitchFamily="34" charset="0"/>
                <a:ea typeface="MS PGothic" pitchFamily="34" charset="-128"/>
                <a:cs typeface="Arial" pitchFamily="34" charset="0"/>
              </a:defRPr>
            </a:lvl1pPr>
          </a:lstStyle>
          <a:p>
            <a:pPr>
              <a:defRPr/>
            </a:pPr>
            <a:fld id="{8B8B336B-4032-4C9C-A7A8-B0F7CB6726C9}" type="slidenum">
              <a:rPr lang="en-US" altLang="en-US"/>
              <a:pPr>
                <a:defRPr/>
              </a:pPr>
              <a:t>‹#›</a:t>
            </a:fld>
            <a:endParaRPr lang="en-US" altLang="en-US"/>
          </a:p>
        </p:txBody>
      </p:sp>
    </p:spTree>
    <p:extLst>
      <p:ext uri="{BB962C8B-B14F-4D97-AF65-F5344CB8AC3E}">
        <p14:creationId xmlns:p14="http://schemas.microsoft.com/office/powerpoint/2010/main" xmlns="" val="478199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5" name="Picture 8" descr="VIDEO_061-01.png"/>
          <p:cNvPicPr>
            <a:picLocks noChangeAspect="1"/>
          </p:cNvPicPr>
          <p:nvPr userDrawn="1"/>
        </p:nvPicPr>
        <p:blipFill>
          <a:blip r:embed="rId2">
            <a:extLst>
              <a:ext uri="{28A0092B-C50C-407E-A947-70E740481C1C}">
                <a14:useLocalDpi xmlns:a14="http://schemas.microsoft.com/office/drawing/2010/main" xmlns="" val="0"/>
              </a:ext>
            </a:extLst>
          </a:blip>
          <a:srcRect r="25005"/>
          <a:stretch>
            <a:fillRect/>
          </a:stretch>
        </p:blipFill>
        <p:spPr bwMode="auto">
          <a:xfrm>
            <a:off x="0" y="1270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0" descr="ibm_37-01.pn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5068888" y="3336925"/>
            <a:ext cx="4197350" cy="3446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a:spLocks noChangeArrowheads="1"/>
          </p:cNvSpPr>
          <p:nvPr userDrawn="1"/>
        </p:nvSpPr>
        <p:spPr bwMode="black">
          <a:xfrm>
            <a:off x="5927725" y="6578600"/>
            <a:ext cx="3054350"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eaLnBrk="1" hangingPunct="1">
              <a:defRPr/>
            </a:pPr>
            <a:r>
              <a:rPr lang="en-US" altLang="en-US" sz="800" smtClean="0">
                <a:solidFill>
                  <a:srgbClr val="000000"/>
                </a:solidFill>
              </a:rPr>
              <a:t>© 2014 IBM Corporation</a:t>
            </a:r>
            <a:endParaRPr lang="en-US" altLang="en-US" smtClean="0">
              <a:solidFill>
                <a:srgbClr val="000000"/>
              </a:solidFill>
            </a:endParaRPr>
          </a:p>
        </p:txBody>
      </p:sp>
      <p:sp>
        <p:nvSpPr>
          <p:cNvPr id="8" name="Line 7"/>
          <p:cNvSpPr>
            <a:spLocks noChangeShapeType="1"/>
          </p:cNvSpPr>
          <p:nvPr userDrawn="1"/>
        </p:nvSpPr>
        <p:spPr bwMode="auto">
          <a:xfrm>
            <a:off x="457200" y="581025"/>
            <a:ext cx="820896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130622" tIns="65311" rIns="130622" bIns="65311"/>
          <a:lstStyle/>
          <a:p>
            <a:endParaRPr lang="en-US"/>
          </a:p>
        </p:txBody>
      </p:sp>
      <p:sp>
        <p:nvSpPr>
          <p:cNvPr id="9" name="TextBox 13"/>
          <p:cNvSpPr txBox="1">
            <a:spLocks noChangeArrowheads="1"/>
          </p:cNvSpPr>
          <p:nvPr userDrawn="1"/>
        </p:nvSpPr>
        <p:spPr bwMode="auto">
          <a:xfrm>
            <a:off x="368300" y="303213"/>
            <a:ext cx="75628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r>
              <a:rPr lang="en-US" sz="1200" b="1" smtClean="0">
                <a:solidFill>
                  <a:srgbClr val="16AF19"/>
                </a:solidFill>
              </a:rPr>
              <a:t>Smarter Care and Social Programs </a:t>
            </a:r>
            <a:endParaRPr lang="en-US" sz="1200" smtClean="0">
              <a:solidFill>
                <a:srgbClr val="000000"/>
              </a:solidFill>
            </a:endParaRPr>
          </a:p>
        </p:txBody>
      </p:sp>
      <p:sp>
        <p:nvSpPr>
          <p:cNvPr id="13" name="Rectangle 3"/>
          <p:cNvSpPr>
            <a:spLocks noGrp="1" noChangeArrowheads="1"/>
          </p:cNvSpPr>
          <p:nvPr>
            <p:ph type="subTitle" idx="1"/>
          </p:nvPr>
        </p:nvSpPr>
        <p:spPr>
          <a:xfrm>
            <a:off x="457200" y="2008717"/>
            <a:ext cx="4787900" cy="831850"/>
          </a:xfrm>
        </p:spPr>
        <p:txBody>
          <a:bodyPr/>
          <a:lstStyle>
            <a:lvl1pPr marL="0" indent="0">
              <a:buFontTx/>
              <a:buNone/>
              <a:defRPr sz="2200" b="0">
                <a:solidFill>
                  <a:srgbClr val="5DBEFF"/>
                </a:solidFill>
              </a:defRPr>
            </a:lvl1pPr>
          </a:lstStyle>
          <a:p>
            <a:pPr lvl="0"/>
            <a:r>
              <a:rPr lang="en-US" noProof="0" dirty="0" smtClean="0"/>
              <a:t>Click to edit Master subtitle style</a:t>
            </a:r>
          </a:p>
        </p:txBody>
      </p:sp>
      <p:sp>
        <p:nvSpPr>
          <p:cNvPr id="12" name="Rectangle 2"/>
          <p:cNvSpPr>
            <a:spLocks noGrp="1" noChangeAspect="1" noChangeArrowheads="1"/>
          </p:cNvSpPr>
          <p:nvPr>
            <p:ph type="ctrTitle"/>
          </p:nvPr>
        </p:nvSpPr>
        <p:spPr>
          <a:xfrm>
            <a:off x="457201" y="136525"/>
            <a:ext cx="6820958" cy="1765300"/>
          </a:xfrm>
        </p:spPr>
        <p:txBody>
          <a:bodyPr anchor="b"/>
          <a:lstStyle>
            <a:lvl1pPr>
              <a:lnSpc>
                <a:spcPct val="95000"/>
              </a:lnSpc>
              <a:defRPr sz="3400" b="0">
                <a:solidFill>
                  <a:schemeClr val="tx1"/>
                </a:solidFill>
              </a:defRPr>
            </a:lvl1pPr>
          </a:lstStyle>
          <a:p>
            <a:pPr lvl="0"/>
            <a:r>
              <a:rPr lang="en-US" noProof="0" dirty="0" smtClean="0"/>
              <a:t>Click to edit Master title style</a:t>
            </a:r>
          </a:p>
        </p:txBody>
      </p:sp>
      <p:sp>
        <p:nvSpPr>
          <p:cNvPr id="3" name="Text Placeholder 2"/>
          <p:cNvSpPr>
            <a:spLocks noGrp="1"/>
          </p:cNvSpPr>
          <p:nvPr>
            <p:ph type="body" sz="quarter" idx="10"/>
          </p:nvPr>
        </p:nvSpPr>
        <p:spPr>
          <a:xfrm>
            <a:off x="3514725" y="6339007"/>
            <a:ext cx="2286000" cy="376238"/>
          </a:xfrm>
        </p:spPr>
        <p:txBody>
          <a:bodyPr/>
          <a:lstStyle>
            <a:lvl1pPr marL="0" indent="0">
              <a:buNone/>
              <a:defRPr sz="1400" baseline="0"/>
            </a:lvl1pPr>
          </a:lstStyle>
          <a:p>
            <a:pPr lvl="0"/>
            <a:r>
              <a:rPr lang="en-US" smtClean="0"/>
              <a:t>Click to edit Master text styles</a:t>
            </a:r>
          </a:p>
        </p:txBody>
      </p:sp>
    </p:spTree>
    <p:extLst>
      <p:ext uri="{BB962C8B-B14F-4D97-AF65-F5344CB8AC3E}">
        <p14:creationId xmlns:p14="http://schemas.microsoft.com/office/powerpoint/2010/main" xmlns="" val="424954348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2990850" y="304800"/>
            <a:ext cx="1400175" cy="257175"/>
          </a:xfrm>
          <a:prstGeom prst="rect">
            <a:avLst/>
          </a:prstGeom>
          <a:solidFill>
            <a:schemeClr val="bg1"/>
          </a:solidFill>
          <a:ln>
            <a:noFill/>
          </a:ln>
          <a:extLst>
            <a:ext uri="{91240B29-F687-4F45-9708-019B960494DF}">
              <a14:hiddenLine xmlns:a14="http://schemas.microsoft.com/office/drawing/2010/main" xmlns="" w="28575" algn="ctr">
                <a:solidFill>
                  <a:srgbClr val="000000"/>
                </a:solidFill>
                <a:round/>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defRPr/>
            </a:pPr>
            <a:endParaRPr lang="en-US" altLang="en-US" smtClean="0">
              <a:solidFill>
                <a:srgbClr val="000000"/>
              </a:solidFill>
            </a:endParaRPr>
          </a:p>
        </p:txBody>
      </p:sp>
      <p:sp>
        <p:nvSpPr>
          <p:cNvPr id="2" name="Title 1"/>
          <p:cNvSpPr>
            <a:spLocks noGrp="1"/>
          </p:cNvSpPr>
          <p:nvPr>
            <p:ph type="title"/>
          </p:nvPr>
        </p:nvSpPr>
        <p:spPr>
          <a:xfrm>
            <a:off x="457200" y="685800"/>
            <a:ext cx="8203814" cy="411162"/>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28800"/>
            <a:ext cx="8172450" cy="4495800"/>
          </a:xfrm>
          <a:prstGeom prst="rect">
            <a:avLst/>
          </a:prstGeom>
        </p:spPr>
        <p:txBody>
          <a:bodyPr/>
          <a:lstStyle>
            <a:lvl1pPr marL="171450" indent="-171450">
              <a:buFont typeface="Arial"/>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2"/>
          <p:cNvSpPr>
            <a:spLocks noGrp="1"/>
          </p:cNvSpPr>
          <p:nvPr>
            <p:ph type="body" sz="quarter" idx="10"/>
          </p:nvPr>
        </p:nvSpPr>
        <p:spPr>
          <a:xfrm>
            <a:off x="3514725" y="6339007"/>
            <a:ext cx="2286000" cy="376238"/>
          </a:xfrm>
        </p:spPr>
        <p:txBody>
          <a:bodyPr/>
          <a:lstStyle>
            <a:lvl1pPr marL="0" indent="0">
              <a:buNone/>
              <a:defRPr sz="1400" baseline="0"/>
            </a:lvl1pPr>
          </a:lstStyle>
          <a:p>
            <a:pPr lvl="0"/>
            <a:r>
              <a:rPr lang="en-US" smtClean="0"/>
              <a:t>Click to edit Master text styles</a:t>
            </a:r>
          </a:p>
        </p:txBody>
      </p:sp>
    </p:spTree>
    <p:extLst>
      <p:ext uri="{BB962C8B-B14F-4D97-AF65-F5344CB8AC3E}">
        <p14:creationId xmlns:p14="http://schemas.microsoft.com/office/powerpoint/2010/main" xmlns="" val="424136471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892969" y="1151930"/>
            <a:ext cx="7358063" cy="2321719"/>
          </a:xfrm>
          <a:prstGeom prst="rect">
            <a:avLst/>
          </a:prstGeom>
        </p:spPr>
        <p:txBody>
          <a:bodyPr anchor="b"/>
          <a:lstStyle/>
          <a:p>
            <a:pPr lvl="0"/>
            <a:r>
              <a:rPr/>
              <a:t>Title Text</a:t>
            </a:r>
          </a:p>
        </p:txBody>
      </p:sp>
      <p:sp>
        <p:nvSpPr>
          <p:cNvPr id="6" name="Shape 6"/>
          <p:cNvSpPr>
            <a:spLocks noGrp="1"/>
          </p:cNvSpPr>
          <p:nvPr>
            <p:ph type="body" idx="1"/>
          </p:nvPr>
        </p:nvSpPr>
        <p:spPr>
          <a:xfrm>
            <a:off x="892969" y="3536156"/>
            <a:ext cx="7358063" cy="794742"/>
          </a:xfrm>
          <a:prstGeom prst="rect">
            <a:avLst/>
          </a:prstGeom>
        </p:spPr>
        <p:txBody>
          <a:bodyPr/>
          <a:lstStyle>
            <a:lvl1pPr marL="0" indent="0" algn="ctr">
              <a:spcBef>
                <a:spcPts val="0"/>
              </a:spcBef>
              <a:buSzTx/>
              <a:buNone/>
              <a:defRPr sz="2200"/>
            </a:lvl1pPr>
            <a:lvl2pPr marL="0" indent="160729" algn="ctr">
              <a:spcBef>
                <a:spcPts val="0"/>
              </a:spcBef>
              <a:buSzTx/>
              <a:buNone/>
              <a:defRPr sz="2200"/>
            </a:lvl2pPr>
            <a:lvl3pPr marL="0" indent="321457" algn="ctr">
              <a:spcBef>
                <a:spcPts val="0"/>
              </a:spcBef>
              <a:buSzTx/>
              <a:buNone/>
              <a:defRPr sz="2200"/>
            </a:lvl3pPr>
            <a:lvl4pPr marL="0" indent="482186" algn="ctr">
              <a:spcBef>
                <a:spcPts val="0"/>
              </a:spcBef>
              <a:buSzTx/>
              <a:buNone/>
              <a:defRPr sz="2200"/>
            </a:lvl4pPr>
            <a:lvl5pPr marL="0" indent="642915" algn="ctr">
              <a:spcBef>
                <a:spcPts val="0"/>
              </a:spcBef>
              <a:buSzTx/>
              <a:buNone/>
              <a:defRPr sz="2200"/>
            </a:lvl5pPr>
          </a:lstStyle>
          <a:p>
            <a:pPr lvl="0"/>
            <a:r>
              <a:rPr/>
              <a:t>Body Level One</a:t>
            </a:r>
          </a:p>
          <a:p>
            <a:pPr lvl="1"/>
            <a:r>
              <a:rPr/>
              <a:t>Body Level Two</a:t>
            </a:r>
          </a:p>
          <a:p>
            <a:pPr lvl="2"/>
            <a:r>
              <a:rPr/>
              <a:t>Body Level Three</a:t>
            </a:r>
          </a:p>
          <a:p>
            <a:pPr lvl="3"/>
            <a:r>
              <a:rPr/>
              <a:t>Body Level Four</a:t>
            </a:r>
          </a:p>
          <a:p>
            <a:pPr lvl="4"/>
            <a:r>
              <a:rPr/>
              <a:t>Body Level Five</a:t>
            </a:r>
          </a:p>
        </p:txBody>
      </p:sp>
    </p:spTree>
    <p:extLst>
      <p:ext uri="{BB962C8B-B14F-4D97-AF65-F5344CB8AC3E}">
        <p14:creationId xmlns:p14="http://schemas.microsoft.com/office/powerpoint/2010/main" xmlns="" val="114189299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2990850" y="304800"/>
            <a:ext cx="1400175" cy="257175"/>
          </a:xfrm>
          <a:prstGeom prst="rect">
            <a:avLst/>
          </a:prstGeom>
          <a:solidFill>
            <a:schemeClr val="bg1"/>
          </a:solidFill>
          <a:ln>
            <a:noFill/>
          </a:ln>
          <a:extLst>
            <a:ext uri="{91240B29-F687-4F45-9708-019B960494DF}">
              <a14:hiddenLine xmlns:a14="http://schemas.microsoft.com/office/drawing/2010/main" xmlns="" w="28575" algn="ctr">
                <a:solidFill>
                  <a:srgbClr val="000000"/>
                </a:solidFill>
                <a:round/>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defRPr/>
            </a:pPr>
            <a:endParaRPr lang="en-US" altLang="en-US" smtClean="0">
              <a:solidFill>
                <a:srgbClr val="000000"/>
              </a:solidFill>
              <a:cs typeface="Arial" charset="0"/>
            </a:endParaRPr>
          </a:p>
        </p:txBody>
      </p:sp>
      <p:sp>
        <p:nvSpPr>
          <p:cNvPr id="2" name="Title 1"/>
          <p:cNvSpPr>
            <a:spLocks noGrp="1"/>
          </p:cNvSpPr>
          <p:nvPr>
            <p:ph type="title"/>
          </p:nvPr>
        </p:nvSpPr>
        <p:spPr>
          <a:xfrm>
            <a:off x="457200" y="685800"/>
            <a:ext cx="8203814" cy="411162"/>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28800"/>
            <a:ext cx="8172450" cy="4495800"/>
          </a:xfrm>
          <a:prstGeom prst="rect">
            <a:avLst/>
          </a:prstGeom>
        </p:spPr>
        <p:txBody>
          <a:bodyPr/>
          <a:lstStyle>
            <a:lvl1pPr marL="171450" indent="-171450">
              <a:buFont typeface="Arial"/>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2"/>
          <p:cNvSpPr>
            <a:spLocks noGrp="1"/>
          </p:cNvSpPr>
          <p:nvPr>
            <p:ph type="body" sz="quarter" idx="10"/>
          </p:nvPr>
        </p:nvSpPr>
        <p:spPr>
          <a:xfrm>
            <a:off x="3514725" y="6339007"/>
            <a:ext cx="2286000" cy="376238"/>
          </a:xfrm>
        </p:spPr>
        <p:txBody>
          <a:bodyPr/>
          <a:lstStyle>
            <a:lvl1pPr marL="0" indent="0">
              <a:buNone/>
              <a:defRPr sz="1400" baseline="0"/>
            </a:lvl1pPr>
          </a:lstStyle>
          <a:p>
            <a:pPr lvl="0"/>
            <a:r>
              <a:rPr lang="en-US" smtClean="0"/>
              <a:t>Click to edit Master text styles</a:t>
            </a:r>
          </a:p>
        </p:txBody>
      </p:sp>
    </p:spTree>
    <p:extLst>
      <p:ext uri="{BB962C8B-B14F-4D97-AF65-F5344CB8AC3E}">
        <p14:creationId xmlns:p14="http://schemas.microsoft.com/office/powerpoint/2010/main" xmlns="" val="271597296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Picture 8" descr="VIDEO_061-01.png"/>
          <p:cNvPicPr>
            <a:picLocks noChangeAspect="1"/>
          </p:cNvPicPr>
          <p:nvPr userDrawn="1"/>
        </p:nvPicPr>
        <p:blipFill>
          <a:blip r:embed="rId2">
            <a:extLst>
              <a:ext uri="{28A0092B-C50C-407E-A947-70E740481C1C}">
                <a14:useLocalDpi xmlns:a14="http://schemas.microsoft.com/office/drawing/2010/main" xmlns="" val="0"/>
              </a:ext>
            </a:extLst>
          </a:blip>
          <a:srcRect r="25005"/>
          <a:stretch>
            <a:fillRect/>
          </a:stretch>
        </p:blipFill>
        <p:spPr bwMode="auto">
          <a:xfrm>
            <a:off x="0" y="1270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0" descr="ibm_37-01.pn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5068888" y="3336925"/>
            <a:ext cx="4197350" cy="3446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Line 7"/>
          <p:cNvSpPr>
            <a:spLocks noChangeShapeType="1"/>
          </p:cNvSpPr>
          <p:nvPr userDrawn="1"/>
        </p:nvSpPr>
        <p:spPr bwMode="auto">
          <a:xfrm>
            <a:off x="457200" y="581025"/>
            <a:ext cx="8208963"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lIns="130622" tIns="65311" rIns="130622" bIns="65311"/>
          <a:lstStyle/>
          <a:p>
            <a:endParaRPr lang="en-US"/>
          </a:p>
        </p:txBody>
      </p:sp>
      <p:sp>
        <p:nvSpPr>
          <p:cNvPr id="7" name="TextBox 20"/>
          <p:cNvSpPr txBox="1">
            <a:spLocks noChangeArrowheads="1"/>
          </p:cNvSpPr>
          <p:nvPr userDrawn="1"/>
        </p:nvSpPr>
        <p:spPr bwMode="auto">
          <a:xfrm>
            <a:off x="368300" y="303213"/>
            <a:ext cx="7562850" cy="276225"/>
          </a:xfrm>
          <a:prstGeom prst="rect">
            <a:avLst/>
          </a:prstGeom>
          <a:noFill/>
          <a:ln>
            <a:noFill/>
          </a:ln>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ts val="0"/>
              </a:spcBef>
              <a:spcAft>
                <a:spcPts val="0"/>
              </a:spcAft>
              <a:defRPr/>
            </a:pPr>
            <a:r>
              <a:rPr lang="en-US" sz="1200" b="1" dirty="0" smtClean="0">
                <a:solidFill>
                  <a:srgbClr val="17AF4B"/>
                </a:solidFill>
              </a:rPr>
              <a:t>Smarter Care &amp; Social Programs </a:t>
            </a:r>
            <a:endParaRPr lang="en-US" sz="1200" kern="0" dirty="0">
              <a:solidFill>
                <a:srgbClr val="000000"/>
              </a:solidFill>
            </a:endParaRPr>
          </a:p>
        </p:txBody>
      </p:sp>
      <p:sp>
        <p:nvSpPr>
          <p:cNvPr id="8" name="Rectangle 6"/>
          <p:cNvSpPr>
            <a:spLocks noChangeArrowheads="1"/>
          </p:cNvSpPr>
          <p:nvPr userDrawn="1"/>
        </p:nvSpPr>
        <p:spPr bwMode="black">
          <a:xfrm>
            <a:off x="5927725" y="6578600"/>
            <a:ext cx="3054350"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p>
            <a:pPr algn="r"/>
            <a:r>
              <a:rPr lang="en-US" sz="800"/>
              <a:t>© 2014 IBM Corporation</a:t>
            </a:r>
            <a:endParaRPr lang="en-US"/>
          </a:p>
        </p:txBody>
      </p:sp>
      <p:sp>
        <p:nvSpPr>
          <p:cNvPr id="13" name="Rectangle 2"/>
          <p:cNvSpPr>
            <a:spLocks noGrp="1" noChangeAspect="1" noChangeArrowheads="1"/>
          </p:cNvSpPr>
          <p:nvPr>
            <p:ph type="ctrTitle"/>
          </p:nvPr>
        </p:nvSpPr>
        <p:spPr bwMode="auto">
          <a:xfrm>
            <a:off x="460376" y="1421342"/>
            <a:ext cx="6820958" cy="1765300"/>
          </a:xfrm>
          <a:prstGeom prst="rect">
            <a:avLst/>
          </a:prstGeom>
          <a:noFill/>
          <a:ln w="9525">
            <a:noFill/>
            <a:miter lim="800000"/>
            <a:headEnd/>
            <a:tailEnd/>
          </a:ln>
        </p:spPr>
        <p:txBody>
          <a:bodyPr anchor="b"/>
          <a:lstStyle>
            <a:lvl1pPr>
              <a:lnSpc>
                <a:spcPct val="95000"/>
              </a:lnSpc>
              <a:defRPr sz="3400" b="0">
                <a:solidFill>
                  <a:srgbClr val="000000"/>
                </a:solidFill>
                <a:latin typeface="Arial"/>
                <a:cs typeface="Arial"/>
              </a:defRPr>
            </a:lvl1pPr>
          </a:lstStyle>
          <a:p>
            <a:pPr lvl="0"/>
            <a:r>
              <a:rPr lang="en-US" noProof="0" dirty="0" smtClean="0"/>
              <a:t>Click to edit Master title style</a:t>
            </a:r>
          </a:p>
        </p:txBody>
      </p:sp>
      <p:sp>
        <p:nvSpPr>
          <p:cNvPr id="19" name="Rectangle 3"/>
          <p:cNvSpPr>
            <a:spLocks noGrp="1" noChangeArrowheads="1"/>
          </p:cNvSpPr>
          <p:nvPr>
            <p:ph type="subTitle" idx="1"/>
          </p:nvPr>
        </p:nvSpPr>
        <p:spPr bwMode="auto">
          <a:xfrm>
            <a:off x="460375" y="3293534"/>
            <a:ext cx="4787900" cy="831850"/>
          </a:xfrm>
          <a:prstGeom prst="rect">
            <a:avLst/>
          </a:prstGeom>
          <a:noFill/>
          <a:ln w="9525">
            <a:noFill/>
            <a:miter lim="800000"/>
            <a:headEnd/>
            <a:tailEnd/>
          </a:ln>
        </p:spPr>
        <p:txBody>
          <a:bodyPr/>
          <a:lstStyle>
            <a:lvl1pPr marL="0" indent="0">
              <a:buFontTx/>
              <a:buNone/>
              <a:defRPr sz="2200" b="0">
                <a:solidFill>
                  <a:schemeClr val="accent3"/>
                </a:solidFill>
                <a:latin typeface="Arial"/>
                <a:cs typeface="Arial"/>
              </a:defRPr>
            </a:lvl1pPr>
          </a:lstStyle>
          <a:p>
            <a:pPr lvl="0"/>
            <a:r>
              <a:rPr lang="en-US" noProof="0" dirty="0" smtClean="0"/>
              <a:t>Click to edit Master subtitle style</a:t>
            </a:r>
          </a:p>
        </p:txBody>
      </p:sp>
    </p:spTree>
    <p:extLst>
      <p:ext uri="{BB962C8B-B14F-4D97-AF65-F5344CB8AC3E}">
        <p14:creationId xmlns:p14="http://schemas.microsoft.com/office/powerpoint/2010/main" xmlns="" val="279258580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2990850" y="304800"/>
            <a:ext cx="1400175" cy="257175"/>
          </a:xfrm>
          <a:prstGeom prst="rect">
            <a:avLst/>
          </a:prstGeom>
          <a:solidFill>
            <a:schemeClr val="bg1"/>
          </a:solidFill>
          <a:ln>
            <a:noFill/>
          </a:ln>
          <a:extLst>
            <a:ext uri="{91240B29-F687-4F45-9708-019B960494DF}">
              <a14:hiddenLine xmlns:a14="http://schemas.microsoft.com/office/drawing/2010/main" xmlns="" w="28575" algn="ctr">
                <a:solidFill>
                  <a:srgbClr val="000000"/>
                </a:solidFill>
                <a:round/>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defRPr/>
            </a:pPr>
            <a:endParaRPr lang="en-US" altLang="en-US" smtClean="0">
              <a:solidFill>
                <a:srgbClr val="000000"/>
              </a:solidFill>
            </a:endParaRPr>
          </a:p>
        </p:txBody>
      </p:sp>
      <p:sp>
        <p:nvSpPr>
          <p:cNvPr id="2" name="Title 1"/>
          <p:cNvSpPr>
            <a:spLocks noGrp="1"/>
          </p:cNvSpPr>
          <p:nvPr>
            <p:ph type="title"/>
          </p:nvPr>
        </p:nvSpPr>
        <p:spPr>
          <a:xfrm>
            <a:off x="457200" y="685800"/>
            <a:ext cx="8203814" cy="411162"/>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28800"/>
            <a:ext cx="8172450" cy="4495800"/>
          </a:xfrm>
          <a:prstGeom prst="rect">
            <a:avLst/>
          </a:prstGeom>
        </p:spPr>
        <p:txBody>
          <a:bodyPr/>
          <a:lstStyle>
            <a:lvl1pPr marL="171450" indent="-171450">
              <a:buFont typeface="Arial"/>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68389570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Title 3"/>
          <p:cNvSpPr>
            <a:spLocks noGrp="1"/>
          </p:cNvSpPr>
          <p:nvPr>
            <p:ph type="title"/>
          </p:nvPr>
        </p:nvSpPr>
        <p:spPr>
          <a:xfrm>
            <a:off x="533400" y="2819400"/>
            <a:ext cx="4648200" cy="2350008"/>
          </a:xfrm>
          <a:effectLst/>
        </p:spPr>
        <p:txBody>
          <a:bodyPr/>
          <a:lstStyle>
            <a:lvl1pPr marL="0" algn="l" defTabSz="914400" rtl="0" eaLnBrk="1" latinLnBrk="0" hangingPunct="1">
              <a:lnSpc>
                <a:spcPts val="4400"/>
              </a:lnSpc>
              <a:spcBef>
                <a:spcPct val="0"/>
              </a:spcBef>
              <a:buNone/>
              <a:defRPr lang="en-US" sz="3600" b="1" kern="1200" cap="none" dirty="0" smtClean="0">
                <a:solidFill>
                  <a:schemeClr val="bg2"/>
                </a:solidFill>
                <a:effectLst/>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xmlns="" val="243559837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447675" y="1597025"/>
            <a:ext cx="3782568"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4513707" y="1597026"/>
            <a:ext cx="3782568"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88339529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7675" y="1586024"/>
            <a:ext cx="3886200" cy="639763"/>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0723" y="2295648"/>
            <a:ext cx="3889818" cy="35717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86275" y="1586024"/>
            <a:ext cx="3886200" cy="639763"/>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86275" y="2295648"/>
            <a:ext cx="3886200" cy="35717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xmlns="" val="218710313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Title 5"/>
          <p:cNvSpPr>
            <a:spLocks noGrp="1"/>
          </p:cNvSpPr>
          <p:nvPr>
            <p:ph type="title"/>
          </p:nvPr>
        </p:nvSpPr>
        <p:spPr>
          <a:xfrm>
            <a:off x="460375" y="657225"/>
            <a:ext cx="8173900" cy="419100"/>
          </a:xfrm>
        </p:spPr>
        <p:txBody>
          <a:bodyPr/>
          <a:lstStyle/>
          <a:p>
            <a:r>
              <a:rPr lang="en-US" smtClean="0"/>
              <a:t>Click to edit Master title style</a:t>
            </a:r>
            <a:endParaRPr lang="en-US"/>
          </a:p>
        </p:txBody>
      </p:sp>
    </p:spTree>
    <p:extLst>
      <p:ext uri="{BB962C8B-B14F-4D97-AF65-F5344CB8AC3E}">
        <p14:creationId xmlns:p14="http://schemas.microsoft.com/office/powerpoint/2010/main" xmlns="" val="5098284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2990850" y="304800"/>
            <a:ext cx="1400175" cy="257175"/>
          </a:xfrm>
          <a:prstGeom prst="rect">
            <a:avLst/>
          </a:prstGeom>
          <a:solidFill>
            <a:schemeClr val="bg1"/>
          </a:solidFill>
          <a:ln>
            <a:noFill/>
          </a:ln>
          <a:extLst>
            <a:ext uri="{91240B29-F687-4F45-9708-019B960494DF}">
              <a14:hiddenLine xmlns:a14="http://schemas.microsoft.com/office/drawing/2010/main" xmlns="" w="28575" algn="ctr">
                <a:solidFill>
                  <a:srgbClr val="000000"/>
                </a:solidFill>
                <a:round/>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defRPr/>
            </a:pPr>
            <a:endParaRPr lang="en-US" altLang="en-US" smtClean="0">
              <a:solidFill>
                <a:srgbClr val="000000"/>
              </a:solidFill>
            </a:endParaRPr>
          </a:p>
        </p:txBody>
      </p:sp>
      <p:sp>
        <p:nvSpPr>
          <p:cNvPr id="2" name="Title 1"/>
          <p:cNvSpPr>
            <a:spLocks noGrp="1"/>
          </p:cNvSpPr>
          <p:nvPr>
            <p:ph type="title"/>
          </p:nvPr>
        </p:nvSpPr>
        <p:spPr>
          <a:xfrm>
            <a:off x="447675" y="668338"/>
            <a:ext cx="8720138" cy="411162"/>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401101586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2990850" y="304800"/>
            <a:ext cx="1400175" cy="257175"/>
          </a:xfrm>
          <a:prstGeom prst="rect">
            <a:avLst/>
          </a:prstGeom>
          <a:solidFill>
            <a:schemeClr val="bg1"/>
          </a:solidFill>
          <a:ln>
            <a:noFill/>
          </a:ln>
          <a:extLst>
            <a:ext uri="{91240B29-F687-4F45-9708-019B960494DF}">
              <a14:hiddenLine xmlns:a14="http://schemas.microsoft.com/office/drawing/2010/main" xmlns="" w="28575" algn="ctr">
                <a:solidFill>
                  <a:srgbClr val="000000"/>
                </a:solidFill>
                <a:round/>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defRPr/>
            </a:pPr>
            <a:endParaRPr lang="en-US" altLang="en-US" smtClean="0">
              <a:solidFill>
                <a:srgbClr val="000000"/>
              </a:solidFill>
            </a:endParaRPr>
          </a:p>
        </p:txBody>
      </p:sp>
    </p:spTree>
    <p:extLst>
      <p:ext uri="{BB962C8B-B14F-4D97-AF65-F5344CB8AC3E}">
        <p14:creationId xmlns:p14="http://schemas.microsoft.com/office/powerpoint/2010/main" xmlns="" val="243444638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74273405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0375" y="714375"/>
            <a:ext cx="8174038"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60375" y="1822450"/>
            <a:ext cx="8285163" cy="4497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18" rIns="91435" bIns="4571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2" name="Line 7"/>
          <p:cNvSpPr>
            <a:spLocks noChangeShapeType="1"/>
          </p:cNvSpPr>
          <p:nvPr/>
        </p:nvSpPr>
        <p:spPr bwMode="auto">
          <a:xfrm>
            <a:off x="457200" y="581025"/>
            <a:ext cx="8208963" cy="0"/>
          </a:xfrm>
          <a:prstGeom prst="line">
            <a:avLst/>
          </a:prstGeom>
          <a:noFill/>
          <a:ln w="9525">
            <a:solidFill>
              <a:schemeClr val="bg2">
                <a:lumMod val="50000"/>
              </a:schemeClr>
            </a:solidFill>
            <a:round/>
            <a:headEnd/>
            <a:tailEnd/>
          </a:ln>
          <a:extLst/>
        </p:spPr>
        <p:txBody>
          <a:bodyPr lIns="130622" tIns="65311" rIns="130622" bIns="65311"/>
          <a:lstStyle/>
          <a:p>
            <a:pPr>
              <a:defRPr/>
            </a:pPr>
            <a:endParaRPr lang="en-US" dirty="0">
              <a:solidFill>
                <a:srgbClr val="000000"/>
              </a:solidFill>
              <a:latin typeface="+mn-lt"/>
              <a:ea typeface="MS PGothic" pitchFamily="34" charset="-128"/>
              <a:cs typeface="Arial" charset="0"/>
            </a:endParaRPr>
          </a:p>
        </p:txBody>
      </p:sp>
      <p:sp>
        <p:nvSpPr>
          <p:cNvPr id="1029" name="Rectangle 6"/>
          <p:cNvSpPr>
            <a:spLocks noChangeArrowheads="1"/>
          </p:cNvSpPr>
          <p:nvPr/>
        </p:nvSpPr>
        <p:spPr bwMode="black">
          <a:xfrm>
            <a:off x="366713" y="6496050"/>
            <a:ext cx="3054350" cy="21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65" tIns="46033" rIns="92065" bIns="46033">
            <a:spAutoFit/>
          </a:bodyPr>
          <a:lstStyle>
            <a:lvl1pPr defTabSz="639763" eaLnBrk="0" hangingPunct="0">
              <a:defRPr>
                <a:solidFill>
                  <a:schemeClr val="tx1"/>
                </a:solidFill>
                <a:latin typeface="Arial" pitchFamily="34" charset="0"/>
                <a:ea typeface="MS PGothic" pitchFamily="34" charset="-128"/>
              </a:defRPr>
            </a:lvl1pPr>
            <a:lvl2pPr marL="742950" indent="-285750" defTabSz="639763" eaLnBrk="0" hangingPunct="0">
              <a:defRPr>
                <a:solidFill>
                  <a:schemeClr val="tx1"/>
                </a:solidFill>
                <a:latin typeface="Arial" pitchFamily="34" charset="0"/>
                <a:ea typeface="MS PGothic" pitchFamily="34" charset="-128"/>
              </a:defRPr>
            </a:lvl2pPr>
            <a:lvl3pPr marL="1143000" indent="-228600" defTabSz="639763" eaLnBrk="0" hangingPunct="0">
              <a:defRPr>
                <a:solidFill>
                  <a:schemeClr val="tx1"/>
                </a:solidFill>
                <a:latin typeface="Arial" pitchFamily="34" charset="0"/>
                <a:ea typeface="MS PGothic" pitchFamily="34" charset="-128"/>
              </a:defRPr>
            </a:lvl3pPr>
            <a:lvl4pPr marL="1600200" indent="-228600" defTabSz="639763" eaLnBrk="0" hangingPunct="0">
              <a:defRPr>
                <a:solidFill>
                  <a:schemeClr val="tx1"/>
                </a:solidFill>
                <a:latin typeface="Arial" pitchFamily="34" charset="0"/>
                <a:ea typeface="MS PGothic" pitchFamily="34" charset="-128"/>
              </a:defRPr>
            </a:lvl4pPr>
            <a:lvl5pPr marL="2057400" indent="-228600" defTabSz="639763" eaLnBrk="0" hangingPunct="0">
              <a:defRPr>
                <a:solidFill>
                  <a:schemeClr val="tx1"/>
                </a:solidFill>
                <a:latin typeface="Arial" pitchFamily="34" charset="0"/>
                <a:ea typeface="MS PGothic" pitchFamily="34" charset="-128"/>
              </a:defRPr>
            </a:lvl5pPr>
            <a:lvl6pPr marL="2514600" indent="-228600" defTabSz="639763"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639763"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639763"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639763"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r>
              <a:rPr lang="en-US" altLang="en-US" sz="800" smtClean="0">
                <a:solidFill>
                  <a:srgbClr val="000000"/>
                </a:solidFill>
              </a:rPr>
              <a:t>© 2014 IBM Corporation</a:t>
            </a:r>
          </a:p>
        </p:txBody>
      </p:sp>
      <p:sp>
        <p:nvSpPr>
          <p:cNvPr id="14" name="Text Box 40"/>
          <p:cNvSpPr txBox="1">
            <a:spLocks noChangeArrowheads="1"/>
          </p:cNvSpPr>
          <p:nvPr/>
        </p:nvSpPr>
        <p:spPr bwMode="auto">
          <a:xfrm>
            <a:off x="8540750" y="6553200"/>
            <a:ext cx="409575" cy="122238"/>
          </a:xfrm>
          <a:prstGeom prst="rect">
            <a:avLst/>
          </a:prstGeom>
          <a:noFill/>
          <a:ln>
            <a:noFill/>
          </a:ln>
          <a:effectLst/>
          <a:extLst/>
        </p:spPr>
        <p:txBody>
          <a:bodyPr lIns="0" tIns="0" rIns="0" bIns="0">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fld id="{DD8FE171-0090-4B41-929F-A14305C858E8}" type="slidenum">
              <a:rPr lang="en-US" altLang="en-US" sz="800" smtClean="0">
                <a:solidFill>
                  <a:srgbClr val="000000"/>
                </a:solidFill>
                <a:ea typeface="MS PGothic" pitchFamily="34" charset="-128"/>
              </a:rPr>
              <a:pPr>
                <a:spcBef>
                  <a:spcPct val="50000"/>
                </a:spcBef>
                <a:defRPr/>
              </a:pPr>
              <a:t>‹#›</a:t>
            </a:fld>
            <a:endParaRPr lang="en-US" altLang="en-US" sz="800" smtClean="0">
              <a:solidFill>
                <a:srgbClr val="000000"/>
              </a:solidFill>
              <a:ea typeface="MS PGothic" pitchFamily="34" charset="-128"/>
            </a:endParaRPr>
          </a:p>
        </p:txBody>
      </p:sp>
      <p:pic>
        <p:nvPicPr>
          <p:cNvPr id="1031" name="Picture 2"/>
          <p:cNvPicPr>
            <a:picLocks noChangeAspect="1"/>
          </p:cNvPicPr>
          <p:nvPr/>
        </p:nvPicPr>
        <p:blipFill>
          <a:blip r:embed="rId17">
            <a:extLst>
              <a:ext uri="{28A0092B-C50C-407E-A947-70E740481C1C}">
                <a14:useLocalDpi xmlns:a14="http://schemas.microsoft.com/office/drawing/2010/main" xmlns="" val="0"/>
              </a:ext>
            </a:extLst>
          </a:blip>
          <a:srcRect/>
          <a:stretch>
            <a:fillRect/>
          </a:stretch>
        </p:blipFill>
        <p:spPr bwMode="auto">
          <a:xfrm>
            <a:off x="8102600" y="290513"/>
            <a:ext cx="563563" cy="211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2" name="TextBox 15"/>
          <p:cNvSpPr txBox="1">
            <a:spLocks noChangeArrowheads="1"/>
          </p:cNvSpPr>
          <p:nvPr/>
        </p:nvSpPr>
        <p:spPr bwMode="auto">
          <a:xfrm>
            <a:off x="368300" y="303213"/>
            <a:ext cx="75628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r>
              <a:rPr lang="en-US" sz="1200" b="1" smtClean="0">
                <a:solidFill>
                  <a:srgbClr val="16AF19"/>
                </a:solidFill>
              </a:rPr>
              <a:t>Smarter Care and Social Programs </a:t>
            </a:r>
            <a:r>
              <a:rPr lang="en-US" sz="1200" smtClean="0">
                <a:solidFill>
                  <a:srgbClr val="000000"/>
                </a:solidFill>
              </a:rPr>
              <a:t>Care Analytics</a:t>
            </a:r>
          </a:p>
        </p:txBody>
      </p:sp>
      <p:sp>
        <p:nvSpPr>
          <p:cNvPr id="1033" name="Rectangle 8"/>
          <p:cNvSpPr>
            <a:spLocks noChangeArrowheads="1"/>
          </p:cNvSpPr>
          <p:nvPr/>
        </p:nvSpPr>
        <p:spPr bwMode="auto">
          <a:xfrm>
            <a:off x="2990850" y="304800"/>
            <a:ext cx="1400175" cy="257175"/>
          </a:xfrm>
          <a:prstGeom prst="rect">
            <a:avLst/>
          </a:prstGeom>
          <a:solidFill>
            <a:schemeClr val="bg1"/>
          </a:solidFill>
          <a:ln>
            <a:noFill/>
          </a:ln>
          <a:extLst>
            <a:ext uri="{91240B29-F687-4F45-9708-019B960494DF}">
              <a14:hiddenLine xmlns:a14="http://schemas.microsoft.com/office/drawing/2010/main" xmlns="" w="28575" algn="ctr">
                <a:solidFill>
                  <a:srgbClr val="000000"/>
                </a:solidFill>
                <a:round/>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defRPr/>
            </a:pPr>
            <a:endParaRPr lang="en-US" alt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88" r:id="rId3"/>
    <p:sldLayoutId id="2147483689" r:id="rId4"/>
    <p:sldLayoutId id="2147483690" r:id="rId5"/>
    <p:sldLayoutId id="2147483691" r:id="rId6"/>
    <p:sldLayoutId id="2147483695" r:id="rId7"/>
    <p:sldLayoutId id="2147483696" r:id="rId8"/>
    <p:sldLayoutId id="2147483692" r:id="rId9"/>
    <p:sldLayoutId id="2147483697" r:id="rId10"/>
    <p:sldLayoutId id="2147483698" r:id="rId11"/>
    <p:sldLayoutId id="2147483699" r:id="rId12"/>
    <p:sldLayoutId id="2147483700" r:id="rId13"/>
    <p:sldLayoutId id="2147483701" r:id="rId14"/>
    <p:sldLayoutId id="2147483702" r:id="rId15"/>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2000">
          <a:solidFill>
            <a:schemeClr val="tx1"/>
          </a:solidFill>
          <a:latin typeface="+mj-lt"/>
          <a:ea typeface="+mj-ea"/>
          <a:cs typeface="+mj-cs"/>
        </a:defRPr>
      </a:lvl1pPr>
      <a:lvl2pPr algn="l" rtl="0" eaLnBrk="0" fontAlgn="base" hangingPunct="0">
        <a:spcBef>
          <a:spcPct val="0"/>
        </a:spcBef>
        <a:spcAft>
          <a:spcPct val="0"/>
        </a:spcAft>
        <a:defRPr sz="2000">
          <a:solidFill>
            <a:schemeClr val="tx1"/>
          </a:solidFill>
          <a:latin typeface="Arial" pitchFamily="34" charset="0"/>
          <a:cs typeface="Arial" pitchFamily="34" charset="0"/>
        </a:defRPr>
      </a:lvl2pPr>
      <a:lvl3pPr algn="l" rtl="0" eaLnBrk="0" fontAlgn="base" hangingPunct="0">
        <a:spcBef>
          <a:spcPct val="0"/>
        </a:spcBef>
        <a:spcAft>
          <a:spcPct val="0"/>
        </a:spcAft>
        <a:defRPr sz="2000">
          <a:solidFill>
            <a:schemeClr val="tx1"/>
          </a:solidFill>
          <a:latin typeface="Arial" pitchFamily="34" charset="0"/>
          <a:cs typeface="Arial" pitchFamily="34" charset="0"/>
        </a:defRPr>
      </a:lvl3pPr>
      <a:lvl4pPr algn="l" rtl="0" eaLnBrk="0" fontAlgn="base" hangingPunct="0">
        <a:spcBef>
          <a:spcPct val="0"/>
        </a:spcBef>
        <a:spcAft>
          <a:spcPct val="0"/>
        </a:spcAft>
        <a:defRPr sz="2000">
          <a:solidFill>
            <a:schemeClr val="tx1"/>
          </a:solidFill>
          <a:latin typeface="Arial" pitchFamily="34" charset="0"/>
          <a:cs typeface="Arial" pitchFamily="34" charset="0"/>
        </a:defRPr>
      </a:lvl4pPr>
      <a:lvl5pPr algn="l" rtl="0" eaLnBrk="0" fontAlgn="base" hangingPunct="0">
        <a:spcBef>
          <a:spcPct val="0"/>
        </a:spcBef>
        <a:spcAft>
          <a:spcPct val="0"/>
        </a:spcAft>
        <a:defRPr sz="2000">
          <a:solidFill>
            <a:schemeClr val="tx1"/>
          </a:solidFill>
          <a:latin typeface="Arial" pitchFamily="34" charset="0"/>
          <a:cs typeface="Arial" pitchFamily="34" charset="0"/>
        </a:defRPr>
      </a:lvl5pPr>
      <a:lvl6pPr marL="457200" algn="l" rtl="0" fontAlgn="base">
        <a:spcBef>
          <a:spcPct val="0"/>
        </a:spcBef>
        <a:spcAft>
          <a:spcPct val="0"/>
        </a:spcAft>
        <a:defRPr sz="2400">
          <a:solidFill>
            <a:srgbClr val="1A66A0"/>
          </a:solidFill>
          <a:latin typeface="Arial" pitchFamily="34" charset="0"/>
          <a:cs typeface="Arial" pitchFamily="34" charset="0"/>
        </a:defRPr>
      </a:lvl6pPr>
      <a:lvl7pPr marL="914400" algn="l" rtl="0" fontAlgn="base">
        <a:spcBef>
          <a:spcPct val="0"/>
        </a:spcBef>
        <a:spcAft>
          <a:spcPct val="0"/>
        </a:spcAft>
        <a:defRPr sz="2400">
          <a:solidFill>
            <a:srgbClr val="1A66A0"/>
          </a:solidFill>
          <a:latin typeface="Arial" pitchFamily="34" charset="0"/>
          <a:cs typeface="Arial" pitchFamily="34" charset="0"/>
        </a:defRPr>
      </a:lvl7pPr>
      <a:lvl8pPr marL="1371600" algn="l" rtl="0" fontAlgn="base">
        <a:spcBef>
          <a:spcPct val="0"/>
        </a:spcBef>
        <a:spcAft>
          <a:spcPct val="0"/>
        </a:spcAft>
        <a:defRPr sz="2400">
          <a:solidFill>
            <a:srgbClr val="1A66A0"/>
          </a:solidFill>
          <a:latin typeface="Arial" pitchFamily="34" charset="0"/>
          <a:cs typeface="Arial" pitchFamily="34" charset="0"/>
        </a:defRPr>
      </a:lvl8pPr>
      <a:lvl9pPr marL="1828800" algn="l" rtl="0" fontAlgn="base">
        <a:spcBef>
          <a:spcPct val="0"/>
        </a:spcBef>
        <a:spcAft>
          <a:spcPct val="0"/>
        </a:spcAft>
        <a:defRPr sz="2400">
          <a:solidFill>
            <a:srgbClr val="1A66A0"/>
          </a:solidFill>
          <a:latin typeface="Arial" pitchFamily="34" charset="0"/>
          <a:cs typeface="Arial" pitchFamily="34" charset="0"/>
        </a:defRPr>
      </a:lvl9pPr>
    </p:titleStyle>
    <p:bodyStyle>
      <a:lvl1pPr marL="171450" indent="-171450" algn="l" rtl="0" eaLnBrk="0" fontAlgn="base" hangingPunct="0">
        <a:spcBef>
          <a:spcPct val="20000"/>
        </a:spcBef>
        <a:spcAft>
          <a:spcPct val="0"/>
        </a:spcAft>
        <a:buClr>
          <a:schemeClr val="tx1"/>
        </a:buClr>
        <a:buFont typeface="Arial" pitchFamily="34" charset="0"/>
        <a:buChar char="•"/>
        <a:defRPr sz="2000">
          <a:solidFill>
            <a:schemeClr val="tx1"/>
          </a:solidFill>
          <a:latin typeface="+mn-lt"/>
          <a:ea typeface="+mn-ea"/>
          <a:cs typeface="+mn-cs"/>
        </a:defRPr>
      </a:lvl1pPr>
      <a:lvl2pPr marL="457200" indent="-171450" algn="l" rtl="0" eaLnBrk="0" fontAlgn="base" hangingPunct="0">
        <a:spcBef>
          <a:spcPct val="20000"/>
        </a:spcBef>
        <a:spcAft>
          <a:spcPct val="0"/>
        </a:spcAft>
        <a:buClr>
          <a:schemeClr val="tx1"/>
        </a:buClr>
        <a:buFont typeface="Arial" pitchFamily="34" charset="0"/>
        <a:buChar char="–"/>
        <a:defRPr>
          <a:solidFill>
            <a:schemeClr val="tx1"/>
          </a:solidFill>
          <a:latin typeface="+mn-lt"/>
          <a:cs typeface="+mn-cs"/>
        </a:defRPr>
      </a:lvl2pPr>
      <a:lvl3pPr marL="685800" indent="-114300" algn="l" rtl="0" eaLnBrk="0" fontAlgn="base" hangingPunct="0">
        <a:spcBef>
          <a:spcPct val="20000"/>
        </a:spcBef>
        <a:spcAft>
          <a:spcPct val="0"/>
        </a:spcAft>
        <a:buClr>
          <a:schemeClr val="tx1"/>
        </a:buClr>
        <a:buChar char="•"/>
        <a:defRPr sz="1600">
          <a:solidFill>
            <a:schemeClr val="tx1"/>
          </a:solidFill>
          <a:latin typeface="+mn-lt"/>
          <a:cs typeface="+mn-cs"/>
        </a:defRPr>
      </a:lvl3pPr>
      <a:lvl4pPr marL="971550" indent="-171450" algn="l" rtl="0" eaLnBrk="0" fontAlgn="base" hangingPunct="0">
        <a:spcBef>
          <a:spcPct val="20000"/>
        </a:spcBef>
        <a:spcAft>
          <a:spcPct val="0"/>
        </a:spcAft>
        <a:buClr>
          <a:schemeClr val="tx1"/>
        </a:buClr>
        <a:buChar char="–"/>
        <a:defRPr sz="1600">
          <a:solidFill>
            <a:schemeClr val="tx1"/>
          </a:solidFill>
          <a:latin typeface="+mn-lt"/>
          <a:cs typeface="+mn-cs"/>
        </a:defRPr>
      </a:lvl4pPr>
      <a:lvl5pPr marL="1257300" indent="-171450" algn="l" rtl="0" eaLnBrk="0" fontAlgn="base" hangingPunct="0">
        <a:spcBef>
          <a:spcPct val="20000"/>
        </a:spcBef>
        <a:spcAft>
          <a:spcPct val="0"/>
        </a:spcAft>
        <a:buClr>
          <a:schemeClr val="tx1"/>
        </a:buClr>
        <a:buChar char="»"/>
        <a:defRPr sz="1600">
          <a:solidFill>
            <a:schemeClr val="tx1"/>
          </a:solidFill>
          <a:latin typeface="+mn-lt"/>
          <a:cs typeface="+mn-cs"/>
        </a:defRPr>
      </a:lvl5pPr>
      <a:lvl6pPr marL="1714500" indent="-171450" algn="l" rtl="0" fontAlgn="base">
        <a:spcBef>
          <a:spcPct val="20000"/>
        </a:spcBef>
        <a:spcAft>
          <a:spcPct val="0"/>
        </a:spcAft>
        <a:buClr>
          <a:schemeClr val="tx1"/>
        </a:buClr>
        <a:buChar char="»"/>
        <a:defRPr sz="1600">
          <a:solidFill>
            <a:schemeClr val="tx1"/>
          </a:solidFill>
          <a:latin typeface="+mn-lt"/>
          <a:cs typeface="+mn-cs"/>
        </a:defRPr>
      </a:lvl6pPr>
      <a:lvl7pPr marL="2171700" indent="-171450" algn="l" rtl="0" fontAlgn="base">
        <a:spcBef>
          <a:spcPct val="20000"/>
        </a:spcBef>
        <a:spcAft>
          <a:spcPct val="0"/>
        </a:spcAft>
        <a:buClr>
          <a:schemeClr val="tx1"/>
        </a:buClr>
        <a:buChar char="»"/>
        <a:defRPr sz="1600">
          <a:solidFill>
            <a:schemeClr val="tx1"/>
          </a:solidFill>
          <a:latin typeface="+mn-lt"/>
          <a:cs typeface="+mn-cs"/>
        </a:defRPr>
      </a:lvl7pPr>
      <a:lvl8pPr marL="2628900" indent="-171450" algn="l" rtl="0" fontAlgn="base">
        <a:spcBef>
          <a:spcPct val="20000"/>
        </a:spcBef>
        <a:spcAft>
          <a:spcPct val="0"/>
        </a:spcAft>
        <a:buClr>
          <a:schemeClr val="tx1"/>
        </a:buClr>
        <a:buChar char="»"/>
        <a:defRPr sz="1600">
          <a:solidFill>
            <a:schemeClr val="tx1"/>
          </a:solidFill>
          <a:latin typeface="+mn-lt"/>
          <a:cs typeface="+mn-cs"/>
        </a:defRPr>
      </a:lvl8pPr>
      <a:lvl9pPr marL="3086100" indent="-171450" algn="l" rtl="0" fontAlgn="base">
        <a:spcBef>
          <a:spcPct val="20000"/>
        </a:spcBef>
        <a:spcAft>
          <a:spcPct val="0"/>
        </a:spcAft>
        <a:buClr>
          <a:schemeClr val="tx1"/>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hyperlink" Target="http://www.hfma.org/anihandouts/xtbce9adrpp1/A03.pdf"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diagramLayout" Target="../diagrams/layout2.xml"/><Relationship Id="rId7" Type="http://schemas.openxmlformats.org/officeDocument/2006/relationships/image" Target="../media/image19.emf"/><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openxmlformats.org/officeDocument/2006/relationships/image" Target="../media/image18.emf"/><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openxmlformats.org/officeDocument/2006/relationships/hyperlink" Target="https://w3-connections.ibm.com/communities/service/html/communityview?communityUuid=2c04bbbc-75a5-4b1e-bf8c-ab044132499f"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43.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2.png"/><Relationship Id="rId1" Type="http://schemas.openxmlformats.org/officeDocument/2006/relationships/slideLayout" Target="../slideLayouts/slideLayout8.xml"/><Relationship Id="rId5" Type="http://schemas.openxmlformats.org/officeDocument/2006/relationships/image" Target="../media/image42.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hyperlink" Target="http://www-03.ibm.com/software/products/en/social-assistance-solution" TargetMode="External"/><Relationship Id="rId5" Type="http://schemas.openxmlformats.org/officeDocument/2006/relationships/hyperlink" Target="mailto:jmann@us.ibm.com" TargetMode="External"/><Relationship Id="rId4" Type="http://schemas.openxmlformats.org/officeDocument/2006/relationships/hyperlink" Target="mailto:jjsweeney@us.ibm.com"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www.ibm.com/legal/copytrade.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8"/>
          <p:cNvSpPr>
            <a:spLocks noGrp="1" noChangeArrowheads="1"/>
          </p:cNvSpPr>
          <p:nvPr>
            <p:ph type="ctrTitle"/>
          </p:nvPr>
        </p:nvSpPr>
        <p:spPr>
          <a:xfrm>
            <a:off x="460374" y="1219200"/>
            <a:ext cx="8302625" cy="1765300"/>
          </a:xfrm>
          <a:ln/>
        </p:spPr>
        <p:txBody>
          <a:bodyPr/>
          <a:lstStyle/>
          <a:p>
            <a:r>
              <a:rPr lang="en-US" sz="2800" dirty="0" smtClean="0">
                <a:latin typeface="Arial" pitchFamily="34" charset="0"/>
                <a:cs typeface="Arial" pitchFamily="34" charset="0"/>
              </a:rPr>
              <a:t>IBM Smarter Social Programs</a:t>
            </a:r>
            <a:br>
              <a:rPr lang="en-US" sz="2800" dirty="0" smtClean="0">
                <a:latin typeface="Arial" pitchFamily="34" charset="0"/>
                <a:cs typeface="Arial" pitchFamily="34" charset="0"/>
              </a:rPr>
            </a:br>
            <a:r>
              <a:rPr lang="en-US" sz="2800" dirty="0" smtClean="0">
                <a:latin typeface="Arial" pitchFamily="34" charset="0"/>
                <a:cs typeface="Arial" pitchFamily="34" charset="0"/>
              </a:rPr>
              <a:t/>
            </a:r>
            <a:br>
              <a:rPr lang="en-US" sz="2800" dirty="0" smtClean="0">
                <a:latin typeface="Arial" pitchFamily="34" charset="0"/>
                <a:cs typeface="Arial" pitchFamily="34" charset="0"/>
              </a:rPr>
            </a:br>
            <a:r>
              <a:rPr lang="en-US" sz="2800" dirty="0" smtClean="0">
                <a:latin typeface="Arial" pitchFamily="34" charset="0"/>
                <a:cs typeface="Arial" pitchFamily="34" charset="0"/>
              </a:rPr>
              <a:t>Integrated Eligibility: Improving Access to Health and Social Programs</a:t>
            </a:r>
            <a:r>
              <a:rPr lang="en-US" dirty="0" smtClean="0">
                <a:latin typeface="Arial" pitchFamily="34" charset="0"/>
                <a:cs typeface="Arial" pitchFamily="34" charset="0"/>
              </a:rPr>
              <a:t/>
            </a:r>
            <a:br>
              <a:rPr lang="en-US" dirty="0" smtClean="0">
                <a:latin typeface="Arial" pitchFamily="34" charset="0"/>
                <a:cs typeface="Arial" pitchFamily="34" charset="0"/>
              </a:rPr>
            </a:br>
            <a:endParaRPr lang="en-US" dirty="0" smtClean="0">
              <a:latin typeface="Arial" pitchFamily="34" charset="0"/>
              <a:cs typeface="Arial" pitchFamily="34" charset="0"/>
            </a:endParaRPr>
          </a:p>
        </p:txBody>
      </p:sp>
      <p:sp>
        <p:nvSpPr>
          <p:cNvPr id="3" name="Subtitle 2"/>
          <p:cNvSpPr>
            <a:spLocks noGrp="1"/>
          </p:cNvSpPr>
          <p:nvPr>
            <p:ph type="subTitle" idx="1"/>
          </p:nvPr>
        </p:nvSpPr>
        <p:spPr>
          <a:xfrm>
            <a:off x="460375" y="2895600"/>
            <a:ext cx="4787900" cy="831850"/>
          </a:xfrm>
        </p:spPr>
        <p:txBody>
          <a:bodyPr/>
          <a:lstStyle/>
          <a:p>
            <a:pPr>
              <a:defRPr/>
            </a:pPr>
            <a:r>
              <a:rPr lang="en-US" dirty="0" smtClean="0"/>
              <a:t>March 26</a:t>
            </a:r>
            <a:r>
              <a:rPr lang="en-US" baseline="30000" dirty="0" smtClean="0"/>
              <a:t>th</a:t>
            </a:r>
            <a:r>
              <a:rPr lang="en-US" dirty="0" smtClean="0"/>
              <a:t>, 2015</a:t>
            </a:r>
          </a:p>
          <a:p>
            <a:pPr>
              <a:defRPr/>
            </a:pPr>
            <a:endParaRPr lang="en-US" dirty="0"/>
          </a:p>
          <a:p>
            <a:pPr lvl="0" eaLnBrk="1" hangingPunct="1"/>
            <a:r>
              <a:rPr lang="en-US" sz="1600" b="1" dirty="0">
                <a:latin typeface="Arial" charset="0"/>
                <a:cs typeface="Arial" charset="0"/>
              </a:rPr>
              <a:t>Jeff Mann</a:t>
            </a:r>
          </a:p>
          <a:p>
            <a:pPr lvl="0" eaLnBrk="1" hangingPunct="1"/>
            <a:r>
              <a:rPr lang="en-US" sz="1600" dirty="0">
                <a:latin typeface="Arial" charset="0"/>
                <a:cs typeface="Arial" charset="0"/>
              </a:rPr>
              <a:t>Strategy and Market Development</a:t>
            </a:r>
          </a:p>
          <a:p>
            <a:pPr lvl="0" eaLnBrk="1" hangingPunct="1"/>
            <a:r>
              <a:rPr lang="pt-BR" sz="1600" dirty="0">
                <a:latin typeface="Arial" charset="0"/>
                <a:cs typeface="Arial" charset="0"/>
              </a:rPr>
              <a:t>IBM Cúram Social Program Management</a:t>
            </a:r>
          </a:p>
          <a:p>
            <a:endParaRPr lang="en-US" sz="1600" b="1" dirty="0" smtClean="0"/>
          </a:p>
          <a:p>
            <a:r>
              <a:rPr lang="en-US" sz="1600" b="1" dirty="0" smtClean="0"/>
              <a:t>John </a:t>
            </a:r>
            <a:r>
              <a:rPr lang="en-US" sz="1600" b="1" dirty="0"/>
              <a:t>J. Sweeney</a:t>
            </a:r>
            <a:r>
              <a:rPr lang="en-US" sz="1600" dirty="0"/>
              <a:t/>
            </a:r>
            <a:br>
              <a:rPr lang="en-US" sz="1600" dirty="0"/>
            </a:br>
            <a:r>
              <a:rPr lang="en-US" sz="1600" dirty="0"/>
              <a:t>Sr. Product Manager </a:t>
            </a:r>
            <a:br>
              <a:rPr lang="en-US" sz="1600" dirty="0"/>
            </a:br>
            <a:r>
              <a:rPr lang="en-US" sz="1600" dirty="0"/>
              <a:t>IBM Smarter Care and Social </a:t>
            </a:r>
            <a:r>
              <a:rPr lang="en-US" sz="1600" dirty="0" smtClean="0"/>
              <a:t>Programs</a:t>
            </a:r>
            <a:endParaRPr lang="en-US" sz="2400" dirty="0"/>
          </a:p>
        </p:txBody>
      </p:sp>
      <p:sp>
        <p:nvSpPr>
          <p:cNvPr id="13316" name="BainBulletsConfiguration" hidden="1"/>
          <p:cNvSpPr txBox="1">
            <a:spLocks noChangeArrowheads="1"/>
          </p:cNvSpPr>
          <p:nvPr/>
        </p:nvSpPr>
        <p:spPr bwMode="auto">
          <a:xfrm>
            <a:off x="12700" y="12700"/>
            <a:ext cx="8890000" cy="107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endParaRPr lang="en-US" sz="100">
              <a:solidFill>
                <a:srgbClr val="FFFFFF"/>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685800"/>
            <a:ext cx="8204200" cy="641350"/>
          </a:xfrm>
        </p:spPr>
        <p:txBody>
          <a:bodyPr/>
          <a:lstStyle/>
          <a:p>
            <a:r>
              <a:rPr lang="en-US" smtClean="0"/>
              <a:t>How do we improve the lives of needy populations while lowering the unsustainable growth in cost to care for them?</a:t>
            </a:r>
            <a:br>
              <a:rPr lang="en-US" smtClean="0"/>
            </a:br>
            <a:endParaRPr lang="en-US" smtClean="0"/>
          </a:p>
        </p:txBody>
      </p:sp>
      <p:pic>
        <p:nvPicPr>
          <p:cNvPr id="26627" name="Picture 5" descr="C:\Users\IBM_AD~1\AppData\Local\Temp\SNAGHTML403e180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4650" y="1760538"/>
            <a:ext cx="5815013" cy="289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8" name="Rectangle 4"/>
          <p:cNvSpPr>
            <a:spLocks noChangeArrowheads="1"/>
          </p:cNvSpPr>
          <p:nvPr/>
        </p:nvSpPr>
        <p:spPr bwMode="auto">
          <a:xfrm>
            <a:off x="374650" y="6086475"/>
            <a:ext cx="40608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sz="600"/>
          </a:p>
          <a:p>
            <a:r>
              <a:rPr lang="en-US" sz="600"/>
              <a:t>Slide 10, </a:t>
            </a:r>
            <a:r>
              <a:rPr lang="en-US" sz="600">
                <a:hlinkClick r:id="rId3"/>
              </a:rPr>
              <a:t>http://www.hfma.org/anihandouts/xtbce9adrpp1/A03.pdf</a:t>
            </a:r>
            <a:r>
              <a:rPr lang="en-US" sz="600"/>
              <a:t>Source: Commercial Sample – MarketScan Commercial claims data; Medicare Sample – Medicare 5% sample. </a:t>
            </a:r>
          </a:p>
          <a:p>
            <a:endParaRPr lang="en-US" sz="600"/>
          </a:p>
        </p:txBody>
      </p:sp>
      <p:pic>
        <p:nvPicPr>
          <p:cNvPr id="26629" name="Picture 3"/>
          <p:cNvPicPr>
            <a:picLocks noChangeAspect="1" noChangeArrowheads="1"/>
          </p:cNvPicPr>
          <p:nvPr/>
        </p:nvPicPr>
        <p:blipFill>
          <a:blip r:embed="rId4">
            <a:extLst>
              <a:ext uri="{28A0092B-C50C-407E-A947-70E740481C1C}">
                <a14:useLocalDpi xmlns:a14="http://schemas.microsoft.com/office/drawing/2010/main" xmlns="" val="0"/>
              </a:ext>
            </a:extLst>
          </a:blip>
          <a:srcRect l="8476" t="4639" r="7922" b="10339"/>
          <a:stretch>
            <a:fillRect/>
          </a:stretch>
        </p:blipFill>
        <p:spPr bwMode="auto">
          <a:xfrm>
            <a:off x="4600575" y="2511425"/>
            <a:ext cx="4362450" cy="3660775"/>
          </a:xfrm>
          <a:prstGeom prst="rect">
            <a:avLst/>
          </a:prstGeom>
          <a:noFill/>
          <a:ln w="19050">
            <a:solidFill>
              <a:schemeClr val="bg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hape 354"/>
          <p:cNvSpPr>
            <a:spLocks noChangeArrowheads="1"/>
          </p:cNvSpPr>
          <p:nvPr/>
        </p:nvSpPr>
        <p:spPr bwMode="auto">
          <a:xfrm>
            <a:off x="460375" y="1441450"/>
            <a:ext cx="4902200" cy="849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6" rIns="32145" bIns="32146">
            <a:spAutoFit/>
          </a:bodyPr>
          <a:lstStyle/>
          <a:p>
            <a:r>
              <a:rPr lang="en-US" sz="1700">
                <a:solidFill>
                  <a:srgbClr val="000000"/>
                </a:solidFill>
                <a:sym typeface="Arial" pitchFamily="34" charset="0"/>
              </a:rPr>
              <a:t>Face an array of complex social challenges  joblessness, homelessness, substance abuse, etc.</a:t>
            </a:r>
          </a:p>
        </p:txBody>
      </p:sp>
      <p:sp>
        <p:nvSpPr>
          <p:cNvPr id="27651" name="Shape 356"/>
          <p:cNvSpPr>
            <a:spLocks noChangeArrowheads="1"/>
          </p:cNvSpPr>
          <p:nvPr/>
        </p:nvSpPr>
        <p:spPr bwMode="auto">
          <a:xfrm>
            <a:off x="-414338" y="-17463"/>
            <a:ext cx="301625" cy="263526"/>
          </a:xfrm>
          <a:prstGeom prst="rect">
            <a:avLst/>
          </a:prstGeom>
          <a:solidFill>
            <a:srgbClr val="C82506"/>
          </a:solidFill>
          <a:ln>
            <a:noFill/>
          </a:ln>
          <a:extLst>
            <a:ext uri="{91240B29-F687-4F45-9708-019B960494DF}">
              <a14:hiddenLine xmlns:a14="http://schemas.microsoft.com/office/drawing/2010/main" xmlns="" w="12700">
                <a:solidFill>
                  <a:srgbClr val="000000"/>
                </a:solidFill>
                <a:miter lim="400000"/>
                <a:headEnd/>
                <a:tailEnd/>
              </a14:hiddenLine>
            </a:ext>
          </a:extLst>
        </p:spPr>
        <p:txBody>
          <a:bodyPr lIns="0" tIns="0" rIns="0" bIns="0" anchor="ctr"/>
          <a:lstStyle/>
          <a:p>
            <a:endParaRPr lang="en-US" sz="2600"/>
          </a:p>
        </p:txBody>
      </p:sp>
      <p:grpSp>
        <p:nvGrpSpPr>
          <p:cNvPr id="27652" name="Group 363"/>
          <p:cNvGrpSpPr>
            <a:grpSpLocks/>
          </p:cNvGrpSpPr>
          <p:nvPr/>
        </p:nvGrpSpPr>
        <p:grpSpPr bwMode="auto">
          <a:xfrm>
            <a:off x="1970088" y="2684463"/>
            <a:ext cx="5203825" cy="2960687"/>
            <a:chOff x="-1" y="0"/>
            <a:chExt cx="7400057" cy="4210680"/>
          </a:xfrm>
        </p:grpSpPr>
        <p:sp>
          <p:nvSpPr>
            <p:cNvPr id="27654" name="Shape 357"/>
            <p:cNvSpPr>
              <a:spLocks noChangeArrowheads="1"/>
            </p:cNvSpPr>
            <p:nvPr/>
          </p:nvSpPr>
          <p:spPr bwMode="auto">
            <a:xfrm>
              <a:off x="4262565" y="1853663"/>
              <a:ext cx="3097213" cy="1890714"/>
            </a:xfrm>
            <a:prstGeom prst="rect">
              <a:avLst/>
            </a:prstGeom>
            <a:solidFill>
              <a:srgbClr val="00882B"/>
            </a:solidFill>
            <a:ln>
              <a:noFill/>
            </a:ln>
            <a:extLst>
              <a:ext uri="{91240B29-F687-4F45-9708-019B960494DF}">
                <a14:hiddenLine xmlns:a14="http://schemas.microsoft.com/office/drawing/2010/main" xmlns="" w="12700">
                  <a:solidFill>
                    <a:srgbClr val="000000"/>
                  </a:solidFill>
                  <a:miter lim="400000"/>
                  <a:headEnd/>
                  <a:tailEnd/>
                </a14:hiddenLine>
              </a:ext>
            </a:extLst>
          </p:spPr>
          <p:txBody>
            <a:bodyPr lIns="45719" tIns="45719" rIns="45719" bIns="45719" anchor="ctr"/>
            <a:lstStyle/>
            <a:p>
              <a:pPr defTabSz="641350"/>
              <a:endParaRPr lang="en-US">
                <a:sym typeface="Arial" pitchFamily="34" charset="0"/>
              </a:endParaRPr>
            </a:p>
          </p:txBody>
        </p:sp>
        <p:sp>
          <p:nvSpPr>
            <p:cNvPr id="27655" name="Shape 358"/>
            <p:cNvSpPr>
              <a:spLocks noChangeArrowheads="1"/>
            </p:cNvSpPr>
            <p:nvPr/>
          </p:nvSpPr>
          <p:spPr bwMode="auto">
            <a:xfrm>
              <a:off x="590677" y="3528476"/>
              <a:ext cx="3097214" cy="215901"/>
            </a:xfrm>
            <a:prstGeom prst="rect">
              <a:avLst/>
            </a:prstGeom>
            <a:solidFill>
              <a:srgbClr val="FFC000"/>
            </a:solidFill>
            <a:ln>
              <a:noFill/>
            </a:ln>
            <a:extLst>
              <a:ext uri="{91240B29-F687-4F45-9708-019B960494DF}">
                <a14:hiddenLine xmlns:a14="http://schemas.microsoft.com/office/drawing/2010/main" xmlns="" w="12700">
                  <a:solidFill>
                    <a:srgbClr val="000000"/>
                  </a:solidFill>
                  <a:miter lim="400000"/>
                  <a:headEnd/>
                  <a:tailEnd/>
                </a14:hiddenLine>
              </a:ext>
            </a:extLst>
          </p:spPr>
          <p:txBody>
            <a:bodyPr lIns="45719" tIns="45719" rIns="45719" bIns="45719" anchor="ctr"/>
            <a:lstStyle/>
            <a:p>
              <a:pPr defTabSz="641350"/>
              <a:endParaRPr lang="en-US">
                <a:sym typeface="Arial" pitchFamily="34" charset="0"/>
              </a:endParaRPr>
            </a:p>
          </p:txBody>
        </p:sp>
        <p:sp>
          <p:nvSpPr>
            <p:cNvPr id="27656" name="Shape 359"/>
            <p:cNvSpPr>
              <a:spLocks noChangeArrowheads="1"/>
            </p:cNvSpPr>
            <p:nvPr/>
          </p:nvSpPr>
          <p:spPr bwMode="auto">
            <a:xfrm>
              <a:off x="1087563" y="1968980"/>
              <a:ext cx="2103440" cy="1190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48655" tIns="48655" rIns="48655" bIns="48655">
              <a:spAutoFit/>
            </a:bodyPr>
            <a:lstStyle/>
            <a:p>
              <a:pPr defTabSz="641350"/>
              <a:r>
                <a:rPr lang="en-US" sz="2800">
                  <a:solidFill>
                    <a:srgbClr val="53585F"/>
                  </a:solidFill>
                  <a:latin typeface="Calibri" pitchFamily="34" charset="0"/>
                  <a:ea typeface="Calibri" pitchFamily="34" charset="0"/>
                  <a:cs typeface="Calibri" pitchFamily="34" charset="0"/>
                  <a:sym typeface="Calibri" pitchFamily="34" charset="0"/>
                </a:rPr>
                <a:t>5% </a:t>
              </a:r>
            </a:p>
            <a:p>
              <a:pPr defTabSz="641350"/>
              <a:r>
                <a:rPr lang="en-US" sz="2000">
                  <a:solidFill>
                    <a:srgbClr val="53585F"/>
                  </a:solidFill>
                  <a:latin typeface="Calibri" pitchFamily="34" charset="0"/>
                  <a:ea typeface="Calibri" pitchFamily="34" charset="0"/>
                  <a:cs typeface="Calibri" pitchFamily="34" charset="0"/>
                  <a:sym typeface="Calibri" pitchFamily="34" charset="0"/>
                </a:rPr>
                <a:t>Of Clients</a:t>
              </a:r>
            </a:p>
          </p:txBody>
        </p:sp>
        <p:sp>
          <p:nvSpPr>
            <p:cNvPr id="27657" name="Shape 360"/>
            <p:cNvSpPr>
              <a:spLocks noChangeArrowheads="1"/>
            </p:cNvSpPr>
            <p:nvPr/>
          </p:nvSpPr>
          <p:spPr bwMode="auto">
            <a:xfrm>
              <a:off x="4759452" y="372623"/>
              <a:ext cx="2103440" cy="1190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48655" tIns="48655" rIns="48655" bIns="48655">
              <a:spAutoFit/>
            </a:bodyPr>
            <a:lstStyle/>
            <a:p>
              <a:pPr defTabSz="641350"/>
              <a:r>
                <a:rPr lang="en-US" sz="2800">
                  <a:solidFill>
                    <a:srgbClr val="53585F"/>
                  </a:solidFill>
                  <a:latin typeface="Calibri" pitchFamily="34" charset="0"/>
                  <a:ea typeface="Calibri" pitchFamily="34" charset="0"/>
                  <a:cs typeface="Calibri" pitchFamily="34" charset="0"/>
                  <a:sym typeface="Calibri" pitchFamily="34" charset="0"/>
                </a:rPr>
                <a:t>50% </a:t>
              </a:r>
            </a:p>
            <a:p>
              <a:pPr defTabSz="641350"/>
              <a:r>
                <a:rPr lang="en-US" sz="2000">
                  <a:solidFill>
                    <a:srgbClr val="53585F"/>
                  </a:solidFill>
                  <a:latin typeface="Calibri" pitchFamily="34" charset="0"/>
                  <a:ea typeface="Calibri" pitchFamily="34" charset="0"/>
                  <a:cs typeface="Calibri" pitchFamily="34" charset="0"/>
                  <a:sym typeface="Calibri" pitchFamily="34" charset="0"/>
                </a:rPr>
                <a:t>Of Cost</a:t>
              </a:r>
            </a:p>
          </p:txBody>
        </p:sp>
        <p:sp>
          <p:nvSpPr>
            <p:cNvPr id="27658" name="Shape 361"/>
            <p:cNvSpPr>
              <a:spLocks noChangeShapeType="1"/>
            </p:cNvSpPr>
            <p:nvPr/>
          </p:nvSpPr>
          <p:spPr bwMode="auto">
            <a:xfrm flipV="1">
              <a:off x="44920" y="0"/>
              <a:ext cx="1" cy="4210680"/>
            </a:xfrm>
            <a:prstGeom prst="line">
              <a:avLst/>
            </a:prstGeom>
            <a:noFill/>
            <a:ln w="88900">
              <a:solidFill>
                <a:srgbClr val="53585F"/>
              </a:solidFill>
              <a:miter lim="400000"/>
              <a:headEnd/>
              <a:tailEnd/>
            </a:ln>
            <a:extLst>
              <a:ext uri="{909E8E84-426E-40DD-AFC4-6F175D3DCCD1}">
                <a14:hiddenFill xmlns:a14="http://schemas.microsoft.com/office/drawing/2010/main" xmlns="">
                  <a:noFill/>
                </a14:hiddenFill>
              </a:ext>
            </a:extLst>
          </p:spPr>
          <p:txBody>
            <a:bodyPr lIns="0" tIns="0" rIns="0" bIns="0" anchor="ctr"/>
            <a:lstStyle/>
            <a:p>
              <a:endParaRPr lang="en-US"/>
            </a:p>
          </p:txBody>
        </p:sp>
        <p:sp>
          <p:nvSpPr>
            <p:cNvPr id="27659" name="Shape 362"/>
            <p:cNvSpPr>
              <a:spLocks noChangeShapeType="1"/>
            </p:cNvSpPr>
            <p:nvPr/>
          </p:nvSpPr>
          <p:spPr bwMode="auto">
            <a:xfrm flipH="1" flipV="1">
              <a:off x="-1" y="4184210"/>
              <a:ext cx="7400057" cy="1"/>
            </a:xfrm>
            <a:prstGeom prst="line">
              <a:avLst/>
            </a:prstGeom>
            <a:noFill/>
            <a:ln w="88900">
              <a:solidFill>
                <a:srgbClr val="53585F"/>
              </a:solidFill>
              <a:miter lim="400000"/>
              <a:headEnd/>
              <a:tailEnd/>
            </a:ln>
            <a:extLst>
              <a:ext uri="{909E8E84-426E-40DD-AFC4-6F175D3DCCD1}">
                <a14:hiddenFill xmlns:a14="http://schemas.microsoft.com/office/drawing/2010/main" xmlns="">
                  <a:noFill/>
                </a14:hiddenFill>
              </a:ext>
            </a:extLst>
          </p:spPr>
          <p:txBody>
            <a:bodyPr lIns="0" tIns="0" rIns="0" bIns="0" anchor="ctr"/>
            <a:lstStyle/>
            <a:p>
              <a:endParaRPr lang="en-US"/>
            </a:p>
          </p:txBody>
        </p:sp>
      </p:grpSp>
      <p:sp>
        <p:nvSpPr>
          <p:cNvPr id="27653" name="Title 3"/>
          <p:cNvSpPr>
            <a:spLocks noGrp="1"/>
          </p:cNvSpPr>
          <p:nvPr>
            <p:ph type="title"/>
          </p:nvPr>
        </p:nvSpPr>
        <p:spPr>
          <a:xfrm>
            <a:off x="460375" y="657225"/>
            <a:ext cx="8174038" cy="419100"/>
          </a:xfrm>
        </p:spPr>
        <p:txBody>
          <a:bodyPr/>
          <a:lstStyle/>
          <a:p>
            <a:r>
              <a:rPr lang="en-US" smtClean="0"/>
              <a:t>Super-utilizers</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6"/>
          <p:cNvSpPr>
            <a:spLocks noChangeArrowheads="1"/>
          </p:cNvSpPr>
          <p:nvPr/>
        </p:nvSpPr>
        <p:spPr bwMode="auto">
          <a:xfrm>
            <a:off x="577850" y="1800225"/>
            <a:ext cx="8566150" cy="1770063"/>
          </a:xfrm>
          <a:prstGeom prst="rect">
            <a:avLst/>
          </a:prstGeom>
          <a:gradFill rotWithShape="1">
            <a:gsLst>
              <a:gs pos="0">
                <a:schemeClr val="bg1"/>
              </a:gs>
              <a:gs pos="100000">
                <a:srgbClr val="808080">
                  <a:alpha val="31000"/>
                </a:srgbClr>
              </a:gs>
            </a:gsLst>
            <a:lin ang="0" scaled="1"/>
          </a:gradFill>
          <a:ln>
            <a:noFill/>
          </a:ln>
          <a:extLst>
            <a:ext uri="{91240B29-F687-4F45-9708-019B960494DF}">
              <a14:hiddenLine xmlns:a14="http://schemas.microsoft.com/office/drawing/2010/main" xmlns="" w="28575" algn="ctr">
                <a:solidFill>
                  <a:srgbClr val="000000"/>
                </a:solidFill>
                <a:round/>
                <a:headEnd/>
                <a:tailEnd/>
              </a14:hiddenLine>
            </a:ext>
          </a:extLst>
        </p:spPr>
        <p:txBody>
          <a:bodyPr/>
          <a:lstStyle/>
          <a:p>
            <a:pPr algn="ctr"/>
            <a:endParaRPr lang="en-US"/>
          </a:p>
        </p:txBody>
      </p:sp>
      <p:sp>
        <p:nvSpPr>
          <p:cNvPr id="29699" name="Rectangle 2"/>
          <p:cNvSpPr>
            <a:spLocks noChangeArrowheads="1"/>
          </p:cNvSpPr>
          <p:nvPr/>
        </p:nvSpPr>
        <p:spPr bwMode="auto">
          <a:xfrm>
            <a:off x="577850" y="3781425"/>
            <a:ext cx="8566150" cy="2752725"/>
          </a:xfrm>
          <a:prstGeom prst="rect">
            <a:avLst/>
          </a:prstGeom>
          <a:gradFill rotWithShape="1">
            <a:gsLst>
              <a:gs pos="0">
                <a:schemeClr val="bg1"/>
              </a:gs>
              <a:gs pos="100000">
                <a:srgbClr val="808080">
                  <a:alpha val="31000"/>
                </a:srgbClr>
              </a:gs>
            </a:gsLst>
            <a:lin ang="0" scaled="1"/>
          </a:gradFill>
          <a:ln>
            <a:noFill/>
          </a:ln>
          <a:extLst>
            <a:ext uri="{91240B29-F687-4F45-9708-019B960494DF}">
              <a14:hiddenLine xmlns:a14="http://schemas.microsoft.com/office/drawing/2010/main" xmlns="" w="28575" algn="ctr">
                <a:solidFill>
                  <a:srgbClr val="000000"/>
                </a:solidFill>
                <a:round/>
                <a:headEnd/>
                <a:tailEnd/>
              </a14:hiddenLine>
            </a:ext>
          </a:extLst>
        </p:spPr>
        <p:txBody>
          <a:bodyPr/>
          <a:lstStyle/>
          <a:p>
            <a:pPr algn="ctr"/>
            <a:endParaRPr lang="en-US"/>
          </a:p>
        </p:txBody>
      </p:sp>
      <p:sp>
        <p:nvSpPr>
          <p:cNvPr id="29700" name="TextBox 41"/>
          <p:cNvSpPr txBox="1">
            <a:spLocks noChangeArrowheads="1"/>
          </p:cNvSpPr>
          <p:nvPr/>
        </p:nvSpPr>
        <p:spPr bwMode="auto">
          <a:xfrm>
            <a:off x="520700" y="2060575"/>
            <a:ext cx="3740150" cy="132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marL="166688" indent="-166688">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Aft>
                <a:spcPct val="30000"/>
              </a:spcAft>
              <a:buFont typeface="Arial" pitchFamily="34" charset="0"/>
              <a:buChar char="•"/>
            </a:pPr>
            <a:r>
              <a:rPr lang="en-US" sz="1300"/>
              <a:t>One-size-fits-all social programs no longer appropriate</a:t>
            </a:r>
          </a:p>
          <a:p>
            <a:pPr>
              <a:spcAft>
                <a:spcPct val="30000"/>
              </a:spcAft>
              <a:buFont typeface="Arial" pitchFamily="34" charset="0"/>
              <a:buChar char="•"/>
            </a:pPr>
            <a:r>
              <a:rPr lang="en-US" sz="1300"/>
              <a:t>Need to focus on prevention, early intervention</a:t>
            </a:r>
          </a:p>
          <a:p>
            <a:pPr>
              <a:spcAft>
                <a:spcPct val="30000"/>
              </a:spcAft>
              <a:buFont typeface="Arial" pitchFamily="34" charset="0"/>
              <a:buChar char="•"/>
            </a:pPr>
            <a:r>
              <a:rPr lang="en-US" sz="1300"/>
              <a:t>Societal changes need to be addressed with holistic view of citizens, their benefits and services</a:t>
            </a:r>
          </a:p>
        </p:txBody>
      </p:sp>
      <p:sp>
        <p:nvSpPr>
          <p:cNvPr id="29701" name="Title 1"/>
          <p:cNvSpPr txBox="1">
            <a:spLocks/>
          </p:cNvSpPr>
          <p:nvPr/>
        </p:nvSpPr>
        <p:spPr bwMode="auto">
          <a:xfrm>
            <a:off x="457200" y="685800"/>
            <a:ext cx="8281988" cy="63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lnSpc>
                <a:spcPct val="90000"/>
              </a:lnSpc>
            </a:pPr>
            <a:r>
              <a:rPr lang="en-US" sz="2000"/>
              <a:t>Governments need new approaches to address emerging social trends and issues</a:t>
            </a:r>
          </a:p>
        </p:txBody>
      </p:sp>
      <p:sp>
        <p:nvSpPr>
          <p:cNvPr id="29702" name="TextBox 49"/>
          <p:cNvSpPr txBox="1">
            <a:spLocks noChangeArrowheads="1"/>
          </p:cNvSpPr>
          <p:nvPr/>
        </p:nvSpPr>
        <p:spPr bwMode="auto">
          <a:xfrm>
            <a:off x="520700" y="1495425"/>
            <a:ext cx="348615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sz="1600" b="1" i="1"/>
              <a:t>Business Megatrends</a:t>
            </a:r>
          </a:p>
        </p:txBody>
      </p:sp>
      <p:sp>
        <p:nvSpPr>
          <p:cNvPr id="29703" name="TextBox 56"/>
          <p:cNvSpPr txBox="1">
            <a:spLocks noChangeArrowheads="1"/>
          </p:cNvSpPr>
          <p:nvPr/>
        </p:nvSpPr>
        <p:spPr bwMode="auto">
          <a:xfrm>
            <a:off x="520700" y="4103688"/>
            <a:ext cx="3740150" cy="2181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marL="166688" indent="-166688">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Aft>
                <a:spcPct val="30000"/>
              </a:spcAft>
              <a:buFont typeface="Arial" pitchFamily="34" charset="0"/>
              <a:buChar char="•"/>
            </a:pPr>
            <a:r>
              <a:rPr lang="en-US" sz="1300"/>
              <a:t>Program coverage expands to all populations, rural and urban</a:t>
            </a:r>
          </a:p>
          <a:p>
            <a:pPr>
              <a:spcAft>
                <a:spcPct val="30000"/>
              </a:spcAft>
              <a:buFont typeface="Arial" pitchFamily="34" charset="0"/>
              <a:buChar char="•"/>
            </a:pPr>
            <a:r>
              <a:rPr lang="en-US" sz="1300"/>
              <a:t>Increasing reform of large-scale social assistance, employment, disability and pension programs</a:t>
            </a:r>
          </a:p>
          <a:p>
            <a:pPr>
              <a:spcAft>
                <a:spcPct val="30000"/>
              </a:spcAft>
              <a:buFont typeface="Arial" pitchFamily="34" charset="0"/>
              <a:buChar char="•"/>
            </a:pPr>
            <a:r>
              <a:rPr lang="en-US" sz="1300"/>
              <a:t>Restructured financial models needed for longer-term economic vitality and new sources of funding</a:t>
            </a:r>
          </a:p>
          <a:p>
            <a:pPr>
              <a:spcAft>
                <a:spcPct val="30000"/>
              </a:spcAft>
              <a:buFont typeface="Arial" pitchFamily="34" charset="0"/>
              <a:buChar char="•"/>
            </a:pPr>
            <a:r>
              <a:rPr lang="en-US" sz="1300"/>
              <a:t>New delivery channels need to be integrated, existing delivery channels need to be modified</a:t>
            </a:r>
          </a:p>
        </p:txBody>
      </p:sp>
      <p:sp>
        <p:nvSpPr>
          <p:cNvPr id="29704" name="Rectangle 3"/>
          <p:cNvSpPr>
            <a:spLocks noChangeArrowheads="1"/>
          </p:cNvSpPr>
          <p:nvPr/>
        </p:nvSpPr>
        <p:spPr bwMode="auto">
          <a:xfrm>
            <a:off x="4968875" y="2060575"/>
            <a:ext cx="3770313" cy="132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marL="166688" indent="-166688">
              <a:spcAft>
                <a:spcPct val="30000"/>
              </a:spcAft>
              <a:buFontTx/>
              <a:buChar char="•"/>
            </a:pPr>
            <a:r>
              <a:rPr lang="en-GB" sz="1300"/>
              <a:t>Differential response to target resources for greatest impact</a:t>
            </a:r>
          </a:p>
          <a:p>
            <a:pPr marL="166688" indent="-166688">
              <a:spcAft>
                <a:spcPct val="30000"/>
              </a:spcAft>
              <a:buFontTx/>
              <a:buChar char="•"/>
            </a:pPr>
            <a:r>
              <a:rPr lang="en-GB" sz="1300"/>
              <a:t>Predictive models to identify those most in need or at risk</a:t>
            </a:r>
          </a:p>
          <a:p>
            <a:pPr marL="166688" indent="-166688">
              <a:spcAft>
                <a:spcPct val="30000"/>
              </a:spcAft>
              <a:buFontTx/>
              <a:buChar char="•"/>
            </a:pPr>
            <a:r>
              <a:rPr lang="en-GB" sz="1300"/>
              <a:t>Outcomes - not outputs - focus, in both policy and service delivery</a:t>
            </a:r>
            <a:endParaRPr lang="en-US" sz="1300"/>
          </a:p>
        </p:txBody>
      </p:sp>
      <p:sp>
        <p:nvSpPr>
          <p:cNvPr id="29705" name="Rectangle 4"/>
          <p:cNvSpPr>
            <a:spLocks noChangeArrowheads="1"/>
          </p:cNvSpPr>
          <p:nvPr/>
        </p:nvSpPr>
        <p:spPr bwMode="auto">
          <a:xfrm>
            <a:off x="4968875" y="4103688"/>
            <a:ext cx="3870325" cy="238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marL="166688" indent="-166688">
              <a:spcAft>
                <a:spcPct val="30000"/>
              </a:spcAft>
              <a:buFontTx/>
              <a:buChar char="•"/>
            </a:pPr>
            <a:r>
              <a:rPr lang="en-GB" sz="1300"/>
              <a:t>Modern delivery systems to provide straight-through processing, accurate payments and increased efficiency</a:t>
            </a:r>
          </a:p>
          <a:p>
            <a:pPr marL="166688" indent="-166688">
              <a:spcAft>
                <a:spcPct val="30000"/>
              </a:spcAft>
              <a:buFontTx/>
              <a:buChar char="•"/>
            </a:pPr>
            <a:r>
              <a:rPr lang="en-GB" sz="1300"/>
              <a:t>Dynamic programs to implement new policies rapidly</a:t>
            </a:r>
          </a:p>
          <a:p>
            <a:pPr marL="166688" indent="-166688">
              <a:spcAft>
                <a:spcPct val="30000"/>
              </a:spcAft>
              <a:buFontTx/>
              <a:buChar char="•"/>
            </a:pPr>
            <a:r>
              <a:rPr lang="en-GB" sz="1300"/>
              <a:t>Shared and integrated service delivery models across government, cities and non-government sector to improve effectiveness and lower costs</a:t>
            </a:r>
          </a:p>
          <a:p>
            <a:pPr marL="166688" indent="-166688">
              <a:spcAft>
                <a:spcPct val="30000"/>
              </a:spcAft>
              <a:buFontTx/>
              <a:buChar char="•"/>
            </a:pPr>
            <a:r>
              <a:rPr lang="en-GB" sz="1300"/>
              <a:t>Universal access models to bring together </a:t>
            </a:r>
            <a:br>
              <a:rPr lang="en-GB" sz="1300"/>
            </a:br>
            <a:r>
              <a:rPr lang="en-GB" sz="1300"/>
              <a:t>the social ecosystem to focus on people and </a:t>
            </a:r>
            <a:br>
              <a:rPr lang="en-GB" sz="1300"/>
            </a:br>
            <a:r>
              <a:rPr lang="en-GB" sz="1300"/>
              <a:t>their families</a:t>
            </a:r>
          </a:p>
        </p:txBody>
      </p:sp>
      <p:sp>
        <p:nvSpPr>
          <p:cNvPr id="29706" name="TextBox 50"/>
          <p:cNvSpPr txBox="1">
            <a:spLocks noChangeArrowheads="1"/>
          </p:cNvSpPr>
          <p:nvPr/>
        </p:nvSpPr>
        <p:spPr bwMode="auto">
          <a:xfrm>
            <a:off x="4949825" y="1462088"/>
            <a:ext cx="3271838"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sz="1600" b="1" i="1"/>
              <a:t>Requirements</a:t>
            </a:r>
          </a:p>
        </p:txBody>
      </p:sp>
      <p:grpSp>
        <p:nvGrpSpPr>
          <p:cNvPr id="29707" name="Group 10"/>
          <p:cNvGrpSpPr>
            <a:grpSpLocks/>
          </p:cNvGrpSpPr>
          <p:nvPr/>
        </p:nvGrpSpPr>
        <p:grpSpPr bwMode="auto">
          <a:xfrm>
            <a:off x="4394200" y="4133850"/>
            <a:ext cx="436563" cy="2255838"/>
            <a:chOff x="4114800" y="2496982"/>
            <a:chExt cx="436560" cy="2254564"/>
          </a:xfrm>
        </p:grpSpPr>
        <p:sp>
          <p:nvSpPr>
            <p:cNvPr id="23" name="Right Brace 22"/>
            <p:cNvSpPr/>
            <p:nvPr/>
          </p:nvSpPr>
          <p:spPr>
            <a:xfrm flipV="1">
              <a:off x="4149725" y="2496982"/>
              <a:ext cx="347661" cy="2254564"/>
            </a:xfrm>
            <a:prstGeom prst="rightBrace">
              <a:avLst>
                <a:gd name="adj1" fmla="val 68627"/>
                <a:gd name="adj2" fmla="val 50434"/>
              </a:avLst>
            </a:prstGeom>
            <a:noFill/>
            <a:ln w="57150" cap="flat" cmpd="sng" algn="ctr">
              <a:solidFill>
                <a:srgbClr val="606060"/>
              </a:solidFill>
              <a:prstDash val="solid"/>
            </a:ln>
            <a:effectLst/>
          </p:spPr>
          <p:txBody>
            <a:bodyPr anchor="ctr"/>
            <a:lstStyle/>
            <a:p>
              <a:pPr algn="ctr" fontAlgn="auto">
                <a:spcBef>
                  <a:spcPts val="0"/>
                </a:spcBef>
                <a:spcAft>
                  <a:spcPts val="0"/>
                </a:spcAft>
                <a:defRPr/>
              </a:pPr>
              <a:endParaRPr lang="en-US" kern="0" dirty="0">
                <a:solidFill>
                  <a:srgbClr val="FFFFFF"/>
                </a:solidFill>
                <a:latin typeface="Arial"/>
                <a:ea typeface="ＭＳ Ｐゴシック"/>
                <a:cs typeface="+mn-cs"/>
              </a:endParaRPr>
            </a:p>
          </p:txBody>
        </p:sp>
        <p:sp>
          <p:nvSpPr>
            <p:cNvPr id="24" name="Oval 23"/>
            <p:cNvSpPr/>
            <p:nvPr/>
          </p:nvSpPr>
          <p:spPr>
            <a:xfrm rot="5400000">
              <a:off x="4114129" y="3390911"/>
              <a:ext cx="437903" cy="436560"/>
            </a:xfrm>
            <a:prstGeom prst="ellipse">
              <a:avLst/>
            </a:prstGeom>
            <a:solidFill>
              <a:srgbClr val="FFFFFF"/>
            </a:solidFill>
            <a:ln w="57150" cap="flat" cmpd="sng" algn="ctr">
              <a:solidFill>
                <a:srgbClr val="808080">
                  <a:lumMod val="75000"/>
                </a:srgbClr>
              </a:solidFill>
              <a:prstDash val="solid"/>
            </a:ln>
            <a:effectLst/>
          </p:spPr>
          <p:txBody>
            <a:bodyPr anchor="ctr"/>
            <a:lstStyle/>
            <a:p>
              <a:pPr algn="ctr" fontAlgn="auto">
                <a:spcBef>
                  <a:spcPts val="0"/>
                </a:spcBef>
                <a:spcAft>
                  <a:spcPts val="0"/>
                </a:spcAft>
                <a:defRPr/>
              </a:pPr>
              <a:endParaRPr lang="en-US" kern="0" dirty="0">
                <a:solidFill>
                  <a:srgbClr val="FFFFFF"/>
                </a:solidFill>
                <a:latin typeface="Arial"/>
                <a:ea typeface="ＭＳ Ｐゴシック"/>
                <a:cs typeface="+mn-cs"/>
              </a:endParaRPr>
            </a:p>
          </p:txBody>
        </p:sp>
        <p:sp>
          <p:nvSpPr>
            <p:cNvPr id="25" name="Striped Right Arrow 24"/>
            <p:cNvSpPr/>
            <p:nvPr/>
          </p:nvSpPr>
          <p:spPr>
            <a:xfrm>
              <a:off x="4216399" y="3467983"/>
              <a:ext cx="265111" cy="282415"/>
            </a:xfrm>
            <a:prstGeom prst="stripedRightArrow">
              <a:avLst>
                <a:gd name="adj1" fmla="val 58571"/>
                <a:gd name="adj2" fmla="val 48975"/>
              </a:avLst>
            </a:prstGeom>
            <a:solidFill>
              <a:srgbClr val="008A52"/>
            </a:solidFill>
            <a:ln w="9525" cap="flat" cmpd="sng" algn="ctr">
              <a:noFill/>
              <a:prstDash val="solid"/>
            </a:ln>
            <a:effectLst/>
          </p:spPr>
          <p:txBody>
            <a:bodyPr anchor="ctr"/>
            <a:lstStyle/>
            <a:p>
              <a:pPr algn="ctr" fontAlgn="auto">
                <a:spcBef>
                  <a:spcPts val="0"/>
                </a:spcBef>
                <a:spcAft>
                  <a:spcPts val="0"/>
                </a:spcAft>
                <a:defRPr/>
              </a:pPr>
              <a:endParaRPr lang="en-US" kern="0" dirty="0">
                <a:solidFill>
                  <a:srgbClr val="46BBEC"/>
                </a:solidFill>
                <a:latin typeface="Arial"/>
                <a:ea typeface="ＭＳ Ｐゴシック"/>
                <a:cs typeface="+mn-cs"/>
              </a:endParaRPr>
            </a:p>
          </p:txBody>
        </p:sp>
      </p:grpSp>
      <p:sp>
        <p:nvSpPr>
          <p:cNvPr id="29708" name="TextBox 1"/>
          <p:cNvSpPr txBox="1">
            <a:spLocks noChangeArrowheads="1"/>
          </p:cNvSpPr>
          <p:nvPr/>
        </p:nvSpPr>
        <p:spPr bwMode="auto">
          <a:xfrm>
            <a:off x="520700" y="3816350"/>
            <a:ext cx="1208088"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600" b="1">
                <a:solidFill>
                  <a:srgbClr val="008A52"/>
                </a:solidFill>
              </a:rPr>
              <a:t>Foundation</a:t>
            </a:r>
          </a:p>
        </p:txBody>
      </p:sp>
      <p:sp>
        <p:nvSpPr>
          <p:cNvPr id="29709" name="TextBox 25"/>
          <p:cNvSpPr txBox="1">
            <a:spLocks noChangeArrowheads="1"/>
          </p:cNvSpPr>
          <p:nvPr/>
        </p:nvSpPr>
        <p:spPr bwMode="auto">
          <a:xfrm>
            <a:off x="520700" y="1793875"/>
            <a:ext cx="1368425"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600" b="1">
                <a:solidFill>
                  <a:srgbClr val="FF9933"/>
                </a:solidFill>
              </a:rPr>
              <a:t>Coordination</a:t>
            </a:r>
          </a:p>
        </p:txBody>
      </p:sp>
      <p:grpSp>
        <p:nvGrpSpPr>
          <p:cNvPr id="29710" name="Group 10"/>
          <p:cNvGrpSpPr>
            <a:grpSpLocks/>
          </p:cNvGrpSpPr>
          <p:nvPr/>
        </p:nvGrpSpPr>
        <p:grpSpPr bwMode="auto">
          <a:xfrm>
            <a:off x="4394200" y="1989138"/>
            <a:ext cx="436563" cy="1379537"/>
            <a:chOff x="4114800" y="2934427"/>
            <a:chExt cx="436560" cy="1379675"/>
          </a:xfrm>
        </p:grpSpPr>
        <p:sp>
          <p:nvSpPr>
            <p:cNvPr id="29" name="Right Brace 28"/>
            <p:cNvSpPr/>
            <p:nvPr/>
          </p:nvSpPr>
          <p:spPr>
            <a:xfrm flipV="1">
              <a:off x="4149725" y="2934427"/>
              <a:ext cx="347661" cy="1379675"/>
            </a:xfrm>
            <a:prstGeom prst="rightBrace">
              <a:avLst>
                <a:gd name="adj1" fmla="val 68627"/>
                <a:gd name="adj2" fmla="val 50434"/>
              </a:avLst>
            </a:prstGeom>
            <a:noFill/>
            <a:ln w="57150" cap="flat" cmpd="sng" algn="ctr">
              <a:solidFill>
                <a:srgbClr val="606060"/>
              </a:solidFill>
              <a:prstDash val="solid"/>
            </a:ln>
            <a:effectLst/>
          </p:spPr>
          <p:txBody>
            <a:bodyPr anchor="ctr"/>
            <a:lstStyle/>
            <a:p>
              <a:pPr algn="ctr" fontAlgn="auto">
                <a:spcBef>
                  <a:spcPts val="0"/>
                </a:spcBef>
                <a:spcAft>
                  <a:spcPts val="0"/>
                </a:spcAft>
                <a:defRPr/>
              </a:pPr>
              <a:endParaRPr lang="en-US" kern="0" dirty="0">
                <a:solidFill>
                  <a:srgbClr val="FFFFFF"/>
                </a:solidFill>
                <a:latin typeface="Arial"/>
                <a:ea typeface="ＭＳ Ｐゴシック"/>
                <a:cs typeface="+mn-cs"/>
              </a:endParaRPr>
            </a:p>
          </p:txBody>
        </p:sp>
        <p:sp>
          <p:nvSpPr>
            <p:cNvPr id="30" name="Oval 29"/>
            <p:cNvSpPr/>
            <p:nvPr/>
          </p:nvSpPr>
          <p:spPr>
            <a:xfrm rot="5400000">
              <a:off x="4115571" y="3390902"/>
              <a:ext cx="435019" cy="436560"/>
            </a:xfrm>
            <a:prstGeom prst="ellipse">
              <a:avLst/>
            </a:prstGeom>
            <a:solidFill>
              <a:srgbClr val="FFFFFF"/>
            </a:solidFill>
            <a:ln w="57150" cap="flat" cmpd="sng" algn="ctr">
              <a:solidFill>
                <a:srgbClr val="808080">
                  <a:lumMod val="75000"/>
                </a:srgbClr>
              </a:solidFill>
              <a:prstDash val="solid"/>
            </a:ln>
            <a:effectLst/>
          </p:spPr>
          <p:txBody>
            <a:bodyPr anchor="ctr"/>
            <a:lstStyle/>
            <a:p>
              <a:pPr algn="ctr" fontAlgn="auto">
                <a:spcBef>
                  <a:spcPts val="0"/>
                </a:spcBef>
                <a:spcAft>
                  <a:spcPts val="0"/>
                </a:spcAft>
                <a:defRPr/>
              </a:pPr>
              <a:endParaRPr lang="en-US" kern="0" dirty="0">
                <a:solidFill>
                  <a:srgbClr val="FFFFFF"/>
                </a:solidFill>
                <a:latin typeface="Arial"/>
                <a:ea typeface="ＭＳ Ｐゴシック"/>
                <a:cs typeface="+mn-cs"/>
              </a:endParaRPr>
            </a:p>
          </p:txBody>
        </p:sp>
        <p:sp>
          <p:nvSpPr>
            <p:cNvPr id="31" name="Striped Right Arrow 30"/>
            <p:cNvSpPr/>
            <p:nvPr/>
          </p:nvSpPr>
          <p:spPr>
            <a:xfrm>
              <a:off x="4216399" y="3469468"/>
              <a:ext cx="265111" cy="279428"/>
            </a:xfrm>
            <a:prstGeom prst="stripedRightArrow">
              <a:avLst>
                <a:gd name="adj1" fmla="val 58571"/>
                <a:gd name="adj2" fmla="val 48975"/>
              </a:avLst>
            </a:prstGeom>
            <a:solidFill>
              <a:srgbClr val="FF9933"/>
            </a:solidFill>
            <a:ln w="9525" cap="flat" cmpd="sng" algn="ctr">
              <a:noFill/>
              <a:prstDash val="solid"/>
            </a:ln>
            <a:effectLst/>
          </p:spPr>
          <p:txBody>
            <a:bodyPr anchor="ctr"/>
            <a:lstStyle/>
            <a:p>
              <a:pPr algn="ctr" fontAlgn="auto">
                <a:spcBef>
                  <a:spcPts val="0"/>
                </a:spcBef>
                <a:spcAft>
                  <a:spcPts val="0"/>
                </a:spcAft>
                <a:defRPr/>
              </a:pPr>
              <a:endParaRPr lang="en-US" kern="0" dirty="0">
                <a:solidFill>
                  <a:srgbClr val="46BBEC"/>
                </a:solidFill>
                <a:latin typeface="Arial"/>
                <a:ea typeface="ＭＳ Ｐゴシック"/>
                <a:cs typeface="+mn-cs"/>
              </a:endParaRPr>
            </a:p>
          </p:txBody>
        </p:sp>
      </p:gr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p:cNvGraphicFramePr>
            <a:graphicFrameLocks/>
          </p:cNvGraphicFramePr>
          <p:nvPr/>
        </p:nvGraphicFramePr>
        <p:xfrm>
          <a:off x="1292891" y="1502662"/>
          <a:ext cx="6732588" cy="3932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3795" name="Picture 3" descr="Family.eps"/>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2084388" y="3452813"/>
            <a:ext cx="6985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6" name="Picture 4" descr="Interconnected.eps"/>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6472238" y="4238625"/>
            <a:ext cx="8128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7" name="Picture 5" descr="Intelligent.eps"/>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5002213" y="1790700"/>
            <a:ext cx="8255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p:cNvSpPr txBox="1">
            <a:spLocks/>
          </p:cNvSpPr>
          <p:nvPr/>
        </p:nvSpPr>
        <p:spPr bwMode="auto">
          <a:xfrm>
            <a:off x="804863" y="1414463"/>
            <a:ext cx="8720137" cy="309562"/>
          </a:xfrm>
          <a:prstGeom prst="rect">
            <a:avLst/>
          </a:prstGeom>
          <a:noFill/>
          <a:ln w="9525">
            <a:noFill/>
            <a:miter lim="800000"/>
            <a:headEnd/>
            <a:tailEnd/>
          </a:ln>
        </p:spPr>
        <p:txBody>
          <a:bodyPr lIns="0" tIns="0" rIns="0" bIns="0"/>
          <a:lstStyle/>
          <a:p>
            <a:pPr eaLnBrk="0" hangingPunct="0">
              <a:defRPr/>
            </a:pPr>
            <a:endParaRPr lang="en-US" sz="2000" kern="0" dirty="0">
              <a:latin typeface="+mj-lt"/>
              <a:ea typeface="+mj-ea"/>
              <a:cs typeface="Calibri"/>
            </a:endParaRPr>
          </a:p>
        </p:txBody>
      </p:sp>
      <p:sp>
        <p:nvSpPr>
          <p:cNvPr id="33799" name="Title 7"/>
          <p:cNvSpPr>
            <a:spLocks noGrp="1"/>
          </p:cNvSpPr>
          <p:nvPr>
            <p:ph type="title"/>
          </p:nvPr>
        </p:nvSpPr>
        <p:spPr>
          <a:xfrm>
            <a:off x="460375" y="657225"/>
            <a:ext cx="8174038" cy="419100"/>
          </a:xfrm>
        </p:spPr>
        <p:txBody>
          <a:bodyPr/>
          <a:lstStyle/>
          <a:p>
            <a:r>
              <a:rPr lang="en-US" smtClean="0">
                <a:ea typeface="Calibri" pitchFamily="34" charset="0"/>
                <a:cs typeface="Calibri" pitchFamily="34" charset="0"/>
              </a:rPr>
              <a:t>Person-Centered </a:t>
            </a:r>
            <a:r>
              <a:rPr lang="en-US" smtClean="0"/>
              <a:t>Design Principles</a:t>
            </a:r>
          </a:p>
        </p:txBody>
      </p:sp>
      <p:sp>
        <p:nvSpPr>
          <p:cNvPr id="33800" name="Rectangle 8"/>
          <p:cNvSpPr>
            <a:spLocks noChangeArrowheads="1"/>
          </p:cNvSpPr>
          <p:nvPr/>
        </p:nvSpPr>
        <p:spPr bwMode="auto">
          <a:xfrm>
            <a:off x="6376988" y="2182813"/>
            <a:ext cx="2259012" cy="1570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600">
                <a:solidFill>
                  <a:srgbClr val="000000"/>
                </a:solidFill>
                <a:ea typeface="MS PGothic" pitchFamily="34" charset="-128"/>
                <a:cs typeface="Calibri" pitchFamily="34" charset="0"/>
              </a:rPr>
              <a:t>Understanding, adapting and responding to the Citizen, environment, the context, the situation and the team </a:t>
            </a:r>
          </a:p>
        </p:txBody>
      </p:sp>
      <p:sp>
        <p:nvSpPr>
          <p:cNvPr id="33801" name="Rectangle 9"/>
          <p:cNvSpPr>
            <a:spLocks noChangeArrowheads="1"/>
          </p:cNvSpPr>
          <p:nvPr/>
        </p:nvSpPr>
        <p:spPr bwMode="auto">
          <a:xfrm>
            <a:off x="1003300" y="1398588"/>
            <a:ext cx="2276475" cy="156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600">
                <a:solidFill>
                  <a:srgbClr val="000000"/>
                </a:solidFill>
                <a:ea typeface="MS PGothic" pitchFamily="34" charset="-128"/>
                <a:cs typeface="Calibri" pitchFamily="34" charset="0"/>
              </a:rPr>
              <a:t>Enabling the multidisciplinary team to be more effective and efficient across the Planning and Delivery phases</a:t>
            </a:r>
          </a:p>
        </p:txBody>
      </p:sp>
      <p:sp>
        <p:nvSpPr>
          <p:cNvPr id="33802" name="Rectangle 10"/>
          <p:cNvSpPr>
            <a:spLocks noChangeArrowheads="1"/>
          </p:cNvSpPr>
          <p:nvPr/>
        </p:nvSpPr>
        <p:spPr bwMode="auto">
          <a:xfrm>
            <a:off x="430213" y="4772025"/>
            <a:ext cx="278765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1" algn="ctr" eaLnBrk="0" hangingPunct="0">
              <a:buClr>
                <a:srgbClr val="000000"/>
              </a:buClr>
            </a:pPr>
            <a:r>
              <a:rPr lang="en-US" sz="1600">
                <a:solidFill>
                  <a:srgbClr val="000000"/>
                </a:solidFill>
                <a:ea typeface="MS PGothic" pitchFamily="34" charset="-128"/>
                <a:cs typeface="Calibri" pitchFamily="34" charset="0"/>
              </a:rPr>
              <a:t>Inclusive understanding of the client, their social network, and their engagement with the care network  </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stripes.png"/>
          <p:cNvPicPr>
            <a:picLocks noChangeAspect="1"/>
          </p:cNvPicPr>
          <p:nvPr/>
        </p:nvPicPr>
        <p:blipFill>
          <a:blip r:embed="rId3">
            <a:extLst>
              <a:ext uri="{28A0092B-C50C-407E-A947-70E740481C1C}">
                <a14:useLocalDpi xmlns:a14="http://schemas.microsoft.com/office/drawing/2010/main" xmlns="" val="0"/>
              </a:ext>
            </a:extLst>
          </a:blip>
          <a:srcRect l="-2" t="22160" r="-47220"/>
          <a:stretch>
            <a:fillRect/>
          </a:stretch>
        </p:blipFill>
        <p:spPr bwMode="auto">
          <a:xfrm>
            <a:off x="-28575" y="1301750"/>
            <a:ext cx="9144000" cy="555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19" name="Title 4"/>
          <p:cNvSpPr>
            <a:spLocks noGrp="1"/>
          </p:cNvSpPr>
          <p:nvPr>
            <p:ph type="title" idx="4294967295"/>
          </p:nvPr>
        </p:nvSpPr>
        <p:spPr>
          <a:xfrm>
            <a:off x="457200" y="685800"/>
            <a:ext cx="7731125" cy="822325"/>
          </a:xfrm>
        </p:spPr>
        <p:txBody>
          <a:bodyPr/>
          <a:lstStyle/>
          <a:p>
            <a:r>
              <a:rPr lang="en-GB" smtClean="0"/>
              <a:t>Contents</a:t>
            </a:r>
          </a:p>
        </p:txBody>
      </p:sp>
      <p:sp>
        <p:nvSpPr>
          <p:cNvPr id="34820" name="Content Placeholder 5"/>
          <p:cNvSpPr>
            <a:spLocks noGrp="1"/>
          </p:cNvSpPr>
          <p:nvPr>
            <p:ph idx="4294967295"/>
          </p:nvPr>
        </p:nvSpPr>
        <p:spPr>
          <a:xfrm>
            <a:off x="466725" y="1658938"/>
            <a:ext cx="5011738" cy="4495800"/>
          </a:xfrm>
        </p:spPr>
        <p:txBody>
          <a:bodyPr/>
          <a:lstStyle/>
          <a:p>
            <a:pPr>
              <a:spcBef>
                <a:spcPct val="0"/>
              </a:spcBef>
              <a:spcAft>
                <a:spcPts val="1200"/>
              </a:spcAft>
            </a:pPr>
            <a:r>
              <a:rPr lang="en-GB" sz="1600" smtClean="0"/>
              <a:t>IBM Commitment</a:t>
            </a:r>
          </a:p>
          <a:p>
            <a:pPr>
              <a:spcBef>
                <a:spcPct val="0"/>
              </a:spcBef>
              <a:spcAft>
                <a:spcPts val="1200"/>
              </a:spcAft>
            </a:pPr>
            <a:endParaRPr lang="en-GB" sz="1600" smtClean="0"/>
          </a:p>
          <a:p>
            <a:pPr>
              <a:spcBef>
                <a:spcPct val="0"/>
              </a:spcBef>
              <a:spcAft>
                <a:spcPts val="1200"/>
              </a:spcAft>
            </a:pPr>
            <a:r>
              <a:rPr lang="en-GB" sz="1600" smtClean="0"/>
              <a:t>Integrated Eligibility </a:t>
            </a:r>
          </a:p>
          <a:p>
            <a:pPr>
              <a:spcBef>
                <a:spcPct val="0"/>
              </a:spcBef>
              <a:spcAft>
                <a:spcPts val="1200"/>
              </a:spcAft>
            </a:pPr>
            <a:endParaRPr lang="en-GB" sz="1600" smtClean="0"/>
          </a:p>
          <a:p>
            <a:pPr>
              <a:spcBef>
                <a:spcPct val="0"/>
              </a:spcBef>
              <a:spcAft>
                <a:spcPts val="1200"/>
              </a:spcAft>
            </a:pPr>
            <a:r>
              <a:rPr lang="en-GB" sz="1600" u="sng" smtClean="0"/>
              <a:t>The Solution</a:t>
            </a:r>
          </a:p>
          <a:p>
            <a:pPr>
              <a:spcBef>
                <a:spcPct val="0"/>
              </a:spcBef>
              <a:spcAft>
                <a:spcPts val="1200"/>
              </a:spcAft>
            </a:pPr>
            <a:endParaRPr lang="en-GB" sz="1600" smtClean="0"/>
          </a:p>
          <a:p>
            <a:pPr>
              <a:spcBef>
                <a:spcPct val="0"/>
              </a:spcBef>
              <a:spcAft>
                <a:spcPts val="1200"/>
              </a:spcAft>
            </a:pPr>
            <a:r>
              <a:rPr lang="en-GB" sz="1600" smtClean="0"/>
              <a:t>Next Steps</a:t>
            </a:r>
          </a:p>
        </p:txBody>
      </p:sp>
      <p:grpSp>
        <p:nvGrpSpPr>
          <p:cNvPr id="34821" name="Group 14"/>
          <p:cNvGrpSpPr>
            <a:grpSpLocks/>
          </p:cNvGrpSpPr>
          <p:nvPr/>
        </p:nvGrpSpPr>
        <p:grpSpPr bwMode="auto">
          <a:xfrm>
            <a:off x="7340600" y="685800"/>
            <a:ext cx="1177925" cy="1173163"/>
            <a:chOff x="6502400" y="1702963"/>
            <a:chExt cx="574675" cy="574675"/>
          </a:xfrm>
        </p:grpSpPr>
        <p:sp>
          <p:nvSpPr>
            <p:cNvPr id="34822" name="Oval 110"/>
            <p:cNvSpPr>
              <a:spLocks noChangeArrowheads="1"/>
            </p:cNvSpPr>
            <p:nvPr/>
          </p:nvSpPr>
          <p:spPr bwMode="auto">
            <a:xfrm>
              <a:off x="6502400" y="1702963"/>
              <a:ext cx="574675" cy="574675"/>
            </a:xfrm>
            <a:prstGeom prst="ellipse">
              <a:avLst/>
            </a:prstGeom>
            <a:solidFill>
              <a:srgbClr val="FF4F0C"/>
            </a:solidFill>
            <a:ln>
              <a:noFill/>
            </a:ln>
            <a:extLst>
              <a:ext uri="{91240B29-F687-4F45-9708-019B960494DF}">
                <a14:hiddenLine xmlns:a14="http://schemas.microsoft.com/office/drawing/2010/main" xmlns="" w="28575" algn="ctr">
                  <a:solidFill>
                    <a:srgbClr val="000000"/>
                  </a:solidFill>
                  <a:round/>
                  <a:headEnd/>
                  <a:tailEnd/>
                </a14:hiddenLine>
              </a:ext>
            </a:extLst>
          </p:spPr>
          <p:txBody>
            <a:bodyPr/>
            <a:lstStyle/>
            <a:p>
              <a:pPr algn="ctr"/>
              <a:endParaRPr lang="en-US"/>
            </a:p>
          </p:txBody>
        </p:sp>
        <p:pic>
          <p:nvPicPr>
            <p:cNvPr id="34823" name="Picture 16" descr="Folder_Wht.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32627" y="1826105"/>
              <a:ext cx="479412" cy="326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4" name="Picture 101"/>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72157" y="1925798"/>
              <a:ext cx="220127" cy="186261"/>
            </a:xfrm>
            <a:prstGeom prst="rect">
              <a:avLst/>
            </a:prstGeom>
            <a:solidFill>
              <a:srgbClr val="FF4F0C"/>
            </a:solidFill>
            <a:ln>
              <a:noFill/>
            </a:ln>
            <a:extLs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stripes.png"/>
          <p:cNvPicPr>
            <a:picLocks noChangeAspect="1"/>
          </p:cNvPicPr>
          <p:nvPr/>
        </p:nvPicPr>
        <p:blipFill>
          <a:blip r:embed="rId2">
            <a:extLst>
              <a:ext uri="{28A0092B-C50C-407E-A947-70E740481C1C}">
                <a14:useLocalDpi xmlns:a14="http://schemas.microsoft.com/office/drawing/2010/main" xmlns="" val="0"/>
              </a:ext>
            </a:extLst>
          </a:blip>
          <a:srcRect l="-2" t="22160" r="-47220"/>
          <a:stretch>
            <a:fillRect/>
          </a:stretch>
        </p:blipFill>
        <p:spPr bwMode="auto">
          <a:xfrm>
            <a:off x="0" y="3162300"/>
            <a:ext cx="9144000" cy="369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5843" name="Group 9"/>
          <p:cNvGrpSpPr>
            <a:grpSpLocks/>
          </p:cNvGrpSpPr>
          <p:nvPr/>
        </p:nvGrpSpPr>
        <p:grpSpPr bwMode="auto">
          <a:xfrm>
            <a:off x="438150" y="3154363"/>
            <a:ext cx="8634413" cy="2000250"/>
            <a:chOff x="438150" y="3154559"/>
            <a:chExt cx="8633952" cy="2000250"/>
          </a:xfrm>
        </p:grpSpPr>
        <p:pic>
          <p:nvPicPr>
            <p:cNvPr id="35845" name="Picture 7"/>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438150" y="3154559"/>
              <a:ext cx="22098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6" name="Picture 8"/>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633202" y="3154559"/>
              <a:ext cx="6438900" cy="200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3" name="Rectangle 12"/>
          <p:cNvSpPr/>
          <p:nvPr/>
        </p:nvSpPr>
        <p:spPr>
          <a:xfrm>
            <a:off x="2933700" y="3327400"/>
            <a:ext cx="4572000" cy="1503363"/>
          </a:xfrm>
          <a:prstGeom prst="rect">
            <a:avLst/>
          </a:prstGeom>
        </p:spPr>
        <p:txBody>
          <a:bodyPr>
            <a:spAutoFit/>
          </a:bodyPr>
          <a:lstStyle/>
          <a:p>
            <a:pPr fontAlgn="auto">
              <a:lnSpc>
                <a:spcPts val="5500"/>
              </a:lnSpc>
              <a:spcBef>
                <a:spcPts val="0"/>
              </a:spcBef>
              <a:spcAft>
                <a:spcPts val="0"/>
              </a:spcAft>
              <a:defRPr/>
            </a:pPr>
            <a:r>
              <a:rPr lang="en-US" sz="4800" b="1" kern="0" dirty="0">
                <a:solidFill>
                  <a:srgbClr val="FFFFFF"/>
                </a:solidFill>
                <a:latin typeface="+mn-lt"/>
                <a:cs typeface="+mn-cs"/>
              </a:rPr>
              <a:t>Product </a:t>
            </a:r>
          </a:p>
          <a:p>
            <a:pPr fontAlgn="auto">
              <a:lnSpc>
                <a:spcPts val="5500"/>
              </a:lnSpc>
              <a:spcBef>
                <a:spcPts val="0"/>
              </a:spcBef>
              <a:spcAft>
                <a:spcPts val="0"/>
              </a:spcAft>
              <a:defRPr/>
            </a:pPr>
            <a:r>
              <a:rPr lang="en-US" sz="4800" b="1" kern="0" dirty="0">
                <a:solidFill>
                  <a:srgbClr val="FFFFFF"/>
                </a:solidFill>
                <a:latin typeface="+mn-lt"/>
                <a:cs typeface="+mn-cs"/>
              </a:rPr>
              <a:t>Overview</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rot="10800000" flipH="1">
            <a:off x="2086873" y="1287248"/>
            <a:ext cx="6538776" cy="1681165"/>
          </a:xfrm>
          <a:prstGeom prst="rect">
            <a:avLst/>
          </a:prstGeom>
          <a:gradFill flip="none" rotWithShape="1">
            <a:gsLst>
              <a:gs pos="0">
                <a:srgbClr val="BAC3CD">
                  <a:tint val="50000"/>
                  <a:satMod val="300000"/>
                </a:srgbClr>
              </a:gs>
              <a:gs pos="99000">
                <a:schemeClr val="bg1"/>
              </a:gs>
              <a:gs pos="100000">
                <a:schemeClr val="bg1"/>
              </a:gs>
            </a:gsLst>
            <a:path path="circle">
              <a:fillToRect l="100000" b="100000"/>
            </a:path>
            <a:tileRect t="-100000" r="-100000"/>
          </a:gradFill>
          <a:ln>
            <a:noFill/>
            <a:headEnd/>
            <a:tailEnd/>
          </a:ln>
          <a:effectLst/>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endParaRPr lang="en-US" sz="1000">
              <a:solidFill>
                <a:srgbClr val="FFFFFF"/>
              </a:solidFill>
              <a:cs typeface="Arial" pitchFamily="34" charset="0"/>
            </a:endParaRPr>
          </a:p>
        </p:txBody>
      </p:sp>
      <p:sp>
        <p:nvSpPr>
          <p:cNvPr id="13" name="Rectangle 12"/>
          <p:cNvSpPr/>
          <p:nvPr/>
        </p:nvSpPr>
        <p:spPr bwMode="auto">
          <a:xfrm rot="10800000" flipH="1">
            <a:off x="2086872" y="3028796"/>
            <a:ext cx="6538776" cy="1681165"/>
          </a:xfrm>
          <a:prstGeom prst="rect">
            <a:avLst/>
          </a:prstGeom>
          <a:gradFill flip="none" rotWithShape="1">
            <a:gsLst>
              <a:gs pos="0">
                <a:srgbClr val="BAC3CD">
                  <a:tint val="50000"/>
                  <a:satMod val="300000"/>
                </a:srgbClr>
              </a:gs>
              <a:gs pos="99000">
                <a:schemeClr val="bg1"/>
              </a:gs>
              <a:gs pos="100000">
                <a:schemeClr val="bg1"/>
              </a:gs>
            </a:gsLst>
            <a:path path="circle">
              <a:fillToRect l="100000" b="100000"/>
            </a:path>
            <a:tileRect t="-100000" r="-100000"/>
          </a:gradFill>
          <a:ln>
            <a:noFill/>
            <a:headEnd/>
            <a:tailEnd/>
          </a:ln>
          <a:effectLst/>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endParaRPr lang="en-US" sz="1000">
              <a:solidFill>
                <a:srgbClr val="FFFFFF"/>
              </a:solidFill>
              <a:cs typeface="Arial" pitchFamily="34" charset="0"/>
            </a:endParaRPr>
          </a:p>
        </p:txBody>
      </p:sp>
      <p:sp>
        <p:nvSpPr>
          <p:cNvPr id="14" name="Rectangle 13"/>
          <p:cNvSpPr/>
          <p:nvPr/>
        </p:nvSpPr>
        <p:spPr bwMode="auto">
          <a:xfrm rot="10800000" flipH="1">
            <a:off x="2086871" y="4782817"/>
            <a:ext cx="6538776" cy="1681165"/>
          </a:xfrm>
          <a:prstGeom prst="rect">
            <a:avLst/>
          </a:prstGeom>
          <a:gradFill flip="none" rotWithShape="1">
            <a:gsLst>
              <a:gs pos="0">
                <a:srgbClr val="BAC3CD">
                  <a:tint val="50000"/>
                  <a:satMod val="300000"/>
                </a:srgbClr>
              </a:gs>
              <a:gs pos="99000">
                <a:schemeClr val="bg1"/>
              </a:gs>
              <a:gs pos="100000">
                <a:schemeClr val="bg1"/>
              </a:gs>
            </a:gsLst>
            <a:path path="circle">
              <a:fillToRect l="100000" b="100000"/>
            </a:path>
            <a:tileRect t="-100000" r="-100000"/>
          </a:gradFill>
          <a:ln>
            <a:noFill/>
            <a:headEnd/>
            <a:tailEnd/>
          </a:ln>
          <a:effectLst/>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endParaRPr lang="en-US" sz="1000">
              <a:solidFill>
                <a:srgbClr val="FFFFFF"/>
              </a:solidFill>
              <a:cs typeface="Arial" pitchFamily="34" charset="0"/>
            </a:endParaRPr>
          </a:p>
        </p:txBody>
      </p:sp>
      <p:sp>
        <p:nvSpPr>
          <p:cNvPr id="38" name="Rectangle 37"/>
          <p:cNvSpPr/>
          <p:nvPr/>
        </p:nvSpPr>
        <p:spPr>
          <a:xfrm>
            <a:off x="457200" y="4762500"/>
            <a:ext cx="1649413" cy="1676400"/>
          </a:xfrm>
          <a:prstGeom prst="rect">
            <a:avLst/>
          </a:prstGeom>
          <a:solidFill>
            <a:srgbClr val="00B2DA"/>
          </a:solidFill>
          <a:ln w="9525"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ea typeface="ＭＳ Ｐゴシック"/>
              <a:cs typeface="+mn-cs"/>
            </a:endParaRPr>
          </a:p>
        </p:txBody>
      </p:sp>
      <p:sp>
        <p:nvSpPr>
          <p:cNvPr id="42" name="Rectangle 41"/>
          <p:cNvSpPr/>
          <p:nvPr/>
        </p:nvSpPr>
        <p:spPr bwMode="auto">
          <a:xfrm>
            <a:off x="446088" y="3022600"/>
            <a:ext cx="1649412" cy="1668463"/>
          </a:xfrm>
          <a:prstGeom prst="rect">
            <a:avLst/>
          </a:prstGeom>
          <a:solidFill>
            <a:srgbClr val="17AF4B"/>
          </a:solidFill>
          <a:ln w="28575" cap="flat" cmpd="sng" algn="ctr">
            <a:noFill/>
            <a:prstDash val="solid"/>
            <a:round/>
            <a:headEnd type="none" w="med" len="med"/>
            <a:tailEnd type="none" w="med" len="med"/>
          </a:ln>
          <a:effectLst/>
          <a:extLst/>
        </p:spPr>
        <p:txBody>
          <a:bodyPr/>
          <a:lstStyle/>
          <a:p>
            <a:pPr algn="ctr" fontAlgn="auto">
              <a:spcBef>
                <a:spcPts val="0"/>
              </a:spcBef>
              <a:spcAft>
                <a:spcPts val="0"/>
              </a:spcAft>
              <a:defRPr/>
            </a:pPr>
            <a:endParaRPr lang="en-US" kern="0" dirty="0">
              <a:solidFill>
                <a:srgbClr val="000000"/>
              </a:solidFill>
              <a:ea typeface="ＭＳ Ｐゴシック" pitchFamily="34" charset="-128"/>
              <a:cs typeface="+mn-cs"/>
            </a:endParaRPr>
          </a:p>
        </p:txBody>
      </p:sp>
      <p:sp>
        <p:nvSpPr>
          <p:cNvPr id="43" name="Rectangle 42"/>
          <p:cNvSpPr/>
          <p:nvPr/>
        </p:nvSpPr>
        <p:spPr bwMode="auto">
          <a:xfrm>
            <a:off x="446088" y="1287463"/>
            <a:ext cx="1649412" cy="1668462"/>
          </a:xfrm>
          <a:prstGeom prst="rect">
            <a:avLst/>
          </a:prstGeom>
          <a:solidFill>
            <a:srgbClr val="FFCF01"/>
          </a:solidFill>
          <a:ln w="28575" cap="flat" cmpd="sng" algn="ctr">
            <a:noFill/>
            <a:prstDash val="solid"/>
            <a:round/>
            <a:headEnd type="none" w="med" len="med"/>
            <a:tailEnd type="none" w="med" len="med"/>
          </a:ln>
          <a:effectLst/>
          <a:extLst/>
        </p:spPr>
        <p:txBody>
          <a:bodyPr/>
          <a:lstStyle/>
          <a:p>
            <a:pPr algn="ctr" fontAlgn="auto">
              <a:spcBef>
                <a:spcPts val="0"/>
              </a:spcBef>
              <a:spcAft>
                <a:spcPts val="0"/>
              </a:spcAft>
              <a:defRPr/>
            </a:pPr>
            <a:endParaRPr lang="en-US" kern="0" dirty="0">
              <a:solidFill>
                <a:srgbClr val="FF9900"/>
              </a:solidFill>
              <a:ea typeface="ＭＳ Ｐゴシック" pitchFamily="34" charset="-128"/>
              <a:cs typeface="+mn-cs"/>
            </a:endParaRPr>
          </a:p>
        </p:txBody>
      </p:sp>
      <p:sp>
        <p:nvSpPr>
          <p:cNvPr id="44" name="Rectangle 38"/>
          <p:cNvSpPr>
            <a:spLocks noChangeArrowheads="1"/>
          </p:cNvSpPr>
          <p:nvPr/>
        </p:nvSpPr>
        <p:spPr bwMode="auto">
          <a:xfrm>
            <a:off x="2116138" y="1392238"/>
            <a:ext cx="6062662" cy="1476375"/>
          </a:xfrm>
          <a:prstGeom prst="rect">
            <a:avLst/>
          </a:prstGeom>
          <a:noFill/>
          <a:ln w="9525">
            <a:noFill/>
            <a:miter lim="800000"/>
            <a:headEnd/>
            <a:tailEnd/>
          </a:ln>
          <a:effectLst>
            <a:prstShdw prst="shdw17" dist="17961" dir="2700000">
              <a:srgbClr val="006B8F"/>
            </a:prstShdw>
          </a:effectLst>
        </p:spPr>
        <p:txBody>
          <a:bodyPr>
            <a:spAutoFit/>
          </a:bodyPr>
          <a:lstStyle/>
          <a:p>
            <a:pPr fontAlgn="auto">
              <a:spcBef>
                <a:spcPts val="400"/>
              </a:spcBef>
              <a:spcAft>
                <a:spcPts val="0"/>
              </a:spcAft>
              <a:defRPr/>
            </a:pPr>
            <a:r>
              <a:rPr lang="en-US" sz="2000" dirty="0">
                <a:latin typeface="+mn-lt"/>
                <a:cs typeface="+mn-cs"/>
              </a:rPr>
              <a:t>Social Programs Industry Specific</a:t>
            </a:r>
          </a:p>
          <a:p>
            <a:pPr marL="628650" lvl="1" indent="-171450" fontAlgn="auto">
              <a:spcBef>
                <a:spcPts val="400"/>
              </a:spcBef>
              <a:spcAft>
                <a:spcPts val="0"/>
              </a:spcAft>
              <a:buFont typeface="Arial" panose="020B0604020202020204" pitchFamily="34" charset="0"/>
              <a:buChar char="•"/>
              <a:defRPr/>
            </a:pPr>
            <a:r>
              <a:rPr lang="en-US" sz="1200" dirty="0">
                <a:latin typeface="+mn-lt"/>
                <a:cs typeface="+mn-cs"/>
              </a:rPr>
              <a:t>Domain specific platform, built for core needs of social programs organizations</a:t>
            </a:r>
          </a:p>
          <a:p>
            <a:pPr marL="628650" lvl="1" indent="-171450" fontAlgn="auto">
              <a:spcBef>
                <a:spcPts val="400"/>
              </a:spcBef>
              <a:spcAft>
                <a:spcPts val="0"/>
              </a:spcAft>
              <a:buFont typeface="Arial" panose="020B0604020202020204" pitchFamily="34" charset="0"/>
              <a:buChar char="•"/>
              <a:defRPr/>
            </a:pPr>
            <a:r>
              <a:rPr lang="en-US" sz="1200" dirty="0">
                <a:latin typeface="+mn-lt"/>
                <a:cs typeface="+mn-cs"/>
              </a:rPr>
              <a:t>Pre-defined, best-in-class business processes supporting the complete social care lifecycle</a:t>
            </a:r>
          </a:p>
          <a:p>
            <a:pPr marL="628650" lvl="1" indent="-171450" fontAlgn="auto">
              <a:spcBef>
                <a:spcPts val="400"/>
              </a:spcBef>
              <a:spcAft>
                <a:spcPts val="0"/>
              </a:spcAft>
              <a:buFont typeface="Arial" panose="020B0604020202020204" pitchFamily="34" charset="0"/>
              <a:buChar char="•"/>
              <a:defRPr/>
            </a:pPr>
            <a:r>
              <a:rPr lang="en-US" sz="1200" dirty="0">
                <a:latin typeface="+mn-lt"/>
                <a:cs typeface="+mn-cs"/>
              </a:rPr>
              <a:t>Role-based user experience targeted at the needs of stakeholders</a:t>
            </a:r>
            <a:endParaRPr lang="en-IE" altLang="ja-JP" sz="1200" kern="0" dirty="0">
              <a:latin typeface="+mn-lt"/>
              <a:cs typeface="+mn-cs"/>
            </a:endParaRPr>
          </a:p>
        </p:txBody>
      </p:sp>
      <p:sp>
        <p:nvSpPr>
          <p:cNvPr id="36879" name="Rectangle 38"/>
          <p:cNvSpPr>
            <a:spLocks noChangeArrowheads="1"/>
          </p:cNvSpPr>
          <p:nvPr/>
        </p:nvSpPr>
        <p:spPr bwMode="auto">
          <a:xfrm>
            <a:off x="2197100" y="3205163"/>
            <a:ext cx="5900738" cy="1292225"/>
          </a:xfrm>
          <a:prstGeom prst="rect">
            <a:avLst/>
          </a:prstGeom>
          <a:noFill/>
          <a:ln>
            <a:noFill/>
          </a:ln>
          <a:effectLst>
            <a:prstShdw prst="shdw17" dist="17961" dir="2700000">
              <a:srgbClr val="006B8F"/>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000"/>
              <a:t>Dynamic Programs</a:t>
            </a:r>
          </a:p>
          <a:p>
            <a:pPr marL="742950" lvl="1" indent="-285750">
              <a:spcBef>
                <a:spcPts val="400"/>
              </a:spcBef>
              <a:buFont typeface="Arial" pitchFamily="34" charset="0"/>
              <a:buChar char="•"/>
            </a:pPr>
            <a:r>
              <a:rPr lang="en-US" sz="1200"/>
              <a:t>Business user tools for program creation and modification</a:t>
            </a:r>
          </a:p>
          <a:p>
            <a:pPr marL="742950" lvl="1" indent="-285750">
              <a:spcBef>
                <a:spcPts val="400"/>
              </a:spcBef>
              <a:buFont typeface="Arial" pitchFamily="34" charset="0"/>
              <a:buChar char="•"/>
            </a:pPr>
            <a:r>
              <a:rPr lang="en-US" sz="1200"/>
              <a:t>Configurable, end-to-end business processes support </a:t>
            </a:r>
          </a:p>
          <a:p>
            <a:pPr marL="742950" lvl="1" indent="-285750">
              <a:spcBef>
                <a:spcPts val="400"/>
              </a:spcBef>
              <a:buFont typeface="Arial" pitchFamily="34" charset="0"/>
              <a:buChar char="•"/>
            </a:pPr>
            <a:r>
              <a:rPr lang="en-US" sz="1200"/>
              <a:t>Configurability built on top of a core social application, delivering the flexibility and adaptability required by social organizations</a:t>
            </a:r>
          </a:p>
        </p:txBody>
      </p:sp>
      <p:sp>
        <p:nvSpPr>
          <p:cNvPr id="36880" name="Rectangle 38"/>
          <p:cNvSpPr>
            <a:spLocks noChangeArrowheads="1"/>
          </p:cNvSpPr>
          <p:nvPr/>
        </p:nvSpPr>
        <p:spPr bwMode="auto">
          <a:xfrm>
            <a:off x="2197100" y="4986338"/>
            <a:ext cx="5842000" cy="1292225"/>
          </a:xfrm>
          <a:prstGeom prst="rect">
            <a:avLst/>
          </a:prstGeom>
          <a:noFill/>
          <a:ln>
            <a:noFill/>
          </a:ln>
          <a:effectLst>
            <a:prstShdw prst="shdw17" dist="17961" dir="2700000">
              <a:srgbClr val="006B8F"/>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ts val="400"/>
              </a:spcBef>
            </a:pPr>
            <a:r>
              <a:rPr lang="en-US" sz="2000"/>
              <a:t>Platform for the Future</a:t>
            </a:r>
          </a:p>
          <a:p>
            <a:pPr marL="800100" lvl="1" indent="-342900">
              <a:spcBef>
                <a:spcPts val="400"/>
              </a:spcBef>
              <a:buFont typeface="Arial" pitchFamily="34" charset="0"/>
              <a:buChar char="•"/>
            </a:pPr>
            <a:r>
              <a:rPr lang="en-US" sz="1200"/>
              <a:t>Flexibility to support traditional and outcome-focused delivery </a:t>
            </a:r>
          </a:p>
          <a:p>
            <a:pPr marL="800100" lvl="1" indent="-342900">
              <a:spcBef>
                <a:spcPts val="400"/>
              </a:spcBef>
              <a:buFont typeface="Arial" pitchFamily="34" charset="0"/>
              <a:buChar char="•"/>
            </a:pPr>
            <a:r>
              <a:rPr lang="en-US" sz="1200"/>
              <a:t>Toolsets to support differential response </a:t>
            </a:r>
          </a:p>
          <a:p>
            <a:pPr marL="800100" lvl="1" indent="-342900">
              <a:spcBef>
                <a:spcPts val="400"/>
              </a:spcBef>
              <a:buFont typeface="Arial" pitchFamily="34" charset="0"/>
              <a:buChar char="•"/>
            </a:pPr>
            <a:r>
              <a:rPr lang="en-US" sz="1200"/>
              <a:t>Agility to prototype and adopt new programs and delivery models (e.g., conditional cash transfers, social impact bonds) </a:t>
            </a:r>
          </a:p>
        </p:txBody>
      </p:sp>
      <p:sp>
        <p:nvSpPr>
          <p:cNvPr id="36881" name="Title 1"/>
          <p:cNvSpPr>
            <a:spLocks noGrp="1"/>
          </p:cNvSpPr>
          <p:nvPr>
            <p:ph type="title"/>
          </p:nvPr>
        </p:nvSpPr>
        <p:spPr>
          <a:xfrm>
            <a:off x="460375" y="657225"/>
            <a:ext cx="8174038" cy="419100"/>
          </a:xfrm>
        </p:spPr>
        <p:txBody>
          <a:bodyPr/>
          <a:lstStyle/>
          <a:p>
            <a:r>
              <a:rPr lang="en-US" smtClean="0"/>
              <a:t>IBM Cúram Social Program Management Platform is the foundation</a:t>
            </a: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title"/>
          </p:nvPr>
        </p:nvSpPr>
        <p:spPr>
          <a:xfrm>
            <a:off x="460375" y="657225"/>
            <a:ext cx="8426450" cy="419100"/>
          </a:xfrm>
        </p:spPr>
        <p:txBody>
          <a:bodyPr/>
          <a:lstStyle/>
          <a:p>
            <a:r>
              <a:rPr lang="en-US" altLang="en-US" smtClean="0"/>
              <a:t>IBM Cúram Social Program Management Platform Reference Architecture </a:t>
            </a:r>
            <a:endParaRPr lang="en-US" smtClean="0"/>
          </a:p>
        </p:txBody>
      </p:sp>
      <p:grpSp>
        <p:nvGrpSpPr>
          <p:cNvPr id="37891" name="Group 307"/>
          <p:cNvGrpSpPr>
            <a:grpSpLocks/>
          </p:cNvGrpSpPr>
          <p:nvPr/>
        </p:nvGrpSpPr>
        <p:grpSpPr bwMode="auto">
          <a:xfrm>
            <a:off x="228600" y="1176338"/>
            <a:ext cx="8970963" cy="5605462"/>
            <a:chOff x="228601" y="1176340"/>
            <a:chExt cx="8726392" cy="5605460"/>
          </a:xfrm>
        </p:grpSpPr>
        <p:sp>
          <p:nvSpPr>
            <p:cNvPr id="37892" name="Rectangle 308"/>
            <p:cNvSpPr>
              <a:spLocks noChangeArrowheads="1"/>
            </p:cNvSpPr>
            <p:nvPr/>
          </p:nvSpPr>
          <p:spPr bwMode="auto">
            <a:xfrm>
              <a:off x="228601" y="6412447"/>
              <a:ext cx="1488830" cy="332242"/>
            </a:xfrm>
            <a:prstGeom prst="rect">
              <a:avLst/>
            </a:prstGeom>
            <a:solidFill>
              <a:schemeClr val="bg1"/>
            </a:solidFill>
            <a:ln w="22225" algn="ctr">
              <a:solidFill>
                <a:schemeClr val="bg1"/>
              </a:solidFill>
              <a:round/>
              <a:headEnd/>
              <a:tailEnd/>
            </a:ln>
          </p:spPr>
          <p:txBody>
            <a:bodyPr/>
            <a:lstStyle/>
            <a:p>
              <a:pPr algn="ctr"/>
              <a:endParaRPr lang="en-US">
                <a:solidFill>
                  <a:srgbClr val="FF0000"/>
                </a:solidFill>
                <a:ea typeface="MS PGothic" pitchFamily="34" charset="-128"/>
              </a:endParaRPr>
            </a:p>
          </p:txBody>
        </p:sp>
        <p:sp>
          <p:nvSpPr>
            <p:cNvPr id="310" name="Text Box 71"/>
            <p:cNvSpPr txBox="1">
              <a:spLocks noChangeArrowheads="1"/>
            </p:cNvSpPr>
            <p:nvPr/>
          </p:nvSpPr>
          <p:spPr bwMode="auto">
            <a:xfrm>
              <a:off x="1589060" y="1176340"/>
              <a:ext cx="579082" cy="203200"/>
            </a:xfrm>
            <a:prstGeom prst="rect">
              <a:avLst/>
            </a:prstGeom>
            <a:noFill/>
            <a:ln w="9525">
              <a:noFill/>
              <a:miter lim="800000"/>
              <a:headEnd/>
              <a:tailEnd/>
            </a:ln>
            <a:effectLst>
              <a:prstShdw prst="shdw17" dist="17961" dir="2700000">
                <a:srgbClr val="638FBF">
                  <a:gamma/>
                  <a:shade val="60000"/>
                  <a:invGamma/>
                </a:srgbClr>
              </a:prstShdw>
            </a:effectLst>
          </p:spPr>
          <p:txBody>
            <a:bodyPr wrap="none" lIns="91410" tIns="45705" rIns="91410" bIns="45705">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auto">
                <a:spcBef>
                  <a:spcPts val="0"/>
                </a:spcBef>
                <a:spcAft>
                  <a:spcPts val="0"/>
                </a:spcAft>
                <a:defRPr/>
              </a:pPr>
              <a:r>
                <a:rPr lang="en-US" sz="800" b="1" kern="0" dirty="0">
                  <a:solidFill>
                    <a:srgbClr val="005591"/>
                  </a:solidFill>
                  <a:ea typeface="Arial Unicode MS" pitchFamily="34" charset="-128"/>
                  <a:cs typeface="Arial Unicode MS" pitchFamily="34" charset="-128"/>
                </a:rPr>
                <a:t>Citizens</a:t>
              </a:r>
            </a:p>
          </p:txBody>
        </p:sp>
        <p:sp>
          <p:nvSpPr>
            <p:cNvPr id="311" name="Text Box 77"/>
            <p:cNvSpPr txBox="1">
              <a:spLocks noChangeArrowheads="1"/>
            </p:cNvSpPr>
            <p:nvPr/>
          </p:nvSpPr>
          <p:spPr bwMode="auto">
            <a:xfrm>
              <a:off x="3434403" y="1176340"/>
              <a:ext cx="812260" cy="203200"/>
            </a:xfrm>
            <a:prstGeom prst="rect">
              <a:avLst/>
            </a:prstGeom>
            <a:noFill/>
            <a:ln w="9525">
              <a:noFill/>
              <a:miter lim="800000"/>
              <a:headEnd/>
              <a:tailEnd/>
            </a:ln>
            <a:effectLst>
              <a:prstShdw prst="shdw17" dist="17961" dir="2700000">
                <a:srgbClr val="638FBF">
                  <a:gamma/>
                  <a:shade val="60000"/>
                  <a:invGamma/>
                </a:srgbClr>
              </a:prstShdw>
            </a:effectLst>
          </p:spPr>
          <p:txBody>
            <a:bodyPr wrap="none" lIns="91410" tIns="45705" rIns="91410" bIns="45705">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auto">
                <a:spcBef>
                  <a:spcPts val="0"/>
                </a:spcBef>
                <a:spcAft>
                  <a:spcPts val="0"/>
                </a:spcAft>
                <a:defRPr/>
              </a:pPr>
              <a:r>
                <a:rPr lang="en-US" sz="800" b="1" kern="0" dirty="0" smtClean="0">
                  <a:solidFill>
                    <a:srgbClr val="005591"/>
                  </a:solidFill>
                  <a:ea typeface="Arial Unicode MS" pitchFamily="34" charset="-128"/>
                  <a:cs typeface="Arial Unicode MS" pitchFamily="34" charset="-128"/>
                </a:rPr>
                <a:t>Management</a:t>
              </a:r>
              <a:endParaRPr lang="en-US" sz="800" b="1" kern="0" dirty="0">
                <a:solidFill>
                  <a:srgbClr val="005591"/>
                </a:solidFill>
                <a:ea typeface="Arial Unicode MS" pitchFamily="34" charset="-128"/>
                <a:cs typeface="Arial Unicode MS" pitchFamily="34" charset="-128"/>
              </a:endParaRPr>
            </a:p>
          </p:txBody>
        </p:sp>
        <p:sp>
          <p:nvSpPr>
            <p:cNvPr id="312" name="Text Box 68"/>
            <p:cNvSpPr txBox="1">
              <a:spLocks noChangeArrowheads="1"/>
            </p:cNvSpPr>
            <p:nvPr/>
          </p:nvSpPr>
          <p:spPr bwMode="auto">
            <a:xfrm>
              <a:off x="2503239" y="1176340"/>
              <a:ext cx="597613" cy="203200"/>
            </a:xfrm>
            <a:prstGeom prst="rect">
              <a:avLst/>
            </a:prstGeom>
            <a:noFill/>
            <a:ln w="9525">
              <a:noFill/>
              <a:miter lim="800000"/>
              <a:headEnd/>
              <a:tailEnd/>
            </a:ln>
            <a:effectLst>
              <a:prstShdw prst="shdw17" dist="17961" dir="2700000">
                <a:srgbClr val="638FBF">
                  <a:gamma/>
                  <a:shade val="60000"/>
                  <a:invGamma/>
                </a:srgbClr>
              </a:prstShdw>
            </a:effectLst>
          </p:spPr>
          <p:txBody>
            <a:bodyPr wrap="none" lIns="91410" tIns="45705" rIns="91410" bIns="45705">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auto">
                <a:spcBef>
                  <a:spcPts val="0"/>
                </a:spcBef>
                <a:spcAft>
                  <a:spcPts val="0"/>
                </a:spcAft>
                <a:defRPr/>
              </a:pPr>
              <a:r>
                <a:rPr lang="en-US" sz="800" b="1" kern="0" dirty="0" smtClean="0">
                  <a:solidFill>
                    <a:srgbClr val="005591"/>
                  </a:solidFill>
                  <a:ea typeface="Arial Unicode MS" pitchFamily="34" charset="-128"/>
                  <a:cs typeface="Arial Unicode MS" pitchFamily="34" charset="-128"/>
                </a:rPr>
                <a:t>Workers</a:t>
              </a:r>
              <a:endParaRPr lang="en-US" sz="800" b="1" kern="0" dirty="0">
                <a:solidFill>
                  <a:srgbClr val="005591"/>
                </a:solidFill>
                <a:ea typeface="Arial Unicode MS" pitchFamily="34" charset="-128"/>
                <a:cs typeface="Arial Unicode MS" pitchFamily="34" charset="-128"/>
              </a:endParaRPr>
            </a:p>
          </p:txBody>
        </p:sp>
        <p:sp>
          <p:nvSpPr>
            <p:cNvPr id="313" name="Text Box 71"/>
            <p:cNvSpPr txBox="1">
              <a:spLocks noChangeArrowheads="1"/>
            </p:cNvSpPr>
            <p:nvPr/>
          </p:nvSpPr>
          <p:spPr bwMode="auto">
            <a:xfrm>
              <a:off x="4580215" y="1176340"/>
              <a:ext cx="660926" cy="203200"/>
            </a:xfrm>
            <a:prstGeom prst="rect">
              <a:avLst/>
            </a:prstGeom>
            <a:noFill/>
            <a:ln w="9525">
              <a:noFill/>
              <a:miter lim="800000"/>
              <a:headEnd/>
              <a:tailEnd/>
            </a:ln>
            <a:effectLst>
              <a:prstShdw prst="shdw17" dist="17961" dir="2700000">
                <a:srgbClr val="638FBF">
                  <a:gamma/>
                  <a:shade val="60000"/>
                  <a:invGamma/>
                </a:srgbClr>
              </a:prstShdw>
            </a:effectLst>
          </p:spPr>
          <p:txBody>
            <a:bodyPr wrap="none" lIns="91410" tIns="45705" rIns="91410" bIns="45705">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auto">
                <a:spcBef>
                  <a:spcPts val="0"/>
                </a:spcBef>
                <a:spcAft>
                  <a:spcPts val="0"/>
                </a:spcAft>
                <a:defRPr/>
              </a:pPr>
              <a:r>
                <a:rPr lang="en-US" sz="800" b="1" kern="0" dirty="0" smtClean="0">
                  <a:solidFill>
                    <a:srgbClr val="005591"/>
                  </a:solidFill>
                  <a:ea typeface="Arial Unicode MS" pitchFamily="34" charset="-128"/>
                  <a:cs typeface="Arial Unicode MS" pitchFamily="34" charset="-128"/>
                </a:rPr>
                <a:t>Providers</a:t>
              </a:r>
              <a:endParaRPr lang="en-US" sz="800" b="1" kern="0" dirty="0">
                <a:solidFill>
                  <a:srgbClr val="005591"/>
                </a:solidFill>
                <a:ea typeface="Arial Unicode MS" pitchFamily="34" charset="-128"/>
                <a:cs typeface="Arial Unicode MS" pitchFamily="34" charset="-128"/>
              </a:endParaRPr>
            </a:p>
          </p:txBody>
        </p:sp>
        <p:sp>
          <p:nvSpPr>
            <p:cNvPr id="314" name="Text Box 77"/>
            <p:cNvSpPr txBox="1">
              <a:spLocks noChangeArrowheads="1"/>
            </p:cNvSpPr>
            <p:nvPr/>
          </p:nvSpPr>
          <p:spPr bwMode="auto">
            <a:xfrm>
              <a:off x="6621675" y="1176340"/>
              <a:ext cx="704165" cy="203200"/>
            </a:xfrm>
            <a:prstGeom prst="rect">
              <a:avLst/>
            </a:prstGeom>
            <a:noFill/>
            <a:ln w="9525">
              <a:noFill/>
              <a:miter lim="800000"/>
              <a:headEnd/>
              <a:tailEnd/>
            </a:ln>
            <a:effectLst>
              <a:prstShdw prst="shdw17" dist="17961" dir="2700000">
                <a:srgbClr val="638FBF">
                  <a:gamma/>
                  <a:shade val="60000"/>
                  <a:invGamma/>
                </a:srgbClr>
              </a:prstShdw>
            </a:effectLst>
          </p:spPr>
          <p:txBody>
            <a:bodyPr wrap="none" lIns="91410" tIns="45705" rIns="91410" bIns="45705">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auto">
                <a:spcBef>
                  <a:spcPts val="0"/>
                </a:spcBef>
                <a:spcAft>
                  <a:spcPts val="0"/>
                </a:spcAft>
                <a:defRPr/>
              </a:pPr>
              <a:r>
                <a:rPr lang="en-US" sz="800" b="1" kern="0" dirty="0" smtClean="0">
                  <a:solidFill>
                    <a:srgbClr val="005591"/>
                  </a:solidFill>
                  <a:ea typeface="Arial Unicode MS" pitchFamily="34" charset="-128"/>
                  <a:cs typeface="Arial Unicode MS" pitchFamily="34" charset="-128"/>
                </a:rPr>
                <a:t>CBO, NGO</a:t>
              </a:r>
              <a:endParaRPr lang="en-US" sz="800" b="1" kern="0" dirty="0">
                <a:solidFill>
                  <a:srgbClr val="005591"/>
                </a:solidFill>
                <a:ea typeface="Arial Unicode MS" pitchFamily="34" charset="-128"/>
                <a:cs typeface="Arial Unicode MS" pitchFamily="34" charset="-128"/>
              </a:endParaRPr>
            </a:p>
          </p:txBody>
        </p:sp>
        <p:sp>
          <p:nvSpPr>
            <p:cNvPr id="315" name="Text Box 77"/>
            <p:cNvSpPr txBox="1">
              <a:spLocks noChangeArrowheads="1"/>
            </p:cNvSpPr>
            <p:nvPr/>
          </p:nvSpPr>
          <p:spPr bwMode="auto">
            <a:xfrm>
              <a:off x="5573150" y="1176340"/>
              <a:ext cx="711885" cy="203200"/>
            </a:xfrm>
            <a:prstGeom prst="rect">
              <a:avLst/>
            </a:prstGeom>
            <a:noFill/>
            <a:ln w="9525">
              <a:noFill/>
              <a:miter lim="800000"/>
              <a:headEnd/>
              <a:tailEnd/>
            </a:ln>
            <a:effectLst>
              <a:prstShdw prst="shdw17" dist="17961" dir="2700000">
                <a:srgbClr val="638FBF">
                  <a:gamma/>
                  <a:shade val="60000"/>
                  <a:invGamma/>
                </a:srgbClr>
              </a:prstShdw>
            </a:effec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auto">
                <a:spcBef>
                  <a:spcPts val="0"/>
                </a:spcBef>
                <a:spcAft>
                  <a:spcPts val="0"/>
                </a:spcAft>
                <a:defRPr/>
              </a:pPr>
              <a:r>
                <a:rPr lang="en-US" sz="800" b="1" kern="0" dirty="0" smtClean="0">
                  <a:solidFill>
                    <a:srgbClr val="005591"/>
                  </a:solidFill>
                  <a:ea typeface="Arial Unicode MS" pitchFamily="34" charset="-128"/>
                  <a:cs typeface="Arial Unicode MS" pitchFamily="34" charset="-128"/>
                </a:rPr>
                <a:t>Employers</a:t>
              </a:r>
              <a:endParaRPr lang="en-US" sz="800" b="1" kern="0" dirty="0">
                <a:solidFill>
                  <a:srgbClr val="005591"/>
                </a:solidFill>
                <a:ea typeface="Arial Unicode MS" pitchFamily="34" charset="-128"/>
                <a:cs typeface="Arial Unicode MS" pitchFamily="34" charset="-128"/>
              </a:endParaRPr>
            </a:p>
          </p:txBody>
        </p:sp>
        <p:grpSp>
          <p:nvGrpSpPr>
            <p:cNvPr id="37899" name="Group 1"/>
            <p:cNvGrpSpPr>
              <a:grpSpLocks/>
            </p:cNvGrpSpPr>
            <p:nvPr/>
          </p:nvGrpSpPr>
          <p:grpSpPr bwMode="auto">
            <a:xfrm>
              <a:off x="1400237" y="6071858"/>
              <a:ext cx="6666815" cy="709942"/>
              <a:chOff x="1095332" y="5792843"/>
              <a:chExt cx="7134268" cy="760357"/>
            </a:xfrm>
          </p:grpSpPr>
          <p:cxnSp>
            <p:nvCxnSpPr>
              <p:cNvPr id="392" name="Straight Connector 391"/>
              <p:cNvCxnSpPr/>
              <p:nvPr/>
            </p:nvCxnSpPr>
            <p:spPr bwMode="auto">
              <a:xfrm rot="5400000">
                <a:off x="7346138" y="5964290"/>
                <a:ext cx="342898" cy="3"/>
              </a:xfrm>
              <a:prstGeom prst="line">
                <a:avLst/>
              </a:prstGeom>
              <a:ln w="57150">
                <a:gradFill>
                  <a:gsLst>
                    <a:gs pos="0">
                      <a:schemeClr val="accent1">
                        <a:tint val="66000"/>
                        <a:satMod val="160000"/>
                      </a:schemeClr>
                    </a:gs>
                    <a:gs pos="50000">
                      <a:schemeClr val="accent1">
                        <a:tint val="44500"/>
                        <a:satMod val="160000"/>
                      </a:schemeClr>
                    </a:gs>
                    <a:gs pos="100000">
                      <a:srgbClr val="7FA3A2"/>
                    </a:gs>
                  </a:gsLst>
                  <a:lin ang="5400000" scaled="0"/>
                </a:gradFill>
                <a:headEnd/>
                <a:tailEnd/>
              </a:ln>
              <a:effectLst/>
            </p:spPr>
            <p:style>
              <a:lnRef idx="1">
                <a:schemeClr val="accent1"/>
              </a:lnRef>
              <a:fillRef idx="2">
                <a:schemeClr val="accent1"/>
              </a:fillRef>
              <a:effectRef idx="1">
                <a:schemeClr val="accent1"/>
              </a:effectRef>
              <a:fontRef idx="minor">
                <a:schemeClr val="dk1"/>
              </a:fontRef>
            </p:style>
          </p:cxnSp>
          <p:cxnSp>
            <p:nvCxnSpPr>
              <p:cNvPr id="393" name="Straight Connector 392"/>
              <p:cNvCxnSpPr/>
              <p:nvPr/>
            </p:nvCxnSpPr>
            <p:spPr bwMode="auto">
              <a:xfrm rot="5400000">
                <a:off x="5929255" y="6001740"/>
                <a:ext cx="342898" cy="3"/>
              </a:xfrm>
              <a:prstGeom prst="line">
                <a:avLst/>
              </a:prstGeom>
              <a:ln w="57150">
                <a:gradFill>
                  <a:gsLst>
                    <a:gs pos="0">
                      <a:schemeClr val="accent1">
                        <a:tint val="66000"/>
                        <a:satMod val="160000"/>
                      </a:schemeClr>
                    </a:gs>
                    <a:gs pos="50000">
                      <a:schemeClr val="accent1">
                        <a:tint val="44500"/>
                        <a:satMod val="160000"/>
                      </a:schemeClr>
                    </a:gs>
                    <a:gs pos="100000">
                      <a:srgbClr val="7FA3A2"/>
                    </a:gs>
                  </a:gsLst>
                  <a:lin ang="5400000" scaled="0"/>
                </a:gradFill>
                <a:headEnd/>
                <a:tailEnd/>
              </a:ln>
              <a:effectLst/>
            </p:spPr>
            <p:style>
              <a:lnRef idx="1">
                <a:schemeClr val="accent1"/>
              </a:lnRef>
              <a:fillRef idx="2">
                <a:schemeClr val="accent1"/>
              </a:fillRef>
              <a:effectRef idx="1">
                <a:schemeClr val="accent1"/>
              </a:effectRef>
              <a:fontRef idx="minor">
                <a:schemeClr val="dk1"/>
              </a:fontRef>
            </p:style>
          </p:cxnSp>
          <p:cxnSp>
            <p:nvCxnSpPr>
              <p:cNvPr id="394" name="Straight Connector 393"/>
              <p:cNvCxnSpPr/>
              <p:nvPr/>
            </p:nvCxnSpPr>
            <p:spPr bwMode="auto">
              <a:xfrm rot="5400000">
                <a:off x="4375963" y="6020789"/>
                <a:ext cx="342898" cy="3"/>
              </a:xfrm>
              <a:prstGeom prst="line">
                <a:avLst/>
              </a:prstGeom>
              <a:ln w="57150">
                <a:gradFill>
                  <a:gsLst>
                    <a:gs pos="0">
                      <a:schemeClr val="accent1">
                        <a:tint val="66000"/>
                        <a:satMod val="160000"/>
                      </a:schemeClr>
                    </a:gs>
                    <a:gs pos="50000">
                      <a:schemeClr val="accent1">
                        <a:tint val="44500"/>
                        <a:satMod val="160000"/>
                      </a:schemeClr>
                    </a:gs>
                    <a:gs pos="100000">
                      <a:srgbClr val="7FA3A2"/>
                    </a:gs>
                  </a:gsLst>
                  <a:lin ang="5400000" scaled="0"/>
                </a:gradFill>
                <a:headEnd/>
                <a:tailEnd/>
              </a:ln>
              <a:effectLst/>
            </p:spPr>
            <p:style>
              <a:lnRef idx="1">
                <a:schemeClr val="accent1"/>
              </a:lnRef>
              <a:fillRef idx="2">
                <a:schemeClr val="accent1"/>
              </a:fillRef>
              <a:effectRef idx="1">
                <a:schemeClr val="accent1"/>
              </a:effectRef>
              <a:fontRef idx="minor">
                <a:schemeClr val="dk1"/>
              </a:fontRef>
            </p:style>
          </p:cxnSp>
          <p:cxnSp>
            <p:nvCxnSpPr>
              <p:cNvPr id="395" name="Straight Connector 394"/>
              <p:cNvCxnSpPr/>
              <p:nvPr/>
            </p:nvCxnSpPr>
            <p:spPr bwMode="auto">
              <a:xfrm rot="5400000">
                <a:off x="2953452" y="6001738"/>
                <a:ext cx="342898" cy="3"/>
              </a:xfrm>
              <a:prstGeom prst="line">
                <a:avLst/>
              </a:prstGeom>
              <a:ln w="57150">
                <a:gradFill>
                  <a:gsLst>
                    <a:gs pos="0">
                      <a:schemeClr val="accent1">
                        <a:tint val="66000"/>
                        <a:satMod val="160000"/>
                      </a:schemeClr>
                    </a:gs>
                    <a:gs pos="50000">
                      <a:schemeClr val="accent1">
                        <a:tint val="44500"/>
                        <a:satMod val="160000"/>
                      </a:schemeClr>
                    </a:gs>
                    <a:gs pos="100000">
                      <a:srgbClr val="7FA3A2"/>
                    </a:gs>
                  </a:gsLst>
                  <a:lin ang="5400000" scaled="0"/>
                </a:gradFill>
                <a:headEnd/>
                <a:tailEnd/>
              </a:ln>
              <a:effectLst/>
            </p:spPr>
            <p:style>
              <a:lnRef idx="1">
                <a:schemeClr val="accent1"/>
              </a:lnRef>
              <a:fillRef idx="2">
                <a:schemeClr val="accent1"/>
              </a:fillRef>
              <a:effectRef idx="1">
                <a:schemeClr val="accent1"/>
              </a:effectRef>
              <a:fontRef idx="minor">
                <a:schemeClr val="dk1"/>
              </a:fontRef>
            </p:style>
          </p:cxnSp>
          <p:cxnSp>
            <p:nvCxnSpPr>
              <p:cNvPr id="396" name="Straight Connector 395"/>
              <p:cNvCxnSpPr/>
              <p:nvPr/>
            </p:nvCxnSpPr>
            <p:spPr bwMode="auto">
              <a:xfrm rot="5400000">
                <a:off x="1631487" y="5969988"/>
                <a:ext cx="342898" cy="3"/>
              </a:xfrm>
              <a:prstGeom prst="line">
                <a:avLst/>
              </a:prstGeom>
              <a:ln w="57150">
                <a:gradFill>
                  <a:gsLst>
                    <a:gs pos="0">
                      <a:schemeClr val="accent1">
                        <a:tint val="66000"/>
                        <a:satMod val="160000"/>
                      </a:schemeClr>
                    </a:gs>
                    <a:gs pos="50000">
                      <a:schemeClr val="accent1">
                        <a:tint val="44500"/>
                        <a:satMod val="160000"/>
                      </a:schemeClr>
                    </a:gs>
                    <a:gs pos="100000">
                      <a:srgbClr val="7FA3A2"/>
                    </a:gs>
                  </a:gsLst>
                  <a:lin ang="5400000" scaled="0"/>
                </a:gradFill>
                <a:headEnd/>
                <a:tailEnd/>
              </a:ln>
              <a:effectLst/>
            </p:spPr>
            <p:style>
              <a:lnRef idx="1">
                <a:schemeClr val="accent1"/>
              </a:lnRef>
              <a:fillRef idx="2">
                <a:schemeClr val="accent1"/>
              </a:fillRef>
              <a:effectRef idx="1">
                <a:schemeClr val="accent1"/>
              </a:effectRef>
              <a:fontRef idx="minor">
                <a:schemeClr val="dk1"/>
              </a:fontRef>
            </p:style>
          </p:cxnSp>
          <p:grpSp>
            <p:nvGrpSpPr>
              <p:cNvPr id="37980" name="Group 673"/>
              <p:cNvGrpSpPr>
                <a:grpSpLocks/>
              </p:cNvGrpSpPr>
              <p:nvPr/>
            </p:nvGrpSpPr>
            <p:grpSpPr bwMode="auto">
              <a:xfrm>
                <a:off x="4073519" y="6057900"/>
                <a:ext cx="915987" cy="495300"/>
                <a:chOff x="2244" y="1291"/>
                <a:chExt cx="1186" cy="1637"/>
              </a:xfrm>
            </p:grpSpPr>
            <p:sp>
              <p:nvSpPr>
                <p:cNvPr id="38005" name="Freeform 675"/>
                <p:cNvSpPr>
                  <a:spLocks/>
                </p:cNvSpPr>
                <p:nvPr/>
              </p:nvSpPr>
              <p:spPr bwMode="auto">
                <a:xfrm>
                  <a:off x="2244" y="1550"/>
                  <a:ext cx="1186" cy="1064"/>
                </a:xfrm>
                <a:custGeom>
                  <a:avLst/>
                  <a:gdLst>
                    <a:gd name="T0" fmla="*/ 0 w 1184"/>
                    <a:gd name="T1" fmla="*/ 8 h 1068"/>
                    <a:gd name="T2" fmla="*/ 12 w 1184"/>
                    <a:gd name="T3" fmla="*/ 1016 h 1068"/>
                    <a:gd name="T4" fmla="*/ 1198 w 1184"/>
                    <a:gd name="T5" fmla="*/ 1016 h 1068"/>
                    <a:gd name="T6" fmla="*/ 1210 w 1184"/>
                    <a:gd name="T7" fmla="*/ 0 h 1068"/>
                    <a:gd name="T8" fmla="*/ 0 w 1184"/>
                    <a:gd name="T9" fmla="*/ 8 h 1068"/>
                    <a:gd name="T10" fmla="*/ 0 60000 65536"/>
                    <a:gd name="T11" fmla="*/ 0 60000 65536"/>
                    <a:gd name="T12" fmla="*/ 0 60000 65536"/>
                    <a:gd name="T13" fmla="*/ 0 60000 65536"/>
                    <a:gd name="T14" fmla="*/ 0 60000 65536"/>
                    <a:gd name="T15" fmla="*/ 0 w 1184"/>
                    <a:gd name="T16" fmla="*/ 0 h 1068"/>
                    <a:gd name="T17" fmla="*/ 1184 w 1184"/>
                    <a:gd name="T18" fmla="*/ 1068 h 1068"/>
                  </a:gdLst>
                  <a:ahLst/>
                  <a:cxnLst>
                    <a:cxn ang="T10">
                      <a:pos x="T0" y="T1"/>
                    </a:cxn>
                    <a:cxn ang="T11">
                      <a:pos x="T2" y="T3"/>
                    </a:cxn>
                    <a:cxn ang="T12">
                      <a:pos x="T4" y="T5"/>
                    </a:cxn>
                    <a:cxn ang="T13">
                      <a:pos x="T6" y="T7"/>
                    </a:cxn>
                    <a:cxn ang="T14">
                      <a:pos x="T8" y="T9"/>
                    </a:cxn>
                  </a:cxnLst>
                  <a:rect l="T15" t="T16" r="T17" b="T18"/>
                  <a:pathLst>
                    <a:path w="1184" h="1068">
                      <a:moveTo>
                        <a:pt x="0" y="8"/>
                      </a:moveTo>
                      <a:lnTo>
                        <a:pt x="12" y="1068"/>
                      </a:lnTo>
                      <a:lnTo>
                        <a:pt x="1172" y="1068"/>
                      </a:lnTo>
                      <a:lnTo>
                        <a:pt x="1184" y="0"/>
                      </a:lnTo>
                      <a:lnTo>
                        <a:pt x="0" y="8"/>
                      </a:lnTo>
                      <a:close/>
                    </a:path>
                  </a:pathLst>
                </a:custGeom>
                <a:gradFill rotWithShape="1">
                  <a:gsLst>
                    <a:gs pos="0">
                      <a:srgbClr val="7FA3A2"/>
                    </a:gs>
                    <a:gs pos="50000">
                      <a:srgbClr val="BACECD"/>
                    </a:gs>
                    <a:gs pos="100000">
                      <a:srgbClr val="7FA3A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8006" name="Oval 676"/>
                <p:cNvSpPr>
                  <a:spLocks noChangeArrowheads="1"/>
                </p:cNvSpPr>
                <p:nvPr/>
              </p:nvSpPr>
              <p:spPr bwMode="auto">
                <a:xfrm>
                  <a:off x="2244" y="1291"/>
                  <a:ext cx="1186" cy="539"/>
                </a:xfrm>
                <a:prstGeom prst="ellipse">
                  <a:avLst/>
                </a:prstGeom>
                <a:gradFill rotWithShape="1">
                  <a:gsLst>
                    <a:gs pos="0">
                      <a:srgbClr val="D0DDDD"/>
                    </a:gs>
                    <a:gs pos="100000">
                      <a:srgbClr val="94B2B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de-DE" altLang="en-US" sz="1600">
                    <a:solidFill>
                      <a:srgbClr val="004070"/>
                    </a:solidFill>
                    <a:ea typeface="MS PGothic" pitchFamily="34" charset="-128"/>
                  </a:endParaRPr>
                </a:p>
              </p:txBody>
            </p:sp>
            <p:sp>
              <p:nvSpPr>
                <p:cNvPr id="38007" name="Oval 677"/>
                <p:cNvSpPr>
                  <a:spLocks noChangeArrowheads="1"/>
                </p:cNvSpPr>
                <p:nvPr/>
              </p:nvSpPr>
              <p:spPr bwMode="auto">
                <a:xfrm>
                  <a:off x="2256" y="2351"/>
                  <a:ext cx="1159" cy="577"/>
                </a:xfrm>
                <a:prstGeom prst="ellipse">
                  <a:avLst/>
                </a:prstGeom>
                <a:gradFill rotWithShape="1">
                  <a:gsLst>
                    <a:gs pos="0">
                      <a:srgbClr val="7FA3A2"/>
                    </a:gs>
                    <a:gs pos="50000">
                      <a:srgbClr val="BBCECE"/>
                    </a:gs>
                    <a:gs pos="100000">
                      <a:srgbClr val="7FA3A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de-DE" altLang="en-US" sz="1600">
                    <a:solidFill>
                      <a:srgbClr val="004070"/>
                    </a:solidFill>
                    <a:ea typeface="MS PGothic" pitchFamily="34" charset="-128"/>
                  </a:endParaRPr>
                </a:p>
              </p:txBody>
            </p:sp>
          </p:grpSp>
          <p:sp>
            <p:nvSpPr>
              <p:cNvPr id="398" name="Rectangle 397"/>
              <p:cNvSpPr/>
              <p:nvPr/>
            </p:nvSpPr>
            <p:spPr bwMode="auto">
              <a:xfrm>
                <a:off x="3835401" y="5881092"/>
                <a:ext cx="1424027" cy="449086"/>
              </a:xfrm>
              <a:prstGeom prst="rect">
                <a:avLst/>
              </a:prstGeom>
              <a:noFill/>
            </p:spPr>
            <p:txBody>
              <a:bodyPr spcFirstLastPara="1" wrap="none">
                <a:prstTxWarp prst="textArchDown">
                  <a:avLst>
                    <a:gd name="adj" fmla="val 600151"/>
                  </a:avLst>
                </a:prstTxWarp>
                <a:spAutoFit/>
              </a:bodyPr>
              <a:lstStyle/>
              <a:p>
                <a:pPr fontAlgn="auto">
                  <a:spcBef>
                    <a:spcPts val="0"/>
                  </a:spcBef>
                  <a:spcAft>
                    <a:spcPts val="0"/>
                  </a:spcAft>
                  <a:defRPr/>
                </a:pPr>
                <a:r>
                  <a:rPr lang="en-US" sz="900" dirty="0">
                    <a:ln w="12700">
                      <a:noFill/>
                      <a:prstDash val="solid"/>
                    </a:ln>
                    <a:solidFill>
                      <a:srgbClr val="005595">
                        <a:lumMod val="75000"/>
                      </a:srgbClr>
                    </a:solidFill>
                    <a:latin typeface="Arial" charset="0"/>
                    <a:ea typeface="ＭＳ Ｐゴシック" charset="-128"/>
                  </a:rPr>
                  <a:t>Payment</a:t>
                </a:r>
              </a:p>
              <a:p>
                <a:pPr fontAlgn="auto">
                  <a:spcBef>
                    <a:spcPts val="0"/>
                  </a:spcBef>
                  <a:spcAft>
                    <a:spcPts val="0"/>
                  </a:spcAft>
                  <a:defRPr/>
                </a:pPr>
                <a:r>
                  <a:rPr lang="en-US" sz="900" dirty="0">
                    <a:ln w="12700">
                      <a:noFill/>
                      <a:prstDash val="solid"/>
                    </a:ln>
                    <a:solidFill>
                      <a:srgbClr val="005595">
                        <a:lumMod val="75000"/>
                      </a:srgbClr>
                    </a:solidFill>
                    <a:latin typeface="Arial" charset="0"/>
                    <a:ea typeface="ＭＳ Ｐゴシック" charset="-128"/>
                  </a:rPr>
                  <a:t>System</a:t>
                </a:r>
              </a:p>
            </p:txBody>
          </p:sp>
          <p:grpSp>
            <p:nvGrpSpPr>
              <p:cNvPr id="37982" name="Group 673"/>
              <p:cNvGrpSpPr>
                <a:grpSpLocks/>
              </p:cNvGrpSpPr>
              <p:nvPr/>
            </p:nvGrpSpPr>
            <p:grpSpPr bwMode="auto">
              <a:xfrm>
                <a:off x="2667000" y="6020791"/>
                <a:ext cx="914400" cy="495300"/>
                <a:chOff x="2244" y="1291"/>
                <a:chExt cx="1184" cy="1637"/>
              </a:xfrm>
            </p:grpSpPr>
            <p:sp>
              <p:nvSpPr>
                <p:cNvPr id="38002" name="Freeform 675"/>
                <p:cNvSpPr>
                  <a:spLocks/>
                </p:cNvSpPr>
                <p:nvPr/>
              </p:nvSpPr>
              <p:spPr bwMode="auto">
                <a:xfrm>
                  <a:off x="2244" y="1550"/>
                  <a:ext cx="1184" cy="1064"/>
                </a:xfrm>
                <a:custGeom>
                  <a:avLst/>
                  <a:gdLst>
                    <a:gd name="T0" fmla="*/ 0 w 1184"/>
                    <a:gd name="T1" fmla="*/ 8 h 1068"/>
                    <a:gd name="T2" fmla="*/ 12 w 1184"/>
                    <a:gd name="T3" fmla="*/ 1016 h 1068"/>
                    <a:gd name="T4" fmla="*/ 1172 w 1184"/>
                    <a:gd name="T5" fmla="*/ 1016 h 1068"/>
                    <a:gd name="T6" fmla="*/ 1184 w 1184"/>
                    <a:gd name="T7" fmla="*/ 0 h 1068"/>
                    <a:gd name="T8" fmla="*/ 0 w 1184"/>
                    <a:gd name="T9" fmla="*/ 8 h 1068"/>
                    <a:gd name="T10" fmla="*/ 0 60000 65536"/>
                    <a:gd name="T11" fmla="*/ 0 60000 65536"/>
                    <a:gd name="T12" fmla="*/ 0 60000 65536"/>
                    <a:gd name="T13" fmla="*/ 0 60000 65536"/>
                    <a:gd name="T14" fmla="*/ 0 60000 65536"/>
                    <a:gd name="T15" fmla="*/ 0 w 1184"/>
                    <a:gd name="T16" fmla="*/ 0 h 1068"/>
                    <a:gd name="T17" fmla="*/ 1184 w 1184"/>
                    <a:gd name="T18" fmla="*/ 1068 h 1068"/>
                  </a:gdLst>
                  <a:ahLst/>
                  <a:cxnLst>
                    <a:cxn ang="T10">
                      <a:pos x="T0" y="T1"/>
                    </a:cxn>
                    <a:cxn ang="T11">
                      <a:pos x="T2" y="T3"/>
                    </a:cxn>
                    <a:cxn ang="T12">
                      <a:pos x="T4" y="T5"/>
                    </a:cxn>
                    <a:cxn ang="T13">
                      <a:pos x="T6" y="T7"/>
                    </a:cxn>
                    <a:cxn ang="T14">
                      <a:pos x="T8" y="T9"/>
                    </a:cxn>
                  </a:cxnLst>
                  <a:rect l="T15" t="T16" r="T17" b="T18"/>
                  <a:pathLst>
                    <a:path w="1184" h="1068">
                      <a:moveTo>
                        <a:pt x="0" y="8"/>
                      </a:moveTo>
                      <a:lnTo>
                        <a:pt x="12" y="1068"/>
                      </a:lnTo>
                      <a:lnTo>
                        <a:pt x="1172" y="1068"/>
                      </a:lnTo>
                      <a:lnTo>
                        <a:pt x="1184" y="0"/>
                      </a:lnTo>
                      <a:lnTo>
                        <a:pt x="0" y="8"/>
                      </a:lnTo>
                      <a:close/>
                    </a:path>
                  </a:pathLst>
                </a:custGeom>
                <a:gradFill rotWithShape="1">
                  <a:gsLst>
                    <a:gs pos="0">
                      <a:srgbClr val="7FA3A2"/>
                    </a:gs>
                    <a:gs pos="50000">
                      <a:srgbClr val="BACECD"/>
                    </a:gs>
                    <a:gs pos="100000">
                      <a:srgbClr val="7FA3A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8003" name="Oval 676"/>
                <p:cNvSpPr>
                  <a:spLocks noChangeArrowheads="1"/>
                </p:cNvSpPr>
                <p:nvPr/>
              </p:nvSpPr>
              <p:spPr bwMode="auto">
                <a:xfrm>
                  <a:off x="2244" y="1291"/>
                  <a:ext cx="1184" cy="539"/>
                </a:xfrm>
                <a:prstGeom prst="ellipse">
                  <a:avLst/>
                </a:prstGeom>
                <a:gradFill rotWithShape="1">
                  <a:gsLst>
                    <a:gs pos="0">
                      <a:srgbClr val="D0DDDD"/>
                    </a:gs>
                    <a:gs pos="100000">
                      <a:srgbClr val="94B2B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de-DE" altLang="en-US" sz="1600">
                    <a:solidFill>
                      <a:srgbClr val="004070"/>
                    </a:solidFill>
                    <a:ea typeface="MS PGothic" pitchFamily="34" charset="-128"/>
                  </a:endParaRPr>
                </a:p>
              </p:txBody>
            </p:sp>
            <p:sp>
              <p:nvSpPr>
                <p:cNvPr id="38004" name="Oval 677"/>
                <p:cNvSpPr>
                  <a:spLocks noChangeArrowheads="1"/>
                </p:cNvSpPr>
                <p:nvPr/>
              </p:nvSpPr>
              <p:spPr bwMode="auto">
                <a:xfrm>
                  <a:off x="2256" y="2351"/>
                  <a:ext cx="1159" cy="577"/>
                </a:xfrm>
                <a:prstGeom prst="ellipse">
                  <a:avLst/>
                </a:prstGeom>
                <a:gradFill rotWithShape="1">
                  <a:gsLst>
                    <a:gs pos="0">
                      <a:srgbClr val="7FA3A2"/>
                    </a:gs>
                    <a:gs pos="50000">
                      <a:srgbClr val="BBCECE"/>
                    </a:gs>
                    <a:gs pos="100000">
                      <a:srgbClr val="7FA3A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de-DE" altLang="en-US" sz="1600">
                    <a:solidFill>
                      <a:srgbClr val="004070"/>
                    </a:solidFill>
                    <a:ea typeface="MS PGothic" pitchFamily="34" charset="-128"/>
                  </a:endParaRPr>
                </a:p>
              </p:txBody>
            </p:sp>
          </p:grpSp>
          <p:sp>
            <p:nvSpPr>
              <p:cNvPr id="400" name="Rectangle 399"/>
              <p:cNvSpPr/>
              <p:nvPr/>
            </p:nvSpPr>
            <p:spPr bwMode="auto">
              <a:xfrm>
                <a:off x="2438400" y="5906490"/>
                <a:ext cx="1424027" cy="379886"/>
              </a:xfrm>
              <a:prstGeom prst="rect">
                <a:avLst/>
              </a:prstGeom>
              <a:noFill/>
            </p:spPr>
            <p:txBody>
              <a:bodyPr spcFirstLastPara="1" wrap="none">
                <a:prstTxWarp prst="textArchDown">
                  <a:avLst>
                    <a:gd name="adj" fmla="val 600151"/>
                  </a:avLst>
                </a:prstTxWarp>
                <a:spAutoFit/>
              </a:bodyPr>
              <a:lstStyle/>
              <a:p>
                <a:pPr fontAlgn="auto">
                  <a:spcBef>
                    <a:spcPts val="0"/>
                  </a:spcBef>
                  <a:spcAft>
                    <a:spcPts val="0"/>
                  </a:spcAft>
                  <a:defRPr/>
                </a:pPr>
                <a:r>
                  <a:rPr lang="en-US" sz="900" dirty="0">
                    <a:ln w="12700">
                      <a:noFill/>
                      <a:prstDash val="solid"/>
                    </a:ln>
                    <a:solidFill>
                      <a:srgbClr val="005595">
                        <a:lumMod val="75000"/>
                      </a:srgbClr>
                    </a:solidFill>
                    <a:latin typeface="Arial" charset="0"/>
                    <a:ea typeface="ＭＳ Ｐゴシック" charset="-128"/>
                  </a:rPr>
                  <a:t>Verification and </a:t>
                </a:r>
              </a:p>
              <a:p>
                <a:pPr fontAlgn="auto">
                  <a:spcBef>
                    <a:spcPts val="0"/>
                  </a:spcBef>
                  <a:spcAft>
                    <a:spcPts val="0"/>
                  </a:spcAft>
                  <a:defRPr/>
                </a:pPr>
                <a:r>
                  <a:rPr lang="en-US" sz="900" dirty="0">
                    <a:ln w="12700">
                      <a:noFill/>
                      <a:prstDash val="solid"/>
                    </a:ln>
                    <a:solidFill>
                      <a:srgbClr val="005595">
                        <a:lumMod val="75000"/>
                      </a:srgbClr>
                    </a:solidFill>
                    <a:latin typeface="Arial" charset="0"/>
                    <a:ea typeface="ＭＳ Ｐゴシック" charset="-128"/>
                  </a:rPr>
                  <a:t>Data Sources</a:t>
                </a:r>
              </a:p>
            </p:txBody>
          </p:sp>
          <p:grpSp>
            <p:nvGrpSpPr>
              <p:cNvPr id="37984" name="Group 11"/>
              <p:cNvGrpSpPr>
                <a:grpSpLocks/>
              </p:cNvGrpSpPr>
              <p:nvPr/>
            </p:nvGrpSpPr>
            <p:grpSpPr bwMode="auto">
              <a:xfrm>
                <a:off x="1095332" y="5856623"/>
                <a:ext cx="1424028" cy="659468"/>
                <a:chOff x="1771613" y="5969933"/>
                <a:chExt cx="1424028" cy="659468"/>
              </a:xfrm>
            </p:grpSpPr>
            <p:grpSp>
              <p:nvGrpSpPr>
                <p:cNvPr id="37997" name="Group 673"/>
                <p:cNvGrpSpPr>
                  <a:grpSpLocks/>
                </p:cNvGrpSpPr>
                <p:nvPr/>
              </p:nvGrpSpPr>
              <p:grpSpPr bwMode="auto">
                <a:xfrm>
                  <a:off x="2025613" y="6134100"/>
                  <a:ext cx="914400" cy="495301"/>
                  <a:chOff x="2244" y="1291"/>
                  <a:chExt cx="1184" cy="1637"/>
                </a:xfrm>
              </p:grpSpPr>
              <p:sp>
                <p:nvSpPr>
                  <p:cNvPr id="37999" name="Freeform 675"/>
                  <p:cNvSpPr>
                    <a:spLocks/>
                  </p:cNvSpPr>
                  <p:nvPr/>
                </p:nvSpPr>
                <p:spPr bwMode="auto">
                  <a:xfrm>
                    <a:off x="2244" y="1548"/>
                    <a:ext cx="1184" cy="1068"/>
                  </a:xfrm>
                  <a:custGeom>
                    <a:avLst/>
                    <a:gdLst>
                      <a:gd name="T0" fmla="*/ 0 w 1184"/>
                      <a:gd name="T1" fmla="*/ 8 h 1068"/>
                      <a:gd name="T2" fmla="*/ 12 w 1184"/>
                      <a:gd name="T3" fmla="*/ 1068 h 1068"/>
                      <a:gd name="T4" fmla="*/ 1172 w 1184"/>
                      <a:gd name="T5" fmla="*/ 1068 h 1068"/>
                      <a:gd name="T6" fmla="*/ 1184 w 1184"/>
                      <a:gd name="T7" fmla="*/ 0 h 1068"/>
                      <a:gd name="T8" fmla="*/ 0 w 1184"/>
                      <a:gd name="T9" fmla="*/ 8 h 1068"/>
                      <a:gd name="T10" fmla="*/ 0 60000 65536"/>
                      <a:gd name="T11" fmla="*/ 0 60000 65536"/>
                      <a:gd name="T12" fmla="*/ 0 60000 65536"/>
                      <a:gd name="T13" fmla="*/ 0 60000 65536"/>
                      <a:gd name="T14" fmla="*/ 0 60000 65536"/>
                      <a:gd name="T15" fmla="*/ 0 w 1184"/>
                      <a:gd name="T16" fmla="*/ 0 h 1068"/>
                      <a:gd name="T17" fmla="*/ 1184 w 1184"/>
                      <a:gd name="T18" fmla="*/ 1068 h 1068"/>
                    </a:gdLst>
                    <a:ahLst/>
                    <a:cxnLst>
                      <a:cxn ang="T10">
                        <a:pos x="T0" y="T1"/>
                      </a:cxn>
                      <a:cxn ang="T11">
                        <a:pos x="T2" y="T3"/>
                      </a:cxn>
                      <a:cxn ang="T12">
                        <a:pos x="T4" y="T5"/>
                      </a:cxn>
                      <a:cxn ang="T13">
                        <a:pos x="T6" y="T7"/>
                      </a:cxn>
                      <a:cxn ang="T14">
                        <a:pos x="T8" y="T9"/>
                      </a:cxn>
                    </a:cxnLst>
                    <a:rect l="T15" t="T16" r="T17" b="T18"/>
                    <a:pathLst>
                      <a:path w="1184" h="1068">
                        <a:moveTo>
                          <a:pt x="0" y="8"/>
                        </a:moveTo>
                        <a:lnTo>
                          <a:pt x="12" y="1068"/>
                        </a:lnTo>
                        <a:lnTo>
                          <a:pt x="1172" y="1068"/>
                        </a:lnTo>
                        <a:lnTo>
                          <a:pt x="1184" y="0"/>
                        </a:lnTo>
                        <a:lnTo>
                          <a:pt x="0" y="8"/>
                        </a:lnTo>
                        <a:close/>
                      </a:path>
                    </a:pathLst>
                  </a:custGeom>
                  <a:gradFill rotWithShape="1">
                    <a:gsLst>
                      <a:gs pos="0">
                        <a:srgbClr val="7FA3A2"/>
                      </a:gs>
                      <a:gs pos="50000">
                        <a:srgbClr val="BACECD"/>
                      </a:gs>
                      <a:gs pos="100000">
                        <a:srgbClr val="7FA3A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8000" name="Oval 676"/>
                  <p:cNvSpPr>
                    <a:spLocks noChangeArrowheads="1"/>
                  </p:cNvSpPr>
                  <p:nvPr/>
                </p:nvSpPr>
                <p:spPr bwMode="auto">
                  <a:xfrm>
                    <a:off x="2244" y="1291"/>
                    <a:ext cx="1184" cy="538"/>
                  </a:xfrm>
                  <a:prstGeom prst="ellipse">
                    <a:avLst/>
                  </a:prstGeom>
                  <a:gradFill rotWithShape="1">
                    <a:gsLst>
                      <a:gs pos="0">
                        <a:srgbClr val="D0DDDD"/>
                      </a:gs>
                      <a:gs pos="100000">
                        <a:srgbClr val="94B2B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de-DE" altLang="en-US" sz="1600">
                      <a:solidFill>
                        <a:srgbClr val="DAE4F0"/>
                      </a:solidFill>
                      <a:ea typeface="MS PGothic" pitchFamily="34" charset="-128"/>
                    </a:endParaRPr>
                  </a:p>
                </p:txBody>
              </p:sp>
              <p:sp>
                <p:nvSpPr>
                  <p:cNvPr id="38001" name="Oval 677"/>
                  <p:cNvSpPr>
                    <a:spLocks noChangeArrowheads="1"/>
                  </p:cNvSpPr>
                  <p:nvPr/>
                </p:nvSpPr>
                <p:spPr bwMode="auto">
                  <a:xfrm>
                    <a:off x="2256" y="2352"/>
                    <a:ext cx="1160" cy="576"/>
                  </a:xfrm>
                  <a:prstGeom prst="ellipse">
                    <a:avLst/>
                  </a:prstGeom>
                  <a:gradFill rotWithShape="1">
                    <a:gsLst>
                      <a:gs pos="0">
                        <a:srgbClr val="7FA3A2"/>
                      </a:gs>
                      <a:gs pos="50000">
                        <a:srgbClr val="BBCECE"/>
                      </a:gs>
                      <a:gs pos="100000">
                        <a:srgbClr val="7FA3A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de-DE" altLang="en-US" sz="1600">
                      <a:solidFill>
                        <a:srgbClr val="DAE4F0"/>
                      </a:solidFill>
                      <a:ea typeface="MS PGothic" pitchFamily="34" charset="-128"/>
                    </a:endParaRPr>
                  </a:p>
                </p:txBody>
              </p:sp>
            </p:grpSp>
            <p:sp>
              <p:nvSpPr>
                <p:cNvPr id="415" name="Rectangle 414"/>
                <p:cNvSpPr/>
                <p:nvPr/>
              </p:nvSpPr>
              <p:spPr bwMode="auto">
                <a:xfrm>
                  <a:off x="1771613" y="5969933"/>
                  <a:ext cx="1424028" cy="449088"/>
                </a:xfrm>
                <a:prstGeom prst="rect">
                  <a:avLst/>
                </a:prstGeom>
                <a:noFill/>
              </p:spPr>
              <p:txBody>
                <a:bodyPr spcFirstLastPara="1" wrap="none">
                  <a:prstTxWarp prst="textArchDown">
                    <a:avLst>
                      <a:gd name="adj" fmla="val 600151"/>
                    </a:avLst>
                  </a:prstTxWarp>
                  <a:spAutoFit/>
                </a:bodyPr>
                <a:lstStyle/>
                <a:p>
                  <a:pPr fontAlgn="auto">
                    <a:spcBef>
                      <a:spcPts val="0"/>
                    </a:spcBef>
                    <a:spcAft>
                      <a:spcPts val="0"/>
                    </a:spcAft>
                    <a:defRPr/>
                  </a:pPr>
                  <a:r>
                    <a:rPr lang="en-US" sz="900" dirty="0">
                      <a:ln w="12700">
                        <a:noFill/>
                        <a:prstDash val="solid"/>
                      </a:ln>
                      <a:solidFill>
                        <a:srgbClr val="005595">
                          <a:lumMod val="75000"/>
                        </a:srgbClr>
                      </a:solidFill>
                      <a:latin typeface="Arial" charset="0"/>
                      <a:ea typeface="ＭＳ Ｐゴシック" charset="-128"/>
                    </a:rPr>
                    <a:t>Legacy</a:t>
                  </a:r>
                </a:p>
                <a:p>
                  <a:pPr fontAlgn="auto">
                    <a:spcBef>
                      <a:spcPts val="0"/>
                    </a:spcBef>
                    <a:spcAft>
                      <a:spcPts val="0"/>
                    </a:spcAft>
                    <a:defRPr/>
                  </a:pPr>
                  <a:r>
                    <a:rPr lang="en-US" sz="900" dirty="0">
                      <a:ln w="12700">
                        <a:noFill/>
                        <a:prstDash val="solid"/>
                      </a:ln>
                      <a:solidFill>
                        <a:srgbClr val="005595">
                          <a:lumMod val="75000"/>
                        </a:srgbClr>
                      </a:solidFill>
                      <a:latin typeface="Arial" charset="0"/>
                      <a:ea typeface="ＭＳ Ｐゴシック" charset="-128"/>
                    </a:rPr>
                    <a:t>Systems</a:t>
                  </a:r>
                </a:p>
              </p:txBody>
            </p:sp>
          </p:grpSp>
          <p:grpSp>
            <p:nvGrpSpPr>
              <p:cNvPr id="37985" name="Group 14"/>
              <p:cNvGrpSpPr>
                <a:grpSpLocks/>
              </p:cNvGrpSpPr>
              <p:nvPr/>
            </p:nvGrpSpPr>
            <p:grpSpPr bwMode="auto">
              <a:xfrm>
                <a:off x="5410200" y="5853539"/>
                <a:ext cx="1424027" cy="662551"/>
                <a:chOff x="6729373" y="5966849"/>
                <a:chExt cx="1424027" cy="662551"/>
              </a:xfrm>
            </p:grpSpPr>
            <p:grpSp>
              <p:nvGrpSpPr>
                <p:cNvPr id="37992" name="Group 673"/>
                <p:cNvGrpSpPr>
                  <a:grpSpLocks/>
                </p:cNvGrpSpPr>
                <p:nvPr/>
              </p:nvGrpSpPr>
              <p:grpSpPr bwMode="auto">
                <a:xfrm>
                  <a:off x="6981786" y="6134100"/>
                  <a:ext cx="915987" cy="495300"/>
                  <a:chOff x="2244" y="1291"/>
                  <a:chExt cx="1186" cy="1637"/>
                </a:xfrm>
              </p:grpSpPr>
              <p:sp>
                <p:nvSpPr>
                  <p:cNvPr id="37994" name="Freeform 675"/>
                  <p:cNvSpPr>
                    <a:spLocks/>
                  </p:cNvSpPr>
                  <p:nvPr/>
                </p:nvSpPr>
                <p:spPr bwMode="auto">
                  <a:xfrm>
                    <a:off x="2244" y="1550"/>
                    <a:ext cx="1186" cy="1064"/>
                  </a:xfrm>
                  <a:custGeom>
                    <a:avLst/>
                    <a:gdLst>
                      <a:gd name="T0" fmla="*/ 0 w 1184"/>
                      <a:gd name="T1" fmla="*/ 8 h 1068"/>
                      <a:gd name="T2" fmla="*/ 12 w 1184"/>
                      <a:gd name="T3" fmla="*/ 1016 h 1068"/>
                      <a:gd name="T4" fmla="*/ 1198 w 1184"/>
                      <a:gd name="T5" fmla="*/ 1016 h 1068"/>
                      <a:gd name="T6" fmla="*/ 1210 w 1184"/>
                      <a:gd name="T7" fmla="*/ 0 h 1068"/>
                      <a:gd name="T8" fmla="*/ 0 w 1184"/>
                      <a:gd name="T9" fmla="*/ 8 h 1068"/>
                      <a:gd name="T10" fmla="*/ 0 60000 65536"/>
                      <a:gd name="T11" fmla="*/ 0 60000 65536"/>
                      <a:gd name="T12" fmla="*/ 0 60000 65536"/>
                      <a:gd name="T13" fmla="*/ 0 60000 65536"/>
                      <a:gd name="T14" fmla="*/ 0 60000 65536"/>
                      <a:gd name="T15" fmla="*/ 0 w 1184"/>
                      <a:gd name="T16" fmla="*/ 0 h 1068"/>
                      <a:gd name="T17" fmla="*/ 1184 w 1184"/>
                      <a:gd name="T18" fmla="*/ 1068 h 1068"/>
                    </a:gdLst>
                    <a:ahLst/>
                    <a:cxnLst>
                      <a:cxn ang="T10">
                        <a:pos x="T0" y="T1"/>
                      </a:cxn>
                      <a:cxn ang="T11">
                        <a:pos x="T2" y="T3"/>
                      </a:cxn>
                      <a:cxn ang="T12">
                        <a:pos x="T4" y="T5"/>
                      </a:cxn>
                      <a:cxn ang="T13">
                        <a:pos x="T6" y="T7"/>
                      </a:cxn>
                      <a:cxn ang="T14">
                        <a:pos x="T8" y="T9"/>
                      </a:cxn>
                    </a:cxnLst>
                    <a:rect l="T15" t="T16" r="T17" b="T18"/>
                    <a:pathLst>
                      <a:path w="1184" h="1068">
                        <a:moveTo>
                          <a:pt x="0" y="8"/>
                        </a:moveTo>
                        <a:lnTo>
                          <a:pt x="12" y="1068"/>
                        </a:lnTo>
                        <a:lnTo>
                          <a:pt x="1172" y="1068"/>
                        </a:lnTo>
                        <a:lnTo>
                          <a:pt x="1184" y="0"/>
                        </a:lnTo>
                        <a:lnTo>
                          <a:pt x="0" y="8"/>
                        </a:lnTo>
                        <a:close/>
                      </a:path>
                    </a:pathLst>
                  </a:custGeom>
                  <a:gradFill rotWithShape="1">
                    <a:gsLst>
                      <a:gs pos="0">
                        <a:srgbClr val="7FA3A2"/>
                      </a:gs>
                      <a:gs pos="50000">
                        <a:srgbClr val="BACECD"/>
                      </a:gs>
                      <a:gs pos="100000">
                        <a:srgbClr val="7FA3A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995" name="Oval 676"/>
                  <p:cNvSpPr>
                    <a:spLocks noChangeArrowheads="1"/>
                  </p:cNvSpPr>
                  <p:nvPr/>
                </p:nvSpPr>
                <p:spPr bwMode="auto">
                  <a:xfrm>
                    <a:off x="2244" y="1291"/>
                    <a:ext cx="1186" cy="539"/>
                  </a:xfrm>
                  <a:prstGeom prst="ellipse">
                    <a:avLst/>
                  </a:prstGeom>
                  <a:gradFill rotWithShape="1">
                    <a:gsLst>
                      <a:gs pos="0">
                        <a:srgbClr val="D0DDDD"/>
                      </a:gs>
                      <a:gs pos="100000">
                        <a:srgbClr val="94B2B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de-DE" altLang="en-US" sz="1600">
                      <a:solidFill>
                        <a:srgbClr val="004070"/>
                      </a:solidFill>
                      <a:ea typeface="MS PGothic" pitchFamily="34" charset="-128"/>
                    </a:endParaRPr>
                  </a:p>
                </p:txBody>
              </p:sp>
              <p:sp>
                <p:nvSpPr>
                  <p:cNvPr id="37996" name="Oval 677"/>
                  <p:cNvSpPr>
                    <a:spLocks noChangeArrowheads="1"/>
                  </p:cNvSpPr>
                  <p:nvPr/>
                </p:nvSpPr>
                <p:spPr bwMode="auto">
                  <a:xfrm>
                    <a:off x="2256" y="2351"/>
                    <a:ext cx="1159" cy="577"/>
                  </a:xfrm>
                  <a:prstGeom prst="ellipse">
                    <a:avLst/>
                  </a:prstGeom>
                  <a:gradFill rotWithShape="1">
                    <a:gsLst>
                      <a:gs pos="0">
                        <a:srgbClr val="7FA3A2"/>
                      </a:gs>
                      <a:gs pos="50000">
                        <a:srgbClr val="BBCECE"/>
                      </a:gs>
                      <a:gs pos="100000">
                        <a:srgbClr val="7FA3A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de-DE" altLang="en-US" sz="1600">
                      <a:solidFill>
                        <a:srgbClr val="004070"/>
                      </a:solidFill>
                      <a:ea typeface="MS PGothic" pitchFamily="34" charset="-128"/>
                    </a:endParaRPr>
                  </a:p>
                </p:txBody>
              </p:sp>
            </p:grpSp>
            <p:sp>
              <p:nvSpPr>
                <p:cNvPr id="410" name="Rectangle 409"/>
                <p:cNvSpPr/>
                <p:nvPr/>
              </p:nvSpPr>
              <p:spPr bwMode="auto">
                <a:xfrm>
                  <a:off x="6729373" y="5966849"/>
                  <a:ext cx="1424027" cy="449086"/>
                </a:xfrm>
                <a:prstGeom prst="rect">
                  <a:avLst/>
                </a:prstGeom>
                <a:noFill/>
              </p:spPr>
              <p:txBody>
                <a:bodyPr spcFirstLastPara="1" wrap="none">
                  <a:prstTxWarp prst="textArchDown">
                    <a:avLst>
                      <a:gd name="adj" fmla="val 600151"/>
                    </a:avLst>
                  </a:prstTxWarp>
                  <a:spAutoFit/>
                </a:bodyPr>
                <a:lstStyle/>
                <a:p>
                  <a:pPr fontAlgn="auto">
                    <a:spcBef>
                      <a:spcPts val="0"/>
                    </a:spcBef>
                    <a:spcAft>
                      <a:spcPts val="0"/>
                    </a:spcAft>
                    <a:defRPr/>
                  </a:pPr>
                  <a:r>
                    <a:rPr lang="en-US" sz="900" dirty="0">
                      <a:ln w="12700">
                        <a:noFill/>
                        <a:prstDash val="solid"/>
                      </a:ln>
                      <a:solidFill>
                        <a:srgbClr val="005595">
                          <a:lumMod val="75000"/>
                        </a:srgbClr>
                      </a:solidFill>
                      <a:latin typeface="Arial" charset="0"/>
                      <a:ea typeface="ＭＳ Ｐゴシック" charset="-128"/>
                    </a:rPr>
                    <a:t>Financials and </a:t>
                  </a:r>
                </a:p>
                <a:p>
                  <a:pPr fontAlgn="auto">
                    <a:spcBef>
                      <a:spcPts val="0"/>
                    </a:spcBef>
                    <a:spcAft>
                      <a:spcPts val="0"/>
                    </a:spcAft>
                    <a:defRPr/>
                  </a:pPr>
                  <a:r>
                    <a:rPr lang="en-US" sz="900" dirty="0">
                      <a:ln w="12700">
                        <a:noFill/>
                        <a:prstDash val="solid"/>
                      </a:ln>
                      <a:solidFill>
                        <a:srgbClr val="005595">
                          <a:lumMod val="75000"/>
                        </a:srgbClr>
                      </a:solidFill>
                      <a:latin typeface="Arial" charset="0"/>
                      <a:ea typeface="ＭＳ Ｐゴシック" charset="-128"/>
                    </a:rPr>
                    <a:t>Budgeting</a:t>
                  </a:r>
                </a:p>
              </p:txBody>
            </p:sp>
          </p:grpSp>
          <p:grpSp>
            <p:nvGrpSpPr>
              <p:cNvPr id="37986" name="Group 128"/>
              <p:cNvGrpSpPr>
                <a:grpSpLocks/>
              </p:cNvGrpSpPr>
              <p:nvPr/>
            </p:nvGrpSpPr>
            <p:grpSpPr bwMode="auto">
              <a:xfrm>
                <a:off x="6805572" y="5854139"/>
                <a:ext cx="1424028" cy="659468"/>
                <a:chOff x="1771613" y="5969933"/>
                <a:chExt cx="1424028" cy="659468"/>
              </a:xfrm>
            </p:grpSpPr>
            <p:grpSp>
              <p:nvGrpSpPr>
                <p:cNvPr id="37987" name="Group 673"/>
                <p:cNvGrpSpPr>
                  <a:grpSpLocks/>
                </p:cNvGrpSpPr>
                <p:nvPr/>
              </p:nvGrpSpPr>
              <p:grpSpPr bwMode="auto">
                <a:xfrm>
                  <a:off x="2025613" y="6134100"/>
                  <a:ext cx="914400" cy="495301"/>
                  <a:chOff x="2244" y="1291"/>
                  <a:chExt cx="1184" cy="1637"/>
                </a:xfrm>
              </p:grpSpPr>
              <p:sp>
                <p:nvSpPr>
                  <p:cNvPr id="37989" name="Freeform 675"/>
                  <p:cNvSpPr>
                    <a:spLocks/>
                  </p:cNvSpPr>
                  <p:nvPr/>
                </p:nvSpPr>
                <p:spPr bwMode="auto">
                  <a:xfrm>
                    <a:off x="2244" y="1548"/>
                    <a:ext cx="1184" cy="1068"/>
                  </a:xfrm>
                  <a:custGeom>
                    <a:avLst/>
                    <a:gdLst>
                      <a:gd name="T0" fmla="*/ 0 w 1184"/>
                      <a:gd name="T1" fmla="*/ 8 h 1068"/>
                      <a:gd name="T2" fmla="*/ 12 w 1184"/>
                      <a:gd name="T3" fmla="*/ 1068 h 1068"/>
                      <a:gd name="T4" fmla="*/ 1172 w 1184"/>
                      <a:gd name="T5" fmla="*/ 1068 h 1068"/>
                      <a:gd name="T6" fmla="*/ 1184 w 1184"/>
                      <a:gd name="T7" fmla="*/ 0 h 1068"/>
                      <a:gd name="T8" fmla="*/ 0 w 1184"/>
                      <a:gd name="T9" fmla="*/ 8 h 1068"/>
                      <a:gd name="T10" fmla="*/ 0 60000 65536"/>
                      <a:gd name="T11" fmla="*/ 0 60000 65536"/>
                      <a:gd name="T12" fmla="*/ 0 60000 65536"/>
                      <a:gd name="T13" fmla="*/ 0 60000 65536"/>
                      <a:gd name="T14" fmla="*/ 0 60000 65536"/>
                      <a:gd name="T15" fmla="*/ 0 w 1184"/>
                      <a:gd name="T16" fmla="*/ 0 h 1068"/>
                      <a:gd name="T17" fmla="*/ 1184 w 1184"/>
                      <a:gd name="T18" fmla="*/ 1068 h 1068"/>
                    </a:gdLst>
                    <a:ahLst/>
                    <a:cxnLst>
                      <a:cxn ang="T10">
                        <a:pos x="T0" y="T1"/>
                      </a:cxn>
                      <a:cxn ang="T11">
                        <a:pos x="T2" y="T3"/>
                      </a:cxn>
                      <a:cxn ang="T12">
                        <a:pos x="T4" y="T5"/>
                      </a:cxn>
                      <a:cxn ang="T13">
                        <a:pos x="T6" y="T7"/>
                      </a:cxn>
                      <a:cxn ang="T14">
                        <a:pos x="T8" y="T9"/>
                      </a:cxn>
                    </a:cxnLst>
                    <a:rect l="T15" t="T16" r="T17" b="T18"/>
                    <a:pathLst>
                      <a:path w="1184" h="1068">
                        <a:moveTo>
                          <a:pt x="0" y="8"/>
                        </a:moveTo>
                        <a:lnTo>
                          <a:pt x="12" y="1068"/>
                        </a:lnTo>
                        <a:lnTo>
                          <a:pt x="1172" y="1068"/>
                        </a:lnTo>
                        <a:lnTo>
                          <a:pt x="1184" y="0"/>
                        </a:lnTo>
                        <a:lnTo>
                          <a:pt x="0" y="8"/>
                        </a:lnTo>
                        <a:close/>
                      </a:path>
                    </a:pathLst>
                  </a:custGeom>
                  <a:gradFill rotWithShape="1">
                    <a:gsLst>
                      <a:gs pos="0">
                        <a:srgbClr val="7FA3A2"/>
                      </a:gs>
                      <a:gs pos="50000">
                        <a:srgbClr val="BACECD"/>
                      </a:gs>
                      <a:gs pos="100000">
                        <a:srgbClr val="7FA3A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990" name="Oval 676"/>
                  <p:cNvSpPr>
                    <a:spLocks noChangeArrowheads="1"/>
                  </p:cNvSpPr>
                  <p:nvPr/>
                </p:nvSpPr>
                <p:spPr bwMode="auto">
                  <a:xfrm>
                    <a:off x="2244" y="1291"/>
                    <a:ext cx="1184" cy="538"/>
                  </a:xfrm>
                  <a:prstGeom prst="ellipse">
                    <a:avLst/>
                  </a:prstGeom>
                  <a:gradFill rotWithShape="1">
                    <a:gsLst>
                      <a:gs pos="0">
                        <a:srgbClr val="D0DDDD"/>
                      </a:gs>
                      <a:gs pos="100000">
                        <a:srgbClr val="94B2B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de-DE" altLang="en-US" sz="1600">
                      <a:solidFill>
                        <a:srgbClr val="DAE4F0"/>
                      </a:solidFill>
                      <a:ea typeface="MS PGothic" pitchFamily="34" charset="-128"/>
                    </a:endParaRPr>
                  </a:p>
                </p:txBody>
              </p:sp>
              <p:sp>
                <p:nvSpPr>
                  <p:cNvPr id="37991" name="Oval 677"/>
                  <p:cNvSpPr>
                    <a:spLocks noChangeArrowheads="1"/>
                  </p:cNvSpPr>
                  <p:nvPr/>
                </p:nvSpPr>
                <p:spPr bwMode="auto">
                  <a:xfrm>
                    <a:off x="2256" y="2352"/>
                    <a:ext cx="1160" cy="576"/>
                  </a:xfrm>
                  <a:prstGeom prst="ellipse">
                    <a:avLst/>
                  </a:prstGeom>
                  <a:gradFill rotWithShape="1">
                    <a:gsLst>
                      <a:gs pos="0">
                        <a:srgbClr val="7FA3A2"/>
                      </a:gs>
                      <a:gs pos="50000">
                        <a:srgbClr val="BBCECE"/>
                      </a:gs>
                      <a:gs pos="100000">
                        <a:srgbClr val="7FA3A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de-DE" altLang="en-US" sz="1600">
                      <a:solidFill>
                        <a:srgbClr val="DAE4F0"/>
                      </a:solidFill>
                      <a:ea typeface="MS PGothic" pitchFamily="34" charset="-128"/>
                    </a:endParaRPr>
                  </a:p>
                </p:txBody>
              </p:sp>
            </p:grpSp>
            <p:sp>
              <p:nvSpPr>
                <p:cNvPr id="405" name="Rectangle 404"/>
                <p:cNvSpPr/>
                <p:nvPr/>
              </p:nvSpPr>
              <p:spPr bwMode="auto">
                <a:xfrm>
                  <a:off x="1771613" y="5969933"/>
                  <a:ext cx="1424028" cy="449088"/>
                </a:xfrm>
                <a:prstGeom prst="rect">
                  <a:avLst/>
                </a:prstGeom>
                <a:noFill/>
              </p:spPr>
              <p:txBody>
                <a:bodyPr spcFirstLastPara="1" wrap="none">
                  <a:prstTxWarp prst="textArchDown">
                    <a:avLst>
                      <a:gd name="adj" fmla="val 600151"/>
                    </a:avLst>
                  </a:prstTxWarp>
                  <a:spAutoFit/>
                </a:bodyPr>
                <a:lstStyle/>
                <a:p>
                  <a:pPr fontAlgn="auto">
                    <a:spcBef>
                      <a:spcPts val="0"/>
                    </a:spcBef>
                    <a:spcAft>
                      <a:spcPts val="0"/>
                    </a:spcAft>
                    <a:defRPr/>
                  </a:pPr>
                  <a:r>
                    <a:rPr lang="en-US" sz="900" dirty="0">
                      <a:ln w="12700">
                        <a:noFill/>
                        <a:prstDash val="solid"/>
                      </a:ln>
                      <a:solidFill>
                        <a:srgbClr val="005595">
                          <a:lumMod val="75000"/>
                        </a:srgbClr>
                      </a:solidFill>
                      <a:latin typeface="Arial" charset="0"/>
                      <a:ea typeface="ＭＳ Ｐゴシック" charset="-128"/>
                    </a:rPr>
                    <a:t>Human </a:t>
                  </a:r>
                </a:p>
                <a:p>
                  <a:pPr fontAlgn="auto">
                    <a:spcBef>
                      <a:spcPts val="0"/>
                    </a:spcBef>
                    <a:spcAft>
                      <a:spcPts val="0"/>
                    </a:spcAft>
                    <a:defRPr/>
                  </a:pPr>
                  <a:r>
                    <a:rPr lang="en-US" sz="900" dirty="0">
                      <a:ln w="12700">
                        <a:noFill/>
                        <a:prstDash val="solid"/>
                      </a:ln>
                      <a:solidFill>
                        <a:srgbClr val="005595">
                          <a:lumMod val="75000"/>
                        </a:srgbClr>
                      </a:solidFill>
                      <a:latin typeface="Arial" charset="0"/>
                      <a:ea typeface="ＭＳ Ｐゴシック" charset="-128"/>
                    </a:rPr>
                    <a:t>Resources</a:t>
                  </a:r>
                </a:p>
              </p:txBody>
            </p:sp>
          </p:grpSp>
        </p:grpSp>
        <p:sp>
          <p:nvSpPr>
            <p:cNvPr id="317" name="Rounded Rectangle 316"/>
            <p:cNvSpPr/>
            <p:nvPr/>
          </p:nvSpPr>
          <p:spPr bwMode="auto">
            <a:xfrm>
              <a:off x="443248" y="1635127"/>
              <a:ext cx="8335704" cy="4292598"/>
            </a:xfrm>
            <a:prstGeom prst="roundRect">
              <a:avLst>
                <a:gd name="adj" fmla="val 3316"/>
              </a:avLst>
            </a:prstGeom>
            <a:gradFill rotWithShape="1">
              <a:gsLst>
                <a:gs pos="0">
                  <a:srgbClr val="003964"/>
                </a:gs>
                <a:gs pos="80000">
                  <a:srgbClr val="004D86"/>
                </a:gs>
                <a:gs pos="100000">
                  <a:srgbClr val="005595"/>
                </a:gs>
              </a:gsLst>
              <a:lin ang="16200000" scaled="0"/>
            </a:gradFill>
            <a:ln w="3175" cap="flat" cmpd="sng" algn="ctr">
              <a:solidFill>
                <a:srgbClr val="005591"/>
              </a:solidFill>
              <a:prstDash val="solid"/>
            </a:ln>
            <a:effectLst/>
            <a:extLst/>
          </p:spPr>
          <p:txBody>
            <a:bodyPr anchor="b"/>
            <a:lstStyle/>
            <a:p>
              <a:pPr fontAlgn="auto">
                <a:spcBef>
                  <a:spcPts val="0"/>
                </a:spcBef>
                <a:spcAft>
                  <a:spcPts val="0"/>
                </a:spcAft>
                <a:defRPr/>
              </a:pPr>
              <a:r>
                <a:rPr lang="en-NZ" sz="1200" b="1" kern="0" dirty="0">
                  <a:solidFill>
                    <a:srgbClr val="FFFFFF"/>
                  </a:solidFill>
                  <a:latin typeface="Arial Narrow" pitchFamily="34" charset="0"/>
                  <a:cs typeface="Arial" charset="0"/>
                </a:rPr>
                <a:t> </a:t>
              </a:r>
            </a:p>
          </p:txBody>
        </p:sp>
        <p:sp>
          <p:nvSpPr>
            <p:cNvPr id="318" name="AutoShape 63"/>
            <p:cNvSpPr>
              <a:spLocks noChangeArrowheads="1"/>
            </p:cNvSpPr>
            <p:nvPr/>
          </p:nvSpPr>
          <p:spPr bwMode="auto">
            <a:xfrm>
              <a:off x="588405" y="2306640"/>
              <a:ext cx="552831" cy="333375"/>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lIns="0" rIns="0" anchor="ctr"/>
            <a:lstStyle/>
            <a:p>
              <a:pPr algn="ctr" fontAlgn="auto">
                <a:spcBef>
                  <a:spcPts val="0"/>
                </a:spcBef>
                <a:spcAft>
                  <a:spcPts val="0"/>
                </a:spcAft>
                <a:defRPr/>
              </a:pPr>
              <a:r>
                <a:rPr lang="en-US" sz="900" b="1" kern="0" dirty="0">
                  <a:solidFill>
                    <a:srgbClr val="005591"/>
                  </a:solidFill>
                  <a:latin typeface="Arial Narrow" pitchFamily="34" charset="0"/>
                  <a:cs typeface="Arial" charset="0"/>
                </a:rPr>
                <a:t>User</a:t>
              </a:r>
            </a:p>
            <a:p>
              <a:pPr algn="ctr" fontAlgn="auto">
                <a:spcBef>
                  <a:spcPts val="0"/>
                </a:spcBef>
                <a:spcAft>
                  <a:spcPts val="0"/>
                </a:spcAft>
                <a:defRPr/>
              </a:pPr>
              <a:r>
                <a:rPr lang="en-US" sz="900" b="1" kern="0" dirty="0">
                  <a:solidFill>
                    <a:srgbClr val="005591"/>
                  </a:solidFill>
                  <a:latin typeface="Arial Narrow" pitchFamily="34" charset="0"/>
                  <a:cs typeface="Arial" charset="0"/>
                </a:rPr>
                <a:t>Identity </a:t>
              </a:r>
            </a:p>
          </p:txBody>
        </p:sp>
        <p:sp>
          <p:nvSpPr>
            <p:cNvPr id="319" name="AutoShape 63"/>
            <p:cNvSpPr>
              <a:spLocks noChangeArrowheads="1"/>
            </p:cNvSpPr>
            <p:nvPr/>
          </p:nvSpPr>
          <p:spPr bwMode="auto">
            <a:xfrm>
              <a:off x="589949" y="1897065"/>
              <a:ext cx="551287" cy="333375"/>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lIns="0" rIns="0" anchor="ctr"/>
            <a:lstStyle/>
            <a:p>
              <a:pPr algn="ctr" fontAlgn="auto">
                <a:spcBef>
                  <a:spcPts val="0"/>
                </a:spcBef>
                <a:spcAft>
                  <a:spcPts val="0"/>
                </a:spcAft>
                <a:defRPr/>
              </a:pPr>
              <a:r>
                <a:rPr lang="en-US" sz="900" b="1" kern="0" dirty="0">
                  <a:solidFill>
                    <a:srgbClr val="005591"/>
                  </a:solidFill>
                  <a:latin typeface="Arial Narrow" pitchFamily="34" charset="0"/>
                  <a:cs typeface="Arial" charset="0"/>
                </a:rPr>
                <a:t>Single </a:t>
              </a:r>
            </a:p>
            <a:p>
              <a:pPr algn="ctr" fontAlgn="auto">
                <a:spcBef>
                  <a:spcPts val="0"/>
                </a:spcBef>
                <a:spcAft>
                  <a:spcPts val="0"/>
                </a:spcAft>
                <a:defRPr/>
              </a:pPr>
              <a:r>
                <a:rPr lang="en-US" sz="900" b="1" kern="0" dirty="0">
                  <a:solidFill>
                    <a:srgbClr val="005591"/>
                  </a:solidFill>
                  <a:latin typeface="Arial Narrow" pitchFamily="34" charset="0"/>
                  <a:cs typeface="Arial" charset="0"/>
                </a:rPr>
                <a:t>Sign-on</a:t>
              </a:r>
            </a:p>
          </p:txBody>
        </p:sp>
        <p:sp>
          <p:nvSpPr>
            <p:cNvPr id="320" name="AutoShape 63"/>
            <p:cNvSpPr>
              <a:spLocks noChangeArrowheads="1"/>
            </p:cNvSpPr>
            <p:nvPr/>
          </p:nvSpPr>
          <p:spPr bwMode="auto">
            <a:xfrm>
              <a:off x="583772" y="3154364"/>
              <a:ext cx="552831" cy="333375"/>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lIns="0" rIns="0" anchor="ctr"/>
            <a:lstStyle/>
            <a:p>
              <a:pPr algn="ctr" fontAlgn="auto">
                <a:spcBef>
                  <a:spcPts val="0"/>
                </a:spcBef>
                <a:spcAft>
                  <a:spcPts val="0"/>
                </a:spcAft>
                <a:defRPr/>
              </a:pPr>
              <a:r>
                <a:rPr lang="en-US" sz="900" b="1" kern="0" dirty="0">
                  <a:solidFill>
                    <a:srgbClr val="005591"/>
                  </a:solidFill>
                  <a:latin typeface="Arial Narrow" pitchFamily="34" charset="0"/>
                  <a:cs typeface="Arial" charset="0"/>
                </a:rPr>
                <a:t>System Monitoring</a:t>
              </a:r>
            </a:p>
          </p:txBody>
        </p:sp>
        <p:sp>
          <p:nvSpPr>
            <p:cNvPr id="321" name="AutoShape 63"/>
            <p:cNvSpPr>
              <a:spLocks noChangeArrowheads="1"/>
            </p:cNvSpPr>
            <p:nvPr/>
          </p:nvSpPr>
          <p:spPr bwMode="auto">
            <a:xfrm>
              <a:off x="569874" y="2716214"/>
              <a:ext cx="589892" cy="360362"/>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lIns="0" rIns="0" anchor="ctr"/>
            <a:lstStyle/>
            <a:p>
              <a:pPr algn="ctr" fontAlgn="auto">
                <a:spcBef>
                  <a:spcPts val="0"/>
                </a:spcBef>
                <a:spcAft>
                  <a:spcPts val="0"/>
                </a:spcAft>
                <a:defRPr/>
              </a:pPr>
              <a:r>
                <a:rPr lang="en-US" sz="900" b="1" kern="0" dirty="0">
                  <a:solidFill>
                    <a:srgbClr val="005591"/>
                  </a:solidFill>
                  <a:latin typeface="Arial Narrow" pitchFamily="34" charset="0"/>
                  <a:cs typeface="Arial" charset="0"/>
                </a:rPr>
                <a:t>Application Security</a:t>
              </a:r>
            </a:p>
          </p:txBody>
        </p:sp>
        <p:sp>
          <p:nvSpPr>
            <p:cNvPr id="322" name="Rectangle 321"/>
            <p:cNvSpPr/>
            <p:nvPr/>
          </p:nvSpPr>
          <p:spPr>
            <a:xfrm>
              <a:off x="7883304" y="4602164"/>
              <a:ext cx="1071689" cy="430212"/>
            </a:xfrm>
            <a:prstGeom prst="rect">
              <a:avLst/>
            </a:prstGeom>
          </p:spPr>
          <p:txBody>
            <a:bodyPr>
              <a:spAutoFit/>
            </a:bodyPr>
            <a:lstStyle/>
            <a:p>
              <a:pPr fontAlgn="auto">
                <a:spcBef>
                  <a:spcPts val="0"/>
                </a:spcBef>
                <a:spcAft>
                  <a:spcPts val="0"/>
                </a:spcAft>
                <a:defRPr/>
              </a:pPr>
              <a:r>
                <a:rPr lang="en-NZ" sz="1200" b="1" kern="0" dirty="0">
                  <a:solidFill>
                    <a:srgbClr val="FFFFFF"/>
                  </a:solidFill>
                  <a:latin typeface="Arial Narrow" pitchFamily="34" charset="0"/>
                  <a:ea typeface="ＭＳ Ｐゴシック" pitchFamily="34" charset="-128"/>
                  <a:cs typeface="Arial" charset="0"/>
                </a:rPr>
                <a:t>Development Lifecycle</a:t>
              </a:r>
            </a:p>
          </p:txBody>
        </p:sp>
        <p:sp>
          <p:nvSpPr>
            <p:cNvPr id="323" name="Rectangle 322"/>
            <p:cNvSpPr/>
            <p:nvPr/>
          </p:nvSpPr>
          <p:spPr>
            <a:xfrm>
              <a:off x="438615" y="4567239"/>
              <a:ext cx="996023" cy="552450"/>
            </a:xfrm>
            <a:prstGeom prst="rect">
              <a:avLst/>
            </a:prstGeom>
          </p:spPr>
          <p:txBody>
            <a:bodyPr>
              <a:spAutoFit/>
            </a:bodyPr>
            <a:lstStyle/>
            <a:p>
              <a:pPr fontAlgn="auto">
                <a:spcBef>
                  <a:spcPts val="0"/>
                </a:spcBef>
                <a:spcAft>
                  <a:spcPts val="0"/>
                </a:spcAft>
                <a:defRPr/>
              </a:pPr>
              <a:r>
                <a:rPr lang="en-NZ" sz="1200" b="1" kern="0" dirty="0">
                  <a:solidFill>
                    <a:srgbClr val="FFFFFF"/>
                  </a:solidFill>
                  <a:latin typeface="Arial Narrow" pitchFamily="34" charset="0"/>
                  <a:cs typeface="Arial" charset="0"/>
                </a:rPr>
                <a:t>Security</a:t>
              </a:r>
            </a:p>
            <a:p>
              <a:pPr fontAlgn="auto">
                <a:spcBef>
                  <a:spcPts val="0"/>
                </a:spcBef>
                <a:spcAft>
                  <a:spcPts val="0"/>
                </a:spcAft>
                <a:defRPr/>
              </a:pPr>
              <a:r>
                <a:rPr lang="en-NZ" sz="1200" b="1" kern="0" dirty="0">
                  <a:solidFill>
                    <a:srgbClr val="FFFFFF"/>
                  </a:solidFill>
                  <a:latin typeface="Arial Narrow" pitchFamily="34" charset="0"/>
                  <a:cs typeface="Arial" charset="0"/>
                </a:rPr>
                <a:t>and </a:t>
              </a:r>
            </a:p>
            <a:p>
              <a:pPr fontAlgn="auto">
                <a:spcBef>
                  <a:spcPts val="0"/>
                </a:spcBef>
                <a:spcAft>
                  <a:spcPts val="0"/>
                </a:spcAft>
                <a:defRPr/>
              </a:pPr>
              <a:r>
                <a:rPr lang="en-NZ" sz="1200" b="1" kern="0" dirty="0">
                  <a:solidFill>
                    <a:srgbClr val="FFFFFF"/>
                  </a:solidFill>
                  <a:latin typeface="Arial Narrow" pitchFamily="34" charset="0"/>
                  <a:cs typeface="Arial" charset="0"/>
                </a:rPr>
                <a:t>Monitoring </a:t>
              </a:r>
              <a:endParaRPr lang="en-US" sz="1200" b="1" kern="0" dirty="0">
                <a:solidFill>
                  <a:srgbClr val="FFFFFF"/>
                </a:solidFill>
                <a:latin typeface="Arial Narrow" pitchFamily="34" charset="0"/>
                <a:cs typeface="Arial" charset="0"/>
              </a:endParaRPr>
            </a:p>
          </p:txBody>
        </p:sp>
        <p:sp>
          <p:nvSpPr>
            <p:cNvPr id="324" name="Rounded Rectangle 15"/>
            <p:cNvSpPr>
              <a:spLocks noChangeArrowheads="1"/>
            </p:cNvSpPr>
            <p:nvPr/>
          </p:nvSpPr>
          <p:spPr bwMode="auto">
            <a:xfrm>
              <a:off x="1247787" y="2395540"/>
              <a:ext cx="6698830" cy="2252661"/>
            </a:xfrm>
            <a:prstGeom prst="roundRect">
              <a:avLst>
                <a:gd name="adj" fmla="val 3849"/>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anchor="ctr"/>
            <a:lstStyle/>
            <a:p>
              <a:pPr fontAlgn="auto">
                <a:spcBef>
                  <a:spcPts val="0"/>
                </a:spcBef>
                <a:spcAft>
                  <a:spcPts val="0"/>
                </a:spcAft>
                <a:defRPr/>
              </a:pPr>
              <a:r>
                <a:rPr lang="en-US" sz="1200" b="1" kern="0" dirty="0">
                  <a:solidFill>
                    <a:srgbClr val="005591"/>
                  </a:solidFill>
                  <a:latin typeface="Arial Narrow" pitchFamily="34" charset="0"/>
                  <a:cs typeface="Arial" charset="0"/>
                </a:rPr>
                <a:t>Process</a:t>
              </a:r>
              <a:endParaRPr lang="en-US" sz="1200" kern="0" dirty="0">
                <a:solidFill>
                  <a:srgbClr val="005591"/>
                </a:solidFill>
                <a:latin typeface="Arial Narrow" pitchFamily="34" charset="0"/>
                <a:cs typeface="Arial" charset="0"/>
              </a:endParaRPr>
            </a:p>
          </p:txBody>
        </p:sp>
        <p:sp>
          <p:nvSpPr>
            <p:cNvPr id="325" name="Rounded Rectangle 324"/>
            <p:cNvSpPr>
              <a:spLocks noChangeArrowheads="1"/>
            </p:cNvSpPr>
            <p:nvPr/>
          </p:nvSpPr>
          <p:spPr bwMode="auto">
            <a:xfrm>
              <a:off x="1247787" y="5184776"/>
              <a:ext cx="6708095" cy="490538"/>
            </a:xfrm>
            <a:prstGeom prst="roundRect">
              <a:avLst>
                <a:gd name="adj" fmla="val 6632"/>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anchor="ctr"/>
            <a:lstStyle/>
            <a:p>
              <a:pPr fontAlgn="auto">
                <a:spcBef>
                  <a:spcPts val="0"/>
                </a:spcBef>
                <a:spcAft>
                  <a:spcPts val="0"/>
                </a:spcAft>
                <a:defRPr/>
              </a:pPr>
              <a:r>
                <a:rPr lang="en-US" sz="1200" b="1" kern="0" dirty="0">
                  <a:solidFill>
                    <a:srgbClr val="005591"/>
                  </a:solidFill>
                  <a:latin typeface="Arial Narrow" pitchFamily="34" charset="0"/>
                  <a:cs typeface="Arial" charset="0"/>
                </a:rPr>
                <a:t>Information</a:t>
              </a:r>
            </a:p>
          </p:txBody>
        </p:sp>
        <p:sp>
          <p:nvSpPr>
            <p:cNvPr id="326" name="Rounded Rectangle 15"/>
            <p:cNvSpPr>
              <a:spLocks noChangeArrowheads="1"/>
            </p:cNvSpPr>
            <p:nvPr/>
          </p:nvSpPr>
          <p:spPr bwMode="auto">
            <a:xfrm>
              <a:off x="1247787" y="5715000"/>
              <a:ext cx="6694197" cy="427038"/>
            </a:xfrm>
            <a:prstGeom prst="roundRect">
              <a:avLst>
                <a:gd name="adj" fmla="val 6632"/>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anchor="ctr"/>
            <a:lstStyle/>
            <a:p>
              <a:pPr fontAlgn="auto">
                <a:spcBef>
                  <a:spcPts val="0"/>
                </a:spcBef>
                <a:spcAft>
                  <a:spcPts val="0"/>
                </a:spcAft>
                <a:defRPr/>
              </a:pPr>
              <a:r>
                <a:rPr lang="en-US" sz="1200" b="1" kern="0" dirty="0">
                  <a:solidFill>
                    <a:srgbClr val="005591"/>
                  </a:solidFill>
                  <a:latin typeface="Arial Narrow" pitchFamily="34" charset="0"/>
                  <a:cs typeface="Arial" charset="0"/>
                </a:rPr>
                <a:t>Integration</a:t>
              </a:r>
            </a:p>
          </p:txBody>
        </p:sp>
        <p:sp>
          <p:nvSpPr>
            <p:cNvPr id="327" name="AutoShape 54"/>
            <p:cNvSpPr>
              <a:spLocks noChangeArrowheads="1"/>
            </p:cNvSpPr>
            <p:nvPr/>
          </p:nvSpPr>
          <p:spPr bwMode="auto">
            <a:xfrm>
              <a:off x="2222190" y="5791200"/>
              <a:ext cx="5440289" cy="273050"/>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a:extLst/>
          </p:spPr>
          <p:txBody>
            <a:bodyPr lIns="0" rIns="0" anchor="ctr"/>
            <a:lstStyle/>
            <a:p>
              <a:pPr fontAlgn="auto">
                <a:spcBef>
                  <a:spcPts val="0"/>
                </a:spcBef>
                <a:spcAft>
                  <a:spcPts val="0"/>
                </a:spcAft>
                <a:defRPr/>
              </a:pPr>
              <a:r>
                <a:rPr lang="en-US" sz="1200" b="1" kern="0" dirty="0">
                  <a:solidFill>
                    <a:srgbClr val="005591"/>
                  </a:solidFill>
                  <a:latin typeface="Arial Narrow" pitchFamily="34" charset="0"/>
                  <a:cs typeface="Arial" charset="0"/>
                </a:rPr>
                <a:t>SOA Foundation</a:t>
              </a:r>
            </a:p>
          </p:txBody>
        </p:sp>
        <p:sp>
          <p:nvSpPr>
            <p:cNvPr id="328" name="AutoShape 63"/>
            <p:cNvSpPr>
              <a:spLocks noChangeArrowheads="1"/>
            </p:cNvSpPr>
            <p:nvPr/>
          </p:nvSpPr>
          <p:spPr bwMode="auto">
            <a:xfrm>
              <a:off x="1981292" y="2692401"/>
              <a:ext cx="1127281" cy="230188"/>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lIns="0" rIns="0" anchor="ctr"/>
            <a:lstStyle/>
            <a:p>
              <a:pPr algn="ctr" fontAlgn="auto">
                <a:spcBef>
                  <a:spcPts val="0"/>
                </a:spcBef>
                <a:spcAft>
                  <a:spcPts val="0"/>
                </a:spcAft>
                <a:defRPr/>
              </a:pPr>
              <a:r>
                <a:rPr lang="en-US" sz="800" b="1" kern="0" dirty="0">
                  <a:solidFill>
                    <a:srgbClr val="005591"/>
                  </a:solidFill>
                  <a:latin typeface="Arial Narrow" pitchFamily="34" charset="0"/>
                  <a:cs typeface="Arial" charset="0"/>
                </a:rPr>
                <a:t>Triage, Screening &amp; Applications</a:t>
              </a:r>
            </a:p>
          </p:txBody>
        </p:sp>
        <p:sp>
          <p:nvSpPr>
            <p:cNvPr id="329" name="AutoShape 63"/>
            <p:cNvSpPr>
              <a:spLocks noChangeArrowheads="1"/>
            </p:cNvSpPr>
            <p:nvPr/>
          </p:nvSpPr>
          <p:spPr bwMode="auto">
            <a:xfrm>
              <a:off x="1981292" y="2947989"/>
              <a:ext cx="1127281" cy="228600"/>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lIns="0" rIns="0" anchor="ctr"/>
            <a:lstStyle/>
            <a:p>
              <a:pPr algn="ctr" fontAlgn="auto">
                <a:spcBef>
                  <a:spcPts val="0"/>
                </a:spcBef>
                <a:spcAft>
                  <a:spcPts val="0"/>
                </a:spcAft>
                <a:defRPr/>
              </a:pPr>
              <a:r>
                <a:rPr lang="en-US" sz="800" b="1" kern="0" dirty="0">
                  <a:solidFill>
                    <a:srgbClr val="005591"/>
                  </a:solidFill>
                  <a:latin typeface="Arial Narrow" pitchFamily="34" charset="0"/>
                  <a:cs typeface="Arial" charset="0"/>
                </a:rPr>
                <a:t>Personalized Response</a:t>
              </a:r>
            </a:p>
          </p:txBody>
        </p:sp>
        <p:sp>
          <p:nvSpPr>
            <p:cNvPr id="330" name="AutoShape 63"/>
            <p:cNvSpPr>
              <a:spLocks noChangeArrowheads="1"/>
            </p:cNvSpPr>
            <p:nvPr/>
          </p:nvSpPr>
          <p:spPr bwMode="auto">
            <a:xfrm>
              <a:off x="4326963" y="3201989"/>
              <a:ext cx="1034628" cy="230187"/>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lIns="0" rIns="0" anchor="ctr"/>
            <a:lstStyle/>
            <a:p>
              <a:pPr algn="ctr" fontAlgn="auto">
                <a:spcBef>
                  <a:spcPts val="0"/>
                </a:spcBef>
                <a:spcAft>
                  <a:spcPts val="0"/>
                </a:spcAft>
                <a:defRPr/>
              </a:pPr>
              <a:r>
                <a:rPr lang="en-US" sz="800" b="1" kern="0" dirty="0">
                  <a:solidFill>
                    <a:srgbClr val="005591"/>
                  </a:solidFill>
                  <a:latin typeface="Arial Narrow" pitchFamily="34" charset="0"/>
                  <a:cs typeface="Arial" charset="0"/>
                </a:rPr>
                <a:t>Benefit Planning and Selection</a:t>
              </a:r>
            </a:p>
          </p:txBody>
        </p:sp>
        <p:sp>
          <p:nvSpPr>
            <p:cNvPr id="331" name="AutoShape 63"/>
            <p:cNvSpPr>
              <a:spLocks noChangeArrowheads="1"/>
            </p:cNvSpPr>
            <p:nvPr/>
          </p:nvSpPr>
          <p:spPr bwMode="auto">
            <a:xfrm>
              <a:off x="4326963" y="3967164"/>
              <a:ext cx="1034628" cy="231775"/>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lIns="0" rIns="0" anchor="ctr"/>
            <a:lstStyle/>
            <a:p>
              <a:pPr algn="ctr" fontAlgn="auto">
                <a:spcBef>
                  <a:spcPts val="0"/>
                </a:spcBef>
                <a:spcAft>
                  <a:spcPts val="0"/>
                </a:spcAft>
                <a:defRPr/>
              </a:pPr>
              <a:r>
                <a:rPr lang="en-US" sz="800" b="1" kern="0" dirty="0">
                  <a:solidFill>
                    <a:srgbClr val="005591"/>
                  </a:solidFill>
                  <a:latin typeface="Arial Narrow" pitchFamily="34" charset="0"/>
                  <a:cs typeface="Arial" charset="0"/>
                </a:rPr>
                <a:t>Evidence Based Models</a:t>
              </a:r>
            </a:p>
          </p:txBody>
        </p:sp>
        <p:sp>
          <p:nvSpPr>
            <p:cNvPr id="332" name="AutoShape 61"/>
            <p:cNvSpPr>
              <a:spLocks noChangeArrowheads="1"/>
            </p:cNvSpPr>
            <p:nvPr/>
          </p:nvSpPr>
          <p:spPr bwMode="auto">
            <a:xfrm>
              <a:off x="5446523" y="2692401"/>
              <a:ext cx="1033083" cy="230188"/>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lIns="0" rIns="0" anchor="ctr"/>
            <a:lstStyle/>
            <a:p>
              <a:pPr algn="ctr" fontAlgn="auto">
                <a:spcBef>
                  <a:spcPts val="0"/>
                </a:spcBef>
                <a:spcAft>
                  <a:spcPts val="0"/>
                </a:spcAft>
                <a:defRPr/>
              </a:pPr>
              <a:r>
                <a:rPr lang="en-US" sz="800" b="1" kern="0" dirty="0">
                  <a:solidFill>
                    <a:srgbClr val="005591"/>
                  </a:solidFill>
                  <a:latin typeface="Arial Narrow" pitchFamily="34" charset="0"/>
                  <a:cs typeface="Arial" charset="0"/>
                </a:rPr>
                <a:t>Outcome Plans</a:t>
              </a:r>
            </a:p>
          </p:txBody>
        </p:sp>
        <p:sp>
          <p:nvSpPr>
            <p:cNvPr id="333" name="AutoShape 63"/>
            <p:cNvSpPr>
              <a:spLocks noChangeArrowheads="1"/>
            </p:cNvSpPr>
            <p:nvPr/>
          </p:nvSpPr>
          <p:spPr bwMode="auto">
            <a:xfrm>
              <a:off x="4326963" y="2947989"/>
              <a:ext cx="1034628" cy="228600"/>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lIns="0" rIns="0" anchor="ctr"/>
            <a:lstStyle/>
            <a:p>
              <a:pPr algn="ctr" fontAlgn="auto">
                <a:spcBef>
                  <a:spcPts val="0"/>
                </a:spcBef>
                <a:spcAft>
                  <a:spcPts val="0"/>
                </a:spcAft>
                <a:defRPr/>
              </a:pPr>
              <a:r>
                <a:rPr lang="en-US" sz="800" b="1" kern="0" dirty="0">
                  <a:solidFill>
                    <a:srgbClr val="005591"/>
                  </a:solidFill>
                  <a:latin typeface="Arial Narrow" pitchFamily="34" charset="0"/>
                  <a:cs typeface="Arial" charset="0"/>
                </a:rPr>
                <a:t>Intake &amp; Enrollment</a:t>
              </a:r>
            </a:p>
          </p:txBody>
        </p:sp>
        <p:sp>
          <p:nvSpPr>
            <p:cNvPr id="334" name="AutoShape 61"/>
            <p:cNvSpPr>
              <a:spLocks noChangeArrowheads="1"/>
            </p:cNvSpPr>
            <p:nvPr/>
          </p:nvSpPr>
          <p:spPr bwMode="auto">
            <a:xfrm>
              <a:off x="6546009" y="2692401"/>
              <a:ext cx="1091764" cy="230188"/>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lIns="0" rIns="0" anchor="ctr"/>
            <a:lstStyle/>
            <a:p>
              <a:pPr algn="ctr" fontAlgn="auto">
                <a:spcBef>
                  <a:spcPts val="0"/>
                </a:spcBef>
                <a:spcAft>
                  <a:spcPts val="0"/>
                </a:spcAft>
                <a:defRPr/>
              </a:pPr>
              <a:r>
                <a:rPr lang="en-US" sz="800" b="1" kern="0" dirty="0">
                  <a:solidFill>
                    <a:srgbClr val="005591"/>
                  </a:solidFill>
                  <a:latin typeface="Arial Narrow" pitchFamily="34" charset="0"/>
                  <a:cs typeface="Arial" charset="0"/>
                </a:rPr>
                <a:t>Outcome Evaluation</a:t>
              </a:r>
            </a:p>
          </p:txBody>
        </p:sp>
        <p:sp>
          <p:nvSpPr>
            <p:cNvPr id="335" name="AutoShape 63"/>
            <p:cNvSpPr>
              <a:spLocks noChangeArrowheads="1"/>
            </p:cNvSpPr>
            <p:nvPr/>
          </p:nvSpPr>
          <p:spPr bwMode="auto">
            <a:xfrm>
              <a:off x="4326963" y="2692401"/>
              <a:ext cx="1034628" cy="230188"/>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lIns="0" rIns="0" anchor="ctr"/>
            <a:lstStyle/>
            <a:p>
              <a:pPr algn="ctr" fontAlgn="auto">
                <a:spcBef>
                  <a:spcPts val="0"/>
                </a:spcBef>
                <a:spcAft>
                  <a:spcPts val="0"/>
                </a:spcAft>
                <a:defRPr/>
              </a:pPr>
              <a:r>
                <a:rPr lang="en-US" sz="800" b="1" kern="0" dirty="0">
                  <a:solidFill>
                    <a:srgbClr val="005591"/>
                  </a:solidFill>
                  <a:latin typeface="Arial Narrow" pitchFamily="34" charset="0"/>
                  <a:cs typeface="Arial" charset="0"/>
                </a:rPr>
                <a:t>Eligibility &amp; Entitlement</a:t>
              </a:r>
            </a:p>
          </p:txBody>
        </p:sp>
        <p:sp>
          <p:nvSpPr>
            <p:cNvPr id="336" name="AutoShape 61"/>
            <p:cNvSpPr>
              <a:spLocks noChangeArrowheads="1"/>
            </p:cNvSpPr>
            <p:nvPr/>
          </p:nvSpPr>
          <p:spPr bwMode="auto">
            <a:xfrm>
              <a:off x="5446523" y="2947989"/>
              <a:ext cx="1033083" cy="228600"/>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lIns="0" rIns="0" anchor="ctr"/>
            <a:lstStyle/>
            <a:p>
              <a:pPr algn="ctr" fontAlgn="auto">
                <a:spcBef>
                  <a:spcPts val="0"/>
                </a:spcBef>
                <a:spcAft>
                  <a:spcPts val="0"/>
                </a:spcAft>
                <a:defRPr/>
              </a:pPr>
              <a:r>
                <a:rPr lang="en-US" sz="800" b="1" kern="0" dirty="0">
                  <a:solidFill>
                    <a:srgbClr val="005591"/>
                  </a:solidFill>
                  <a:latin typeface="Arial Narrow" pitchFamily="34" charset="0"/>
                  <a:cs typeface="Arial" charset="0"/>
                </a:rPr>
                <a:t>Personal Budgets</a:t>
              </a:r>
            </a:p>
          </p:txBody>
        </p:sp>
        <p:sp>
          <p:nvSpPr>
            <p:cNvPr id="337" name="AutoShape 61"/>
            <p:cNvSpPr>
              <a:spLocks noChangeArrowheads="1"/>
            </p:cNvSpPr>
            <p:nvPr/>
          </p:nvSpPr>
          <p:spPr bwMode="auto">
            <a:xfrm>
              <a:off x="3184240" y="3201989"/>
              <a:ext cx="1037716" cy="230187"/>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lIns="0" rIns="0" anchor="ctr"/>
            <a:lstStyle/>
            <a:p>
              <a:pPr algn="ctr" fontAlgn="auto">
                <a:spcBef>
                  <a:spcPts val="0"/>
                </a:spcBef>
                <a:spcAft>
                  <a:spcPts val="0"/>
                </a:spcAft>
                <a:defRPr/>
              </a:pPr>
              <a:r>
                <a:rPr lang="en-US" sz="800" b="1" kern="0" dirty="0">
                  <a:solidFill>
                    <a:srgbClr val="005591"/>
                  </a:solidFill>
                  <a:latin typeface="Arial Narrow" pitchFamily="34" charset="0"/>
                  <a:cs typeface="Arial" charset="0"/>
                </a:rPr>
                <a:t>Evidence Management</a:t>
              </a:r>
            </a:p>
          </p:txBody>
        </p:sp>
        <p:sp>
          <p:nvSpPr>
            <p:cNvPr id="338" name="AutoShape 63"/>
            <p:cNvSpPr>
              <a:spLocks noChangeArrowheads="1"/>
            </p:cNvSpPr>
            <p:nvPr/>
          </p:nvSpPr>
          <p:spPr bwMode="auto">
            <a:xfrm>
              <a:off x="4326963" y="3711576"/>
              <a:ext cx="1034628" cy="231775"/>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lIns="0" rIns="0" anchor="ctr"/>
            <a:lstStyle/>
            <a:p>
              <a:pPr algn="ctr" fontAlgn="auto">
                <a:spcBef>
                  <a:spcPts val="0"/>
                </a:spcBef>
                <a:spcAft>
                  <a:spcPts val="0"/>
                </a:spcAft>
                <a:defRPr/>
              </a:pPr>
              <a:r>
                <a:rPr lang="en-US" sz="800" b="1" kern="0" dirty="0">
                  <a:solidFill>
                    <a:srgbClr val="005591"/>
                  </a:solidFill>
                  <a:latin typeface="Arial Narrow" pitchFamily="34" charset="0"/>
                  <a:cs typeface="Arial" charset="0"/>
                </a:rPr>
                <a:t>Differential Response</a:t>
              </a:r>
            </a:p>
          </p:txBody>
        </p:sp>
        <p:graphicFrame>
          <p:nvGraphicFramePr>
            <p:cNvPr id="339" name="Diagram 338"/>
            <p:cNvGraphicFramePr/>
            <p:nvPr/>
          </p:nvGraphicFramePr>
          <p:xfrm>
            <a:off x="2009333" y="2467015"/>
            <a:ext cx="5697196" cy="147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7923" name="Group 10"/>
            <p:cNvGrpSpPr>
              <a:grpSpLocks/>
            </p:cNvGrpSpPr>
            <p:nvPr/>
          </p:nvGrpSpPr>
          <p:grpSpPr bwMode="auto">
            <a:xfrm>
              <a:off x="2221947" y="5253720"/>
              <a:ext cx="2141927" cy="340891"/>
              <a:chOff x="1966385" y="4398368"/>
              <a:chExt cx="2292427" cy="461834"/>
            </a:xfrm>
          </p:grpSpPr>
          <p:sp>
            <p:nvSpPr>
              <p:cNvPr id="389" name="AutoShape 33"/>
              <p:cNvSpPr>
                <a:spLocks noChangeArrowheads="1"/>
              </p:cNvSpPr>
              <p:nvPr/>
            </p:nvSpPr>
            <p:spPr bwMode="auto">
              <a:xfrm>
                <a:off x="1966645" y="4397445"/>
                <a:ext cx="2292327" cy="462404"/>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lIns="9144"/>
              <a:lstStyle/>
              <a:p>
                <a:pPr fontAlgn="auto">
                  <a:spcBef>
                    <a:spcPts val="0"/>
                  </a:spcBef>
                  <a:spcAft>
                    <a:spcPts val="0"/>
                  </a:spcAft>
                  <a:defRPr/>
                </a:pPr>
                <a:r>
                  <a:rPr lang="en-US" sz="900" b="1" kern="0" dirty="0">
                    <a:solidFill>
                      <a:srgbClr val="005591"/>
                    </a:solidFill>
                    <a:latin typeface="Arial Narrow" pitchFamily="34" charset="0"/>
                    <a:cs typeface="Arial" charset="0"/>
                  </a:rPr>
                  <a:t>Social Services </a:t>
                </a:r>
              </a:p>
              <a:p>
                <a:pPr fontAlgn="auto">
                  <a:spcBef>
                    <a:spcPts val="0"/>
                  </a:spcBef>
                  <a:spcAft>
                    <a:spcPts val="0"/>
                  </a:spcAft>
                  <a:defRPr/>
                </a:pPr>
                <a:r>
                  <a:rPr lang="en-US" sz="900" b="1" kern="0" dirty="0">
                    <a:solidFill>
                      <a:srgbClr val="005591"/>
                    </a:solidFill>
                    <a:latin typeface="Arial Narrow" pitchFamily="34" charset="0"/>
                    <a:cs typeface="Arial" charset="0"/>
                  </a:rPr>
                  <a:t>Data Model</a:t>
                </a:r>
              </a:p>
            </p:txBody>
          </p:sp>
          <p:sp>
            <p:nvSpPr>
              <p:cNvPr id="390" name="AutoShape 63"/>
              <p:cNvSpPr>
                <a:spLocks noChangeArrowheads="1"/>
              </p:cNvSpPr>
              <p:nvPr/>
            </p:nvSpPr>
            <p:spPr bwMode="auto">
              <a:xfrm>
                <a:off x="2794659" y="4472720"/>
                <a:ext cx="679270" cy="331211"/>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lIns="0" rIns="0" anchor="ctr"/>
              <a:lstStyle/>
              <a:p>
                <a:pPr algn="ctr" fontAlgn="auto">
                  <a:spcBef>
                    <a:spcPts val="0"/>
                  </a:spcBef>
                  <a:spcAft>
                    <a:spcPts val="0"/>
                  </a:spcAft>
                  <a:defRPr/>
                </a:pPr>
                <a:r>
                  <a:rPr lang="en-US" sz="900" b="1" kern="0" dirty="0">
                    <a:solidFill>
                      <a:srgbClr val="005591"/>
                    </a:solidFill>
                    <a:latin typeface="Arial Narrow" pitchFamily="34" charset="0"/>
                    <a:cs typeface="Arial" charset="0"/>
                  </a:rPr>
                  <a:t>Operational </a:t>
                </a:r>
              </a:p>
            </p:txBody>
          </p:sp>
          <p:sp>
            <p:nvSpPr>
              <p:cNvPr id="391" name="AutoShape 63"/>
              <p:cNvSpPr>
                <a:spLocks noChangeArrowheads="1"/>
              </p:cNvSpPr>
              <p:nvPr/>
            </p:nvSpPr>
            <p:spPr bwMode="auto">
              <a:xfrm>
                <a:off x="3540038" y="4474871"/>
                <a:ext cx="679269" cy="331211"/>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lIns="0" rIns="0" anchor="ctr"/>
              <a:lstStyle/>
              <a:p>
                <a:pPr algn="ctr" fontAlgn="auto">
                  <a:spcBef>
                    <a:spcPts val="0"/>
                  </a:spcBef>
                  <a:spcAft>
                    <a:spcPts val="0"/>
                  </a:spcAft>
                  <a:defRPr/>
                </a:pPr>
                <a:r>
                  <a:rPr lang="en-US" sz="900" b="1" kern="0" dirty="0">
                    <a:solidFill>
                      <a:srgbClr val="005591"/>
                    </a:solidFill>
                    <a:latin typeface="Arial Narrow" pitchFamily="34" charset="0"/>
                    <a:cs typeface="Arial" charset="0"/>
                  </a:rPr>
                  <a:t>Analytical</a:t>
                </a:r>
              </a:p>
            </p:txBody>
          </p:sp>
        </p:grpSp>
        <p:sp>
          <p:nvSpPr>
            <p:cNvPr id="341" name="Rounded Rectangle 15"/>
            <p:cNvSpPr>
              <a:spLocks noChangeArrowheads="1"/>
            </p:cNvSpPr>
            <p:nvPr/>
          </p:nvSpPr>
          <p:spPr bwMode="auto">
            <a:xfrm>
              <a:off x="1247787" y="1422402"/>
              <a:ext cx="6677211" cy="427038"/>
            </a:xfrm>
            <a:prstGeom prst="roundRect">
              <a:avLst>
                <a:gd name="adj" fmla="val 6632"/>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anchor="ctr"/>
            <a:lstStyle/>
            <a:p>
              <a:pPr fontAlgn="auto">
                <a:spcBef>
                  <a:spcPts val="0"/>
                </a:spcBef>
                <a:spcAft>
                  <a:spcPts val="0"/>
                </a:spcAft>
                <a:defRPr/>
              </a:pPr>
              <a:r>
                <a:rPr lang="en-US" sz="1200" b="1" kern="0" dirty="0">
                  <a:solidFill>
                    <a:srgbClr val="005591"/>
                  </a:solidFill>
                  <a:latin typeface="Arial Narrow" pitchFamily="34" charset="0"/>
                  <a:cs typeface="Arial" charset="0"/>
                </a:rPr>
                <a:t>Multi-channel</a:t>
              </a:r>
            </a:p>
            <a:p>
              <a:pPr fontAlgn="auto">
                <a:spcBef>
                  <a:spcPts val="0"/>
                </a:spcBef>
                <a:spcAft>
                  <a:spcPts val="0"/>
                </a:spcAft>
                <a:defRPr/>
              </a:pPr>
              <a:r>
                <a:rPr lang="en-US" sz="1200" b="1" kern="0" dirty="0">
                  <a:solidFill>
                    <a:srgbClr val="005591"/>
                  </a:solidFill>
                  <a:latin typeface="Arial Narrow" pitchFamily="34" charset="0"/>
                  <a:cs typeface="Arial" charset="0"/>
                </a:rPr>
                <a:t>Access</a:t>
              </a:r>
            </a:p>
          </p:txBody>
        </p:sp>
        <p:sp>
          <p:nvSpPr>
            <p:cNvPr id="342" name="AutoShape 54"/>
            <p:cNvSpPr>
              <a:spLocks noChangeArrowheads="1"/>
            </p:cNvSpPr>
            <p:nvPr/>
          </p:nvSpPr>
          <p:spPr bwMode="auto">
            <a:xfrm>
              <a:off x="7069499" y="1493840"/>
              <a:ext cx="568273" cy="284162"/>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a:extLst/>
          </p:spPr>
          <p:txBody>
            <a:bodyPr anchor="ctr"/>
            <a:lstStyle/>
            <a:p>
              <a:pPr fontAlgn="auto">
                <a:spcBef>
                  <a:spcPts val="0"/>
                </a:spcBef>
                <a:spcAft>
                  <a:spcPts val="0"/>
                </a:spcAft>
                <a:defRPr/>
              </a:pPr>
              <a:r>
                <a:rPr lang="en-US" sz="900" b="1" kern="0" dirty="0">
                  <a:solidFill>
                    <a:srgbClr val="005591"/>
                  </a:solidFill>
                  <a:latin typeface="Arial Narrow" pitchFamily="34" charset="0"/>
                  <a:cs typeface="Arial" charset="0"/>
                </a:rPr>
                <a:t>Local Office</a:t>
              </a:r>
            </a:p>
          </p:txBody>
        </p:sp>
        <p:sp>
          <p:nvSpPr>
            <p:cNvPr id="343" name="AutoShape 54"/>
            <p:cNvSpPr>
              <a:spLocks noChangeArrowheads="1"/>
            </p:cNvSpPr>
            <p:nvPr/>
          </p:nvSpPr>
          <p:spPr bwMode="auto">
            <a:xfrm>
              <a:off x="3147178" y="1493840"/>
              <a:ext cx="568273" cy="284162"/>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a:extLst/>
          </p:spPr>
          <p:txBody>
            <a:bodyPr anchor="ctr"/>
            <a:lstStyle/>
            <a:p>
              <a:pPr fontAlgn="auto">
                <a:spcBef>
                  <a:spcPts val="0"/>
                </a:spcBef>
                <a:spcAft>
                  <a:spcPts val="0"/>
                </a:spcAft>
                <a:defRPr/>
              </a:pPr>
              <a:r>
                <a:rPr lang="en-US" sz="900" b="1" kern="0" dirty="0">
                  <a:solidFill>
                    <a:srgbClr val="005591"/>
                  </a:solidFill>
                  <a:latin typeface="Arial Narrow" pitchFamily="34" charset="0"/>
                  <a:cs typeface="Arial" charset="0"/>
                </a:rPr>
                <a:t>Mobile</a:t>
              </a:r>
            </a:p>
          </p:txBody>
        </p:sp>
        <p:sp>
          <p:nvSpPr>
            <p:cNvPr id="344" name="AutoShape 54"/>
            <p:cNvSpPr>
              <a:spLocks noChangeArrowheads="1"/>
            </p:cNvSpPr>
            <p:nvPr/>
          </p:nvSpPr>
          <p:spPr bwMode="auto">
            <a:xfrm>
              <a:off x="2364259" y="1493840"/>
              <a:ext cx="563640" cy="284162"/>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a:extLst/>
          </p:spPr>
          <p:txBody>
            <a:bodyPr anchor="ctr"/>
            <a:lstStyle/>
            <a:p>
              <a:pPr fontAlgn="auto">
                <a:spcBef>
                  <a:spcPts val="0"/>
                </a:spcBef>
                <a:spcAft>
                  <a:spcPts val="0"/>
                </a:spcAft>
                <a:defRPr/>
              </a:pPr>
              <a:r>
                <a:rPr lang="en-US" sz="900" b="1" kern="0" dirty="0">
                  <a:solidFill>
                    <a:srgbClr val="005591"/>
                  </a:solidFill>
                  <a:latin typeface="Arial Narrow" pitchFamily="34" charset="0"/>
                  <a:cs typeface="Arial" charset="0"/>
                </a:rPr>
                <a:t>Web</a:t>
              </a:r>
            </a:p>
          </p:txBody>
        </p:sp>
        <p:sp>
          <p:nvSpPr>
            <p:cNvPr id="345" name="AutoShape 54"/>
            <p:cNvSpPr>
              <a:spLocks noChangeArrowheads="1"/>
            </p:cNvSpPr>
            <p:nvPr/>
          </p:nvSpPr>
          <p:spPr bwMode="auto">
            <a:xfrm>
              <a:off x="3933187" y="1493840"/>
              <a:ext cx="566729" cy="284162"/>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a:extLst/>
          </p:spPr>
          <p:txBody>
            <a:bodyPr anchor="ctr"/>
            <a:lstStyle/>
            <a:p>
              <a:pPr fontAlgn="auto">
                <a:spcBef>
                  <a:spcPts val="0"/>
                </a:spcBef>
                <a:spcAft>
                  <a:spcPts val="0"/>
                </a:spcAft>
                <a:defRPr/>
              </a:pPr>
              <a:r>
                <a:rPr lang="en-US" sz="900" b="1" kern="0" dirty="0">
                  <a:solidFill>
                    <a:srgbClr val="005591"/>
                  </a:solidFill>
                  <a:latin typeface="Arial Narrow" pitchFamily="34" charset="0"/>
                  <a:cs typeface="Arial" charset="0"/>
                </a:rPr>
                <a:t>Phone/ IVR</a:t>
              </a:r>
            </a:p>
          </p:txBody>
        </p:sp>
        <p:sp>
          <p:nvSpPr>
            <p:cNvPr id="346" name="AutoShape 54"/>
            <p:cNvSpPr>
              <a:spLocks noChangeArrowheads="1"/>
            </p:cNvSpPr>
            <p:nvPr/>
          </p:nvSpPr>
          <p:spPr bwMode="auto">
            <a:xfrm>
              <a:off x="6285035" y="1493840"/>
              <a:ext cx="566730" cy="284162"/>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a:extLst/>
          </p:spPr>
          <p:txBody>
            <a:bodyPr anchor="ctr"/>
            <a:lstStyle/>
            <a:p>
              <a:pPr fontAlgn="auto">
                <a:spcBef>
                  <a:spcPts val="0"/>
                </a:spcBef>
                <a:spcAft>
                  <a:spcPts val="0"/>
                </a:spcAft>
                <a:defRPr/>
              </a:pPr>
              <a:r>
                <a:rPr lang="en-US" sz="900" b="1" kern="0" dirty="0">
                  <a:solidFill>
                    <a:srgbClr val="005591"/>
                  </a:solidFill>
                  <a:latin typeface="Arial Narrow" pitchFamily="34" charset="0"/>
                  <a:cs typeface="Arial" charset="0"/>
                </a:rPr>
                <a:t>Paper/ Fax</a:t>
              </a:r>
            </a:p>
          </p:txBody>
        </p:sp>
        <p:sp>
          <p:nvSpPr>
            <p:cNvPr id="347" name="Rounded Rectangle 15"/>
            <p:cNvSpPr>
              <a:spLocks noChangeArrowheads="1"/>
            </p:cNvSpPr>
            <p:nvPr/>
          </p:nvSpPr>
          <p:spPr bwMode="auto">
            <a:xfrm>
              <a:off x="1247787" y="1920877"/>
              <a:ext cx="6698830" cy="385763"/>
            </a:xfrm>
            <a:prstGeom prst="roundRect">
              <a:avLst>
                <a:gd name="adj" fmla="val 6632"/>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anchor="ctr"/>
            <a:lstStyle/>
            <a:p>
              <a:pPr fontAlgn="auto">
                <a:spcBef>
                  <a:spcPts val="0"/>
                </a:spcBef>
                <a:spcAft>
                  <a:spcPts val="0"/>
                </a:spcAft>
                <a:defRPr/>
              </a:pPr>
              <a:r>
                <a:rPr lang="en-US" sz="1200" b="1" kern="0" dirty="0">
                  <a:solidFill>
                    <a:srgbClr val="005591"/>
                  </a:solidFill>
                  <a:latin typeface="Arial Narrow" pitchFamily="34" charset="0"/>
                  <a:cs typeface="Arial" charset="0"/>
                </a:rPr>
                <a:t>Presentation</a:t>
              </a:r>
            </a:p>
          </p:txBody>
        </p:sp>
        <p:sp>
          <p:nvSpPr>
            <p:cNvPr id="348" name="AutoShape 54"/>
            <p:cNvSpPr>
              <a:spLocks noChangeArrowheads="1"/>
            </p:cNvSpPr>
            <p:nvPr/>
          </p:nvSpPr>
          <p:spPr bwMode="auto">
            <a:xfrm>
              <a:off x="3503894" y="1968502"/>
              <a:ext cx="1151989" cy="288925"/>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a:extLst/>
          </p:spPr>
          <p:txBody>
            <a:bodyPr anchor="ctr"/>
            <a:lstStyle/>
            <a:p>
              <a:pPr fontAlgn="auto">
                <a:spcBef>
                  <a:spcPts val="0"/>
                </a:spcBef>
                <a:spcAft>
                  <a:spcPts val="0"/>
                </a:spcAft>
                <a:defRPr/>
              </a:pPr>
              <a:r>
                <a:rPr lang="en-US" sz="1050" b="1" kern="0" dirty="0">
                  <a:solidFill>
                    <a:srgbClr val="005591"/>
                  </a:solidFill>
                  <a:latin typeface="Arial Narrow" pitchFamily="34" charset="0"/>
                  <a:cs typeface="Arial" charset="0"/>
                </a:rPr>
                <a:t>Citizen Portals</a:t>
              </a:r>
            </a:p>
          </p:txBody>
        </p:sp>
        <p:sp>
          <p:nvSpPr>
            <p:cNvPr id="349" name="AutoShape 54"/>
            <p:cNvSpPr>
              <a:spLocks noChangeArrowheads="1"/>
            </p:cNvSpPr>
            <p:nvPr/>
          </p:nvSpPr>
          <p:spPr bwMode="auto">
            <a:xfrm>
              <a:off x="6499682" y="1970090"/>
              <a:ext cx="1162798" cy="288925"/>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a:extLst/>
          </p:spPr>
          <p:txBody>
            <a:bodyPr anchor="ctr"/>
            <a:lstStyle/>
            <a:p>
              <a:pPr fontAlgn="auto">
                <a:spcBef>
                  <a:spcPts val="0"/>
                </a:spcBef>
                <a:spcAft>
                  <a:spcPts val="0"/>
                </a:spcAft>
                <a:defRPr/>
              </a:pPr>
              <a:r>
                <a:rPr lang="en-US" sz="1050" b="1" kern="0" dirty="0">
                  <a:solidFill>
                    <a:srgbClr val="005591"/>
                  </a:solidFill>
                  <a:latin typeface="Arial Narrow" pitchFamily="34" charset="0"/>
                  <a:cs typeface="Arial" charset="0"/>
                </a:rPr>
                <a:t>Partner Portals</a:t>
              </a:r>
            </a:p>
          </p:txBody>
        </p:sp>
        <p:sp>
          <p:nvSpPr>
            <p:cNvPr id="350" name="AutoShape 54"/>
            <p:cNvSpPr>
              <a:spLocks noChangeArrowheads="1"/>
            </p:cNvSpPr>
            <p:nvPr/>
          </p:nvSpPr>
          <p:spPr bwMode="auto">
            <a:xfrm>
              <a:off x="4901413" y="1970090"/>
              <a:ext cx="1354282" cy="288925"/>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a:extLst/>
          </p:spPr>
          <p:txBody>
            <a:bodyPr anchor="ctr"/>
            <a:lstStyle/>
            <a:p>
              <a:pPr fontAlgn="auto">
                <a:spcBef>
                  <a:spcPts val="0"/>
                </a:spcBef>
                <a:spcAft>
                  <a:spcPts val="0"/>
                </a:spcAft>
                <a:defRPr/>
              </a:pPr>
              <a:r>
                <a:rPr lang="en-US" sz="1050" b="1" kern="0" dirty="0">
                  <a:solidFill>
                    <a:srgbClr val="005591"/>
                  </a:solidFill>
                  <a:latin typeface="Arial Narrow" pitchFamily="34" charset="0"/>
                  <a:cs typeface="Arial" charset="0"/>
                </a:rPr>
                <a:t>Worker  Portals</a:t>
              </a:r>
            </a:p>
          </p:txBody>
        </p:sp>
        <p:sp>
          <p:nvSpPr>
            <p:cNvPr id="351" name="AutoShape 63"/>
            <p:cNvSpPr>
              <a:spLocks noChangeArrowheads="1"/>
            </p:cNvSpPr>
            <p:nvPr/>
          </p:nvSpPr>
          <p:spPr bwMode="auto">
            <a:xfrm>
              <a:off x="6546009" y="3201989"/>
              <a:ext cx="1087131" cy="230187"/>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lIns="0" rIns="0" anchor="ctr"/>
            <a:lstStyle/>
            <a:p>
              <a:pPr algn="ctr" fontAlgn="auto">
                <a:spcBef>
                  <a:spcPts val="0"/>
                </a:spcBef>
                <a:spcAft>
                  <a:spcPts val="0"/>
                </a:spcAft>
                <a:defRPr/>
              </a:pPr>
              <a:r>
                <a:rPr lang="en-US" sz="800" b="1" kern="0" dirty="0">
                  <a:solidFill>
                    <a:srgbClr val="005591"/>
                  </a:solidFill>
                  <a:latin typeface="Arial Narrow" pitchFamily="34" charset="0"/>
                  <a:cs typeface="Arial" charset="0"/>
                </a:rPr>
                <a:t>Fraud Detection</a:t>
              </a:r>
            </a:p>
          </p:txBody>
        </p:sp>
        <p:sp>
          <p:nvSpPr>
            <p:cNvPr id="352" name="AutoShape 54"/>
            <p:cNvSpPr>
              <a:spLocks noChangeArrowheads="1"/>
            </p:cNvSpPr>
            <p:nvPr/>
          </p:nvSpPr>
          <p:spPr bwMode="auto">
            <a:xfrm>
              <a:off x="4717651" y="1493840"/>
              <a:ext cx="566729" cy="284162"/>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a:extLst/>
          </p:spPr>
          <p:txBody>
            <a:bodyPr anchor="ctr"/>
            <a:lstStyle/>
            <a:p>
              <a:pPr fontAlgn="auto">
                <a:spcBef>
                  <a:spcPts val="0"/>
                </a:spcBef>
                <a:spcAft>
                  <a:spcPts val="0"/>
                </a:spcAft>
                <a:defRPr/>
              </a:pPr>
              <a:r>
                <a:rPr lang="en-US" sz="900" b="1" kern="0" dirty="0">
                  <a:solidFill>
                    <a:srgbClr val="005591"/>
                  </a:solidFill>
                  <a:latin typeface="Arial Narrow" pitchFamily="34" charset="0"/>
                  <a:cs typeface="Arial" charset="0"/>
                </a:rPr>
                <a:t>Email</a:t>
              </a:r>
            </a:p>
          </p:txBody>
        </p:sp>
        <p:sp>
          <p:nvSpPr>
            <p:cNvPr id="353" name="AutoShape 54"/>
            <p:cNvSpPr>
              <a:spLocks noChangeArrowheads="1"/>
            </p:cNvSpPr>
            <p:nvPr/>
          </p:nvSpPr>
          <p:spPr bwMode="auto">
            <a:xfrm>
              <a:off x="5500571" y="1493840"/>
              <a:ext cx="566730" cy="284162"/>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a:extLst/>
          </p:spPr>
          <p:txBody>
            <a:bodyPr anchor="ctr"/>
            <a:lstStyle/>
            <a:p>
              <a:pPr fontAlgn="auto">
                <a:spcBef>
                  <a:spcPts val="0"/>
                </a:spcBef>
                <a:spcAft>
                  <a:spcPts val="0"/>
                </a:spcAft>
                <a:defRPr/>
              </a:pPr>
              <a:r>
                <a:rPr lang="en-US" sz="900" b="1" kern="0" dirty="0">
                  <a:solidFill>
                    <a:srgbClr val="005591"/>
                  </a:solidFill>
                  <a:latin typeface="Arial Narrow" pitchFamily="34" charset="0"/>
                  <a:cs typeface="Arial" charset="0"/>
                </a:rPr>
                <a:t>Chat</a:t>
              </a:r>
            </a:p>
          </p:txBody>
        </p:sp>
        <p:cxnSp>
          <p:nvCxnSpPr>
            <p:cNvPr id="354" name="Straight Connector 353"/>
            <p:cNvCxnSpPr/>
            <p:nvPr/>
          </p:nvCxnSpPr>
          <p:spPr bwMode="auto">
            <a:xfrm>
              <a:off x="3147178" y="2640014"/>
              <a:ext cx="0" cy="1812924"/>
            </a:xfrm>
            <a:prstGeom prst="line">
              <a:avLst/>
            </a:prstGeom>
            <a:ln>
              <a:headEnd type="none" w="med" len="med"/>
              <a:tailEnd type="none" w="med" len="med"/>
            </a:ln>
            <a:extLst/>
          </p:spPr>
          <p:style>
            <a:lnRef idx="2">
              <a:schemeClr val="accent1"/>
            </a:lnRef>
            <a:fillRef idx="0">
              <a:schemeClr val="accent1"/>
            </a:fillRef>
            <a:effectRef idx="1">
              <a:schemeClr val="accent1"/>
            </a:effectRef>
            <a:fontRef idx="minor">
              <a:schemeClr val="tx1"/>
            </a:fontRef>
          </p:style>
        </p:cxnSp>
        <p:cxnSp>
          <p:nvCxnSpPr>
            <p:cNvPr id="355" name="Straight Connector 354"/>
            <p:cNvCxnSpPr/>
            <p:nvPr/>
          </p:nvCxnSpPr>
          <p:spPr bwMode="auto">
            <a:xfrm>
              <a:off x="4292990" y="2640014"/>
              <a:ext cx="0" cy="1812924"/>
            </a:xfrm>
            <a:prstGeom prst="line">
              <a:avLst/>
            </a:prstGeom>
            <a:ln>
              <a:headEnd type="none" w="med" len="med"/>
              <a:tailEnd type="none" w="med" len="med"/>
            </a:ln>
            <a:extLst/>
          </p:spPr>
          <p:style>
            <a:lnRef idx="2">
              <a:schemeClr val="accent1"/>
            </a:lnRef>
            <a:fillRef idx="0">
              <a:schemeClr val="accent1"/>
            </a:fillRef>
            <a:effectRef idx="1">
              <a:schemeClr val="accent1"/>
            </a:effectRef>
            <a:fontRef idx="minor">
              <a:schemeClr val="tx1"/>
            </a:fontRef>
          </p:style>
        </p:cxnSp>
        <p:cxnSp>
          <p:nvCxnSpPr>
            <p:cNvPr id="356" name="Straight Connector 355"/>
            <p:cNvCxnSpPr/>
            <p:nvPr/>
          </p:nvCxnSpPr>
          <p:spPr bwMode="auto">
            <a:xfrm>
              <a:off x="5409462" y="2609851"/>
              <a:ext cx="0" cy="1843087"/>
            </a:xfrm>
            <a:prstGeom prst="line">
              <a:avLst/>
            </a:prstGeom>
            <a:ln>
              <a:headEnd type="none" w="med" len="med"/>
              <a:tailEnd type="none" w="med" len="med"/>
            </a:ln>
            <a:extLst/>
          </p:spPr>
          <p:style>
            <a:lnRef idx="2">
              <a:schemeClr val="accent1"/>
            </a:lnRef>
            <a:fillRef idx="0">
              <a:schemeClr val="accent1"/>
            </a:fillRef>
            <a:effectRef idx="1">
              <a:schemeClr val="accent1"/>
            </a:effectRef>
            <a:fontRef idx="minor">
              <a:schemeClr val="tx1"/>
            </a:fontRef>
          </p:style>
        </p:cxnSp>
        <p:cxnSp>
          <p:nvCxnSpPr>
            <p:cNvPr id="357" name="Straight Connector 356"/>
            <p:cNvCxnSpPr/>
            <p:nvPr/>
          </p:nvCxnSpPr>
          <p:spPr bwMode="auto">
            <a:xfrm>
              <a:off x="6507403" y="2609851"/>
              <a:ext cx="12354" cy="1843087"/>
            </a:xfrm>
            <a:prstGeom prst="line">
              <a:avLst/>
            </a:prstGeom>
            <a:ln>
              <a:headEnd type="none" w="med" len="med"/>
              <a:tailEnd type="none" w="med" len="med"/>
            </a:ln>
            <a:extLst/>
          </p:spPr>
          <p:style>
            <a:lnRef idx="2">
              <a:schemeClr val="accent1"/>
            </a:lnRef>
            <a:fillRef idx="0">
              <a:schemeClr val="accent1"/>
            </a:fillRef>
            <a:effectRef idx="1">
              <a:schemeClr val="accent1"/>
            </a:effectRef>
            <a:fontRef idx="minor">
              <a:schemeClr val="tx1"/>
            </a:fontRef>
          </p:style>
        </p:cxnSp>
        <p:sp>
          <p:nvSpPr>
            <p:cNvPr id="358" name="AutoShape 63"/>
            <p:cNvSpPr>
              <a:spLocks noChangeArrowheads="1"/>
            </p:cNvSpPr>
            <p:nvPr/>
          </p:nvSpPr>
          <p:spPr bwMode="auto">
            <a:xfrm>
              <a:off x="1981292" y="3457576"/>
              <a:ext cx="1127281" cy="231775"/>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lIns="0" rIns="0" anchor="ctr"/>
            <a:lstStyle/>
            <a:p>
              <a:pPr algn="ctr" fontAlgn="auto">
                <a:spcBef>
                  <a:spcPts val="0"/>
                </a:spcBef>
                <a:spcAft>
                  <a:spcPts val="0"/>
                </a:spcAft>
                <a:defRPr/>
              </a:pPr>
              <a:r>
                <a:rPr lang="en-US" sz="800" b="1" kern="0" dirty="0">
                  <a:solidFill>
                    <a:srgbClr val="005591"/>
                  </a:solidFill>
                  <a:latin typeface="Arial Narrow" pitchFamily="34" charset="0"/>
                  <a:cs typeface="Arial" charset="0"/>
                </a:rPr>
                <a:t>Social Record Management</a:t>
              </a:r>
            </a:p>
          </p:txBody>
        </p:sp>
        <p:sp>
          <p:nvSpPr>
            <p:cNvPr id="359" name="AutoShape 63"/>
            <p:cNvSpPr>
              <a:spLocks noChangeArrowheads="1"/>
            </p:cNvSpPr>
            <p:nvPr/>
          </p:nvSpPr>
          <p:spPr bwMode="auto">
            <a:xfrm>
              <a:off x="1981292" y="4222751"/>
              <a:ext cx="1127281" cy="230188"/>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lIns="0" rIns="0" anchor="ctr"/>
            <a:lstStyle/>
            <a:p>
              <a:pPr algn="ctr" fontAlgn="auto">
                <a:spcBef>
                  <a:spcPts val="0"/>
                </a:spcBef>
                <a:spcAft>
                  <a:spcPts val="0"/>
                </a:spcAft>
                <a:defRPr/>
              </a:pPr>
              <a:r>
                <a:rPr lang="en-US" sz="800" b="1" kern="0" dirty="0">
                  <a:solidFill>
                    <a:srgbClr val="005591"/>
                  </a:solidFill>
                  <a:latin typeface="Arial Narrow" pitchFamily="34" charset="0"/>
                  <a:cs typeface="Arial" charset="0"/>
                </a:rPr>
                <a:t>Fraud Prevention</a:t>
              </a:r>
            </a:p>
          </p:txBody>
        </p:sp>
        <p:sp>
          <p:nvSpPr>
            <p:cNvPr id="360" name="AutoShape 63"/>
            <p:cNvSpPr>
              <a:spLocks noChangeArrowheads="1"/>
            </p:cNvSpPr>
            <p:nvPr/>
          </p:nvSpPr>
          <p:spPr bwMode="auto">
            <a:xfrm>
              <a:off x="1981292" y="3201989"/>
              <a:ext cx="1127281" cy="230187"/>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lIns="0" rIns="0" anchor="ctr"/>
            <a:lstStyle/>
            <a:p>
              <a:pPr algn="ctr" fontAlgn="auto">
                <a:spcBef>
                  <a:spcPts val="0"/>
                </a:spcBef>
                <a:spcAft>
                  <a:spcPts val="0"/>
                </a:spcAft>
                <a:defRPr/>
              </a:pPr>
              <a:r>
                <a:rPr lang="en-US" sz="800" b="1" kern="0" dirty="0">
                  <a:solidFill>
                    <a:srgbClr val="005591"/>
                  </a:solidFill>
                  <a:latin typeface="Arial Narrow" pitchFamily="34" charset="0"/>
                  <a:cs typeface="Arial" charset="0"/>
                </a:rPr>
                <a:t>Outreach Management</a:t>
              </a:r>
            </a:p>
          </p:txBody>
        </p:sp>
        <p:sp>
          <p:nvSpPr>
            <p:cNvPr id="361" name="AutoShape 61"/>
            <p:cNvSpPr>
              <a:spLocks noChangeArrowheads="1"/>
            </p:cNvSpPr>
            <p:nvPr/>
          </p:nvSpPr>
          <p:spPr bwMode="auto">
            <a:xfrm>
              <a:off x="3184240" y="2692401"/>
              <a:ext cx="1037716" cy="230188"/>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lIns="0" rIns="0" anchor="ctr"/>
            <a:lstStyle/>
            <a:p>
              <a:pPr algn="ctr" fontAlgn="auto">
                <a:spcBef>
                  <a:spcPts val="0"/>
                </a:spcBef>
                <a:spcAft>
                  <a:spcPts val="0"/>
                </a:spcAft>
                <a:defRPr/>
              </a:pPr>
              <a:r>
                <a:rPr lang="en-US" sz="800" b="1" kern="0" dirty="0">
                  <a:solidFill>
                    <a:srgbClr val="005591"/>
                  </a:solidFill>
                  <a:latin typeface="Arial Narrow" pitchFamily="34" charset="0"/>
                  <a:cs typeface="Arial" charset="0"/>
                </a:rPr>
                <a:t>Strengths &amp; Needs Assessment</a:t>
              </a:r>
            </a:p>
          </p:txBody>
        </p:sp>
        <p:sp>
          <p:nvSpPr>
            <p:cNvPr id="362" name="AutoShape 61"/>
            <p:cNvSpPr>
              <a:spLocks noChangeArrowheads="1"/>
            </p:cNvSpPr>
            <p:nvPr/>
          </p:nvSpPr>
          <p:spPr bwMode="auto">
            <a:xfrm>
              <a:off x="3184240" y="2947989"/>
              <a:ext cx="1037716" cy="228600"/>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lIns="0" rIns="0" anchor="ctr"/>
            <a:lstStyle/>
            <a:p>
              <a:pPr algn="ctr" fontAlgn="auto">
                <a:spcBef>
                  <a:spcPts val="0"/>
                </a:spcBef>
                <a:spcAft>
                  <a:spcPts val="0"/>
                </a:spcAft>
                <a:defRPr/>
              </a:pPr>
              <a:r>
                <a:rPr lang="en-US" sz="800" b="1" kern="0" dirty="0">
                  <a:solidFill>
                    <a:srgbClr val="005591"/>
                  </a:solidFill>
                  <a:latin typeface="Arial Narrow" pitchFamily="34" charset="0"/>
                  <a:cs typeface="Arial" charset="0"/>
                </a:rPr>
                <a:t>Social Context Analysis</a:t>
              </a:r>
            </a:p>
          </p:txBody>
        </p:sp>
        <p:sp>
          <p:nvSpPr>
            <p:cNvPr id="363" name="AutoShape 61"/>
            <p:cNvSpPr>
              <a:spLocks noChangeArrowheads="1"/>
            </p:cNvSpPr>
            <p:nvPr/>
          </p:nvSpPr>
          <p:spPr bwMode="auto">
            <a:xfrm>
              <a:off x="3184240" y="3457576"/>
              <a:ext cx="1037716" cy="231775"/>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lIns="0" rIns="0" anchor="ctr"/>
            <a:lstStyle/>
            <a:p>
              <a:pPr algn="ctr" fontAlgn="auto">
                <a:spcBef>
                  <a:spcPts val="0"/>
                </a:spcBef>
                <a:spcAft>
                  <a:spcPts val="0"/>
                </a:spcAft>
                <a:defRPr/>
              </a:pPr>
              <a:r>
                <a:rPr lang="en-US" sz="800" b="1" kern="0" dirty="0">
                  <a:solidFill>
                    <a:srgbClr val="005591"/>
                  </a:solidFill>
                  <a:latin typeface="Arial Narrow" pitchFamily="34" charset="0"/>
                  <a:cs typeface="Arial" charset="0"/>
                </a:rPr>
                <a:t>PCR</a:t>
              </a:r>
            </a:p>
          </p:txBody>
        </p:sp>
        <p:sp>
          <p:nvSpPr>
            <p:cNvPr id="364" name="AutoShape 61"/>
            <p:cNvSpPr>
              <a:spLocks noChangeArrowheads="1"/>
            </p:cNvSpPr>
            <p:nvPr/>
          </p:nvSpPr>
          <p:spPr bwMode="auto">
            <a:xfrm>
              <a:off x="4326963" y="3457576"/>
              <a:ext cx="1034628" cy="231775"/>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lIns="0" rIns="0" anchor="ctr"/>
            <a:lstStyle/>
            <a:p>
              <a:pPr algn="ctr" fontAlgn="auto">
                <a:spcBef>
                  <a:spcPts val="0"/>
                </a:spcBef>
                <a:spcAft>
                  <a:spcPts val="0"/>
                </a:spcAft>
                <a:defRPr/>
              </a:pPr>
              <a:r>
                <a:rPr lang="en-US" sz="800" b="1" kern="0" dirty="0">
                  <a:solidFill>
                    <a:srgbClr val="005591"/>
                  </a:solidFill>
                  <a:latin typeface="Arial Narrow" pitchFamily="34" charset="0"/>
                  <a:cs typeface="Arial" charset="0"/>
                </a:rPr>
                <a:t>Collaborative Planning</a:t>
              </a:r>
            </a:p>
          </p:txBody>
        </p:sp>
        <p:sp>
          <p:nvSpPr>
            <p:cNvPr id="365" name="AutoShape 61"/>
            <p:cNvSpPr>
              <a:spLocks noChangeArrowheads="1"/>
            </p:cNvSpPr>
            <p:nvPr/>
          </p:nvSpPr>
          <p:spPr bwMode="auto">
            <a:xfrm>
              <a:off x="5446523" y="3201989"/>
              <a:ext cx="1033083" cy="230187"/>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lIns="0" rIns="0" anchor="ctr"/>
            <a:lstStyle/>
            <a:p>
              <a:pPr algn="ctr" fontAlgn="auto">
                <a:spcBef>
                  <a:spcPts val="0"/>
                </a:spcBef>
                <a:spcAft>
                  <a:spcPts val="0"/>
                </a:spcAft>
                <a:defRPr/>
              </a:pPr>
              <a:r>
                <a:rPr lang="en-US" sz="800" b="1" kern="0" dirty="0">
                  <a:solidFill>
                    <a:srgbClr val="005591"/>
                  </a:solidFill>
                  <a:latin typeface="Arial Narrow" pitchFamily="34" charset="0"/>
                  <a:cs typeface="Arial" charset="0"/>
                </a:rPr>
                <a:t>Provider Management</a:t>
              </a:r>
            </a:p>
          </p:txBody>
        </p:sp>
        <p:sp>
          <p:nvSpPr>
            <p:cNvPr id="366" name="AutoShape 61"/>
            <p:cNvSpPr>
              <a:spLocks noChangeArrowheads="1"/>
            </p:cNvSpPr>
            <p:nvPr/>
          </p:nvSpPr>
          <p:spPr bwMode="auto">
            <a:xfrm>
              <a:off x="5452700" y="3457576"/>
              <a:ext cx="1034628" cy="231775"/>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lIns="0" rIns="0" anchor="ctr"/>
            <a:lstStyle/>
            <a:p>
              <a:pPr algn="ctr" fontAlgn="auto">
                <a:spcBef>
                  <a:spcPts val="0"/>
                </a:spcBef>
                <a:spcAft>
                  <a:spcPts val="0"/>
                </a:spcAft>
                <a:defRPr/>
              </a:pPr>
              <a:r>
                <a:rPr lang="en-US" sz="800" b="1" kern="0" dirty="0">
                  <a:solidFill>
                    <a:srgbClr val="005591"/>
                  </a:solidFill>
                  <a:latin typeface="Arial Narrow" pitchFamily="34" charset="0"/>
                  <a:cs typeface="Arial" charset="0"/>
                </a:rPr>
                <a:t>Financial Management</a:t>
              </a:r>
            </a:p>
          </p:txBody>
        </p:sp>
        <p:sp>
          <p:nvSpPr>
            <p:cNvPr id="367" name="AutoShape 61"/>
            <p:cNvSpPr>
              <a:spLocks noChangeArrowheads="1"/>
            </p:cNvSpPr>
            <p:nvPr/>
          </p:nvSpPr>
          <p:spPr bwMode="auto">
            <a:xfrm>
              <a:off x="5452700" y="3967164"/>
              <a:ext cx="1034628" cy="231775"/>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lIns="0" rIns="0" anchor="ctr"/>
            <a:lstStyle/>
            <a:p>
              <a:pPr algn="ctr" fontAlgn="auto">
                <a:spcBef>
                  <a:spcPts val="0"/>
                </a:spcBef>
                <a:spcAft>
                  <a:spcPts val="0"/>
                </a:spcAft>
                <a:defRPr/>
              </a:pPr>
              <a:r>
                <a:rPr lang="en-US" sz="800" b="1" kern="0" dirty="0">
                  <a:solidFill>
                    <a:srgbClr val="005591"/>
                  </a:solidFill>
                  <a:latin typeface="Arial Narrow" pitchFamily="34" charset="0"/>
                  <a:cs typeface="Arial" charset="0"/>
                </a:rPr>
                <a:t>Fraud Investigations</a:t>
              </a:r>
            </a:p>
          </p:txBody>
        </p:sp>
        <p:sp>
          <p:nvSpPr>
            <p:cNvPr id="368" name="AutoShape 61"/>
            <p:cNvSpPr>
              <a:spLocks noChangeArrowheads="1"/>
            </p:cNvSpPr>
            <p:nvPr/>
          </p:nvSpPr>
          <p:spPr bwMode="auto">
            <a:xfrm>
              <a:off x="5452700" y="3711576"/>
              <a:ext cx="1034628" cy="231775"/>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lIns="0" rIns="0" anchor="ctr"/>
            <a:lstStyle/>
            <a:p>
              <a:pPr algn="ctr" fontAlgn="auto">
                <a:spcBef>
                  <a:spcPts val="0"/>
                </a:spcBef>
                <a:spcAft>
                  <a:spcPts val="0"/>
                </a:spcAft>
                <a:defRPr/>
              </a:pPr>
              <a:r>
                <a:rPr lang="en-US" sz="800" b="1" kern="0" dirty="0">
                  <a:solidFill>
                    <a:srgbClr val="005591"/>
                  </a:solidFill>
                  <a:latin typeface="Arial Narrow" pitchFamily="34" charset="0"/>
                  <a:cs typeface="Arial" charset="0"/>
                </a:rPr>
                <a:t>Appeals</a:t>
              </a:r>
            </a:p>
          </p:txBody>
        </p:sp>
        <p:sp>
          <p:nvSpPr>
            <p:cNvPr id="369" name="AutoShape 61"/>
            <p:cNvSpPr>
              <a:spLocks noChangeArrowheads="1"/>
            </p:cNvSpPr>
            <p:nvPr/>
          </p:nvSpPr>
          <p:spPr bwMode="auto">
            <a:xfrm>
              <a:off x="3184240" y="3711576"/>
              <a:ext cx="1037716" cy="231775"/>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lIns="0" rIns="0" anchor="ctr"/>
            <a:lstStyle/>
            <a:p>
              <a:pPr algn="ctr" fontAlgn="auto">
                <a:spcBef>
                  <a:spcPts val="0"/>
                </a:spcBef>
                <a:spcAft>
                  <a:spcPts val="0"/>
                </a:spcAft>
                <a:defRPr/>
              </a:pPr>
              <a:r>
                <a:rPr lang="en-US" sz="800" b="1" kern="0" dirty="0">
                  <a:solidFill>
                    <a:srgbClr val="005591"/>
                  </a:solidFill>
                  <a:latin typeface="Arial Narrow" pitchFamily="34" charset="0"/>
                  <a:cs typeface="Arial" charset="0"/>
                </a:rPr>
                <a:t>Predictions</a:t>
              </a:r>
            </a:p>
          </p:txBody>
        </p:sp>
        <p:sp>
          <p:nvSpPr>
            <p:cNvPr id="370" name="AutoShape 63"/>
            <p:cNvSpPr>
              <a:spLocks noChangeArrowheads="1"/>
            </p:cNvSpPr>
            <p:nvPr/>
          </p:nvSpPr>
          <p:spPr bwMode="auto">
            <a:xfrm>
              <a:off x="6546009" y="2947989"/>
              <a:ext cx="1087131" cy="228600"/>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lIns="0" rIns="0" anchor="ctr"/>
            <a:lstStyle/>
            <a:p>
              <a:pPr algn="ctr" fontAlgn="auto">
                <a:spcBef>
                  <a:spcPts val="0"/>
                </a:spcBef>
                <a:spcAft>
                  <a:spcPts val="0"/>
                </a:spcAft>
                <a:defRPr/>
              </a:pPr>
              <a:r>
                <a:rPr lang="en-US" sz="800" b="1" kern="0" dirty="0">
                  <a:solidFill>
                    <a:srgbClr val="005591"/>
                  </a:solidFill>
                  <a:latin typeface="Arial Narrow" pitchFamily="34" charset="0"/>
                  <a:cs typeface="Arial" charset="0"/>
                </a:rPr>
                <a:t>Prebuilt</a:t>
              </a:r>
              <a:r>
                <a:rPr lang="en-US" sz="700" b="1" kern="0" dirty="0">
                  <a:solidFill>
                    <a:srgbClr val="FF0000"/>
                  </a:solidFill>
                  <a:latin typeface="Arial Narrow" pitchFamily="34" charset="0"/>
                  <a:cs typeface="Arial" charset="0"/>
                </a:rPr>
                <a:t> </a:t>
              </a:r>
              <a:r>
                <a:rPr lang="en-US" sz="800" b="1" kern="0" dirty="0">
                  <a:solidFill>
                    <a:srgbClr val="005591"/>
                  </a:solidFill>
                  <a:latin typeface="Arial Narrow" pitchFamily="34" charset="0"/>
                  <a:cs typeface="Arial" charset="0"/>
                </a:rPr>
                <a:t>KPIs</a:t>
              </a:r>
            </a:p>
          </p:txBody>
        </p:sp>
        <p:sp>
          <p:nvSpPr>
            <p:cNvPr id="371" name="AutoShape 63"/>
            <p:cNvSpPr>
              <a:spLocks noChangeArrowheads="1"/>
            </p:cNvSpPr>
            <p:nvPr/>
          </p:nvSpPr>
          <p:spPr bwMode="auto">
            <a:xfrm>
              <a:off x="1981292" y="3967164"/>
              <a:ext cx="1127281" cy="231775"/>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lIns="0" rIns="0" anchor="ctr"/>
            <a:lstStyle/>
            <a:p>
              <a:pPr algn="ctr" fontAlgn="auto">
                <a:spcBef>
                  <a:spcPts val="0"/>
                </a:spcBef>
                <a:spcAft>
                  <a:spcPts val="0"/>
                </a:spcAft>
                <a:defRPr/>
              </a:pPr>
              <a:r>
                <a:rPr lang="en-US" sz="800" b="1" kern="0" dirty="0">
                  <a:solidFill>
                    <a:srgbClr val="005591"/>
                  </a:solidFill>
                  <a:latin typeface="Arial Narrow" pitchFamily="34" charset="0"/>
                  <a:cs typeface="Arial" charset="0"/>
                </a:rPr>
                <a:t>Identity Management</a:t>
              </a:r>
            </a:p>
          </p:txBody>
        </p:sp>
        <p:sp>
          <p:nvSpPr>
            <p:cNvPr id="372" name="AutoShape 63"/>
            <p:cNvSpPr>
              <a:spLocks noChangeArrowheads="1"/>
            </p:cNvSpPr>
            <p:nvPr/>
          </p:nvSpPr>
          <p:spPr bwMode="auto">
            <a:xfrm>
              <a:off x="1981292" y="3711576"/>
              <a:ext cx="1127281" cy="231775"/>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lIns="0" rIns="0" anchor="ctr"/>
            <a:lstStyle/>
            <a:p>
              <a:pPr algn="ctr" fontAlgn="auto">
                <a:spcBef>
                  <a:spcPts val="0"/>
                </a:spcBef>
                <a:spcAft>
                  <a:spcPts val="0"/>
                </a:spcAft>
                <a:defRPr/>
              </a:pPr>
              <a:r>
                <a:rPr lang="en-US" sz="800" b="1" kern="0" dirty="0">
                  <a:solidFill>
                    <a:srgbClr val="005591"/>
                  </a:solidFill>
                  <a:latin typeface="Arial Narrow" pitchFamily="34" charset="0"/>
                  <a:cs typeface="Arial" charset="0"/>
                </a:rPr>
                <a:t>Life Event Management</a:t>
              </a:r>
            </a:p>
          </p:txBody>
        </p:sp>
        <p:sp>
          <p:nvSpPr>
            <p:cNvPr id="37956" name="TextBox 169"/>
            <p:cNvSpPr txBox="1">
              <a:spLocks noChangeArrowheads="1"/>
            </p:cNvSpPr>
            <p:nvPr/>
          </p:nvSpPr>
          <p:spPr bwMode="auto">
            <a:xfrm>
              <a:off x="8273850" y="6015538"/>
              <a:ext cx="376331" cy="2025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hangingPunct="0">
                <a:defRPr sz="1600">
                  <a:solidFill>
                    <a:schemeClr val="tx1"/>
                  </a:solidFill>
                  <a:latin typeface="Arial" pitchFamily="34" charset="0"/>
                </a:defRPr>
              </a:lvl6pPr>
              <a:lvl7pPr marL="2971800" indent="-228600" eaLnBrk="0" hangingPunct="0">
                <a:defRPr sz="1600">
                  <a:solidFill>
                    <a:schemeClr val="tx1"/>
                  </a:solidFill>
                  <a:latin typeface="Arial" pitchFamily="34" charset="0"/>
                </a:defRPr>
              </a:lvl7pPr>
              <a:lvl8pPr marL="3429000" indent="-228600" eaLnBrk="0" hangingPunct="0">
                <a:defRPr sz="1600">
                  <a:solidFill>
                    <a:schemeClr val="tx1"/>
                  </a:solidFill>
                  <a:latin typeface="Arial" pitchFamily="34" charset="0"/>
                </a:defRPr>
              </a:lvl8pPr>
              <a:lvl9pPr marL="3886200" indent="-228600" eaLnBrk="0" hangingPunct="0">
                <a:defRPr sz="1600">
                  <a:solidFill>
                    <a:schemeClr val="tx1"/>
                  </a:solidFill>
                  <a:latin typeface="Arial" pitchFamily="34" charset="0"/>
                </a:defRPr>
              </a:lvl9pPr>
            </a:lstStyle>
            <a:p>
              <a:r>
                <a:rPr lang="en-US" altLang="en-US" sz="900">
                  <a:ea typeface="MS PGothic" pitchFamily="34" charset="-128"/>
                  <a:hlinkClick r:id="rId7"/>
                </a:rPr>
                <a:t>v1.1</a:t>
              </a:r>
              <a:endParaRPr lang="en-US" altLang="en-US" sz="900">
                <a:ea typeface="MS PGothic" pitchFamily="34" charset="-128"/>
              </a:endParaRPr>
            </a:p>
          </p:txBody>
        </p:sp>
        <p:sp>
          <p:nvSpPr>
            <p:cNvPr id="374" name="AutoShape 33"/>
            <p:cNvSpPr>
              <a:spLocks noChangeArrowheads="1"/>
            </p:cNvSpPr>
            <p:nvPr/>
          </p:nvSpPr>
          <p:spPr bwMode="auto">
            <a:xfrm>
              <a:off x="4458222" y="5253039"/>
              <a:ext cx="832335" cy="341312"/>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a:lstStyle/>
            <a:p>
              <a:pPr fontAlgn="auto">
                <a:spcBef>
                  <a:spcPts val="0"/>
                </a:spcBef>
                <a:spcAft>
                  <a:spcPts val="0"/>
                </a:spcAft>
                <a:defRPr/>
              </a:pPr>
              <a:r>
                <a:rPr lang="en-US" sz="900" b="1" kern="0" dirty="0">
                  <a:solidFill>
                    <a:srgbClr val="005591"/>
                  </a:solidFill>
                  <a:latin typeface="Arial Narrow" pitchFamily="34" charset="0"/>
                  <a:cs typeface="Arial" charset="0"/>
                </a:rPr>
                <a:t>Content Repository</a:t>
              </a:r>
            </a:p>
          </p:txBody>
        </p:sp>
        <p:sp>
          <p:nvSpPr>
            <p:cNvPr id="375" name="AutoShape 33"/>
            <p:cNvSpPr>
              <a:spLocks noChangeArrowheads="1"/>
            </p:cNvSpPr>
            <p:nvPr/>
          </p:nvSpPr>
          <p:spPr bwMode="auto">
            <a:xfrm>
              <a:off x="5417183" y="5253039"/>
              <a:ext cx="2215957" cy="341312"/>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anchor="ctr"/>
            <a:lstStyle/>
            <a:p>
              <a:pPr fontAlgn="auto">
                <a:spcBef>
                  <a:spcPts val="0"/>
                </a:spcBef>
                <a:spcAft>
                  <a:spcPts val="0"/>
                </a:spcAft>
                <a:defRPr/>
              </a:pPr>
              <a:r>
                <a:rPr lang="en-US" sz="900" b="1" kern="0" dirty="0">
                  <a:solidFill>
                    <a:srgbClr val="005591"/>
                  </a:solidFill>
                  <a:latin typeface="Arial Narrow" pitchFamily="34" charset="0"/>
                  <a:cs typeface="Arial" charset="0"/>
                </a:rPr>
                <a:t>Master Client and Provider Index</a:t>
              </a:r>
            </a:p>
          </p:txBody>
        </p:sp>
        <p:sp>
          <p:nvSpPr>
            <p:cNvPr id="376" name="Rounded Rectangle 15"/>
            <p:cNvSpPr>
              <a:spLocks noChangeArrowheads="1"/>
            </p:cNvSpPr>
            <p:nvPr/>
          </p:nvSpPr>
          <p:spPr bwMode="auto">
            <a:xfrm>
              <a:off x="1230801" y="4705351"/>
              <a:ext cx="6725081" cy="427038"/>
            </a:xfrm>
            <a:prstGeom prst="roundRect">
              <a:avLst>
                <a:gd name="adj" fmla="val 6632"/>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anchor="ctr"/>
            <a:lstStyle/>
            <a:p>
              <a:pPr fontAlgn="auto">
                <a:spcBef>
                  <a:spcPts val="0"/>
                </a:spcBef>
                <a:spcAft>
                  <a:spcPts val="0"/>
                </a:spcAft>
                <a:defRPr/>
              </a:pPr>
              <a:r>
                <a:rPr lang="en-US" sz="1200" b="1" kern="0" dirty="0">
                  <a:solidFill>
                    <a:srgbClr val="005591"/>
                  </a:solidFill>
                  <a:latin typeface="Arial Narrow" pitchFamily="34" charset="0"/>
                  <a:cs typeface="Arial" charset="0"/>
                </a:rPr>
                <a:t>Analytics</a:t>
              </a:r>
            </a:p>
          </p:txBody>
        </p:sp>
        <p:sp>
          <p:nvSpPr>
            <p:cNvPr id="377" name="AutoShape 63"/>
            <p:cNvSpPr>
              <a:spLocks noChangeArrowheads="1"/>
            </p:cNvSpPr>
            <p:nvPr/>
          </p:nvSpPr>
          <p:spPr bwMode="auto">
            <a:xfrm>
              <a:off x="2730239" y="4764089"/>
              <a:ext cx="531212" cy="331787"/>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lIns="0" rIns="0" anchor="ctr"/>
            <a:lstStyle/>
            <a:p>
              <a:pPr fontAlgn="auto">
                <a:spcBef>
                  <a:spcPts val="0"/>
                </a:spcBef>
                <a:spcAft>
                  <a:spcPts val="0"/>
                </a:spcAft>
                <a:defRPr/>
              </a:pPr>
              <a:r>
                <a:rPr lang="en-US" sz="900" b="1" kern="0" dirty="0">
                  <a:solidFill>
                    <a:srgbClr val="005591"/>
                  </a:solidFill>
                  <a:latin typeface="Arial Narrow" pitchFamily="34" charset="0"/>
                  <a:cs typeface="Arial" charset="0"/>
                </a:rPr>
                <a:t>Executive Dashboard</a:t>
              </a:r>
            </a:p>
          </p:txBody>
        </p:sp>
        <p:sp>
          <p:nvSpPr>
            <p:cNvPr id="378" name="AutoShape 63"/>
            <p:cNvSpPr>
              <a:spLocks noChangeArrowheads="1"/>
            </p:cNvSpPr>
            <p:nvPr/>
          </p:nvSpPr>
          <p:spPr bwMode="auto">
            <a:xfrm>
              <a:off x="3559486" y="4764089"/>
              <a:ext cx="531212" cy="331787"/>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lIns="0" rIns="0" anchor="ctr"/>
            <a:lstStyle/>
            <a:p>
              <a:pPr fontAlgn="auto">
                <a:spcBef>
                  <a:spcPts val="0"/>
                </a:spcBef>
                <a:spcAft>
                  <a:spcPts val="0"/>
                </a:spcAft>
                <a:defRPr/>
              </a:pPr>
              <a:r>
                <a:rPr lang="en-US" sz="900" b="1" kern="0" dirty="0">
                  <a:solidFill>
                    <a:srgbClr val="005591"/>
                  </a:solidFill>
                  <a:latin typeface="Arial Narrow" pitchFamily="34" charset="0"/>
                  <a:cs typeface="Arial" charset="0"/>
                </a:rPr>
                <a:t>KPIs</a:t>
              </a:r>
            </a:p>
          </p:txBody>
        </p:sp>
        <p:sp>
          <p:nvSpPr>
            <p:cNvPr id="379" name="AutoShape 63"/>
            <p:cNvSpPr>
              <a:spLocks noChangeArrowheads="1"/>
            </p:cNvSpPr>
            <p:nvPr/>
          </p:nvSpPr>
          <p:spPr bwMode="auto">
            <a:xfrm>
              <a:off x="4387188" y="4764089"/>
              <a:ext cx="532756" cy="331787"/>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lIns="0" rIns="0" anchor="ctr"/>
            <a:lstStyle/>
            <a:p>
              <a:pPr fontAlgn="auto">
                <a:spcBef>
                  <a:spcPts val="0"/>
                </a:spcBef>
                <a:spcAft>
                  <a:spcPts val="0"/>
                </a:spcAft>
                <a:defRPr/>
              </a:pPr>
              <a:r>
                <a:rPr lang="en-US" sz="900" b="1" kern="0" dirty="0">
                  <a:solidFill>
                    <a:srgbClr val="005591"/>
                  </a:solidFill>
                  <a:latin typeface="Arial Narrow" pitchFamily="34" charset="0"/>
                  <a:ea typeface="ＭＳ Ｐゴシック" pitchFamily="34" charset="-128"/>
                  <a:cs typeface="Arial" charset="0"/>
                </a:rPr>
                <a:t>Embedded Analytics</a:t>
              </a:r>
            </a:p>
          </p:txBody>
        </p:sp>
        <p:sp>
          <p:nvSpPr>
            <p:cNvPr id="380" name="AutoShape 63"/>
            <p:cNvSpPr>
              <a:spLocks noChangeArrowheads="1"/>
            </p:cNvSpPr>
            <p:nvPr/>
          </p:nvSpPr>
          <p:spPr bwMode="auto">
            <a:xfrm>
              <a:off x="5217979" y="4764089"/>
              <a:ext cx="531212" cy="331787"/>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lIns="0" rIns="0" anchor="ctr"/>
            <a:lstStyle/>
            <a:p>
              <a:pPr fontAlgn="auto">
                <a:spcBef>
                  <a:spcPts val="0"/>
                </a:spcBef>
                <a:spcAft>
                  <a:spcPts val="0"/>
                </a:spcAft>
                <a:defRPr/>
              </a:pPr>
              <a:r>
                <a:rPr lang="en-US" sz="900" b="1" kern="0" dirty="0">
                  <a:solidFill>
                    <a:srgbClr val="005591"/>
                  </a:solidFill>
                  <a:latin typeface="Arial Narrow" pitchFamily="34" charset="0"/>
                  <a:ea typeface="ＭＳ Ｐゴシック" pitchFamily="34" charset="-128"/>
                  <a:cs typeface="Arial" charset="0"/>
                </a:rPr>
                <a:t>Predictive</a:t>
              </a:r>
            </a:p>
            <a:p>
              <a:pPr fontAlgn="auto">
                <a:spcBef>
                  <a:spcPts val="0"/>
                </a:spcBef>
                <a:spcAft>
                  <a:spcPts val="0"/>
                </a:spcAft>
                <a:defRPr/>
              </a:pPr>
              <a:r>
                <a:rPr lang="en-US" sz="900" b="1" kern="0" dirty="0">
                  <a:solidFill>
                    <a:srgbClr val="005591"/>
                  </a:solidFill>
                  <a:latin typeface="Arial Narrow" pitchFamily="34" charset="0"/>
                  <a:cs typeface="Arial" charset="0"/>
                </a:rPr>
                <a:t>Analytics</a:t>
              </a:r>
              <a:endParaRPr lang="en-US" sz="900" b="1" kern="0" dirty="0">
                <a:solidFill>
                  <a:srgbClr val="005591"/>
                </a:solidFill>
                <a:latin typeface="Arial Narrow" pitchFamily="34" charset="0"/>
                <a:ea typeface="ＭＳ Ｐゴシック" pitchFamily="34" charset="-128"/>
                <a:cs typeface="Arial" charset="0"/>
              </a:endParaRPr>
            </a:p>
          </p:txBody>
        </p:sp>
        <p:sp>
          <p:nvSpPr>
            <p:cNvPr id="381" name="AutoShape 63"/>
            <p:cNvSpPr>
              <a:spLocks noChangeArrowheads="1"/>
            </p:cNvSpPr>
            <p:nvPr/>
          </p:nvSpPr>
          <p:spPr bwMode="auto">
            <a:xfrm>
              <a:off x="6048770" y="4764089"/>
              <a:ext cx="529667" cy="331787"/>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lIns="0" rIns="0" anchor="ctr"/>
            <a:lstStyle/>
            <a:p>
              <a:pPr fontAlgn="auto">
                <a:spcBef>
                  <a:spcPts val="0"/>
                </a:spcBef>
                <a:spcAft>
                  <a:spcPts val="0"/>
                </a:spcAft>
                <a:defRPr/>
              </a:pPr>
              <a:r>
                <a:rPr lang="en-US" sz="900" b="1" kern="0" dirty="0">
                  <a:solidFill>
                    <a:srgbClr val="005591"/>
                  </a:solidFill>
                  <a:latin typeface="Arial Narrow" pitchFamily="34" charset="0"/>
                  <a:ea typeface="ＭＳ Ｐゴシック" pitchFamily="34" charset="-128"/>
                  <a:cs typeface="Arial" charset="0"/>
                </a:rPr>
                <a:t>Content Analytics</a:t>
              </a:r>
            </a:p>
          </p:txBody>
        </p:sp>
        <p:sp>
          <p:nvSpPr>
            <p:cNvPr id="382" name="AutoShape 63"/>
            <p:cNvSpPr>
              <a:spLocks noChangeArrowheads="1"/>
            </p:cNvSpPr>
            <p:nvPr/>
          </p:nvSpPr>
          <p:spPr bwMode="auto">
            <a:xfrm>
              <a:off x="1987469" y="4495801"/>
              <a:ext cx="5675011" cy="130175"/>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lIns="0" rIns="0" anchor="ctr"/>
            <a:lstStyle/>
            <a:p>
              <a:pPr algn="ctr" fontAlgn="auto">
                <a:spcBef>
                  <a:spcPts val="0"/>
                </a:spcBef>
                <a:spcAft>
                  <a:spcPts val="0"/>
                </a:spcAft>
                <a:defRPr/>
              </a:pPr>
              <a:r>
                <a:rPr lang="en-US" sz="800" kern="0">
                  <a:solidFill>
                    <a:srgbClr val="005591"/>
                  </a:solidFill>
                  <a:latin typeface="Arial Narrow" pitchFamily="34" charset="0"/>
                  <a:cs typeface="Arial" charset="0"/>
                </a:rPr>
                <a:t>Case Management</a:t>
              </a:r>
              <a:endParaRPr lang="en-US" sz="800" kern="0" dirty="0">
                <a:solidFill>
                  <a:srgbClr val="005591"/>
                </a:solidFill>
                <a:latin typeface="Arial Narrow" pitchFamily="34" charset="0"/>
                <a:cs typeface="Arial" charset="0"/>
              </a:endParaRPr>
            </a:p>
          </p:txBody>
        </p:sp>
        <p:sp>
          <p:nvSpPr>
            <p:cNvPr id="383" name="AutoShape 63"/>
            <p:cNvSpPr>
              <a:spLocks noChangeArrowheads="1"/>
            </p:cNvSpPr>
            <p:nvPr/>
          </p:nvSpPr>
          <p:spPr bwMode="auto">
            <a:xfrm>
              <a:off x="8051623" y="1970090"/>
              <a:ext cx="659383" cy="333375"/>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lIns="0" rIns="0" anchor="ctr"/>
            <a:lstStyle/>
            <a:p>
              <a:pPr algn="ctr" fontAlgn="auto">
                <a:spcBef>
                  <a:spcPts val="0"/>
                </a:spcBef>
                <a:spcAft>
                  <a:spcPts val="0"/>
                </a:spcAft>
                <a:defRPr/>
              </a:pPr>
              <a:r>
                <a:rPr lang="en-US" sz="900" b="1" kern="0" dirty="0">
                  <a:solidFill>
                    <a:srgbClr val="005591"/>
                  </a:solidFill>
                  <a:latin typeface="Arial Narrow" pitchFamily="34" charset="0"/>
                  <a:cs typeface="Arial" charset="0"/>
                </a:rPr>
                <a:t>Req. Management</a:t>
              </a:r>
            </a:p>
          </p:txBody>
        </p:sp>
        <p:sp>
          <p:nvSpPr>
            <p:cNvPr id="384" name="AutoShape 63"/>
            <p:cNvSpPr>
              <a:spLocks noChangeArrowheads="1"/>
            </p:cNvSpPr>
            <p:nvPr/>
          </p:nvSpPr>
          <p:spPr bwMode="auto">
            <a:xfrm>
              <a:off x="8051623" y="2376490"/>
              <a:ext cx="659383" cy="333375"/>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lIns="0" rIns="0" anchor="ctr"/>
            <a:lstStyle/>
            <a:p>
              <a:pPr algn="ctr" fontAlgn="auto">
                <a:spcBef>
                  <a:spcPts val="0"/>
                </a:spcBef>
                <a:spcAft>
                  <a:spcPts val="0"/>
                </a:spcAft>
                <a:defRPr/>
              </a:pPr>
              <a:r>
                <a:rPr lang="en-US" sz="900" b="1" kern="0" dirty="0">
                  <a:solidFill>
                    <a:srgbClr val="005591"/>
                  </a:solidFill>
                  <a:latin typeface="Arial Narrow" pitchFamily="34" charset="0"/>
                  <a:cs typeface="Arial" charset="0"/>
                </a:rPr>
                <a:t>Architecture &amp; Design</a:t>
              </a:r>
            </a:p>
          </p:txBody>
        </p:sp>
        <p:sp>
          <p:nvSpPr>
            <p:cNvPr id="385" name="AutoShape 63"/>
            <p:cNvSpPr>
              <a:spLocks noChangeArrowheads="1"/>
            </p:cNvSpPr>
            <p:nvPr/>
          </p:nvSpPr>
          <p:spPr bwMode="auto">
            <a:xfrm>
              <a:off x="8051623" y="2786064"/>
              <a:ext cx="659383" cy="333375"/>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lIns="0" rIns="0" anchor="ctr"/>
            <a:lstStyle/>
            <a:p>
              <a:pPr algn="ctr" fontAlgn="auto">
                <a:spcBef>
                  <a:spcPts val="0"/>
                </a:spcBef>
                <a:spcAft>
                  <a:spcPts val="0"/>
                </a:spcAft>
                <a:defRPr/>
              </a:pPr>
              <a:r>
                <a:rPr lang="en-US" sz="900" b="1" kern="0" dirty="0">
                  <a:solidFill>
                    <a:srgbClr val="005591"/>
                  </a:solidFill>
                  <a:latin typeface="Arial Narrow" pitchFamily="34" charset="0"/>
                  <a:cs typeface="Arial" charset="0"/>
                </a:rPr>
                <a:t>Development Environment</a:t>
              </a:r>
            </a:p>
          </p:txBody>
        </p:sp>
        <p:sp>
          <p:nvSpPr>
            <p:cNvPr id="386" name="AutoShape 63"/>
            <p:cNvSpPr>
              <a:spLocks noChangeArrowheads="1"/>
            </p:cNvSpPr>
            <p:nvPr/>
          </p:nvSpPr>
          <p:spPr bwMode="auto">
            <a:xfrm>
              <a:off x="8051623" y="3195639"/>
              <a:ext cx="659383" cy="331787"/>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lIns="0" rIns="0" anchor="ctr"/>
            <a:lstStyle/>
            <a:p>
              <a:pPr algn="ctr" fontAlgn="auto">
                <a:spcBef>
                  <a:spcPts val="0"/>
                </a:spcBef>
                <a:spcAft>
                  <a:spcPts val="0"/>
                </a:spcAft>
                <a:defRPr/>
              </a:pPr>
              <a:r>
                <a:rPr lang="en-US" sz="900" b="1" kern="0" dirty="0">
                  <a:solidFill>
                    <a:srgbClr val="005591"/>
                  </a:solidFill>
                  <a:latin typeface="Arial Narrow" pitchFamily="34" charset="0"/>
                  <a:cs typeface="Arial" charset="0"/>
                </a:rPr>
                <a:t>Test Management</a:t>
              </a:r>
            </a:p>
          </p:txBody>
        </p:sp>
        <p:sp>
          <p:nvSpPr>
            <p:cNvPr id="387" name="AutoShape 63"/>
            <p:cNvSpPr>
              <a:spLocks noChangeArrowheads="1"/>
            </p:cNvSpPr>
            <p:nvPr/>
          </p:nvSpPr>
          <p:spPr bwMode="auto">
            <a:xfrm>
              <a:off x="8051623" y="3602039"/>
              <a:ext cx="659383" cy="333375"/>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lIns="0" rIns="0" anchor="ctr"/>
            <a:lstStyle/>
            <a:p>
              <a:pPr algn="ctr" fontAlgn="auto">
                <a:spcBef>
                  <a:spcPts val="0"/>
                </a:spcBef>
                <a:spcAft>
                  <a:spcPts val="0"/>
                </a:spcAft>
                <a:defRPr/>
              </a:pPr>
              <a:r>
                <a:rPr lang="en-US" sz="900" b="1" kern="0" dirty="0">
                  <a:solidFill>
                    <a:srgbClr val="005591"/>
                  </a:solidFill>
                  <a:latin typeface="Arial Narrow" pitchFamily="34" charset="0"/>
                  <a:cs typeface="Arial" charset="0"/>
                </a:rPr>
                <a:t>Configuration Management</a:t>
              </a:r>
            </a:p>
          </p:txBody>
        </p:sp>
        <p:sp>
          <p:nvSpPr>
            <p:cNvPr id="388" name="AutoShape 63"/>
            <p:cNvSpPr>
              <a:spLocks noChangeArrowheads="1"/>
            </p:cNvSpPr>
            <p:nvPr/>
          </p:nvSpPr>
          <p:spPr bwMode="auto">
            <a:xfrm>
              <a:off x="8051623" y="4011614"/>
              <a:ext cx="659383" cy="333375"/>
            </a:xfrm>
            <a:prstGeom prst="flowChartAlternateProcess">
              <a:avLst/>
            </a:prstGeom>
            <a:gradFill rotWithShape="1">
              <a:gsLst>
                <a:gs pos="0">
                  <a:srgbClr val="BAC3CD">
                    <a:tint val="50000"/>
                    <a:satMod val="300000"/>
                  </a:srgbClr>
                </a:gs>
                <a:gs pos="35000">
                  <a:srgbClr val="BAC3CD">
                    <a:tint val="37000"/>
                    <a:satMod val="300000"/>
                  </a:srgbClr>
                </a:gs>
                <a:gs pos="100000">
                  <a:srgbClr val="BAC3CD">
                    <a:tint val="15000"/>
                    <a:satMod val="350000"/>
                  </a:srgbClr>
                </a:gs>
              </a:gsLst>
              <a:lin ang="16200000" scaled="1"/>
            </a:gradFill>
            <a:ln w="9525" cap="flat" cmpd="sng" algn="ctr">
              <a:solidFill>
                <a:srgbClr val="BAC3CD">
                  <a:shade val="95000"/>
                  <a:satMod val="105000"/>
                </a:srgbClr>
              </a:solidFill>
              <a:prstDash val="solid"/>
            </a:ln>
            <a:effectLst>
              <a:outerShdw blurRad="40000" dist="20000" dir="5400000" rotWithShape="0">
                <a:srgbClr val="000000">
                  <a:alpha val="38000"/>
                </a:srgbClr>
              </a:outerShdw>
            </a:effectLst>
          </p:spPr>
          <p:txBody>
            <a:bodyPr lIns="0" rIns="0" anchor="ctr"/>
            <a:lstStyle/>
            <a:p>
              <a:pPr algn="ctr" fontAlgn="auto">
                <a:spcBef>
                  <a:spcPts val="0"/>
                </a:spcBef>
                <a:spcAft>
                  <a:spcPts val="0"/>
                </a:spcAft>
                <a:defRPr/>
              </a:pPr>
              <a:r>
                <a:rPr lang="en-US" sz="900" b="1" kern="0" dirty="0">
                  <a:solidFill>
                    <a:srgbClr val="005591"/>
                  </a:solidFill>
                  <a:latin typeface="Arial Narrow" pitchFamily="34" charset="0"/>
                  <a:cs typeface="Arial" charset="0"/>
                </a:rPr>
                <a:t>Build Automation</a:t>
              </a:r>
            </a:p>
          </p:txBody>
        </p:sp>
      </p:gr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457200" y="685800"/>
            <a:ext cx="8205788" cy="944563"/>
          </a:xfrm>
        </p:spPr>
        <p:txBody>
          <a:bodyPr/>
          <a:lstStyle/>
          <a:p>
            <a:pPr>
              <a:lnSpc>
                <a:spcPct val="90000"/>
              </a:lnSpc>
            </a:pPr>
            <a:r>
              <a:rPr lang="en-US" smtClean="0"/>
              <a:t>The IBM Cúram application suite</a:t>
            </a:r>
            <a:br>
              <a:rPr lang="en-US" smtClean="0"/>
            </a:br>
            <a:r>
              <a:rPr lang="en-US" smtClean="0"/>
              <a:t>Modular for flexibility to trends and challenges</a:t>
            </a:r>
            <a:endParaRPr lang="en-US" i="1" smtClean="0"/>
          </a:p>
        </p:txBody>
      </p:sp>
      <p:sp>
        <p:nvSpPr>
          <p:cNvPr id="38915" name="Rounded Rectangle 7"/>
          <p:cNvSpPr>
            <a:spLocks noChangeArrowheads="1"/>
          </p:cNvSpPr>
          <p:nvPr/>
        </p:nvSpPr>
        <p:spPr bwMode="auto">
          <a:xfrm>
            <a:off x="830263" y="6005513"/>
            <a:ext cx="7539037" cy="374650"/>
          </a:xfrm>
          <a:prstGeom prst="roundRect">
            <a:avLst>
              <a:gd name="adj" fmla="val 0"/>
            </a:avLst>
          </a:pr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lnSpc>
                <a:spcPct val="90000"/>
              </a:lnSpc>
            </a:pPr>
            <a:r>
              <a:rPr lang="en-US" sz="1400" b="1">
                <a:solidFill>
                  <a:schemeClr val="bg1"/>
                </a:solidFill>
              </a:rPr>
              <a:t>Business and technical services</a:t>
            </a:r>
          </a:p>
        </p:txBody>
      </p:sp>
      <p:sp>
        <p:nvSpPr>
          <p:cNvPr id="38916" name="Rectangle 3"/>
          <p:cNvSpPr>
            <a:spLocks noChangeArrowheads="1"/>
          </p:cNvSpPr>
          <p:nvPr/>
        </p:nvSpPr>
        <p:spPr bwMode="auto">
          <a:xfrm>
            <a:off x="849313" y="5227638"/>
            <a:ext cx="3241675"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173038" indent="-173038">
              <a:lnSpc>
                <a:spcPct val="110000"/>
              </a:lnSpc>
              <a:buFont typeface="Arial" pitchFamily="34" charset="0"/>
              <a:buChar char="•"/>
            </a:pPr>
            <a:r>
              <a:rPr lang="en-US" sz="1200">
                <a:solidFill>
                  <a:srgbClr val="000000"/>
                </a:solidFill>
              </a:rPr>
              <a:t>Funded program management</a:t>
            </a:r>
          </a:p>
          <a:p>
            <a:pPr marL="173038" indent="-173038">
              <a:lnSpc>
                <a:spcPct val="110000"/>
              </a:lnSpc>
              <a:buFont typeface="Arial" pitchFamily="34" charset="0"/>
              <a:buChar char="•"/>
            </a:pPr>
            <a:r>
              <a:rPr lang="en-US" sz="1200">
                <a:solidFill>
                  <a:srgbClr val="000000"/>
                </a:solidFill>
              </a:rPr>
              <a:t>Contribution management</a:t>
            </a:r>
          </a:p>
          <a:p>
            <a:pPr marL="173038" indent="-173038">
              <a:lnSpc>
                <a:spcPct val="110000"/>
              </a:lnSpc>
              <a:buFont typeface="Arial" pitchFamily="34" charset="0"/>
              <a:buChar char="•"/>
            </a:pPr>
            <a:r>
              <a:rPr lang="en-US" sz="1200">
                <a:solidFill>
                  <a:srgbClr val="000000"/>
                </a:solidFill>
              </a:rPr>
              <a:t>Financial management</a:t>
            </a:r>
          </a:p>
        </p:txBody>
      </p:sp>
      <p:sp>
        <p:nvSpPr>
          <p:cNvPr id="38917" name="Rectangle 12"/>
          <p:cNvSpPr>
            <a:spLocks noChangeArrowheads="1"/>
          </p:cNvSpPr>
          <p:nvPr/>
        </p:nvSpPr>
        <p:spPr bwMode="auto">
          <a:xfrm>
            <a:off x="5864225" y="5214938"/>
            <a:ext cx="2432050"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173038" indent="-173038">
              <a:lnSpc>
                <a:spcPct val="110000"/>
              </a:lnSpc>
              <a:buFont typeface="Arial" pitchFamily="34" charset="0"/>
              <a:buChar char="•"/>
            </a:pPr>
            <a:r>
              <a:rPr lang="en-US" sz="1200">
                <a:solidFill>
                  <a:srgbClr val="000000"/>
                </a:solidFill>
              </a:rPr>
              <a:t>Evidence management</a:t>
            </a:r>
          </a:p>
          <a:p>
            <a:pPr marL="173038" indent="-173038">
              <a:lnSpc>
                <a:spcPct val="110000"/>
              </a:lnSpc>
              <a:buFont typeface="Arial" pitchFamily="34" charset="0"/>
              <a:buChar char="•"/>
            </a:pPr>
            <a:r>
              <a:rPr lang="en-US" sz="1200">
                <a:solidFill>
                  <a:srgbClr val="000000"/>
                </a:solidFill>
              </a:rPr>
              <a:t>Participant management</a:t>
            </a:r>
          </a:p>
          <a:p>
            <a:pPr marL="173038" indent="-173038">
              <a:lnSpc>
                <a:spcPct val="110000"/>
              </a:lnSpc>
              <a:buFont typeface="Arial" pitchFamily="34" charset="0"/>
              <a:buChar char="•"/>
            </a:pPr>
            <a:r>
              <a:rPr lang="en-US" sz="1200">
                <a:solidFill>
                  <a:srgbClr val="000000"/>
                </a:solidFill>
              </a:rPr>
              <a:t>Eligibility and entitlement </a:t>
            </a:r>
          </a:p>
        </p:txBody>
      </p:sp>
      <p:sp>
        <p:nvSpPr>
          <p:cNvPr id="38918" name="TextBox 51"/>
          <p:cNvSpPr txBox="1">
            <a:spLocks noChangeArrowheads="1"/>
          </p:cNvSpPr>
          <p:nvPr/>
        </p:nvSpPr>
        <p:spPr bwMode="auto">
          <a:xfrm>
            <a:off x="965200" y="4745038"/>
            <a:ext cx="71501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sz="1400" b="1"/>
              <a:t>IBM Cúram Social Program Management platform </a:t>
            </a:r>
          </a:p>
          <a:p>
            <a:pPr algn="ctr"/>
            <a:r>
              <a:rPr lang="en-US" sz="1400" i="1">
                <a:solidFill>
                  <a:schemeClr val="bg2"/>
                </a:solidFill>
              </a:rPr>
              <a:t>Administration suite and application development platform</a:t>
            </a:r>
          </a:p>
        </p:txBody>
      </p:sp>
      <p:sp>
        <p:nvSpPr>
          <p:cNvPr id="38919" name="TextBox 72"/>
          <p:cNvSpPr txBox="1">
            <a:spLocks noChangeArrowheads="1"/>
          </p:cNvSpPr>
          <p:nvPr/>
        </p:nvSpPr>
        <p:spPr bwMode="auto">
          <a:xfrm>
            <a:off x="2506663" y="3381375"/>
            <a:ext cx="41719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sz="1400" b="1"/>
              <a:t>IBM Cúram Application Modules</a:t>
            </a:r>
          </a:p>
        </p:txBody>
      </p:sp>
      <p:sp>
        <p:nvSpPr>
          <p:cNvPr id="38920" name="Rectangle 73"/>
          <p:cNvSpPr>
            <a:spLocks noChangeArrowheads="1"/>
          </p:cNvSpPr>
          <p:nvPr/>
        </p:nvSpPr>
        <p:spPr bwMode="auto">
          <a:xfrm>
            <a:off x="3571875" y="5227638"/>
            <a:ext cx="3241675"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173038" indent="-173038">
              <a:lnSpc>
                <a:spcPct val="110000"/>
              </a:lnSpc>
              <a:buFont typeface="Arial" pitchFamily="34" charset="0"/>
              <a:buChar char="•"/>
            </a:pPr>
            <a:r>
              <a:rPr lang="en-US" sz="1200">
                <a:solidFill>
                  <a:srgbClr val="000000"/>
                </a:solidFill>
              </a:rPr>
              <a:t>Supervisor workspace</a:t>
            </a:r>
          </a:p>
          <a:p>
            <a:pPr marL="173038" indent="-173038">
              <a:lnSpc>
                <a:spcPct val="110000"/>
              </a:lnSpc>
              <a:buFont typeface="Arial" pitchFamily="34" charset="0"/>
              <a:buChar char="•"/>
            </a:pPr>
            <a:r>
              <a:rPr lang="en-US" sz="1200">
                <a:solidFill>
                  <a:srgbClr val="000000"/>
                </a:solidFill>
              </a:rPr>
              <a:t>Common intake</a:t>
            </a:r>
          </a:p>
        </p:txBody>
      </p:sp>
      <p:sp>
        <p:nvSpPr>
          <p:cNvPr id="38921" name="TextBox 75"/>
          <p:cNvSpPr txBox="1">
            <a:spLocks noChangeArrowheads="1"/>
          </p:cNvSpPr>
          <p:nvPr/>
        </p:nvSpPr>
        <p:spPr bwMode="auto">
          <a:xfrm>
            <a:off x="787400" y="2784475"/>
            <a:ext cx="753903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sz="1400" b="1"/>
              <a:t>IBM Cúram Solution Modules</a:t>
            </a:r>
            <a:br>
              <a:rPr lang="en-US" sz="1400" b="1"/>
            </a:br>
            <a:r>
              <a:rPr lang="en-US" sz="1400" i="1">
                <a:solidFill>
                  <a:schemeClr val="bg2"/>
                </a:solidFill>
              </a:rPr>
              <a:t>Configurable with best practices and industry expertise </a:t>
            </a:r>
          </a:p>
        </p:txBody>
      </p:sp>
      <p:graphicFrame>
        <p:nvGraphicFramePr>
          <p:cNvPr id="26670" name="Table 26669"/>
          <p:cNvGraphicFramePr>
            <a:graphicFrameLocks noGrp="1"/>
          </p:cNvGraphicFramePr>
          <p:nvPr/>
        </p:nvGraphicFramePr>
        <p:xfrm>
          <a:off x="744538" y="3259138"/>
          <a:ext cx="7608888" cy="1398588"/>
        </p:xfrm>
        <a:graphic>
          <a:graphicData uri="http://schemas.openxmlformats.org/drawingml/2006/table">
            <a:tbl>
              <a:tblPr firstRow="1" bandRow="1">
                <a:tableStyleId>{F5AB1C69-6EDB-4FF4-983F-18BD219EF322}</a:tableStyleId>
              </a:tblPr>
              <a:tblGrid>
                <a:gridCol w="1902222"/>
                <a:gridCol w="1902222"/>
                <a:gridCol w="1902222"/>
                <a:gridCol w="1902222"/>
              </a:tblGrid>
              <a:tr h="4661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bg1"/>
                          </a:solidFill>
                          <a:latin typeface="+mn-lt"/>
                          <a:cs typeface="+mn-cs"/>
                        </a:rPr>
                        <a:t>IBM Cúram Child Welfare</a:t>
                      </a:r>
                    </a:p>
                  </a:txBody>
                  <a:tcPr marL="91445" marR="91445" marT="45679" marB="45679"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F7E7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bg1"/>
                          </a:solidFill>
                          <a:latin typeface="+mn-lt"/>
                          <a:ea typeface="ＭＳ Ｐゴシック" charset="0"/>
                          <a:cs typeface="+mn-cs"/>
                        </a:rPr>
                        <a:t>IBM Cúram Verification</a:t>
                      </a:r>
                    </a:p>
                  </a:txBody>
                  <a:tcPr marL="91445" marR="91445" marT="45679" marB="45679"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F7E7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bg1"/>
                          </a:solidFill>
                          <a:latin typeface="+mn-lt"/>
                          <a:cs typeface="+mn-cs"/>
                        </a:rPr>
                        <a:t>IBM Cúram Life</a:t>
                      </a:r>
                      <a:br>
                        <a:rPr lang="en-US" sz="1000" b="0" dirty="0" smtClean="0">
                          <a:solidFill>
                            <a:schemeClr val="bg1"/>
                          </a:solidFill>
                          <a:latin typeface="+mn-lt"/>
                          <a:cs typeface="+mn-cs"/>
                        </a:rPr>
                      </a:br>
                      <a:r>
                        <a:rPr lang="en-US" sz="1000" b="0" dirty="0" smtClean="0">
                          <a:solidFill>
                            <a:schemeClr val="bg1"/>
                          </a:solidFill>
                          <a:latin typeface="+mn-lt"/>
                          <a:cs typeface="+mn-cs"/>
                        </a:rPr>
                        <a:t>Event Management</a:t>
                      </a:r>
                    </a:p>
                  </a:txBody>
                  <a:tcPr marL="91445" marR="91445" marT="45679" marB="45679"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F7E7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bg1"/>
                          </a:solidFill>
                          <a:latin typeface="+mn-lt"/>
                          <a:ea typeface="ＭＳ Ｐゴシック" charset="0"/>
                          <a:cs typeface="+mn-cs"/>
                        </a:rPr>
                        <a:t>IBM Cúram</a:t>
                      </a:r>
                      <a:br>
                        <a:rPr lang="en-US" sz="1000" b="0" dirty="0" smtClean="0">
                          <a:solidFill>
                            <a:schemeClr val="bg1"/>
                          </a:solidFill>
                          <a:latin typeface="+mn-lt"/>
                          <a:ea typeface="ＭＳ Ｐゴシック" charset="0"/>
                          <a:cs typeface="+mn-cs"/>
                        </a:rPr>
                      </a:br>
                      <a:r>
                        <a:rPr lang="en-US" sz="1000" b="0" dirty="0" smtClean="0">
                          <a:solidFill>
                            <a:schemeClr val="bg1"/>
                          </a:solidFill>
                          <a:latin typeface="+mn-lt"/>
                          <a:ea typeface="ＭＳ Ｐゴシック" charset="0"/>
                          <a:cs typeface="+mn-cs"/>
                        </a:rPr>
                        <a:t>Provider Management</a:t>
                      </a:r>
                    </a:p>
                  </a:txBody>
                  <a:tcPr marL="91445" marR="91445" marT="45679" marB="45679"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F7E7E"/>
                    </a:solidFill>
                  </a:tcPr>
                </a:tc>
              </a:tr>
              <a:tr h="4661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bg1"/>
                          </a:solidFill>
                          <a:latin typeface="+mn-lt"/>
                          <a:cs typeface="+mn-cs"/>
                        </a:rPr>
                        <a:t>IBM Cúram Income Support</a:t>
                      </a:r>
                    </a:p>
                  </a:txBody>
                  <a:tcPr marL="91445" marR="91445" marT="45679" marB="45679"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F7E7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bg1"/>
                          </a:solidFill>
                          <a:latin typeface="+mn-lt"/>
                          <a:ea typeface="ＭＳ Ｐゴシック" charset="0"/>
                          <a:cs typeface="+mn-cs"/>
                        </a:rPr>
                        <a:t>IBM Cúram Appeals</a:t>
                      </a:r>
                    </a:p>
                  </a:txBody>
                  <a:tcPr marL="91445" marR="91445" marT="45679" marB="45679"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F7E7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bg1"/>
                          </a:solidFill>
                          <a:latin typeface="+mn-lt"/>
                          <a:cs typeface="+mn-cs"/>
                        </a:rPr>
                        <a:t>IBM Cúram Social</a:t>
                      </a:r>
                      <a:br>
                        <a:rPr lang="en-US" sz="1000" b="0" dirty="0" smtClean="0">
                          <a:solidFill>
                            <a:schemeClr val="bg1"/>
                          </a:solidFill>
                          <a:latin typeface="+mn-lt"/>
                          <a:cs typeface="+mn-cs"/>
                        </a:rPr>
                      </a:br>
                      <a:r>
                        <a:rPr lang="en-US" sz="1000" b="0" dirty="0" smtClean="0">
                          <a:solidFill>
                            <a:schemeClr val="bg1"/>
                          </a:solidFill>
                          <a:latin typeface="+mn-lt"/>
                          <a:cs typeface="+mn-cs"/>
                        </a:rPr>
                        <a:t>Enterprise Collaboration</a:t>
                      </a:r>
                    </a:p>
                  </a:txBody>
                  <a:tcPr marL="91445" marR="91445" marT="45679" marB="45679"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F7E7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bg1"/>
                          </a:solidFill>
                          <a:latin typeface="+mn-lt"/>
                          <a:ea typeface="ＭＳ Ｐゴシック" charset="0"/>
                          <a:cs typeface="+mn-cs"/>
                        </a:rPr>
                        <a:t>IBM Cúram</a:t>
                      </a:r>
                      <a:br>
                        <a:rPr lang="en-US" sz="1000" b="0" dirty="0" smtClean="0">
                          <a:solidFill>
                            <a:schemeClr val="bg1"/>
                          </a:solidFill>
                          <a:latin typeface="+mn-lt"/>
                          <a:ea typeface="ＭＳ Ｐゴシック" charset="0"/>
                          <a:cs typeface="+mn-cs"/>
                        </a:rPr>
                      </a:br>
                      <a:r>
                        <a:rPr lang="en-US" sz="1000" b="0" dirty="0" smtClean="0">
                          <a:solidFill>
                            <a:schemeClr val="bg1"/>
                          </a:solidFill>
                          <a:latin typeface="+mn-lt"/>
                          <a:ea typeface="ＭＳ Ｐゴシック" charset="0"/>
                          <a:cs typeface="+mn-cs"/>
                        </a:rPr>
                        <a:t>Outcome Management</a:t>
                      </a:r>
                    </a:p>
                  </a:txBody>
                  <a:tcPr marL="91445" marR="91445" marT="45679" marB="45679"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F7E7E"/>
                    </a:solidFill>
                  </a:tcPr>
                </a:tc>
              </a:tr>
              <a:tr h="4661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bg1"/>
                          </a:solidFill>
                          <a:latin typeface="+mn-lt"/>
                          <a:cs typeface="+mn-cs"/>
                        </a:rPr>
                        <a:t>IBM Cúram Income Support for Medical Assistance</a:t>
                      </a:r>
                    </a:p>
                  </a:txBody>
                  <a:tcPr marL="91445" marR="91445" marT="45679" marB="45679"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F7E7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bg1"/>
                          </a:solidFill>
                          <a:latin typeface="+mn-lt"/>
                          <a:ea typeface="ＭＳ Ｐゴシック" charset="0"/>
                          <a:cs typeface="+mn-cs"/>
                        </a:rPr>
                        <a:t>IBM Cúram Evidence Broker</a:t>
                      </a:r>
                    </a:p>
                  </a:txBody>
                  <a:tcPr marL="91445" marR="91445" marT="45679" marB="45679"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F7E7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bg1"/>
                          </a:solidFill>
                          <a:latin typeface="+mn-lt"/>
                          <a:cs typeface="+mn-cs"/>
                        </a:rPr>
                        <a:t>IBM Cúram Business Intelligence &amp; Analytics</a:t>
                      </a:r>
                    </a:p>
                  </a:txBody>
                  <a:tcPr marL="91445" marR="91445" marT="45679" marB="45679"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F7E7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bg1"/>
                          </a:solidFill>
                          <a:latin typeface="+mn-lt"/>
                          <a:ea typeface="ＭＳ Ｐゴシック" charset="0"/>
                          <a:cs typeface="+mn-cs"/>
                        </a:rPr>
                        <a:t>IBM Cúram Universal Access</a:t>
                      </a:r>
                    </a:p>
                  </a:txBody>
                  <a:tcPr marL="91445" marR="91445" marT="45679" marB="45679"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F7E7E"/>
                    </a:solidFill>
                  </a:tcPr>
                </a:tc>
              </a:tr>
            </a:tbl>
          </a:graphicData>
        </a:graphic>
      </p:graphicFrame>
      <p:cxnSp>
        <p:nvCxnSpPr>
          <p:cNvPr id="38944" name="Straight Connector 26668"/>
          <p:cNvCxnSpPr>
            <a:cxnSpLocks noChangeShapeType="1"/>
            <a:stCxn id="38970" idx="6"/>
            <a:endCxn id="38958" idx="2"/>
          </p:cNvCxnSpPr>
          <p:nvPr/>
        </p:nvCxnSpPr>
        <p:spPr bwMode="auto">
          <a:xfrm>
            <a:off x="1570038" y="1990725"/>
            <a:ext cx="6032500" cy="0"/>
          </a:xfrm>
          <a:prstGeom prst="line">
            <a:avLst/>
          </a:prstGeom>
          <a:noFill/>
          <a:ln w="28575" algn="ctr">
            <a:solidFill>
              <a:srgbClr val="7F7E7E"/>
            </a:solidFill>
            <a:round/>
            <a:headEnd/>
            <a:tailEnd/>
          </a:ln>
          <a:extLst>
            <a:ext uri="{909E8E84-426E-40DD-AFC4-6F175D3DCCD1}">
              <a14:hiddenFill xmlns:a14="http://schemas.microsoft.com/office/drawing/2010/main" xmlns="">
                <a:noFill/>
              </a14:hiddenFill>
            </a:ext>
          </a:extLst>
        </p:spPr>
      </p:cxnSp>
      <p:sp>
        <p:nvSpPr>
          <p:cNvPr id="38945" name="TextBox 15"/>
          <p:cNvSpPr txBox="1">
            <a:spLocks noChangeArrowheads="1"/>
          </p:cNvSpPr>
          <p:nvPr/>
        </p:nvSpPr>
        <p:spPr bwMode="auto">
          <a:xfrm>
            <a:off x="660400" y="2241550"/>
            <a:ext cx="12573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sz="1000"/>
              <a:t>Social</a:t>
            </a:r>
            <a:br>
              <a:rPr lang="en-US" sz="1000"/>
            </a:br>
            <a:r>
              <a:rPr lang="en-US" sz="1000"/>
              <a:t>assistance</a:t>
            </a:r>
          </a:p>
        </p:txBody>
      </p:sp>
      <p:sp>
        <p:nvSpPr>
          <p:cNvPr id="38946" name="TextBox 23"/>
          <p:cNvSpPr txBox="1">
            <a:spLocks noChangeArrowheads="1"/>
          </p:cNvSpPr>
          <p:nvPr/>
        </p:nvSpPr>
        <p:spPr bwMode="auto">
          <a:xfrm>
            <a:off x="1955800" y="2228850"/>
            <a:ext cx="8572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sz="1000"/>
              <a:t>Family </a:t>
            </a:r>
            <a:br>
              <a:rPr lang="en-US" sz="1000"/>
            </a:br>
            <a:r>
              <a:rPr lang="en-US" sz="1000"/>
              <a:t>services</a:t>
            </a:r>
          </a:p>
        </p:txBody>
      </p:sp>
      <p:sp>
        <p:nvSpPr>
          <p:cNvPr id="38947" name="TextBox 25"/>
          <p:cNvSpPr txBox="1">
            <a:spLocks noChangeArrowheads="1"/>
          </p:cNvSpPr>
          <p:nvPr/>
        </p:nvSpPr>
        <p:spPr bwMode="auto">
          <a:xfrm>
            <a:off x="2973388" y="2305050"/>
            <a:ext cx="103028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sz="1000"/>
              <a:t>Employment</a:t>
            </a:r>
          </a:p>
        </p:txBody>
      </p:sp>
      <p:sp>
        <p:nvSpPr>
          <p:cNvPr id="38948" name="TextBox 30"/>
          <p:cNvSpPr txBox="1">
            <a:spLocks noChangeArrowheads="1"/>
          </p:cNvSpPr>
          <p:nvPr/>
        </p:nvSpPr>
        <p:spPr bwMode="auto">
          <a:xfrm>
            <a:off x="4035425" y="2228850"/>
            <a:ext cx="11144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sz="1000"/>
              <a:t>Disability management</a:t>
            </a:r>
          </a:p>
        </p:txBody>
      </p:sp>
      <p:sp>
        <p:nvSpPr>
          <p:cNvPr id="38949" name="TextBox 31"/>
          <p:cNvSpPr txBox="1">
            <a:spLocks noChangeArrowheads="1"/>
          </p:cNvSpPr>
          <p:nvPr/>
        </p:nvSpPr>
        <p:spPr bwMode="auto">
          <a:xfrm>
            <a:off x="5135563" y="2305050"/>
            <a:ext cx="1116012"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sz="1000"/>
              <a:t>Pensions</a:t>
            </a:r>
          </a:p>
        </p:txBody>
      </p:sp>
      <p:sp>
        <p:nvSpPr>
          <p:cNvPr id="38950" name="TextBox 32"/>
          <p:cNvSpPr txBox="1">
            <a:spLocks noChangeArrowheads="1"/>
          </p:cNvSpPr>
          <p:nvPr/>
        </p:nvSpPr>
        <p:spPr bwMode="auto">
          <a:xfrm>
            <a:off x="6226175" y="2228850"/>
            <a:ext cx="11160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sz="1000"/>
              <a:t>Healthcare reform</a:t>
            </a:r>
          </a:p>
        </p:txBody>
      </p:sp>
      <p:sp>
        <p:nvSpPr>
          <p:cNvPr id="38951" name="TextBox 33"/>
          <p:cNvSpPr txBox="1">
            <a:spLocks noChangeArrowheads="1"/>
          </p:cNvSpPr>
          <p:nvPr/>
        </p:nvSpPr>
        <p:spPr bwMode="auto">
          <a:xfrm>
            <a:off x="7327900" y="2228850"/>
            <a:ext cx="11160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sz="1000"/>
              <a:t>Care management</a:t>
            </a:r>
          </a:p>
        </p:txBody>
      </p:sp>
      <p:grpSp>
        <p:nvGrpSpPr>
          <p:cNvPr id="38952" name="Group 26663"/>
          <p:cNvGrpSpPr>
            <a:grpSpLocks/>
          </p:cNvGrpSpPr>
          <p:nvPr/>
        </p:nvGrpSpPr>
        <p:grpSpPr bwMode="auto">
          <a:xfrm>
            <a:off x="995363" y="1703388"/>
            <a:ext cx="574675" cy="574675"/>
            <a:chOff x="938149" y="2839609"/>
            <a:chExt cx="574842" cy="574842"/>
          </a:xfrm>
        </p:grpSpPr>
        <p:sp>
          <p:nvSpPr>
            <p:cNvPr id="38970" name="Oval 26656"/>
            <p:cNvSpPr>
              <a:spLocks noChangeArrowheads="1"/>
            </p:cNvSpPr>
            <p:nvPr/>
          </p:nvSpPr>
          <p:spPr bwMode="auto">
            <a:xfrm>
              <a:off x="938149" y="2839609"/>
              <a:ext cx="574842" cy="574842"/>
            </a:xfrm>
            <a:prstGeom prst="ellipse">
              <a:avLst/>
            </a:prstGeom>
            <a:solidFill>
              <a:srgbClr val="003F69"/>
            </a:solidFill>
            <a:ln>
              <a:noFill/>
            </a:ln>
            <a:extLst>
              <a:ext uri="{91240B29-F687-4F45-9708-019B960494DF}">
                <a14:hiddenLine xmlns:a14="http://schemas.microsoft.com/office/drawing/2010/main" xmlns="" w="28575" algn="ctr">
                  <a:solidFill>
                    <a:srgbClr val="000000"/>
                  </a:solidFill>
                  <a:round/>
                  <a:headEnd/>
                  <a:tailEnd/>
                </a14:hiddenLine>
              </a:ext>
            </a:extLst>
          </p:spPr>
          <p:txBody>
            <a:bodyPr/>
            <a:lstStyle/>
            <a:p>
              <a:pPr algn="ctr"/>
              <a:endParaRPr lang="en-US"/>
            </a:p>
          </p:txBody>
        </p:sp>
        <p:pic>
          <p:nvPicPr>
            <p:cNvPr id="38971" name="Picture 26655"/>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82417" y="2999877"/>
              <a:ext cx="486307" cy="254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8953" name="Group 26664"/>
          <p:cNvGrpSpPr>
            <a:grpSpLocks/>
          </p:cNvGrpSpPr>
          <p:nvPr/>
        </p:nvGrpSpPr>
        <p:grpSpPr bwMode="auto">
          <a:xfrm>
            <a:off x="2097088" y="1703388"/>
            <a:ext cx="574675" cy="574675"/>
            <a:chOff x="1905000" y="2839609"/>
            <a:chExt cx="574842" cy="574842"/>
          </a:xfrm>
        </p:grpSpPr>
        <p:sp>
          <p:nvSpPr>
            <p:cNvPr id="38968" name="Oval 104"/>
            <p:cNvSpPr>
              <a:spLocks noChangeArrowheads="1"/>
            </p:cNvSpPr>
            <p:nvPr/>
          </p:nvSpPr>
          <p:spPr bwMode="auto">
            <a:xfrm>
              <a:off x="1905000" y="2839609"/>
              <a:ext cx="574842" cy="574842"/>
            </a:xfrm>
            <a:prstGeom prst="ellipse">
              <a:avLst/>
            </a:prstGeom>
            <a:solidFill>
              <a:srgbClr val="00B0DA"/>
            </a:solidFill>
            <a:ln>
              <a:noFill/>
            </a:ln>
            <a:extLst>
              <a:ext uri="{91240B29-F687-4F45-9708-019B960494DF}">
                <a14:hiddenLine xmlns:a14="http://schemas.microsoft.com/office/drawing/2010/main" xmlns="" w="28575" algn="ctr">
                  <a:solidFill>
                    <a:srgbClr val="000000"/>
                  </a:solidFill>
                  <a:round/>
                  <a:headEnd/>
                  <a:tailEnd/>
                </a14:hiddenLine>
              </a:ext>
            </a:extLst>
          </p:spPr>
          <p:txBody>
            <a:bodyPr/>
            <a:lstStyle/>
            <a:p>
              <a:pPr algn="ctr"/>
              <a:endParaRPr lang="en-US"/>
            </a:p>
          </p:txBody>
        </p:sp>
        <p:pic>
          <p:nvPicPr>
            <p:cNvPr id="38969" name="Picture 98"/>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53378" y="2962786"/>
              <a:ext cx="478087" cy="328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8954" name="Group 26658"/>
          <p:cNvGrpSpPr>
            <a:grpSpLocks/>
          </p:cNvGrpSpPr>
          <p:nvPr/>
        </p:nvGrpSpPr>
        <p:grpSpPr bwMode="auto">
          <a:xfrm>
            <a:off x="3198813" y="1703388"/>
            <a:ext cx="574675" cy="574675"/>
            <a:chOff x="2835285" y="2827814"/>
            <a:chExt cx="574842" cy="574842"/>
          </a:xfrm>
        </p:grpSpPr>
        <p:sp>
          <p:nvSpPr>
            <p:cNvPr id="38966" name="Oval 105"/>
            <p:cNvSpPr>
              <a:spLocks noChangeArrowheads="1"/>
            </p:cNvSpPr>
            <p:nvPr/>
          </p:nvSpPr>
          <p:spPr bwMode="auto">
            <a:xfrm>
              <a:off x="2835285" y="2827814"/>
              <a:ext cx="574842" cy="574842"/>
            </a:xfrm>
            <a:prstGeom prst="ellipse">
              <a:avLst/>
            </a:prstGeom>
            <a:solidFill>
              <a:srgbClr val="007670"/>
            </a:solidFill>
            <a:ln>
              <a:noFill/>
            </a:ln>
            <a:extLst>
              <a:ext uri="{91240B29-F687-4F45-9708-019B960494DF}">
                <a14:hiddenLine xmlns:a14="http://schemas.microsoft.com/office/drawing/2010/main" xmlns="" w="28575" algn="ctr">
                  <a:solidFill>
                    <a:srgbClr val="000000"/>
                  </a:solidFill>
                  <a:round/>
                  <a:headEnd/>
                  <a:tailEnd/>
                </a14:hiddenLine>
              </a:ext>
            </a:extLst>
          </p:spPr>
          <p:txBody>
            <a:bodyPr/>
            <a:lstStyle/>
            <a:p>
              <a:pPr algn="ctr"/>
              <a:endParaRPr lang="en-US"/>
            </a:p>
          </p:txBody>
        </p:sp>
        <p:pic>
          <p:nvPicPr>
            <p:cNvPr id="38967" name="Picture 97"/>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49494" y="2875771"/>
              <a:ext cx="346425" cy="478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8955" name="Oval 108"/>
          <p:cNvSpPr>
            <a:spLocks noChangeArrowheads="1"/>
          </p:cNvSpPr>
          <p:nvPr/>
        </p:nvSpPr>
        <p:spPr bwMode="auto">
          <a:xfrm>
            <a:off x="4298950" y="1703388"/>
            <a:ext cx="574675" cy="574675"/>
          </a:xfrm>
          <a:prstGeom prst="ellipse">
            <a:avLst/>
          </a:prstGeom>
          <a:solidFill>
            <a:srgbClr val="17AF4B"/>
          </a:solidFill>
          <a:ln>
            <a:noFill/>
          </a:ln>
          <a:extLst>
            <a:ext uri="{91240B29-F687-4F45-9708-019B960494DF}">
              <a14:hiddenLine xmlns:a14="http://schemas.microsoft.com/office/drawing/2010/main" xmlns="" w="28575" algn="ctr">
                <a:solidFill>
                  <a:srgbClr val="000000"/>
                </a:solidFill>
                <a:round/>
                <a:headEnd/>
                <a:tailEnd/>
              </a14:hiddenLine>
            </a:ext>
          </a:extLst>
        </p:spPr>
        <p:txBody>
          <a:bodyPr/>
          <a:lstStyle/>
          <a:p>
            <a:pPr algn="ctr"/>
            <a:endParaRPr lang="en-US"/>
          </a:p>
        </p:txBody>
      </p:sp>
      <p:grpSp>
        <p:nvGrpSpPr>
          <p:cNvPr id="38956" name="Group 26666"/>
          <p:cNvGrpSpPr>
            <a:grpSpLocks/>
          </p:cNvGrpSpPr>
          <p:nvPr/>
        </p:nvGrpSpPr>
        <p:grpSpPr bwMode="auto">
          <a:xfrm>
            <a:off x="5400675" y="1709738"/>
            <a:ext cx="574675" cy="576262"/>
            <a:chOff x="5089908" y="2847080"/>
            <a:chExt cx="574842" cy="574842"/>
          </a:xfrm>
        </p:grpSpPr>
        <p:sp>
          <p:nvSpPr>
            <p:cNvPr id="38964" name="Oval 109"/>
            <p:cNvSpPr>
              <a:spLocks noChangeArrowheads="1"/>
            </p:cNvSpPr>
            <p:nvPr/>
          </p:nvSpPr>
          <p:spPr bwMode="auto">
            <a:xfrm>
              <a:off x="5089908" y="2847080"/>
              <a:ext cx="574842" cy="574842"/>
            </a:xfrm>
            <a:prstGeom prst="ellipse">
              <a:avLst/>
            </a:prstGeom>
            <a:solidFill>
              <a:srgbClr val="FDB813"/>
            </a:solidFill>
            <a:ln>
              <a:noFill/>
            </a:ln>
            <a:extLst>
              <a:ext uri="{91240B29-F687-4F45-9708-019B960494DF}">
                <a14:hiddenLine xmlns:a14="http://schemas.microsoft.com/office/drawing/2010/main" xmlns="" w="28575" algn="ctr">
                  <a:solidFill>
                    <a:srgbClr val="000000"/>
                  </a:solidFill>
                  <a:round/>
                  <a:headEnd/>
                  <a:tailEnd/>
                </a14:hiddenLine>
              </a:ext>
            </a:extLst>
          </p:spPr>
          <p:txBody>
            <a:bodyPr/>
            <a:lstStyle/>
            <a:p>
              <a:pPr algn="ctr"/>
              <a:endParaRPr lang="en-US"/>
            </a:p>
          </p:txBody>
        </p:sp>
        <p:pic>
          <p:nvPicPr>
            <p:cNvPr id="38965" name="Picture 100"/>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090850" y="2882157"/>
              <a:ext cx="494554" cy="43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8957" name="Oval 110"/>
          <p:cNvSpPr>
            <a:spLocks noChangeArrowheads="1"/>
          </p:cNvSpPr>
          <p:nvPr/>
        </p:nvSpPr>
        <p:spPr bwMode="auto">
          <a:xfrm>
            <a:off x="6502400" y="1703388"/>
            <a:ext cx="574675" cy="574675"/>
          </a:xfrm>
          <a:prstGeom prst="ellipse">
            <a:avLst/>
          </a:prstGeom>
          <a:solidFill>
            <a:srgbClr val="FF4F0C"/>
          </a:solidFill>
          <a:ln>
            <a:noFill/>
          </a:ln>
          <a:extLst>
            <a:ext uri="{91240B29-F687-4F45-9708-019B960494DF}">
              <a14:hiddenLine xmlns:a14="http://schemas.microsoft.com/office/drawing/2010/main" xmlns="" w="28575" algn="ctr">
                <a:solidFill>
                  <a:srgbClr val="000000"/>
                </a:solidFill>
                <a:round/>
                <a:headEnd/>
                <a:tailEnd/>
              </a14:hiddenLine>
            </a:ext>
          </a:extLst>
        </p:spPr>
        <p:txBody>
          <a:bodyPr/>
          <a:lstStyle/>
          <a:p>
            <a:pPr algn="ctr"/>
            <a:endParaRPr lang="en-US"/>
          </a:p>
        </p:txBody>
      </p:sp>
      <p:sp>
        <p:nvSpPr>
          <p:cNvPr id="38958" name="Oval 113"/>
          <p:cNvSpPr>
            <a:spLocks noChangeArrowheads="1"/>
          </p:cNvSpPr>
          <p:nvPr/>
        </p:nvSpPr>
        <p:spPr bwMode="auto">
          <a:xfrm>
            <a:off x="7602538" y="1703388"/>
            <a:ext cx="574675" cy="574675"/>
          </a:xfrm>
          <a:prstGeom prst="ellipse">
            <a:avLst/>
          </a:prstGeom>
          <a:solidFill>
            <a:srgbClr val="FF0000"/>
          </a:solidFill>
          <a:ln>
            <a:noFill/>
          </a:ln>
          <a:extLst>
            <a:ext uri="{91240B29-F687-4F45-9708-019B960494DF}">
              <a14:hiddenLine xmlns:a14="http://schemas.microsoft.com/office/drawing/2010/main" xmlns="" w="28575" algn="ctr">
                <a:solidFill>
                  <a:srgbClr val="000000"/>
                </a:solidFill>
                <a:round/>
                <a:headEnd/>
                <a:tailEnd/>
              </a14:hiddenLine>
            </a:ext>
          </a:extLst>
        </p:spPr>
        <p:txBody>
          <a:bodyPr/>
          <a:lstStyle/>
          <a:p>
            <a:pPr algn="ctr"/>
            <a:endParaRPr lang="en-US"/>
          </a:p>
        </p:txBody>
      </p:sp>
      <p:pic>
        <p:nvPicPr>
          <p:cNvPr id="38959" name="Picture 55" descr="Folder_Wht.png"/>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4332288" y="1824038"/>
            <a:ext cx="482600" cy="328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60" name="Picture 101"/>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667625" y="1773238"/>
            <a:ext cx="403225" cy="38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61" name="Picture 57" descr="Wheelchair_Grn.png"/>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4505325" y="1925638"/>
            <a:ext cx="184150" cy="209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62" name="Picture 58" descr="Folder_Wht.png"/>
          <p:cNvPicPr>
            <a:picLocks noChangeAspect="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2563" y="1825625"/>
            <a:ext cx="479425"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63" name="Picture 101"/>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672263" y="1925638"/>
            <a:ext cx="220662" cy="185737"/>
          </a:xfrm>
          <a:prstGeom prst="rect">
            <a:avLst/>
          </a:prstGeom>
          <a:solidFill>
            <a:srgbClr val="FF4F0C"/>
          </a:solidFill>
          <a:ln>
            <a:noFill/>
          </a:ln>
          <a:extLs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rot="10800000" flipH="1">
            <a:off x="2742479" y="1654662"/>
            <a:ext cx="5823551" cy="938627"/>
          </a:xfrm>
          <a:prstGeom prst="rect">
            <a:avLst/>
          </a:prstGeom>
          <a:gradFill flip="none" rotWithShape="1">
            <a:gsLst>
              <a:gs pos="0">
                <a:srgbClr val="BAC3CD">
                  <a:tint val="50000"/>
                  <a:satMod val="300000"/>
                </a:srgbClr>
              </a:gs>
              <a:gs pos="99000">
                <a:schemeClr val="bg1"/>
              </a:gs>
              <a:gs pos="100000">
                <a:schemeClr val="bg1"/>
              </a:gs>
            </a:gsLst>
            <a:path path="circle">
              <a:fillToRect l="100000" b="100000"/>
            </a:path>
            <a:tileRect t="-100000" r="-100000"/>
          </a:gradFill>
          <a:ln>
            <a:noFill/>
            <a:headEnd/>
            <a:tailEnd/>
          </a:ln>
          <a:effectLst/>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endParaRPr lang="en-US" sz="1000">
              <a:solidFill>
                <a:srgbClr val="FFFFFF"/>
              </a:solidFill>
              <a:cs typeface="Arial" pitchFamily="34" charset="0"/>
            </a:endParaRPr>
          </a:p>
        </p:txBody>
      </p:sp>
      <p:sp>
        <p:nvSpPr>
          <p:cNvPr id="10" name="Rectangle 9"/>
          <p:cNvSpPr/>
          <p:nvPr/>
        </p:nvSpPr>
        <p:spPr bwMode="auto">
          <a:xfrm rot="10800000" flipH="1">
            <a:off x="2812212" y="3043375"/>
            <a:ext cx="5823551" cy="938627"/>
          </a:xfrm>
          <a:prstGeom prst="rect">
            <a:avLst/>
          </a:prstGeom>
          <a:gradFill flip="none" rotWithShape="1">
            <a:gsLst>
              <a:gs pos="0">
                <a:srgbClr val="BAC3CD">
                  <a:tint val="50000"/>
                  <a:satMod val="300000"/>
                </a:srgbClr>
              </a:gs>
              <a:gs pos="99000">
                <a:schemeClr val="bg1"/>
              </a:gs>
              <a:gs pos="100000">
                <a:schemeClr val="bg1"/>
              </a:gs>
            </a:gsLst>
            <a:path path="circle">
              <a:fillToRect l="100000" b="100000"/>
            </a:path>
            <a:tileRect t="-100000" r="-100000"/>
          </a:gradFill>
          <a:ln>
            <a:noFill/>
            <a:headEnd/>
            <a:tailEnd/>
          </a:ln>
          <a:effectLst/>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endParaRPr lang="en-US" sz="1000">
              <a:solidFill>
                <a:srgbClr val="FFFFFF"/>
              </a:solidFill>
              <a:cs typeface="Arial" pitchFamily="34" charset="0"/>
            </a:endParaRPr>
          </a:p>
        </p:txBody>
      </p:sp>
      <p:sp>
        <p:nvSpPr>
          <p:cNvPr id="11" name="Rectangle 10"/>
          <p:cNvSpPr/>
          <p:nvPr/>
        </p:nvSpPr>
        <p:spPr bwMode="auto">
          <a:xfrm rot="10800000" flipH="1">
            <a:off x="2820844" y="4565090"/>
            <a:ext cx="5823551" cy="938627"/>
          </a:xfrm>
          <a:prstGeom prst="rect">
            <a:avLst/>
          </a:prstGeom>
          <a:gradFill flip="none" rotWithShape="1">
            <a:gsLst>
              <a:gs pos="0">
                <a:srgbClr val="BAC3CD">
                  <a:tint val="50000"/>
                  <a:satMod val="300000"/>
                </a:srgbClr>
              </a:gs>
              <a:gs pos="99000">
                <a:schemeClr val="bg1"/>
              </a:gs>
              <a:gs pos="100000">
                <a:schemeClr val="bg1"/>
              </a:gs>
            </a:gsLst>
            <a:path path="circle">
              <a:fillToRect l="100000" b="100000"/>
            </a:path>
            <a:tileRect t="-100000" r="-100000"/>
          </a:gradFill>
          <a:ln>
            <a:noFill/>
            <a:headEnd/>
            <a:tailEnd/>
          </a:ln>
          <a:effectLst/>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endParaRPr lang="en-US" sz="1000">
              <a:solidFill>
                <a:srgbClr val="FFFFFF"/>
              </a:solidFill>
              <a:cs typeface="Arial" pitchFamily="34" charset="0"/>
            </a:endParaRPr>
          </a:p>
        </p:txBody>
      </p:sp>
      <p:sp>
        <p:nvSpPr>
          <p:cNvPr id="39947" name="Title 1"/>
          <p:cNvSpPr>
            <a:spLocks noGrp="1"/>
          </p:cNvSpPr>
          <p:nvPr>
            <p:ph type="title" idx="4294967295"/>
          </p:nvPr>
        </p:nvSpPr>
        <p:spPr>
          <a:xfrm>
            <a:off x="457200" y="685800"/>
            <a:ext cx="7081838" cy="822325"/>
          </a:xfrm>
        </p:spPr>
        <p:txBody>
          <a:bodyPr/>
          <a:lstStyle/>
          <a:p>
            <a:r>
              <a:rPr lang="en-US" smtClean="0"/>
              <a:t>A social program data model that supports over 50 programs out of the box</a:t>
            </a:r>
          </a:p>
        </p:txBody>
      </p:sp>
      <p:pic>
        <p:nvPicPr>
          <p:cNvPr id="39948" name="Picture 15"/>
          <p:cNvPicPr>
            <a:picLocks noChangeAspect="1"/>
          </p:cNvPicPr>
          <p:nvPr/>
        </p:nvPicPr>
        <p:blipFill>
          <a:blip r:embed="rId3">
            <a:extLst>
              <a:ext uri="{28A0092B-C50C-407E-A947-70E740481C1C}">
                <a14:useLocalDpi xmlns:a14="http://schemas.microsoft.com/office/drawing/2010/main" xmlns="" val="0"/>
              </a:ext>
            </a:extLst>
          </a:blip>
          <a:srcRect l="46085"/>
          <a:stretch>
            <a:fillRect/>
          </a:stretch>
        </p:blipFill>
        <p:spPr bwMode="auto">
          <a:xfrm>
            <a:off x="439738" y="4565650"/>
            <a:ext cx="2371725" cy="938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9" name="Picture 18"/>
          <p:cNvPicPr>
            <a:picLocks noChangeAspect="1"/>
          </p:cNvPicPr>
          <p:nvPr/>
        </p:nvPicPr>
        <p:blipFill>
          <a:blip r:embed="rId4">
            <a:extLst>
              <a:ext uri="{28A0092B-C50C-407E-A947-70E740481C1C}">
                <a14:useLocalDpi xmlns:a14="http://schemas.microsoft.com/office/drawing/2010/main" xmlns="" val="0"/>
              </a:ext>
            </a:extLst>
          </a:blip>
          <a:srcRect l="44920"/>
          <a:stretch>
            <a:fillRect/>
          </a:stretch>
        </p:blipFill>
        <p:spPr bwMode="auto">
          <a:xfrm>
            <a:off x="457200" y="3043238"/>
            <a:ext cx="2371725" cy="91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50" name="Picture 25"/>
          <p:cNvPicPr>
            <a:picLocks noChangeAspect="1"/>
          </p:cNvPicPr>
          <p:nvPr/>
        </p:nvPicPr>
        <p:blipFill>
          <a:blip r:embed="rId5">
            <a:extLst>
              <a:ext uri="{28A0092B-C50C-407E-A947-70E740481C1C}">
                <a14:useLocalDpi xmlns:a14="http://schemas.microsoft.com/office/drawing/2010/main" xmlns="" val="0"/>
              </a:ext>
            </a:extLst>
          </a:blip>
          <a:srcRect l="46085"/>
          <a:stretch>
            <a:fillRect/>
          </a:stretch>
        </p:blipFill>
        <p:spPr bwMode="auto">
          <a:xfrm>
            <a:off x="449263" y="1655763"/>
            <a:ext cx="2371725" cy="938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16"/>
          <p:cNvSpPr/>
          <p:nvPr/>
        </p:nvSpPr>
        <p:spPr>
          <a:xfrm>
            <a:off x="2811463" y="1654175"/>
            <a:ext cx="5646737" cy="939800"/>
          </a:xfrm>
          <a:prstGeom prst="rect">
            <a:avLst/>
          </a:prstGeom>
          <a:noFill/>
          <a:ln w="9525" cap="flat" cmpd="sng" algn="ctr">
            <a:noFill/>
            <a:prstDash val="solid"/>
          </a:ln>
          <a:effectLst/>
        </p:spPr>
        <p:txBody>
          <a:bodyPr anchor="ctr"/>
          <a:lstStyle/>
          <a:p>
            <a:pPr marL="1588" lvl="1" fontAlgn="auto">
              <a:spcBef>
                <a:spcPts val="0"/>
              </a:spcBef>
              <a:spcAft>
                <a:spcPts val="0"/>
              </a:spcAft>
              <a:buClr>
                <a:schemeClr val="bg1">
                  <a:lumMod val="50000"/>
                </a:schemeClr>
              </a:buClr>
              <a:tabLst>
                <a:tab pos="0" algn="l"/>
              </a:tabLst>
              <a:defRPr/>
            </a:pPr>
            <a:r>
              <a:rPr lang="en-US" b="1" dirty="0">
                <a:solidFill>
                  <a:srgbClr val="1A66A0"/>
                </a:solidFill>
                <a:latin typeface="+mn-lt"/>
                <a:cs typeface="+mn-cs"/>
              </a:rPr>
              <a:t>Client-centric, multi-program data model </a:t>
            </a:r>
            <a:r>
              <a:rPr lang="en-US" dirty="0">
                <a:latin typeface="+mn-lt"/>
                <a:cs typeface="+mn-cs"/>
              </a:rPr>
              <a:t>delivers a holistic view</a:t>
            </a:r>
          </a:p>
          <a:p>
            <a:pPr marL="403225" lvl="1" indent="-228600" eaLnBrk="0" fontAlgn="auto" hangingPunct="0">
              <a:lnSpc>
                <a:spcPts val="1500"/>
              </a:lnSpc>
              <a:spcBef>
                <a:spcPts val="0"/>
              </a:spcBef>
              <a:spcAft>
                <a:spcPts val="0"/>
              </a:spcAft>
              <a:buFont typeface="Arial" panose="020B0604020202020204" pitchFamily="34" charset="0"/>
              <a:buChar char="—"/>
              <a:defRPr/>
            </a:pPr>
            <a:endParaRPr lang="en-GB" sz="1400" dirty="0">
              <a:solidFill>
                <a:srgbClr val="808080"/>
              </a:solidFill>
              <a:latin typeface="Arial"/>
              <a:cs typeface="Arial"/>
            </a:endParaRPr>
          </a:p>
        </p:txBody>
      </p:sp>
      <p:sp>
        <p:nvSpPr>
          <p:cNvPr id="18" name="Rectangle 17"/>
          <p:cNvSpPr/>
          <p:nvPr/>
        </p:nvSpPr>
        <p:spPr>
          <a:xfrm>
            <a:off x="2811463" y="4565650"/>
            <a:ext cx="5646737" cy="938213"/>
          </a:xfrm>
          <a:prstGeom prst="rect">
            <a:avLst/>
          </a:prstGeom>
          <a:noFill/>
          <a:ln w="9525" cap="flat" cmpd="sng" algn="ctr">
            <a:noFill/>
            <a:prstDash val="solid"/>
          </a:ln>
          <a:effectLst/>
        </p:spPr>
        <p:txBody>
          <a:bodyPr/>
          <a:lstStyle/>
          <a:p>
            <a:pPr fontAlgn="auto">
              <a:spcBef>
                <a:spcPts val="0"/>
              </a:spcBef>
              <a:spcAft>
                <a:spcPts val="0"/>
              </a:spcAft>
              <a:defRPr/>
            </a:pPr>
            <a:r>
              <a:rPr lang="en-US" spc="-20" dirty="0">
                <a:latin typeface="Arial"/>
                <a:cs typeface="Arial"/>
              </a:rPr>
              <a:t>Social program–specific data model to </a:t>
            </a:r>
            <a:r>
              <a:rPr lang="en-US" b="1" spc="-20" dirty="0">
                <a:solidFill>
                  <a:srgbClr val="1A66A0"/>
                </a:solidFill>
                <a:latin typeface="Arial"/>
                <a:cs typeface="Arial"/>
              </a:rPr>
              <a:t>consistently store and report</a:t>
            </a:r>
            <a:r>
              <a:rPr lang="en-US" spc="-20" dirty="0">
                <a:solidFill>
                  <a:srgbClr val="1A66A0"/>
                </a:solidFill>
                <a:latin typeface="Arial"/>
                <a:cs typeface="Arial"/>
              </a:rPr>
              <a:t> </a:t>
            </a:r>
            <a:r>
              <a:rPr lang="en-US" spc="-20" dirty="0">
                <a:latin typeface="Arial"/>
                <a:cs typeface="Arial"/>
              </a:rPr>
              <a:t>on client and provider </a:t>
            </a:r>
            <a:r>
              <a:rPr lang="en-US" b="1" spc="-20" dirty="0">
                <a:solidFill>
                  <a:srgbClr val="1A66A0"/>
                </a:solidFill>
                <a:latin typeface="Arial"/>
                <a:cs typeface="Arial"/>
              </a:rPr>
              <a:t>performance and organizational outcomes</a:t>
            </a:r>
          </a:p>
          <a:p>
            <a:pPr marL="403225" lvl="1" indent="-228600" eaLnBrk="0" fontAlgn="auto" hangingPunct="0">
              <a:lnSpc>
                <a:spcPts val="1500"/>
              </a:lnSpc>
              <a:spcBef>
                <a:spcPts val="0"/>
              </a:spcBef>
              <a:spcAft>
                <a:spcPts val="0"/>
              </a:spcAft>
              <a:buFont typeface="Arial" panose="020B0604020202020204" pitchFamily="34" charset="0"/>
              <a:buChar char="—"/>
              <a:defRPr/>
            </a:pPr>
            <a:endParaRPr lang="en-GB" sz="1400" dirty="0">
              <a:solidFill>
                <a:srgbClr val="808080"/>
              </a:solidFill>
              <a:latin typeface="Arial"/>
              <a:cs typeface="Arial"/>
            </a:endParaRPr>
          </a:p>
        </p:txBody>
      </p:sp>
      <p:sp>
        <p:nvSpPr>
          <p:cNvPr id="20" name="Rectangle 19"/>
          <p:cNvSpPr/>
          <p:nvPr/>
        </p:nvSpPr>
        <p:spPr>
          <a:xfrm>
            <a:off x="2811463" y="3043238"/>
            <a:ext cx="5646737" cy="919162"/>
          </a:xfrm>
          <a:prstGeom prst="rect">
            <a:avLst/>
          </a:prstGeom>
          <a:noFill/>
          <a:ln w="9525" cap="flat" cmpd="sng" algn="ctr">
            <a:noFill/>
            <a:prstDash val="solid"/>
          </a:ln>
          <a:effectLst/>
        </p:spPr>
        <p:txBody>
          <a:bodyPr/>
          <a:lstStyle/>
          <a:p>
            <a:pPr marL="0" lvl="1" fontAlgn="auto">
              <a:spcBef>
                <a:spcPts val="0"/>
              </a:spcBef>
              <a:spcAft>
                <a:spcPts val="0"/>
              </a:spcAft>
              <a:defRPr/>
            </a:pPr>
            <a:r>
              <a:rPr lang="en-US" dirty="0">
                <a:latin typeface="+mn-lt"/>
                <a:cs typeface="+mn-cs"/>
              </a:rPr>
              <a:t>Prebuilt social services data structure and relationships </a:t>
            </a:r>
            <a:r>
              <a:rPr lang="en-US" b="1" dirty="0">
                <a:solidFill>
                  <a:srgbClr val="1A66A0"/>
                </a:solidFill>
                <a:latin typeface="+mn-lt"/>
                <a:cs typeface="+mn-cs"/>
              </a:rPr>
              <a:t>support over 50 social programs out of the box</a:t>
            </a:r>
          </a:p>
          <a:p>
            <a:pPr marL="403225" lvl="1" indent="-228600" eaLnBrk="0" fontAlgn="auto" hangingPunct="0">
              <a:lnSpc>
                <a:spcPts val="1500"/>
              </a:lnSpc>
              <a:spcBef>
                <a:spcPts val="0"/>
              </a:spcBef>
              <a:spcAft>
                <a:spcPts val="0"/>
              </a:spcAft>
              <a:buFont typeface="Arial" panose="020B0604020202020204" pitchFamily="34" charset="0"/>
              <a:buChar char="—"/>
              <a:defRPr/>
            </a:pPr>
            <a:endParaRPr lang="en-GB" sz="1400" dirty="0">
              <a:solidFill>
                <a:srgbClr val="808080"/>
              </a:solidFill>
              <a:latin typeface="Arial"/>
              <a:cs typeface="Arial"/>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stripes.png"/>
          <p:cNvPicPr>
            <a:picLocks noChangeAspect="1"/>
          </p:cNvPicPr>
          <p:nvPr/>
        </p:nvPicPr>
        <p:blipFill>
          <a:blip r:embed="rId3">
            <a:extLst>
              <a:ext uri="{28A0092B-C50C-407E-A947-70E740481C1C}">
                <a14:useLocalDpi xmlns:a14="http://schemas.microsoft.com/office/drawing/2010/main" xmlns="" val="0"/>
              </a:ext>
            </a:extLst>
          </a:blip>
          <a:srcRect l="-2" t="22160" r="-47220"/>
          <a:stretch>
            <a:fillRect/>
          </a:stretch>
        </p:blipFill>
        <p:spPr bwMode="auto">
          <a:xfrm>
            <a:off x="0" y="1508125"/>
            <a:ext cx="9144000" cy="534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Title 4"/>
          <p:cNvSpPr>
            <a:spLocks noGrp="1"/>
          </p:cNvSpPr>
          <p:nvPr>
            <p:ph type="title" idx="4294967295"/>
          </p:nvPr>
        </p:nvSpPr>
        <p:spPr>
          <a:xfrm>
            <a:off x="457200" y="685800"/>
            <a:ext cx="7731125" cy="822325"/>
          </a:xfrm>
        </p:spPr>
        <p:txBody>
          <a:bodyPr/>
          <a:lstStyle/>
          <a:p>
            <a:r>
              <a:rPr lang="en-GB" smtClean="0"/>
              <a:t>Contents</a:t>
            </a:r>
          </a:p>
        </p:txBody>
      </p:sp>
      <p:sp>
        <p:nvSpPr>
          <p:cNvPr id="15364" name="Content Placeholder 5"/>
          <p:cNvSpPr>
            <a:spLocks noGrp="1"/>
          </p:cNvSpPr>
          <p:nvPr>
            <p:ph idx="4294967295"/>
          </p:nvPr>
        </p:nvSpPr>
        <p:spPr>
          <a:xfrm>
            <a:off x="466725" y="1658938"/>
            <a:ext cx="5011738" cy="4495800"/>
          </a:xfrm>
        </p:spPr>
        <p:txBody>
          <a:bodyPr/>
          <a:lstStyle/>
          <a:p>
            <a:pPr>
              <a:spcBef>
                <a:spcPct val="0"/>
              </a:spcBef>
              <a:spcAft>
                <a:spcPts val="1200"/>
              </a:spcAft>
            </a:pPr>
            <a:r>
              <a:rPr lang="en-GB" sz="1600" u="sng" smtClean="0"/>
              <a:t>IBM Commitment</a:t>
            </a:r>
          </a:p>
          <a:p>
            <a:pPr>
              <a:spcBef>
                <a:spcPct val="0"/>
              </a:spcBef>
              <a:spcAft>
                <a:spcPts val="1200"/>
              </a:spcAft>
            </a:pPr>
            <a:endParaRPr lang="en-GB" sz="1600" smtClean="0"/>
          </a:p>
          <a:p>
            <a:pPr>
              <a:spcBef>
                <a:spcPct val="0"/>
              </a:spcBef>
              <a:spcAft>
                <a:spcPts val="1200"/>
              </a:spcAft>
            </a:pPr>
            <a:r>
              <a:rPr lang="en-GB" sz="1600" smtClean="0"/>
              <a:t>Integrated Eligibility</a:t>
            </a:r>
          </a:p>
          <a:p>
            <a:pPr>
              <a:spcBef>
                <a:spcPct val="0"/>
              </a:spcBef>
              <a:spcAft>
                <a:spcPts val="1200"/>
              </a:spcAft>
            </a:pPr>
            <a:endParaRPr lang="en-GB" sz="1600" smtClean="0"/>
          </a:p>
          <a:p>
            <a:pPr>
              <a:spcBef>
                <a:spcPct val="0"/>
              </a:spcBef>
              <a:spcAft>
                <a:spcPts val="1200"/>
              </a:spcAft>
            </a:pPr>
            <a:r>
              <a:rPr lang="en-GB" sz="1600" smtClean="0"/>
              <a:t>The Solution</a:t>
            </a:r>
          </a:p>
          <a:p>
            <a:pPr>
              <a:spcBef>
                <a:spcPct val="0"/>
              </a:spcBef>
              <a:spcAft>
                <a:spcPts val="1200"/>
              </a:spcAft>
            </a:pPr>
            <a:endParaRPr lang="en-GB" sz="1600" smtClean="0"/>
          </a:p>
          <a:p>
            <a:pPr>
              <a:spcBef>
                <a:spcPct val="0"/>
              </a:spcBef>
              <a:spcAft>
                <a:spcPts val="1200"/>
              </a:spcAft>
            </a:pPr>
            <a:r>
              <a:rPr lang="en-GB" sz="1600" smtClean="0"/>
              <a:t>Summary</a:t>
            </a:r>
          </a:p>
        </p:txBody>
      </p:sp>
      <p:grpSp>
        <p:nvGrpSpPr>
          <p:cNvPr id="15365" name="Group 1"/>
          <p:cNvGrpSpPr>
            <a:grpSpLocks/>
          </p:cNvGrpSpPr>
          <p:nvPr/>
        </p:nvGrpSpPr>
        <p:grpSpPr bwMode="auto">
          <a:xfrm>
            <a:off x="7340600" y="685800"/>
            <a:ext cx="1177925" cy="1173163"/>
            <a:chOff x="6502400" y="1702963"/>
            <a:chExt cx="574675" cy="574675"/>
          </a:xfrm>
        </p:grpSpPr>
        <p:sp>
          <p:nvSpPr>
            <p:cNvPr id="15366" name="Oval 110"/>
            <p:cNvSpPr>
              <a:spLocks noChangeArrowheads="1"/>
            </p:cNvSpPr>
            <p:nvPr/>
          </p:nvSpPr>
          <p:spPr bwMode="auto">
            <a:xfrm>
              <a:off x="6502400" y="1702963"/>
              <a:ext cx="574675" cy="574675"/>
            </a:xfrm>
            <a:prstGeom prst="ellipse">
              <a:avLst/>
            </a:prstGeom>
            <a:solidFill>
              <a:srgbClr val="FF4F0C"/>
            </a:solidFill>
            <a:ln>
              <a:noFill/>
            </a:ln>
            <a:extLst>
              <a:ext uri="{91240B29-F687-4F45-9708-019B960494DF}">
                <a14:hiddenLine xmlns:a14="http://schemas.microsoft.com/office/drawing/2010/main" xmlns="" w="28575" algn="ctr">
                  <a:solidFill>
                    <a:srgbClr val="000000"/>
                  </a:solidFill>
                  <a:round/>
                  <a:headEnd/>
                  <a:tailEnd/>
                </a14:hiddenLine>
              </a:ext>
            </a:extLst>
          </p:spPr>
          <p:txBody>
            <a:bodyPr/>
            <a:lstStyle/>
            <a:p>
              <a:pPr algn="ctr"/>
              <a:endParaRPr lang="en-US"/>
            </a:p>
          </p:txBody>
        </p:sp>
        <p:pic>
          <p:nvPicPr>
            <p:cNvPr id="15367" name="Picture 15" descr="Folder_Wht.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32627" y="1826105"/>
              <a:ext cx="479412" cy="326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8" name="Picture 101"/>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72157" y="1925798"/>
              <a:ext cx="220127" cy="186261"/>
            </a:xfrm>
            <a:prstGeom prst="rect">
              <a:avLst/>
            </a:prstGeom>
            <a:solidFill>
              <a:srgbClr val="FF4F0C"/>
            </a:solidFill>
            <a:ln>
              <a:noFill/>
            </a:ln>
            <a:extLs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tabLst>
                <a:tab pos="796925" algn="l"/>
              </a:tabLst>
            </a:pPr>
            <a:r>
              <a:rPr lang="en-US" smtClean="0"/>
              <a:t>The IBM Cúram supports a range of social programs that assist eligible individuals and their families during economic hardship</a:t>
            </a:r>
          </a:p>
        </p:txBody>
      </p:sp>
      <p:sp>
        <p:nvSpPr>
          <p:cNvPr id="43011" name="Content Placeholder 2"/>
          <p:cNvSpPr>
            <a:spLocks noGrp="1"/>
          </p:cNvSpPr>
          <p:nvPr>
            <p:ph sz="quarter" idx="13"/>
          </p:nvPr>
        </p:nvSpPr>
        <p:spPr>
          <a:xfrm>
            <a:off x="447675" y="2054225"/>
            <a:ext cx="3286125" cy="3429000"/>
          </a:xfrm>
        </p:spPr>
        <p:txBody>
          <a:bodyPr/>
          <a:lstStyle/>
          <a:p>
            <a:r>
              <a:rPr lang="en-US" smtClean="0"/>
              <a:t>Supports health and social programs that provide: </a:t>
            </a:r>
          </a:p>
          <a:p>
            <a:pPr lvl="1"/>
            <a:r>
              <a:rPr lang="en-US" smtClean="0"/>
              <a:t>cash payment programs</a:t>
            </a:r>
          </a:p>
          <a:p>
            <a:pPr lvl="1"/>
            <a:r>
              <a:rPr lang="en-US" smtClean="0"/>
              <a:t>tax credits</a:t>
            </a:r>
          </a:p>
          <a:p>
            <a:pPr lvl="1"/>
            <a:r>
              <a:rPr lang="en-US" smtClean="0"/>
              <a:t>food assistance</a:t>
            </a:r>
          </a:p>
          <a:p>
            <a:pPr lvl="1"/>
            <a:r>
              <a:rPr lang="en-US" smtClean="0"/>
              <a:t>housing subsidies</a:t>
            </a:r>
          </a:p>
          <a:p>
            <a:pPr lvl="1"/>
            <a:r>
              <a:rPr lang="en-US" smtClean="0"/>
              <a:t>utility subsidies</a:t>
            </a:r>
          </a:p>
          <a:p>
            <a:pPr lvl="1"/>
            <a:r>
              <a:rPr lang="en-US" smtClean="0"/>
              <a:t>child care</a:t>
            </a:r>
          </a:p>
          <a:p>
            <a:pPr lvl="1"/>
            <a:r>
              <a:rPr lang="en-US" smtClean="0"/>
              <a:t>medical care</a:t>
            </a:r>
          </a:p>
          <a:p>
            <a:pPr lvl="1"/>
            <a:r>
              <a:rPr lang="en-US" smtClean="0"/>
              <a:t>and other programs</a:t>
            </a:r>
          </a:p>
        </p:txBody>
      </p:sp>
      <p:sp>
        <p:nvSpPr>
          <p:cNvPr id="43012" name="Content Placeholder 3"/>
          <p:cNvSpPr>
            <a:spLocks noGrp="1"/>
          </p:cNvSpPr>
          <p:nvPr>
            <p:ph sz="quarter" idx="14"/>
          </p:nvPr>
        </p:nvSpPr>
        <p:spPr>
          <a:xfrm>
            <a:off x="4513263" y="2054225"/>
            <a:ext cx="3106737" cy="3432175"/>
          </a:xfrm>
        </p:spPr>
        <p:txBody>
          <a:bodyPr/>
          <a:lstStyle/>
          <a:p>
            <a:r>
              <a:rPr lang="en-US" smtClean="0"/>
              <a:t>Helps caseworkers </a:t>
            </a:r>
            <a:br>
              <a:rPr lang="en-US" smtClean="0"/>
            </a:br>
            <a:r>
              <a:rPr lang="en-US" smtClean="0"/>
              <a:t>work more effectively:</a:t>
            </a:r>
          </a:p>
          <a:p>
            <a:pPr lvl="1">
              <a:buFont typeface="Wingdings" pitchFamily="2" charset="2"/>
              <a:buChar char="§"/>
            </a:pPr>
            <a:r>
              <a:rPr lang="en-US" smtClean="0"/>
              <a:t>Screening eligible program participants to identify optimal programs for their needs </a:t>
            </a:r>
          </a:p>
          <a:p>
            <a:pPr lvl="1">
              <a:buFont typeface="Wingdings" pitchFamily="2" charset="2"/>
              <a:buChar char="§"/>
            </a:pPr>
            <a:r>
              <a:rPr lang="en-US" smtClean="0"/>
              <a:t>Determining benefit entitlement and eligibility</a:t>
            </a:r>
          </a:p>
          <a:p>
            <a:pPr lvl="1">
              <a:buFont typeface="Wingdings" pitchFamily="2" charset="2"/>
              <a:buChar char="§"/>
            </a:pPr>
            <a:r>
              <a:rPr lang="en-US" smtClean="0"/>
              <a:t>Making payments</a:t>
            </a:r>
          </a:p>
          <a:p>
            <a:pPr lvl="1">
              <a:buFont typeface="Wingdings" pitchFamily="2" charset="2"/>
              <a:buChar char="§"/>
            </a:pPr>
            <a:r>
              <a:rPr lang="en-US" smtClean="0"/>
              <a:t>Managing ongoing changes in circumstances that may affect entitlement.</a:t>
            </a:r>
          </a:p>
        </p:txBody>
      </p:sp>
      <p:grpSp>
        <p:nvGrpSpPr>
          <p:cNvPr id="43013" name="Group 6"/>
          <p:cNvGrpSpPr>
            <a:grpSpLocks/>
          </p:cNvGrpSpPr>
          <p:nvPr/>
        </p:nvGrpSpPr>
        <p:grpSpPr bwMode="auto">
          <a:xfrm>
            <a:off x="7340600" y="1441450"/>
            <a:ext cx="1177925" cy="1173163"/>
            <a:chOff x="6502400" y="1702963"/>
            <a:chExt cx="574675" cy="574675"/>
          </a:xfrm>
        </p:grpSpPr>
        <p:sp>
          <p:nvSpPr>
            <p:cNvPr id="43014" name="Oval 110"/>
            <p:cNvSpPr>
              <a:spLocks noChangeArrowheads="1"/>
            </p:cNvSpPr>
            <p:nvPr/>
          </p:nvSpPr>
          <p:spPr bwMode="auto">
            <a:xfrm>
              <a:off x="6502400" y="1702963"/>
              <a:ext cx="574675" cy="574675"/>
            </a:xfrm>
            <a:prstGeom prst="ellipse">
              <a:avLst/>
            </a:prstGeom>
            <a:solidFill>
              <a:srgbClr val="FF4F0C"/>
            </a:solidFill>
            <a:ln>
              <a:noFill/>
            </a:ln>
            <a:extLst>
              <a:ext uri="{91240B29-F687-4F45-9708-019B960494DF}">
                <a14:hiddenLine xmlns:a14="http://schemas.microsoft.com/office/drawing/2010/main" xmlns="" w="28575" algn="ctr">
                  <a:solidFill>
                    <a:srgbClr val="000000"/>
                  </a:solidFill>
                  <a:round/>
                  <a:headEnd/>
                  <a:tailEnd/>
                </a14:hiddenLine>
              </a:ext>
            </a:extLst>
          </p:spPr>
          <p:txBody>
            <a:bodyPr/>
            <a:lstStyle/>
            <a:p>
              <a:pPr algn="ctr"/>
              <a:endParaRPr lang="en-US"/>
            </a:p>
          </p:txBody>
        </p:sp>
        <p:pic>
          <p:nvPicPr>
            <p:cNvPr id="43015" name="Picture 11" descr="Folder_Wht.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32627" y="1826105"/>
              <a:ext cx="479412" cy="326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6" name="Picture 10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72157" y="1925798"/>
              <a:ext cx="220127" cy="186261"/>
            </a:xfrm>
            <a:prstGeom prst="rect">
              <a:avLst/>
            </a:prstGeom>
            <a:solidFill>
              <a:srgbClr val="FF4F0C"/>
            </a:solidFill>
            <a:ln>
              <a:noFill/>
            </a:ln>
            <a:extLs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rot="10800000" flipH="1">
            <a:off x="0" y="1285875"/>
            <a:ext cx="9144000" cy="5205413"/>
          </a:xfrm>
          <a:prstGeom prst="rect">
            <a:avLst/>
          </a:prstGeom>
          <a:gradFill flip="none" rotWithShape="1">
            <a:gsLst>
              <a:gs pos="0">
                <a:srgbClr val="BAC3CD">
                  <a:tint val="50000"/>
                  <a:satMod val="300000"/>
                </a:srgbClr>
              </a:gs>
              <a:gs pos="99000">
                <a:schemeClr val="bg1"/>
              </a:gs>
              <a:gs pos="100000">
                <a:schemeClr val="bg1"/>
              </a:gs>
            </a:gsLst>
            <a:lin ang="5400000" scaled="1"/>
            <a:tileRect/>
          </a:gradFill>
          <a:ln>
            <a:noFill/>
            <a:headEnd/>
            <a:tailEnd/>
          </a:ln>
          <a:effectLst/>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endParaRPr lang="en-US" sz="1000">
              <a:solidFill>
                <a:srgbClr val="FFFFFF"/>
              </a:solidFill>
              <a:cs typeface="Arial" pitchFamily="34" charset="0"/>
            </a:endParaRPr>
          </a:p>
        </p:txBody>
      </p:sp>
      <p:sp>
        <p:nvSpPr>
          <p:cNvPr id="44035" name="Title 2"/>
          <p:cNvSpPr>
            <a:spLocks noGrp="1"/>
          </p:cNvSpPr>
          <p:nvPr>
            <p:ph type="title"/>
          </p:nvPr>
        </p:nvSpPr>
        <p:spPr>
          <a:xfrm>
            <a:off x="457200" y="685800"/>
            <a:ext cx="8204200" cy="411163"/>
          </a:xfrm>
        </p:spPr>
        <p:txBody>
          <a:bodyPr/>
          <a:lstStyle/>
          <a:p>
            <a:r>
              <a:rPr lang="en-US" smtClean="0"/>
              <a:t>Role-based portal workspaces</a:t>
            </a:r>
          </a:p>
        </p:txBody>
      </p:sp>
      <p:pic>
        <p:nvPicPr>
          <p:cNvPr id="4403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l="36053" t="26024" r="21657" b="23856"/>
          <a:stretch>
            <a:fillRect/>
          </a:stretch>
        </p:blipFill>
        <p:spPr bwMode="auto">
          <a:xfrm>
            <a:off x="3565525" y="4084638"/>
            <a:ext cx="2039938" cy="136048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37" name="TextBox 8"/>
          <p:cNvSpPr txBox="1">
            <a:spLocks noChangeArrowheads="1"/>
          </p:cNvSpPr>
          <p:nvPr/>
        </p:nvSpPr>
        <p:spPr bwMode="auto">
          <a:xfrm>
            <a:off x="2984500" y="5608638"/>
            <a:ext cx="3203575"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sz="1400"/>
              <a:t>Social </a:t>
            </a:r>
            <a:br>
              <a:rPr lang="en-US" sz="1400"/>
            </a:br>
            <a:r>
              <a:rPr lang="en-US" sz="1400"/>
              <a:t>Program Management</a:t>
            </a:r>
            <a:br>
              <a:rPr lang="en-US" sz="1400"/>
            </a:br>
            <a:r>
              <a:rPr lang="en-US" sz="1400"/>
              <a:t>Platform</a:t>
            </a:r>
          </a:p>
        </p:txBody>
      </p:sp>
      <p:sp>
        <p:nvSpPr>
          <p:cNvPr id="44038" name="TextBox 11"/>
          <p:cNvSpPr txBox="1">
            <a:spLocks noChangeArrowheads="1"/>
          </p:cNvSpPr>
          <p:nvPr/>
        </p:nvSpPr>
        <p:spPr bwMode="auto">
          <a:xfrm>
            <a:off x="520700" y="2695575"/>
            <a:ext cx="19891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sz="1400"/>
              <a:t>Citizen Account</a:t>
            </a:r>
          </a:p>
        </p:txBody>
      </p:sp>
      <p:sp>
        <p:nvSpPr>
          <p:cNvPr id="44039" name="TextBox 13"/>
          <p:cNvSpPr txBox="1">
            <a:spLocks noChangeArrowheads="1"/>
          </p:cNvSpPr>
          <p:nvPr/>
        </p:nvSpPr>
        <p:spPr bwMode="auto">
          <a:xfrm>
            <a:off x="2743200" y="2682875"/>
            <a:ext cx="21018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sz="1400"/>
              <a:t>Case Worker </a:t>
            </a:r>
            <a:br>
              <a:rPr lang="en-US" sz="1400"/>
            </a:br>
            <a:r>
              <a:rPr lang="en-US" sz="1400"/>
              <a:t>Workspace</a:t>
            </a:r>
          </a:p>
        </p:txBody>
      </p:sp>
      <p:sp>
        <p:nvSpPr>
          <p:cNvPr id="44040" name="TextBox 15"/>
          <p:cNvSpPr txBox="1">
            <a:spLocks noChangeArrowheads="1"/>
          </p:cNvSpPr>
          <p:nvPr/>
        </p:nvSpPr>
        <p:spPr bwMode="auto">
          <a:xfrm>
            <a:off x="977900" y="5608638"/>
            <a:ext cx="191611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sz="1400"/>
              <a:t>Administrative </a:t>
            </a:r>
            <a:br>
              <a:rPr lang="en-US" sz="1400"/>
            </a:br>
            <a:r>
              <a:rPr lang="en-US" sz="1400"/>
              <a:t>Workspace</a:t>
            </a:r>
          </a:p>
        </p:txBody>
      </p:sp>
      <p:pic>
        <p:nvPicPr>
          <p:cNvPr id="4404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1700" y="4084638"/>
            <a:ext cx="2066925" cy="1497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4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l="960" r="960" b="24319"/>
          <a:stretch>
            <a:fillRect/>
          </a:stretch>
        </p:blipFill>
        <p:spPr bwMode="auto">
          <a:xfrm>
            <a:off x="392113" y="1465263"/>
            <a:ext cx="2095500" cy="1211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43" name="AXU0.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t="2000"/>
          <a:stretch>
            <a:fillRect/>
          </a:stretch>
        </p:blipFill>
        <p:spPr bwMode="auto">
          <a:xfrm>
            <a:off x="2668588" y="1477963"/>
            <a:ext cx="2101850" cy="1208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44" name="Content Placeholder 9" descr="Eligibility.pn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159500" y="4084638"/>
            <a:ext cx="2119313" cy="149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45" name="TextBox 41"/>
          <p:cNvSpPr txBox="1">
            <a:spLocks noChangeArrowheads="1"/>
          </p:cNvSpPr>
          <p:nvPr/>
        </p:nvSpPr>
        <p:spPr bwMode="auto">
          <a:xfrm>
            <a:off x="6440488" y="5608638"/>
            <a:ext cx="2119312"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sz="1400"/>
              <a:t>Business Analyst Workspace</a:t>
            </a:r>
          </a:p>
        </p:txBody>
      </p:sp>
      <p:sp>
        <p:nvSpPr>
          <p:cNvPr id="44046" name="TextBox 53"/>
          <p:cNvSpPr txBox="1">
            <a:spLocks noChangeArrowheads="1"/>
          </p:cNvSpPr>
          <p:nvPr/>
        </p:nvSpPr>
        <p:spPr bwMode="auto">
          <a:xfrm>
            <a:off x="6788150" y="2695575"/>
            <a:ext cx="20240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sz="1400"/>
              <a:t>Provider Workspace</a:t>
            </a:r>
          </a:p>
        </p:txBody>
      </p:sp>
      <p:pic>
        <p:nvPicPr>
          <p:cNvPr id="44047"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713538" y="1466850"/>
            <a:ext cx="2024062" cy="1208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48" name="TextBox 22"/>
          <p:cNvSpPr txBox="1">
            <a:spLocks noChangeArrowheads="1"/>
          </p:cNvSpPr>
          <p:nvPr/>
        </p:nvSpPr>
        <p:spPr bwMode="auto">
          <a:xfrm>
            <a:off x="4845050" y="2682875"/>
            <a:ext cx="19431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sz="1400"/>
              <a:t>Multi-Disciplinary</a:t>
            </a:r>
          </a:p>
          <a:p>
            <a:pPr algn="ctr"/>
            <a:r>
              <a:rPr lang="en-US" sz="1400"/>
              <a:t>Team Workspace</a:t>
            </a:r>
          </a:p>
        </p:txBody>
      </p:sp>
      <p:pic>
        <p:nvPicPr>
          <p:cNvPr id="44049" name="Picture 14"/>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4957763" y="1466850"/>
            <a:ext cx="156845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6" name="Straight Connector 25"/>
          <p:cNvCxnSpPr/>
          <p:nvPr/>
        </p:nvCxnSpPr>
        <p:spPr bwMode="auto">
          <a:xfrm>
            <a:off x="1508125" y="3282950"/>
            <a:ext cx="0" cy="276225"/>
          </a:xfrm>
          <a:prstGeom prst="line">
            <a:avLst/>
          </a:prstGeom>
          <a:ln w="12700" cmpd="sng">
            <a:solidFill>
              <a:srgbClr val="7F7F7F"/>
            </a:solidFill>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bwMode="auto">
          <a:xfrm>
            <a:off x="3535363" y="3273425"/>
            <a:ext cx="0" cy="293688"/>
          </a:xfrm>
          <a:prstGeom prst="line">
            <a:avLst/>
          </a:prstGeom>
          <a:ln w="12700" cmpd="sng">
            <a:solidFill>
              <a:srgbClr val="7F7F7F"/>
            </a:solidFill>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bwMode="auto">
          <a:xfrm>
            <a:off x="5761038" y="3273425"/>
            <a:ext cx="0" cy="280988"/>
          </a:xfrm>
          <a:prstGeom prst="line">
            <a:avLst/>
          </a:prstGeom>
          <a:ln w="12700" cmpd="sng">
            <a:solidFill>
              <a:srgbClr val="7F7F7F"/>
            </a:solidFill>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bwMode="auto">
          <a:xfrm>
            <a:off x="1508125" y="3575050"/>
            <a:ext cx="6373813"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bwMode="auto">
          <a:xfrm>
            <a:off x="7881938" y="3267075"/>
            <a:ext cx="0" cy="293688"/>
          </a:xfrm>
          <a:prstGeom prst="line">
            <a:avLst/>
          </a:prstGeom>
          <a:ln w="12700" cmpd="sng">
            <a:solidFill>
              <a:srgbClr val="7F7F7F"/>
            </a:solidFill>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bwMode="auto">
          <a:xfrm flipH="1" flipV="1">
            <a:off x="4583113" y="3573463"/>
            <a:ext cx="3175" cy="338137"/>
          </a:xfrm>
          <a:prstGeom prst="line">
            <a:avLst/>
          </a:prstGeom>
          <a:ln w="12700" cmpd="sng">
            <a:solidFill>
              <a:srgbClr val="7F7F7F"/>
            </a:solidFill>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bwMode="auto">
          <a:xfrm>
            <a:off x="3111500" y="4765675"/>
            <a:ext cx="371475" cy="0"/>
          </a:xfrm>
          <a:prstGeom prst="line">
            <a:avLst/>
          </a:prstGeom>
          <a:ln w="12700" cmpd="sng">
            <a:solidFill>
              <a:srgbClr val="7F7F7F"/>
            </a:solidFill>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bwMode="auto">
          <a:xfrm flipH="1">
            <a:off x="5730875" y="4765675"/>
            <a:ext cx="369888" cy="0"/>
          </a:xfrm>
          <a:prstGeom prst="line">
            <a:avLst/>
          </a:prstGeom>
          <a:ln w="12700" cmpd="sng">
            <a:solidFill>
              <a:srgbClr val="7F7F7F"/>
            </a:solidFill>
            <a:tailEnd type="oval"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rot="10800000">
            <a:off x="0" y="1524000"/>
            <a:ext cx="9144000" cy="4967288"/>
          </a:xfrm>
          <a:prstGeom prst="rect">
            <a:avLst/>
          </a:prstGeom>
          <a:gradFill flip="none" rotWithShape="1">
            <a:gsLst>
              <a:gs pos="0">
                <a:srgbClr val="BAC3CD">
                  <a:tint val="50000"/>
                  <a:satMod val="300000"/>
                </a:srgbClr>
              </a:gs>
              <a:gs pos="99000">
                <a:schemeClr val="bg1"/>
              </a:gs>
              <a:gs pos="100000">
                <a:schemeClr val="bg1"/>
              </a:gs>
            </a:gsLst>
            <a:lin ang="10800000" scaled="1"/>
            <a:tileRect/>
          </a:gradFill>
          <a:ln>
            <a:noFill/>
            <a:headEnd/>
            <a:tailEnd/>
          </a:ln>
          <a:effectLst/>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endParaRPr lang="en-US" sz="1000">
              <a:solidFill>
                <a:srgbClr val="FFFFFF"/>
              </a:solidFill>
              <a:cs typeface="Arial" pitchFamily="34" charset="0"/>
            </a:endParaRPr>
          </a:p>
        </p:txBody>
      </p:sp>
      <p:sp>
        <p:nvSpPr>
          <p:cNvPr id="3" name="Rectangle 2"/>
          <p:cNvSpPr/>
          <p:nvPr/>
        </p:nvSpPr>
        <p:spPr>
          <a:xfrm>
            <a:off x="365125" y="609600"/>
            <a:ext cx="8397875" cy="400050"/>
          </a:xfrm>
          <a:prstGeom prst="rect">
            <a:avLst/>
          </a:prstGeom>
        </p:spPr>
        <p:txBody>
          <a:bodyPr>
            <a:spAutoFit/>
          </a:bodyPr>
          <a:lstStyle/>
          <a:p>
            <a:pPr fontAlgn="auto">
              <a:spcBef>
                <a:spcPts val="0"/>
              </a:spcBef>
              <a:spcAft>
                <a:spcPts val="0"/>
              </a:spcAft>
              <a:defRPr/>
            </a:pPr>
            <a:r>
              <a:rPr lang="en-IE" altLang="en-US" sz="2000" kern="0" dirty="0">
                <a:latin typeface="+mn-lt"/>
                <a:cs typeface="Arial" charset="0"/>
              </a:rPr>
              <a:t>Person Home Page: holistic views of the individual’s information</a:t>
            </a:r>
          </a:p>
        </p:txBody>
      </p:sp>
      <p:pic>
        <p:nvPicPr>
          <p:cNvPr id="46084" name="Picture 1"/>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8738" y="2041525"/>
            <a:ext cx="6383337" cy="3989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Placeholder 3"/>
          <p:cNvSpPr txBox="1">
            <a:spLocks/>
          </p:cNvSpPr>
          <p:nvPr/>
        </p:nvSpPr>
        <p:spPr bwMode="auto">
          <a:xfrm>
            <a:off x="6442075" y="2303463"/>
            <a:ext cx="2525713" cy="311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000">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hangingPunct="0">
              <a:defRPr sz="1600">
                <a:solidFill>
                  <a:schemeClr val="tx1"/>
                </a:solidFill>
                <a:latin typeface="Arial" pitchFamily="34" charset="0"/>
              </a:defRPr>
            </a:lvl6pPr>
            <a:lvl7pPr marL="2971800" indent="-228600" eaLnBrk="0" hangingPunct="0">
              <a:defRPr sz="1600">
                <a:solidFill>
                  <a:schemeClr val="tx1"/>
                </a:solidFill>
                <a:latin typeface="Arial" pitchFamily="34" charset="0"/>
              </a:defRPr>
            </a:lvl7pPr>
            <a:lvl8pPr marL="3429000" indent="-228600" eaLnBrk="0" hangingPunct="0">
              <a:defRPr sz="1600">
                <a:solidFill>
                  <a:schemeClr val="tx1"/>
                </a:solidFill>
                <a:latin typeface="Arial" pitchFamily="34" charset="0"/>
              </a:defRPr>
            </a:lvl8pPr>
            <a:lvl9pPr marL="3886200" indent="-228600" eaLnBrk="0" hangingPunct="0">
              <a:defRPr sz="1600">
                <a:solidFill>
                  <a:schemeClr val="tx1"/>
                </a:solidFill>
                <a:latin typeface="Arial" pitchFamily="34" charset="0"/>
              </a:defRPr>
            </a:lvl9pPr>
          </a:lstStyle>
          <a:p>
            <a:pPr marL="176213" indent="-176213" fontAlgn="auto">
              <a:spcBef>
                <a:spcPct val="20000"/>
              </a:spcBef>
              <a:spcAft>
                <a:spcPts val="0"/>
              </a:spcAft>
              <a:buFont typeface="Arial" pitchFamily="34" charset="0"/>
              <a:buChar char="•"/>
              <a:defRPr/>
            </a:pPr>
            <a:r>
              <a:rPr lang="en-US" altLang="en-US" sz="1600" dirty="0" smtClean="0"/>
              <a:t>Ability </a:t>
            </a:r>
            <a:r>
              <a:rPr lang="en-US" altLang="en-US" sz="1600" dirty="0"/>
              <a:t>to update </a:t>
            </a:r>
            <a:r>
              <a:rPr lang="en-US" altLang="en-US" sz="1600" dirty="0" smtClean="0"/>
              <a:t>as </a:t>
            </a:r>
            <a:r>
              <a:rPr lang="en-US" altLang="en-US" sz="1600" dirty="0"/>
              <a:t>changes in circumstances occur</a:t>
            </a:r>
          </a:p>
          <a:p>
            <a:pPr marL="176213" indent="-176213" fontAlgn="auto">
              <a:spcBef>
                <a:spcPct val="20000"/>
              </a:spcBef>
              <a:spcAft>
                <a:spcPts val="0"/>
              </a:spcAft>
              <a:buFont typeface="Arial" pitchFamily="34" charset="0"/>
              <a:buChar char="•"/>
              <a:defRPr/>
            </a:pPr>
            <a:r>
              <a:rPr lang="en-US" altLang="en-US" sz="1600" dirty="0" smtClean="0"/>
              <a:t>Access </a:t>
            </a:r>
            <a:r>
              <a:rPr lang="en-US" altLang="en-US" sz="1600" dirty="0"/>
              <a:t>to historical person and case data</a:t>
            </a:r>
          </a:p>
          <a:p>
            <a:pPr marL="176213" indent="-176213" fontAlgn="auto">
              <a:spcBef>
                <a:spcPct val="20000"/>
              </a:spcBef>
              <a:spcAft>
                <a:spcPts val="0"/>
              </a:spcAft>
              <a:buFont typeface="Arial" pitchFamily="34" charset="0"/>
              <a:buChar char="•"/>
              <a:defRPr/>
            </a:pPr>
            <a:r>
              <a:rPr lang="en-US" altLang="en-US" sz="1600" dirty="0"/>
              <a:t>Ability to view person’s cases across programs and </a:t>
            </a:r>
            <a:r>
              <a:rPr lang="en-US" altLang="en-US" sz="1600" dirty="0" smtClean="0"/>
              <a:t>geographies</a:t>
            </a:r>
            <a:endParaRPr lang="en-US" altLang="en-US" sz="1600" dirty="0"/>
          </a:p>
          <a:p>
            <a:pPr fontAlgn="auto">
              <a:spcBef>
                <a:spcPct val="20000"/>
              </a:spcBef>
              <a:spcAft>
                <a:spcPts val="0"/>
              </a:spcAft>
              <a:buFont typeface="Arial" pitchFamily="34" charset="0"/>
              <a:buChar char="•"/>
              <a:defRPr/>
            </a:pPr>
            <a:endParaRPr lang="en-US" altLang="en-US" sz="1600" dirty="0"/>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rot="10800000">
            <a:off x="0" y="1905000"/>
            <a:ext cx="6348413" cy="4586288"/>
          </a:xfrm>
          <a:prstGeom prst="rect">
            <a:avLst/>
          </a:prstGeom>
          <a:gradFill flip="none" rotWithShape="1">
            <a:gsLst>
              <a:gs pos="0">
                <a:srgbClr val="BAC3CD">
                  <a:tint val="50000"/>
                  <a:satMod val="300000"/>
                </a:srgbClr>
              </a:gs>
              <a:gs pos="99000">
                <a:schemeClr val="bg1"/>
              </a:gs>
              <a:gs pos="100000">
                <a:schemeClr val="bg1"/>
              </a:gs>
            </a:gsLst>
            <a:lin ang="10800000" scaled="1"/>
            <a:tileRect/>
          </a:gradFill>
          <a:ln>
            <a:noFill/>
            <a:headEnd/>
            <a:tailEnd/>
          </a:ln>
          <a:effectLst/>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endParaRPr lang="en-US" sz="1000">
              <a:solidFill>
                <a:srgbClr val="FFFFFF"/>
              </a:solidFill>
              <a:cs typeface="Arial" pitchFamily="34" charset="0"/>
            </a:endParaRPr>
          </a:p>
        </p:txBody>
      </p:sp>
      <p:pic>
        <p:nvPicPr>
          <p:cNvPr id="47107" name="Picture 2" descr="C:\Users\IBM_AD~1\AppData\Local\Temp\notes32C5CD\2014-12-09_21-10-54.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359025"/>
            <a:ext cx="8839200" cy="36718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47108" name="Title 1"/>
          <p:cNvSpPr>
            <a:spLocks noGrp="1"/>
          </p:cNvSpPr>
          <p:nvPr>
            <p:ph type="title"/>
          </p:nvPr>
        </p:nvSpPr>
        <p:spPr>
          <a:xfrm>
            <a:off x="460375" y="657225"/>
            <a:ext cx="8174038" cy="419100"/>
          </a:xfrm>
        </p:spPr>
        <p:txBody>
          <a:bodyPr/>
          <a:lstStyle/>
          <a:p>
            <a:r>
              <a:rPr lang="en-IE" altLang="en-US" smtClean="0">
                <a:cs typeface="Arial" pitchFamily="34" charset="0"/>
              </a:rPr>
              <a:t>Ongoing Case Home Page: easy access to case status and activities,  with integrated view of legal actions, outcome plans, referrals and placements</a:t>
            </a:r>
            <a:endParaRPr lang="en-US" smtClean="0"/>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stripes.png"/>
          <p:cNvPicPr>
            <a:picLocks noChangeAspect="1"/>
          </p:cNvPicPr>
          <p:nvPr/>
        </p:nvPicPr>
        <p:blipFill>
          <a:blip r:embed="rId3">
            <a:extLst>
              <a:ext uri="{28A0092B-C50C-407E-A947-70E740481C1C}">
                <a14:useLocalDpi xmlns:a14="http://schemas.microsoft.com/office/drawing/2010/main" xmlns="" val="0"/>
              </a:ext>
            </a:extLst>
          </a:blip>
          <a:srcRect l="-2" t="22160" r="-47220"/>
          <a:stretch>
            <a:fillRect/>
          </a:stretch>
        </p:blipFill>
        <p:spPr bwMode="auto">
          <a:xfrm>
            <a:off x="-28575" y="1301750"/>
            <a:ext cx="9144000" cy="555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67" name="Title 4"/>
          <p:cNvSpPr>
            <a:spLocks noGrp="1"/>
          </p:cNvSpPr>
          <p:nvPr>
            <p:ph type="title" idx="4294967295"/>
          </p:nvPr>
        </p:nvSpPr>
        <p:spPr>
          <a:xfrm>
            <a:off x="457200" y="685800"/>
            <a:ext cx="7731125" cy="822325"/>
          </a:xfrm>
        </p:spPr>
        <p:txBody>
          <a:bodyPr/>
          <a:lstStyle/>
          <a:p>
            <a:r>
              <a:rPr lang="en-GB" smtClean="0"/>
              <a:t>Contents</a:t>
            </a:r>
          </a:p>
        </p:txBody>
      </p:sp>
      <p:sp>
        <p:nvSpPr>
          <p:cNvPr id="62468" name="Content Placeholder 5"/>
          <p:cNvSpPr>
            <a:spLocks noGrp="1"/>
          </p:cNvSpPr>
          <p:nvPr>
            <p:ph idx="4294967295"/>
          </p:nvPr>
        </p:nvSpPr>
        <p:spPr>
          <a:xfrm>
            <a:off x="466725" y="1658938"/>
            <a:ext cx="5011738" cy="4495800"/>
          </a:xfrm>
        </p:spPr>
        <p:txBody>
          <a:bodyPr/>
          <a:lstStyle/>
          <a:p>
            <a:pPr>
              <a:spcBef>
                <a:spcPct val="0"/>
              </a:spcBef>
              <a:spcAft>
                <a:spcPts val="1200"/>
              </a:spcAft>
            </a:pPr>
            <a:r>
              <a:rPr lang="en-GB" sz="1600" smtClean="0"/>
              <a:t>IBM Commitment</a:t>
            </a:r>
          </a:p>
          <a:p>
            <a:pPr>
              <a:spcBef>
                <a:spcPct val="0"/>
              </a:spcBef>
              <a:spcAft>
                <a:spcPts val="1200"/>
              </a:spcAft>
            </a:pPr>
            <a:endParaRPr lang="en-GB" sz="1600" smtClean="0"/>
          </a:p>
          <a:p>
            <a:pPr>
              <a:spcBef>
                <a:spcPct val="0"/>
              </a:spcBef>
              <a:spcAft>
                <a:spcPts val="1200"/>
              </a:spcAft>
            </a:pPr>
            <a:r>
              <a:rPr lang="en-GB" sz="1600" smtClean="0"/>
              <a:t>Integrated Eligibility</a:t>
            </a:r>
          </a:p>
          <a:p>
            <a:pPr>
              <a:spcBef>
                <a:spcPct val="0"/>
              </a:spcBef>
              <a:spcAft>
                <a:spcPts val="1200"/>
              </a:spcAft>
            </a:pPr>
            <a:endParaRPr lang="en-GB" sz="1600" smtClean="0"/>
          </a:p>
          <a:p>
            <a:pPr>
              <a:spcBef>
                <a:spcPct val="0"/>
              </a:spcBef>
              <a:spcAft>
                <a:spcPts val="1200"/>
              </a:spcAft>
            </a:pPr>
            <a:r>
              <a:rPr lang="en-GB" sz="1600" smtClean="0"/>
              <a:t>The Solution</a:t>
            </a:r>
          </a:p>
          <a:p>
            <a:pPr>
              <a:spcBef>
                <a:spcPct val="0"/>
              </a:spcBef>
              <a:spcAft>
                <a:spcPts val="1200"/>
              </a:spcAft>
            </a:pPr>
            <a:endParaRPr lang="en-GB" sz="1600" smtClean="0"/>
          </a:p>
          <a:p>
            <a:pPr>
              <a:spcBef>
                <a:spcPct val="0"/>
              </a:spcBef>
              <a:spcAft>
                <a:spcPts val="1200"/>
              </a:spcAft>
            </a:pPr>
            <a:r>
              <a:rPr lang="en-GB" sz="1600" u="sng" smtClean="0"/>
              <a:t>Summary</a:t>
            </a:r>
          </a:p>
        </p:txBody>
      </p:sp>
      <p:grpSp>
        <p:nvGrpSpPr>
          <p:cNvPr id="62469" name="Group 14"/>
          <p:cNvGrpSpPr>
            <a:grpSpLocks/>
          </p:cNvGrpSpPr>
          <p:nvPr/>
        </p:nvGrpSpPr>
        <p:grpSpPr bwMode="auto">
          <a:xfrm>
            <a:off x="7340600" y="685800"/>
            <a:ext cx="1177925" cy="1173163"/>
            <a:chOff x="6502400" y="1702963"/>
            <a:chExt cx="574675" cy="574675"/>
          </a:xfrm>
        </p:grpSpPr>
        <p:sp>
          <p:nvSpPr>
            <p:cNvPr id="62470" name="Oval 110"/>
            <p:cNvSpPr>
              <a:spLocks noChangeArrowheads="1"/>
            </p:cNvSpPr>
            <p:nvPr/>
          </p:nvSpPr>
          <p:spPr bwMode="auto">
            <a:xfrm>
              <a:off x="6502400" y="1702963"/>
              <a:ext cx="574675" cy="574675"/>
            </a:xfrm>
            <a:prstGeom prst="ellipse">
              <a:avLst/>
            </a:prstGeom>
            <a:solidFill>
              <a:srgbClr val="FF4F0C"/>
            </a:solidFill>
            <a:ln>
              <a:noFill/>
            </a:ln>
            <a:extLst>
              <a:ext uri="{91240B29-F687-4F45-9708-019B960494DF}">
                <a14:hiddenLine xmlns:a14="http://schemas.microsoft.com/office/drawing/2010/main" xmlns="" w="28575" algn="ctr">
                  <a:solidFill>
                    <a:srgbClr val="000000"/>
                  </a:solidFill>
                  <a:round/>
                  <a:headEnd/>
                  <a:tailEnd/>
                </a14:hiddenLine>
              </a:ext>
            </a:extLst>
          </p:spPr>
          <p:txBody>
            <a:bodyPr/>
            <a:lstStyle/>
            <a:p>
              <a:pPr algn="ctr"/>
              <a:endParaRPr lang="en-US"/>
            </a:p>
          </p:txBody>
        </p:sp>
        <p:pic>
          <p:nvPicPr>
            <p:cNvPr id="62471" name="Picture 16" descr="Folder_Wht.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32627" y="1826105"/>
              <a:ext cx="479412" cy="326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2472" name="Picture 101"/>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72157" y="1925798"/>
              <a:ext cx="220127" cy="186261"/>
            </a:xfrm>
            <a:prstGeom prst="rect">
              <a:avLst/>
            </a:prstGeom>
            <a:solidFill>
              <a:srgbClr val="FF4F0C"/>
            </a:solidFill>
            <a:ln>
              <a:noFill/>
            </a:ln>
            <a:extLs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descr="stripes.png"/>
          <p:cNvPicPr>
            <a:picLocks noChangeAspect="1"/>
          </p:cNvPicPr>
          <p:nvPr/>
        </p:nvPicPr>
        <p:blipFill>
          <a:blip r:embed="rId2">
            <a:extLst>
              <a:ext uri="{28A0092B-C50C-407E-A947-70E740481C1C}">
                <a14:useLocalDpi xmlns:a14="http://schemas.microsoft.com/office/drawing/2010/main" xmlns="" val="0"/>
              </a:ext>
            </a:extLst>
          </a:blip>
          <a:srcRect l="-2" t="22160" r="-47220"/>
          <a:stretch>
            <a:fillRect/>
          </a:stretch>
        </p:blipFill>
        <p:spPr bwMode="auto">
          <a:xfrm>
            <a:off x="0" y="3162300"/>
            <a:ext cx="9144000" cy="369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63491" name="Group 9"/>
          <p:cNvGrpSpPr>
            <a:grpSpLocks/>
          </p:cNvGrpSpPr>
          <p:nvPr/>
        </p:nvGrpSpPr>
        <p:grpSpPr bwMode="auto">
          <a:xfrm>
            <a:off x="438150" y="3154363"/>
            <a:ext cx="8634413" cy="2000250"/>
            <a:chOff x="438150" y="3154559"/>
            <a:chExt cx="8633952" cy="2000250"/>
          </a:xfrm>
        </p:grpSpPr>
        <p:pic>
          <p:nvPicPr>
            <p:cNvPr id="63493" name="Picture 7"/>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438150" y="3154559"/>
              <a:ext cx="22098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494" name="Picture 8"/>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633202" y="3154559"/>
              <a:ext cx="6438900" cy="200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3" name="Rectangle 12"/>
          <p:cNvSpPr/>
          <p:nvPr/>
        </p:nvSpPr>
        <p:spPr>
          <a:xfrm>
            <a:off x="2933700" y="3733800"/>
            <a:ext cx="4572000" cy="796925"/>
          </a:xfrm>
          <a:prstGeom prst="rect">
            <a:avLst/>
          </a:prstGeom>
        </p:spPr>
        <p:txBody>
          <a:bodyPr>
            <a:spAutoFit/>
          </a:bodyPr>
          <a:lstStyle/>
          <a:p>
            <a:pPr fontAlgn="auto">
              <a:lnSpc>
                <a:spcPts val="5500"/>
              </a:lnSpc>
              <a:spcBef>
                <a:spcPts val="0"/>
              </a:spcBef>
              <a:spcAft>
                <a:spcPts val="0"/>
              </a:spcAft>
              <a:defRPr/>
            </a:pPr>
            <a:r>
              <a:rPr lang="en-US" sz="4800" b="1" kern="0" dirty="0">
                <a:solidFill>
                  <a:srgbClr val="FFFFFF"/>
                </a:solidFill>
                <a:latin typeface="+mn-lt"/>
                <a:cs typeface="+mn-cs"/>
              </a:rPr>
              <a:t>Summary</a:t>
            </a: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rot="10800000">
            <a:off x="2768600" y="3248025"/>
            <a:ext cx="5995988" cy="901700"/>
          </a:xfrm>
          <a:prstGeom prst="rect">
            <a:avLst/>
          </a:prstGeom>
          <a:gradFill flip="none" rotWithShape="1">
            <a:gsLst>
              <a:gs pos="0">
                <a:srgbClr val="BAC3CD">
                  <a:tint val="50000"/>
                  <a:satMod val="300000"/>
                </a:srgbClr>
              </a:gs>
              <a:gs pos="99000">
                <a:schemeClr val="bg1"/>
              </a:gs>
              <a:gs pos="100000">
                <a:schemeClr val="bg1"/>
              </a:gs>
            </a:gsLst>
            <a:lin ang="0" scaled="1"/>
            <a:tileRect/>
          </a:gradFill>
          <a:ln>
            <a:noFill/>
            <a:headEnd/>
            <a:tailEnd/>
          </a:ln>
          <a:effectLst/>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endParaRPr lang="en-US" sz="1000">
              <a:solidFill>
                <a:srgbClr val="FFFFFF"/>
              </a:solidFill>
              <a:cs typeface="Arial" pitchFamily="34" charset="0"/>
            </a:endParaRPr>
          </a:p>
        </p:txBody>
      </p:sp>
      <p:sp>
        <p:nvSpPr>
          <p:cNvPr id="14" name="Rectangle 13"/>
          <p:cNvSpPr/>
          <p:nvPr/>
        </p:nvSpPr>
        <p:spPr bwMode="auto">
          <a:xfrm rot="10800000">
            <a:off x="2768600" y="4635500"/>
            <a:ext cx="5995988" cy="917575"/>
          </a:xfrm>
          <a:prstGeom prst="rect">
            <a:avLst/>
          </a:prstGeom>
          <a:gradFill flip="none" rotWithShape="1">
            <a:gsLst>
              <a:gs pos="0">
                <a:srgbClr val="BAC3CD">
                  <a:tint val="50000"/>
                  <a:satMod val="300000"/>
                </a:srgbClr>
              </a:gs>
              <a:gs pos="99000">
                <a:schemeClr val="bg1"/>
              </a:gs>
              <a:gs pos="100000">
                <a:schemeClr val="bg1"/>
              </a:gs>
            </a:gsLst>
            <a:lin ang="0" scaled="1"/>
            <a:tileRect/>
          </a:gradFill>
          <a:ln>
            <a:noFill/>
            <a:headEnd/>
            <a:tailEnd/>
          </a:ln>
          <a:effectLst/>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endParaRPr lang="en-US" sz="1000">
              <a:solidFill>
                <a:srgbClr val="FFFFFF"/>
              </a:solidFill>
              <a:cs typeface="Arial" pitchFamily="34" charset="0"/>
            </a:endParaRPr>
          </a:p>
        </p:txBody>
      </p:sp>
      <p:sp>
        <p:nvSpPr>
          <p:cNvPr id="12" name="Rectangle 11"/>
          <p:cNvSpPr/>
          <p:nvPr/>
        </p:nvSpPr>
        <p:spPr bwMode="auto">
          <a:xfrm rot="10800000">
            <a:off x="2768600" y="1866900"/>
            <a:ext cx="5995988" cy="881063"/>
          </a:xfrm>
          <a:prstGeom prst="rect">
            <a:avLst/>
          </a:prstGeom>
          <a:gradFill flip="none" rotWithShape="1">
            <a:gsLst>
              <a:gs pos="0">
                <a:srgbClr val="BAC3CD">
                  <a:tint val="50000"/>
                  <a:satMod val="300000"/>
                </a:srgbClr>
              </a:gs>
              <a:gs pos="99000">
                <a:schemeClr val="bg1"/>
              </a:gs>
              <a:gs pos="100000">
                <a:schemeClr val="bg1"/>
              </a:gs>
            </a:gsLst>
            <a:lin ang="0" scaled="1"/>
            <a:tileRect/>
          </a:gradFill>
          <a:ln>
            <a:noFill/>
            <a:headEnd/>
            <a:tailEnd/>
          </a:ln>
          <a:effectLst/>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endParaRPr lang="en-US" sz="1000">
              <a:solidFill>
                <a:srgbClr val="FFFFFF"/>
              </a:solidFill>
              <a:cs typeface="Arial" pitchFamily="34" charset="0"/>
            </a:endParaRPr>
          </a:p>
        </p:txBody>
      </p:sp>
      <p:sp>
        <p:nvSpPr>
          <p:cNvPr id="64517" name="Title 1"/>
          <p:cNvSpPr>
            <a:spLocks noGrp="1"/>
          </p:cNvSpPr>
          <p:nvPr>
            <p:ph type="title" idx="4294967295"/>
          </p:nvPr>
        </p:nvSpPr>
        <p:spPr>
          <a:xfrm>
            <a:off x="457200" y="685800"/>
            <a:ext cx="7323138" cy="822325"/>
          </a:xfrm>
        </p:spPr>
        <p:txBody>
          <a:bodyPr/>
          <a:lstStyle/>
          <a:p>
            <a:r>
              <a:rPr lang="en-US" smtClean="0"/>
              <a:t>Cross-program eligibility allows you to enter complex rules once and then use them across programs</a:t>
            </a:r>
          </a:p>
        </p:txBody>
      </p:sp>
      <p:pic>
        <p:nvPicPr>
          <p:cNvPr id="64518" name="Picture 26"/>
          <p:cNvPicPr>
            <a:picLocks noChangeAspect="1"/>
          </p:cNvPicPr>
          <p:nvPr/>
        </p:nvPicPr>
        <p:blipFill>
          <a:blip r:embed="rId3">
            <a:extLst>
              <a:ext uri="{28A0092B-C50C-407E-A947-70E740481C1C}">
                <a14:useLocalDpi xmlns:a14="http://schemas.microsoft.com/office/drawing/2010/main" xmlns="" val="0"/>
              </a:ext>
            </a:extLst>
          </a:blip>
          <a:srcRect l="40889" t="-1418" r="665" b="1418"/>
          <a:stretch>
            <a:fillRect/>
          </a:stretch>
        </p:blipFill>
        <p:spPr bwMode="auto">
          <a:xfrm>
            <a:off x="396875" y="1831975"/>
            <a:ext cx="2371725"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19" name="Rectangle 16"/>
          <p:cNvSpPr>
            <a:spLocks noChangeArrowheads="1"/>
          </p:cNvSpPr>
          <p:nvPr/>
        </p:nvSpPr>
        <p:spPr bwMode="auto">
          <a:xfrm>
            <a:off x="2768600" y="1831975"/>
            <a:ext cx="5646738"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lstStyle/>
          <a:p>
            <a:r>
              <a:rPr lang="en-US" b="1">
                <a:solidFill>
                  <a:srgbClr val="1A66A0"/>
                </a:solidFill>
              </a:rPr>
              <a:t>Business user tools for rapid updates</a:t>
            </a:r>
            <a:r>
              <a:rPr lang="en-US">
                <a:solidFill>
                  <a:srgbClr val="7F7E7E"/>
                </a:solidFill>
              </a:rPr>
              <a:t>, </a:t>
            </a:r>
            <a:r>
              <a:rPr lang="en-US"/>
              <a:t>such as translation of legislation and policy into eligibility and entitlement rules</a:t>
            </a:r>
          </a:p>
          <a:p>
            <a:pPr marL="174625" lvl="1" eaLnBrk="0" hangingPunct="0">
              <a:lnSpc>
                <a:spcPts val="1500"/>
              </a:lnSpc>
            </a:pPr>
            <a:endParaRPr lang="en-GB" sz="1400">
              <a:solidFill>
                <a:srgbClr val="808080"/>
              </a:solidFill>
            </a:endParaRPr>
          </a:p>
        </p:txBody>
      </p:sp>
      <p:pic>
        <p:nvPicPr>
          <p:cNvPr id="64520" name="Picture 15"/>
          <p:cNvPicPr>
            <a:picLocks noChangeAspect="1"/>
          </p:cNvPicPr>
          <p:nvPr/>
        </p:nvPicPr>
        <p:blipFill>
          <a:blip r:embed="rId4">
            <a:extLst>
              <a:ext uri="{28A0092B-C50C-407E-A947-70E740481C1C}">
                <a14:useLocalDpi xmlns:a14="http://schemas.microsoft.com/office/drawing/2010/main" xmlns="" val="0"/>
              </a:ext>
            </a:extLst>
          </a:blip>
          <a:srcRect l="46085"/>
          <a:stretch>
            <a:fillRect/>
          </a:stretch>
        </p:blipFill>
        <p:spPr bwMode="auto">
          <a:xfrm>
            <a:off x="396875" y="3241675"/>
            <a:ext cx="2371725" cy="908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21" name="Rectangle 19"/>
          <p:cNvSpPr>
            <a:spLocks noChangeArrowheads="1"/>
          </p:cNvSpPr>
          <p:nvPr/>
        </p:nvSpPr>
        <p:spPr bwMode="auto">
          <a:xfrm>
            <a:off x="2768600" y="3235325"/>
            <a:ext cx="5646738" cy="906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lstStyle/>
          <a:p>
            <a:r>
              <a:rPr lang="en-US" b="1">
                <a:solidFill>
                  <a:srgbClr val="1A66A0"/>
                </a:solidFill>
              </a:rPr>
              <a:t>One-time capture of client information </a:t>
            </a:r>
            <a:r>
              <a:rPr lang="en-US"/>
              <a:t>for re-use across multi-program eligibility</a:t>
            </a:r>
          </a:p>
          <a:p>
            <a:pPr marL="403225" lvl="1" indent="-228600" eaLnBrk="0" hangingPunct="0">
              <a:lnSpc>
                <a:spcPts val="1500"/>
              </a:lnSpc>
              <a:buFont typeface="Arial" pitchFamily="34" charset="0"/>
              <a:buChar char="—"/>
            </a:pPr>
            <a:endParaRPr lang="en-GB" sz="1400">
              <a:solidFill>
                <a:srgbClr val="808080"/>
              </a:solidFill>
            </a:endParaRPr>
          </a:p>
        </p:txBody>
      </p:sp>
      <p:pic>
        <p:nvPicPr>
          <p:cNvPr id="64522" name="Picture 17"/>
          <p:cNvPicPr>
            <a:picLocks noChangeAspect="1"/>
          </p:cNvPicPr>
          <p:nvPr/>
        </p:nvPicPr>
        <p:blipFill>
          <a:blip r:embed="rId5">
            <a:extLst>
              <a:ext uri="{28A0092B-C50C-407E-A947-70E740481C1C}">
                <a14:useLocalDpi xmlns:a14="http://schemas.microsoft.com/office/drawing/2010/main" xmlns="" val="0"/>
              </a:ext>
            </a:extLst>
          </a:blip>
          <a:srcRect l="46400"/>
          <a:stretch>
            <a:fillRect/>
          </a:stretch>
        </p:blipFill>
        <p:spPr bwMode="auto">
          <a:xfrm>
            <a:off x="404813" y="4635500"/>
            <a:ext cx="2373312" cy="91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23" name="Rectangle 20"/>
          <p:cNvSpPr>
            <a:spLocks noChangeArrowheads="1"/>
          </p:cNvSpPr>
          <p:nvPr/>
        </p:nvSpPr>
        <p:spPr bwMode="auto">
          <a:xfrm>
            <a:off x="2778125" y="4635500"/>
            <a:ext cx="5645150" cy="91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lstStyle/>
          <a:p>
            <a:r>
              <a:rPr lang="en-US"/>
              <a:t>Assistance unit </a:t>
            </a:r>
            <a:r>
              <a:rPr lang="en-US" b="1">
                <a:solidFill>
                  <a:srgbClr val="1A66A0"/>
                </a:solidFill>
              </a:rPr>
              <a:t>determination based on program-specific definitions </a:t>
            </a:r>
            <a:r>
              <a:rPr lang="en-US"/>
              <a:t>applied to household relationships</a:t>
            </a:r>
          </a:p>
          <a:p>
            <a:pPr marL="403225" lvl="1" indent="-228600" eaLnBrk="0" hangingPunct="0">
              <a:lnSpc>
                <a:spcPts val="1500"/>
              </a:lnSpc>
              <a:buFont typeface="Arial" pitchFamily="34" charset="0"/>
              <a:buChar char="—"/>
            </a:pPr>
            <a:endParaRPr lang="en-GB" sz="1400">
              <a:solidFill>
                <a:srgbClr val="808080"/>
              </a:solidFill>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descr="stripes.png"/>
          <p:cNvPicPr>
            <a:picLocks noChangeAspect="1"/>
          </p:cNvPicPr>
          <p:nvPr/>
        </p:nvPicPr>
        <p:blipFill>
          <a:blip r:embed="rId2">
            <a:extLst>
              <a:ext uri="{28A0092B-C50C-407E-A947-70E740481C1C}">
                <a14:useLocalDpi xmlns:a14="http://schemas.microsoft.com/office/drawing/2010/main" xmlns="" val="0"/>
              </a:ext>
            </a:extLst>
          </a:blip>
          <a:srcRect l="-2" t="22160" r="-47220"/>
          <a:stretch>
            <a:fillRect/>
          </a:stretch>
        </p:blipFill>
        <p:spPr bwMode="auto">
          <a:xfrm>
            <a:off x="0" y="3162300"/>
            <a:ext cx="9144000" cy="369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69635" name="Group 9"/>
          <p:cNvGrpSpPr>
            <a:grpSpLocks/>
          </p:cNvGrpSpPr>
          <p:nvPr/>
        </p:nvGrpSpPr>
        <p:grpSpPr bwMode="auto">
          <a:xfrm>
            <a:off x="438150" y="3154363"/>
            <a:ext cx="8634413" cy="2000250"/>
            <a:chOff x="438150" y="3154559"/>
            <a:chExt cx="8633952" cy="2000250"/>
          </a:xfrm>
        </p:grpSpPr>
        <p:pic>
          <p:nvPicPr>
            <p:cNvPr id="69637" name="Picture 7"/>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438150" y="3154559"/>
              <a:ext cx="22098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9638" name="Picture 8"/>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633202" y="3154559"/>
              <a:ext cx="6438900" cy="200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3" name="Rectangle 12"/>
          <p:cNvSpPr/>
          <p:nvPr/>
        </p:nvSpPr>
        <p:spPr>
          <a:xfrm>
            <a:off x="2933700" y="3352800"/>
            <a:ext cx="6138863" cy="2208213"/>
          </a:xfrm>
          <a:prstGeom prst="rect">
            <a:avLst/>
          </a:prstGeom>
        </p:spPr>
        <p:txBody>
          <a:bodyPr>
            <a:spAutoFit/>
          </a:bodyPr>
          <a:lstStyle/>
          <a:p>
            <a:pPr fontAlgn="auto">
              <a:lnSpc>
                <a:spcPts val="5500"/>
              </a:lnSpc>
              <a:spcBef>
                <a:spcPts val="0"/>
              </a:spcBef>
              <a:spcAft>
                <a:spcPts val="0"/>
              </a:spcAft>
              <a:defRPr/>
            </a:pPr>
            <a:r>
              <a:rPr lang="en-US" sz="4800" b="1" dirty="0">
                <a:solidFill>
                  <a:srgbClr val="FFFFFF"/>
                </a:solidFill>
                <a:latin typeface="+mn-lt"/>
                <a:cs typeface="+mn-cs"/>
              </a:rPr>
              <a:t>Commercial off-the-shelf solution</a:t>
            </a:r>
            <a:endParaRPr lang="en-US" sz="6600" b="1" dirty="0">
              <a:solidFill>
                <a:srgbClr val="FFFFFF"/>
              </a:solidFill>
            </a:endParaRPr>
          </a:p>
          <a:p>
            <a:pPr fontAlgn="auto">
              <a:lnSpc>
                <a:spcPts val="5500"/>
              </a:lnSpc>
              <a:spcBef>
                <a:spcPts val="0"/>
              </a:spcBef>
              <a:spcAft>
                <a:spcPts val="0"/>
              </a:spcAft>
              <a:defRPr/>
            </a:pPr>
            <a:endParaRPr lang="en-US" sz="4800" b="1" kern="0" dirty="0">
              <a:solidFill>
                <a:srgbClr val="FFFFFF"/>
              </a:solidFill>
              <a:latin typeface="+mn-lt"/>
              <a:cs typeface="+mn-cs"/>
            </a:endParaRP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rot="10800000">
            <a:off x="0" y="1795463"/>
            <a:ext cx="5114925" cy="4186237"/>
          </a:xfrm>
          <a:prstGeom prst="rect">
            <a:avLst/>
          </a:prstGeom>
          <a:gradFill flip="none" rotWithShape="1">
            <a:gsLst>
              <a:gs pos="0">
                <a:srgbClr val="BAC3CD">
                  <a:tint val="50000"/>
                  <a:satMod val="300000"/>
                </a:srgbClr>
              </a:gs>
              <a:gs pos="99000">
                <a:schemeClr val="bg1"/>
              </a:gs>
              <a:gs pos="100000">
                <a:schemeClr val="bg1"/>
              </a:gs>
            </a:gsLst>
            <a:lin ang="10800000" scaled="1"/>
            <a:tileRect/>
          </a:gradFill>
          <a:ln>
            <a:noFill/>
            <a:headEnd/>
            <a:tailEnd/>
          </a:ln>
          <a:effectLst/>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endParaRPr lang="en-US" sz="1000">
              <a:solidFill>
                <a:srgbClr val="FFFFFF"/>
              </a:solidFill>
              <a:cs typeface="Arial" pitchFamily="34" charset="0"/>
            </a:endParaRPr>
          </a:p>
        </p:txBody>
      </p:sp>
      <p:sp>
        <p:nvSpPr>
          <p:cNvPr id="70659" name="Rectangle 2"/>
          <p:cNvSpPr txBox="1">
            <a:spLocks noChangeArrowheads="1"/>
          </p:cNvSpPr>
          <p:nvPr/>
        </p:nvSpPr>
        <p:spPr bwMode="auto">
          <a:xfrm>
            <a:off x="457200" y="685800"/>
            <a:ext cx="8205788"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AU" sz="2000"/>
              <a:t>IBM Cúram Social Program Management incorporates the best features of packaged solution and custom development</a:t>
            </a:r>
            <a:endParaRPr lang="en-US" sz="2000"/>
          </a:p>
        </p:txBody>
      </p:sp>
      <p:sp>
        <p:nvSpPr>
          <p:cNvPr id="70660" name="Rectangle 12"/>
          <p:cNvSpPr>
            <a:spLocks noChangeArrowheads="1"/>
          </p:cNvSpPr>
          <p:nvPr/>
        </p:nvSpPr>
        <p:spPr bwMode="auto">
          <a:xfrm>
            <a:off x="542925" y="2208213"/>
            <a:ext cx="3140075" cy="3228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000" tIns="46800" rIns="90000" bIns="46800" anchor="ctr">
            <a:spAutoFit/>
          </a:bodyPr>
          <a:lstStyle/>
          <a:p>
            <a:pPr marL="166688" indent="-166688">
              <a:lnSpc>
                <a:spcPct val="110000"/>
              </a:lnSpc>
              <a:spcAft>
                <a:spcPts val="1200"/>
              </a:spcAft>
              <a:buFont typeface="Arial" pitchFamily="34" charset="0"/>
              <a:buChar char="•"/>
              <a:tabLst>
                <a:tab pos="166688" algn="l"/>
              </a:tabLst>
            </a:pPr>
            <a:r>
              <a:rPr lang="en-AU" sz="1600"/>
              <a:t>Cúram is built on the premise that all social program organizations have common core processes that can be supported out of the box</a:t>
            </a:r>
          </a:p>
          <a:p>
            <a:pPr marL="166688" indent="-166688">
              <a:lnSpc>
                <a:spcPct val="110000"/>
              </a:lnSpc>
              <a:spcAft>
                <a:spcPts val="1200"/>
              </a:spcAft>
              <a:buFont typeface="Arial" pitchFamily="34" charset="0"/>
              <a:buChar char="•"/>
              <a:tabLst>
                <a:tab pos="166688" algn="l"/>
              </a:tabLst>
            </a:pPr>
            <a:r>
              <a:rPr lang="en-AU" sz="1600"/>
              <a:t>The unique requirements of any given organization are satisfied by extending the base application via configuration and the integrated development environment</a:t>
            </a:r>
          </a:p>
        </p:txBody>
      </p:sp>
      <p:grpSp>
        <p:nvGrpSpPr>
          <p:cNvPr id="70661" name="Group 3"/>
          <p:cNvGrpSpPr>
            <a:grpSpLocks/>
          </p:cNvGrpSpPr>
          <p:nvPr/>
        </p:nvGrpSpPr>
        <p:grpSpPr bwMode="auto">
          <a:xfrm>
            <a:off x="3990975" y="1795463"/>
            <a:ext cx="4551363" cy="4195762"/>
            <a:chOff x="3602038" y="2090912"/>
            <a:chExt cx="4551362" cy="3884438"/>
          </a:xfrm>
        </p:grpSpPr>
        <p:sp>
          <p:nvSpPr>
            <p:cNvPr id="7" name="Rounded Rectangle 6"/>
            <p:cNvSpPr/>
            <p:nvPr/>
          </p:nvSpPr>
          <p:spPr bwMode="auto">
            <a:xfrm>
              <a:off x="6324600" y="2109950"/>
              <a:ext cx="1828800" cy="1524000"/>
            </a:xfrm>
            <a:prstGeom prst="roundRect">
              <a:avLst>
                <a:gd name="adj" fmla="val 0"/>
              </a:avLst>
            </a:prstGeom>
            <a:solidFill>
              <a:schemeClr val="accent5"/>
            </a:solidFill>
            <a:ln/>
            <a:effectLst/>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AU" sz="2400" b="1" dirty="0">
                  <a:solidFill>
                    <a:srgbClr val="FFFFFF"/>
                  </a:solidFill>
                </a:rPr>
                <a:t>Cúram</a:t>
              </a:r>
            </a:p>
          </p:txBody>
        </p:sp>
        <p:sp>
          <p:nvSpPr>
            <p:cNvPr id="8" name="Rounded Rectangle 7"/>
            <p:cNvSpPr/>
            <p:nvPr/>
          </p:nvSpPr>
          <p:spPr bwMode="auto">
            <a:xfrm>
              <a:off x="4343400" y="3786350"/>
              <a:ext cx="1828800" cy="1524000"/>
            </a:xfrm>
            <a:prstGeom prst="roundRect">
              <a:avLst>
                <a:gd name="adj" fmla="val 0"/>
              </a:avLst>
            </a:prstGeom>
            <a:solidFill>
              <a:srgbClr val="17AF4B"/>
            </a:solidFill>
            <a:ln/>
            <a:effectLst/>
            <a:scene3d>
              <a:camera prst="orthographicFront">
                <a:rot lat="0" lon="0" rev="0"/>
              </a:camera>
              <a:lightRig rig="threePt" dir="t">
                <a:rot lat="0" lon="0" rev="1200000"/>
              </a:lightRig>
            </a:scene3d>
            <a:sp3d/>
            <a:extLst/>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AU" sz="2400" dirty="0">
                  <a:solidFill>
                    <a:srgbClr val="FFFFFF"/>
                  </a:solidFill>
                </a:rPr>
                <a:t>Transfer</a:t>
              </a:r>
            </a:p>
          </p:txBody>
        </p:sp>
        <p:sp>
          <p:nvSpPr>
            <p:cNvPr id="9" name="Rounded Rectangle 8"/>
            <p:cNvSpPr/>
            <p:nvPr/>
          </p:nvSpPr>
          <p:spPr bwMode="auto">
            <a:xfrm>
              <a:off x="4343400" y="2109950"/>
              <a:ext cx="1828800" cy="1524000"/>
            </a:xfrm>
            <a:prstGeom prst="roundRect">
              <a:avLst>
                <a:gd name="adj" fmla="val 0"/>
              </a:avLst>
            </a:prstGeom>
            <a:solidFill>
              <a:srgbClr val="007670"/>
            </a:solidFill>
            <a:ln/>
            <a:effectLst/>
            <a:scene3d>
              <a:camera prst="orthographicFront">
                <a:rot lat="0" lon="0" rev="0"/>
              </a:camera>
              <a:lightRig rig="threePt" dir="t">
                <a:rot lat="0" lon="0" rev="1200000"/>
              </a:lightRig>
            </a:scene3d>
            <a:sp3d/>
            <a:extLst/>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AU" sz="2400" dirty="0">
                  <a:solidFill>
                    <a:srgbClr val="FFFFFF"/>
                  </a:solidFill>
                </a:rPr>
                <a:t>Custom</a:t>
              </a:r>
            </a:p>
          </p:txBody>
        </p:sp>
        <p:sp>
          <p:nvSpPr>
            <p:cNvPr id="10" name="Rounded Rectangle 9"/>
            <p:cNvSpPr/>
            <p:nvPr/>
          </p:nvSpPr>
          <p:spPr bwMode="auto">
            <a:xfrm>
              <a:off x="6324600" y="3786350"/>
              <a:ext cx="1828800" cy="1524000"/>
            </a:xfrm>
            <a:prstGeom prst="roundRect">
              <a:avLst>
                <a:gd name="adj" fmla="val 0"/>
              </a:avLst>
            </a:prstGeom>
            <a:solidFill>
              <a:srgbClr val="007670"/>
            </a:solidFill>
            <a:ln/>
            <a:effectLst/>
            <a:scene3d>
              <a:camera prst="orthographicFront">
                <a:rot lat="0" lon="0" rev="0"/>
              </a:camera>
              <a:lightRig rig="threePt" dir="t">
                <a:rot lat="0" lon="0" rev="1200000"/>
              </a:lightRig>
            </a:scene3d>
            <a:sp3d/>
            <a:extLst/>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AU" sz="2400" dirty="0">
                  <a:solidFill>
                    <a:srgbClr val="FFFFFF"/>
                  </a:solidFill>
                </a:rPr>
                <a:t>Package</a:t>
              </a:r>
            </a:p>
          </p:txBody>
        </p:sp>
        <p:grpSp>
          <p:nvGrpSpPr>
            <p:cNvPr id="70674" name="Group 10"/>
            <p:cNvGrpSpPr>
              <a:grpSpLocks/>
            </p:cNvGrpSpPr>
            <p:nvPr/>
          </p:nvGrpSpPr>
          <p:grpSpPr bwMode="auto">
            <a:xfrm>
              <a:off x="3602038" y="2090912"/>
              <a:ext cx="665162" cy="3676476"/>
              <a:chOff x="76200" y="914400"/>
              <a:chExt cx="665038" cy="5486400"/>
            </a:xfrm>
          </p:grpSpPr>
          <p:sp>
            <p:nvSpPr>
              <p:cNvPr id="12" name="Up Arrow 11"/>
              <p:cNvSpPr/>
              <p:nvPr/>
            </p:nvSpPr>
            <p:spPr bwMode="auto">
              <a:xfrm>
                <a:off x="76200" y="914400"/>
                <a:ext cx="665038" cy="5486400"/>
              </a:xfrm>
              <a:prstGeom prst="upArrow">
                <a:avLst>
                  <a:gd name="adj1" fmla="val 61764"/>
                  <a:gd name="adj2" fmla="val 77451"/>
                </a:avLst>
              </a:prstGeom>
              <a:gradFill>
                <a:gsLst>
                  <a:gs pos="8000">
                    <a:schemeClr val="accent4">
                      <a:lumMod val="20000"/>
                      <a:lumOff val="80000"/>
                      <a:alpha val="0"/>
                    </a:schemeClr>
                  </a:gs>
                  <a:gs pos="80000">
                    <a:schemeClr val="accent4">
                      <a:lumMod val="60000"/>
                      <a:lumOff val="40000"/>
                      <a:alpha val="41000"/>
                    </a:schemeClr>
                  </a:gs>
                  <a:gs pos="100000">
                    <a:schemeClr val="accent4">
                      <a:lumMod val="50000"/>
                      <a:alpha val="60000"/>
                    </a:schemeClr>
                  </a:gs>
                </a:gsLst>
              </a:gradFill>
              <a:ln>
                <a:noFill/>
                <a:headEnd type="none" w="med" len="med"/>
                <a:tailEnd type="none" w="med" len="med"/>
              </a:ln>
              <a:effectLst>
                <a:outerShdw blurRad="40000" dist="23000" dir="5400000" rotWithShape="0">
                  <a:srgbClr val="000000">
                    <a:alpha val="35000"/>
                  </a:srgbClr>
                </a:outerShdw>
                <a:softEdge rad="12700"/>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000" dirty="0">
                  <a:solidFill>
                    <a:schemeClr val="bg1"/>
                  </a:solidFill>
                </a:endParaRPr>
              </a:p>
            </p:txBody>
          </p:sp>
          <p:sp>
            <p:nvSpPr>
              <p:cNvPr id="70683" name="Title 3"/>
              <p:cNvSpPr txBox="1">
                <a:spLocks/>
              </p:cNvSpPr>
              <p:nvPr/>
            </p:nvSpPr>
            <p:spPr bwMode="auto">
              <a:xfrm rot="-5400000">
                <a:off x="-816434" y="3398254"/>
                <a:ext cx="2458465" cy="483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IE" sz="1600" b="1"/>
                  <a:t>Flexibility</a:t>
                </a:r>
                <a:endParaRPr lang="en-GB" sz="1600" b="1"/>
              </a:p>
            </p:txBody>
          </p:sp>
        </p:grpSp>
        <p:grpSp>
          <p:nvGrpSpPr>
            <p:cNvPr id="70675" name="Group 27"/>
            <p:cNvGrpSpPr>
              <a:grpSpLocks/>
            </p:cNvGrpSpPr>
            <p:nvPr/>
          </p:nvGrpSpPr>
          <p:grpSpPr bwMode="auto">
            <a:xfrm>
              <a:off x="3810000" y="5310188"/>
              <a:ext cx="4336531" cy="665162"/>
              <a:chOff x="921364" y="5964361"/>
              <a:chExt cx="7950494" cy="665038"/>
            </a:xfrm>
          </p:grpSpPr>
          <p:grpSp>
            <p:nvGrpSpPr>
              <p:cNvPr id="70676" name="Up Arrow 14"/>
              <p:cNvGrpSpPr>
                <a:grpSpLocks/>
              </p:cNvGrpSpPr>
              <p:nvPr/>
            </p:nvGrpSpPr>
            <p:grpSpPr bwMode="auto">
              <a:xfrm>
                <a:off x="851797" y="5943727"/>
                <a:ext cx="8089628" cy="755763"/>
                <a:chOff x="3767328" y="4876800"/>
                <a:chExt cx="4962144" cy="755904"/>
              </a:xfrm>
            </p:grpSpPr>
            <p:pic>
              <p:nvPicPr>
                <p:cNvPr id="70678" name="Up Arrow 14"/>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767328" y="4876800"/>
                  <a:ext cx="4962144" cy="7559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0679" name="Text Box 24"/>
                <p:cNvSpPr txBox="1">
                  <a:spLocks noChangeArrowheads="1"/>
                </p:cNvSpPr>
                <p:nvPr/>
              </p:nvSpPr>
              <p:spPr bwMode="auto">
                <a:xfrm rot="5400000">
                  <a:off x="5883889" y="2950715"/>
                  <a:ext cx="410830" cy="4558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US" sz="1000">
                    <a:solidFill>
                      <a:schemeClr val="bg1"/>
                    </a:solidFill>
                  </a:endParaRPr>
                </a:p>
              </p:txBody>
            </p:sp>
          </p:grpSp>
          <p:sp>
            <p:nvSpPr>
              <p:cNvPr id="70677" name="Title 3"/>
              <p:cNvSpPr txBox="1">
                <a:spLocks/>
              </p:cNvSpPr>
              <p:nvPr/>
            </p:nvSpPr>
            <p:spPr bwMode="auto">
              <a:xfrm>
                <a:off x="2633778" y="6057693"/>
                <a:ext cx="4525666" cy="4955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IE" sz="1600" b="1"/>
                  <a:t>Cost-effectiveness</a:t>
                </a:r>
                <a:endParaRPr lang="en-GB" sz="1600" b="1"/>
              </a:p>
            </p:txBody>
          </p:sp>
        </p:grpSp>
      </p:gr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rot="10800000">
            <a:off x="2819400" y="1427163"/>
            <a:ext cx="5995988" cy="882650"/>
          </a:xfrm>
          <a:prstGeom prst="rect">
            <a:avLst/>
          </a:prstGeom>
          <a:gradFill flip="none" rotWithShape="1">
            <a:gsLst>
              <a:gs pos="0">
                <a:srgbClr val="BAC3CD">
                  <a:tint val="50000"/>
                  <a:satMod val="300000"/>
                </a:srgbClr>
              </a:gs>
              <a:gs pos="99000">
                <a:schemeClr val="bg1"/>
              </a:gs>
              <a:gs pos="100000">
                <a:schemeClr val="bg1"/>
              </a:gs>
            </a:gsLst>
            <a:lin ang="0" scaled="1"/>
            <a:tileRect/>
          </a:gradFill>
          <a:ln>
            <a:noFill/>
            <a:headEnd/>
            <a:tailEnd/>
          </a:ln>
          <a:effectLst/>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endParaRPr lang="en-US" sz="1000">
              <a:solidFill>
                <a:srgbClr val="FFFFFF"/>
              </a:solidFill>
              <a:cs typeface="Arial" pitchFamily="34" charset="0"/>
            </a:endParaRPr>
          </a:p>
        </p:txBody>
      </p:sp>
      <p:sp>
        <p:nvSpPr>
          <p:cNvPr id="12" name="Rectangle 11"/>
          <p:cNvSpPr/>
          <p:nvPr/>
        </p:nvSpPr>
        <p:spPr bwMode="auto">
          <a:xfrm rot="10800000">
            <a:off x="2819400" y="2760663"/>
            <a:ext cx="5995988" cy="882650"/>
          </a:xfrm>
          <a:prstGeom prst="rect">
            <a:avLst/>
          </a:prstGeom>
          <a:gradFill flip="none" rotWithShape="1">
            <a:gsLst>
              <a:gs pos="0">
                <a:srgbClr val="BAC3CD">
                  <a:tint val="50000"/>
                  <a:satMod val="300000"/>
                </a:srgbClr>
              </a:gs>
              <a:gs pos="99000">
                <a:schemeClr val="bg1"/>
              </a:gs>
              <a:gs pos="100000">
                <a:schemeClr val="bg1"/>
              </a:gs>
            </a:gsLst>
            <a:lin ang="0" scaled="1"/>
            <a:tileRect/>
          </a:gradFill>
          <a:ln>
            <a:noFill/>
            <a:headEnd/>
            <a:tailEnd/>
          </a:ln>
          <a:effectLst/>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endParaRPr lang="en-US" sz="1000">
              <a:solidFill>
                <a:srgbClr val="FFFFFF"/>
              </a:solidFill>
              <a:cs typeface="Arial" pitchFamily="34" charset="0"/>
            </a:endParaRPr>
          </a:p>
        </p:txBody>
      </p:sp>
      <p:sp>
        <p:nvSpPr>
          <p:cNvPr id="13" name="Rectangle 12"/>
          <p:cNvSpPr/>
          <p:nvPr/>
        </p:nvSpPr>
        <p:spPr bwMode="auto">
          <a:xfrm rot="10800000">
            <a:off x="2819400" y="4151313"/>
            <a:ext cx="5995988" cy="882650"/>
          </a:xfrm>
          <a:prstGeom prst="rect">
            <a:avLst/>
          </a:prstGeom>
          <a:gradFill flip="none" rotWithShape="1">
            <a:gsLst>
              <a:gs pos="0">
                <a:srgbClr val="BAC3CD">
                  <a:tint val="50000"/>
                  <a:satMod val="300000"/>
                </a:srgbClr>
              </a:gs>
              <a:gs pos="99000">
                <a:schemeClr val="bg1"/>
              </a:gs>
              <a:gs pos="100000">
                <a:schemeClr val="bg1"/>
              </a:gs>
            </a:gsLst>
            <a:lin ang="0" scaled="1"/>
            <a:tileRect/>
          </a:gradFill>
          <a:ln>
            <a:noFill/>
            <a:headEnd/>
            <a:tailEnd/>
          </a:ln>
          <a:effectLst/>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endParaRPr lang="en-US" sz="1000">
              <a:solidFill>
                <a:srgbClr val="FFFFFF"/>
              </a:solidFill>
              <a:cs typeface="Arial" pitchFamily="34" charset="0"/>
            </a:endParaRPr>
          </a:p>
        </p:txBody>
      </p:sp>
      <p:sp>
        <p:nvSpPr>
          <p:cNvPr id="14" name="Rectangle 13"/>
          <p:cNvSpPr/>
          <p:nvPr/>
        </p:nvSpPr>
        <p:spPr bwMode="auto">
          <a:xfrm rot="10800000">
            <a:off x="2819400" y="5518150"/>
            <a:ext cx="5995988" cy="882650"/>
          </a:xfrm>
          <a:prstGeom prst="rect">
            <a:avLst/>
          </a:prstGeom>
          <a:gradFill flip="none" rotWithShape="1">
            <a:gsLst>
              <a:gs pos="0">
                <a:srgbClr val="BAC3CD">
                  <a:tint val="50000"/>
                  <a:satMod val="300000"/>
                </a:srgbClr>
              </a:gs>
              <a:gs pos="99000">
                <a:schemeClr val="bg1"/>
              </a:gs>
              <a:gs pos="100000">
                <a:schemeClr val="bg1"/>
              </a:gs>
            </a:gsLst>
            <a:lin ang="0" scaled="1"/>
            <a:tileRect/>
          </a:gradFill>
          <a:ln>
            <a:noFill/>
            <a:headEnd/>
            <a:tailEnd/>
          </a:ln>
          <a:effectLst/>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endParaRPr lang="en-US" sz="1000">
              <a:solidFill>
                <a:srgbClr val="FFFFFF"/>
              </a:solidFill>
              <a:cs typeface="Arial" pitchFamily="34" charset="0"/>
            </a:endParaRPr>
          </a:p>
        </p:txBody>
      </p:sp>
      <p:sp>
        <p:nvSpPr>
          <p:cNvPr id="71686" name="Rectangle 2"/>
          <p:cNvSpPr>
            <a:spLocks noGrp="1" noChangeArrowheads="1"/>
          </p:cNvSpPr>
          <p:nvPr>
            <p:ph type="title" idx="4294967295"/>
          </p:nvPr>
        </p:nvSpPr>
        <p:spPr>
          <a:xfrm>
            <a:off x="457200" y="685800"/>
            <a:ext cx="8686800" cy="455613"/>
          </a:xfrm>
        </p:spPr>
        <p:txBody>
          <a:bodyPr/>
          <a:lstStyle/>
          <a:p>
            <a:pPr eaLnBrk="1" hangingPunct="1"/>
            <a:r>
              <a:rPr lang="en-AU" smtClean="0"/>
              <a:t>The IBM Cúram approach to configuration and extension promotes reuse</a:t>
            </a:r>
            <a:endParaRPr lang="en-US" smtClean="0"/>
          </a:p>
        </p:txBody>
      </p:sp>
      <p:pic>
        <p:nvPicPr>
          <p:cNvPr id="71687" name="Picture 16"/>
          <p:cNvPicPr>
            <a:picLocks noChangeAspect="1"/>
          </p:cNvPicPr>
          <p:nvPr/>
        </p:nvPicPr>
        <p:blipFill>
          <a:blip r:embed="rId2">
            <a:extLst>
              <a:ext uri="{28A0092B-C50C-407E-A947-70E740481C1C}">
                <a14:useLocalDpi xmlns:a14="http://schemas.microsoft.com/office/drawing/2010/main" xmlns="" val="0"/>
              </a:ext>
            </a:extLst>
          </a:blip>
          <a:srcRect l="46085"/>
          <a:stretch>
            <a:fillRect/>
          </a:stretch>
        </p:blipFill>
        <p:spPr bwMode="auto">
          <a:xfrm>
            <a:off x="471488" y="4135438"/>
            <a:ext cx="2373312" cy="91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688" name="Picture 17"/>
          <p:cNvPicPr>
            <a:picLocks noChangeAspect="1"/>
          </p:cNvPicPr>
          <p:nvPr/>
        </p:nvPicPr>
        <p:blipFill>
          <a:blip r:embed="rId3">
            <a:extLst>
              <a:ext uri="{28A0092B-C50C-407E-A947-70E740481C1C}">
                <a14:useLocalDpi xmlns:a14="http://schemas.microsoft.com/office/drawing/2010/main" xmlns="" val="0"/>
              </a:ext>
            </a:extLst>
          </a:blip>
          <a:srcRect l="46400"/>
          <a:stretch>
            <a:fillRect/>
          </a:stretch>
        </p:blipFill>
        <p:spPr bwMode="auto">
          <a:xfrm>
            <a:off x="471488" y="2767013"/>
            <a:ext cx="2373312" cy="911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689" name="Picture 20"/>
          <p:cNvPicPr>
            <a:picLocks noChangeAspect="1"/>
          </p:cNvPicPr>
          <p:nvPr/>
        </p:nvPicPr>
        <p:blipFill>
          <a:blip r:embed="rId4">
            <a:extLst>
              <a:ext uri="{28A0092B-C50C-407E-A947-70E740481C1C}">
                <a14:useLocalDpi xmlns:a14="http://schemas.microsoft.com/office/drawing/2010/main" xmlns="" val="0"/>
              </a:ext>
            </a:extLst>
          </a:blip>
          <a:srcRect l="41557"/>
          <a:stretch>
            <a:fillRect/>
          </a:stretch>
        </p:blipFill>
        <p:spPr bwMode="auto">
          <a:xfrm>
            <a:off x="463550" y="1427163"/>
            <a:ext cx="2371725" cy="91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690" name="Picture 24"/>
          <p:cNvPicPr>
            <a:picLocks noChangeAspect="1"/>
          </p:cNvPicPr>
          <p:nvPr/>
        </p:nvPicPr>
        <p:blipFill>
          <a:blip r:embed="rId5">
            <a:extLst>
              <a:ext uri="{28A0092B-C50C-407E-A947-70E740481C1C}">
                <a14:useLocalDpi xmlns:a14="http://schemas.microsoft.com/office/drawing/2010/main" xmlns="" val="0"/>
              </a:ext>
            </a:extLst>
          </a:blip>
          <a:srcRect l="40889" t="-1418" r="665" b="1418"/>
          <a:stretch>
            <a:fillRect/>
          </a:stretch>
        </p:blipFill>
        <p:spPr bwMode="auto">
          <a:xfrm>
            <a:off x="457200" y="5497513"/>
            <a:ext cx="2371725" cy="91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Rectangle 19"/>
          <p:cNvSpPr/>
          <p:nvPr/>
        </p:nvSpPr>
        <p:spPr>
          <a:xfrm>
            <a:off x="2811463" y="1427163"/>
            <a:ext cx="6003925" cy="915987"/>
          </a:xfrm>
          <a:prstGeom prst="rect">
            <a:avLst/>
          </a:prstGeom>
          <a:noFill/>
          <a:ln w="9525" cap="flat" cmpd="sng" algn="ctr">
            <a:noFill/>
            <a:prstDash val="solid"/>
          </a:ln>
          <a:effectLst/>
        </p:spPr>
        <p:txBody>
          <a:bodyPr/>
          <a:lstStyle/>
          <a:p>
            <a:pPr marL="0" lvl="1" defTabSz="533400" fontAlgn="auto">
              <a:spcBef>
                <a:spcPts val="0"/>
              </a:spcBef>
              <a:spcAft>
                <a:spcPts val="300"/>
              </a:spcAft>
              <a:defRPr/>
            </a:pPr>
            <a:r>
              <a:rPr lang="en-US" sz="1600" b="1" dirty="0">
                <a:solidFill>
                  <a:srgbClr val="1A66A0"/>
                </a:solidFill>
                <a:latin typeface="+mn-lt"/>
                <a:cs typeface="+mn-cs"/>
              </a:rPr>
              <a:t>Agency extensions</a:t>
            </a:r>
          </a:p>
          <a:p>
            <a:pPr marL="290513" lvl="1" indent="-166688" defTabSz="533400" fontAlgn="auto">
              <a:spcBef>
                <a:spcPts val="0"/>
              </a:spcBef>
              <a:spcAft>
                <a:spcPts val="300"/>
              </a:spcAft>
              <a:buFont typeface="Arial"/>
              <a:buChar char="•"/>
              <a:defRPr/>
            </a:pPr>
            <a:r>
              <a:rPr lang="en-US" sz="1600" dirty="0">
                <a:latin typeface="+mn-lt"/>
                <a:cs typeface="+mn-cs"/>
              </a:rPr>
              <a:t>For subset of agency requirements not met by out of the box configuration</a:t>
            </a:r>
          </a:p>
          <a:p>
            <a:pPr marL="403225" lvl="1" indent="-228600" eaLnBrk="0" fontAlgn="auto" hangingPunct="0">
              <a:spcBef>
                <a:spcPts val="0"/>
              </a:spcBef>
              <a:spcAft>
                <a:spcPts val="0"/>
              </a:spcAft>
              <a:buFont typeface="Arial" panose="020B0604020202020204" pitchFamily="34" charset="0"/>
              <a:buChar char="—"/>
              <a:defRPr/>
            </a:pPr>
            <a:endParaRPr lang="en-GB" sz="1600" dirty="0">
              <a:solidFill>
                <a:srgbClr val="808080"/>
              </a:solidFill>
              <a:latin typeface="Arial"/>
              <a:cs typeface="Arial"/>
            </a:endParaRPr>
          </a:p>
        </p:txBody>
      </p:sp>
      <p:sp>
        <p:nvSpPr>
          <p:cNvPr id="22" name="Rectangle 21"/>
          <p:cNvSpPr/>
          <p:nvPr/>
        </p:nvSpPr>
        <p:spPr>
          <a:xfrm>
            <a:off x="2844800" y="4135438"/>
            <a:ext cx="5645150" cy="915987"/>
          </a:xfrm>
          <a:prstGeom prst="rect">
            <a:avLst/>
          </a:prstGeom>
          <a:noFill/>
          <a:ln w="9525" cap="flat" cmpd="sng" algn="ctr">
            <a:noFill/>
            <a:prstDash val="solid"/>
          </a:ln>
          <a:effectLst/>
        </p:spPr>
        <p:txBody>
          <a:bodyPr/>
          <a:lstStyle/>
          <a:p>
            <a:pPr marL="0" lvl="1" defTabSz="533400" fontAlgn="auto">
              <a:spcBef>
                <a:spcPts val="0"/>
              </a:spcBef>
              <a:spcAft>
                <a:spcPts val="300"/>
              </a:spcAft>
              <a:defRPr/>
            </a:pPr>
            <a:r>
              <a:rPr lang="en-US" sz="1600" b="1" dirty="0">
                <a:solidFill>
                  <a:srgbClr val="1A66A0"/>
                </a:solidFill>
                <a:latin typeface="+mn-lt"/>
                <a:cs typeface="+mn-cs"/>
              </a:rPr>
              <a:t>IBM Cúram enterprise modules</a:t>
            </a:r>
          </a:p>
          <a:p>
            <a:pPr marL="290513" lvl="1" indent="-182563" defTabSz="533400" fontAlgn="auto">
              <a:spcBef>
                <a:spcPts val="0"/>
              </a:spcBef>
              <a:spcAft>
                <a:spcPts val="300"/>
              </a:spcAft>
              <a:buFont typeface="Arial" pitchFamily="34" charset="0"/>
              <a:buChar char="•"/>
              <a:defRPr/>
            </a:pPr>
            <a:r>
              <a:rPr lang="en-US" sz="1600" dirty="0">
                <a:latin typeface="+mn-lt"/>
                <a:cs typeface="+mn-cs"/>
              </a:rPr>
              <a:t>Solutions for agency business programs</a:t>
            </a:r>
          </a:p>
          <a:p>
            <a:pPr marL="290513" lvl="1" indent="-182563" defTabSz="533400" fontAlgn="auto">
              <a:spcBef>
                <a:spcPts val="0"/>
              </a:spcBef>
              <a:spcAft>
                <a:spcPts val="300"/>
              </a:spcAft>
              <a:buFont typeface="Arial" pitchFamily="34" charset="0"/>
              <a:buChar char="•"/>
              <a:defRPr/>
            </a:pPr>
            <a:r>
              <a:rPr lang="en-US" sz="1600" dirty="0">
                <a:latin typeface="+mn-lt"/>
                <a:cs typeface="+mn-cs"/>
              </a:rPr>
              <a:t>Enhanced by IBM Cúram COTS solution</a:t>
            </a:r>
          </a:p>
          <a:p>
            <a:pPr marL="403225" lvl="1" indent="-228600" eaLnBrk="0" fontAlgn="auto" hangingPunct="0">
              <a:spcBef>
                <a:spcPts val="0"/>
              </a:spcBef>
              <a:spcAft>
                <a:spcPts val="0"/>
              </a:spcAft>
              <a:buFont typeface="Arial" panose="020B0604020202020204" pitchFamily="34" charset="0"/>
              <a:buChar char="—"/>
              <a:defRPr/>
            </a:pPr>
            <a:endParaRPr lang="en-GB" sz="1600" dirty="0">
              <a:solidFill>
                <a:srgbClr val="808080"/>
              </a:solidFill>
              <a:latin typeface="Arial"/>
              <a:cs typeface="Arial"/>
            </a:endParaRPr>
          </a:p>
        </p:txBody>
      </p:sp>
      <p:sp>
        <p:nvSpPr>
          <p:cNvPr id="23" name="Rectangle 22"/>
          <p:cNvSpPr/>
          <p:nvPr/>
        </p:nvSpPr>
        <p:spPr>
          <a:xfrm>
            <a:off x="2811463" y="2760663"/>
            <a:ext cx="5646737" cy="917575"/>
          </a:xfrm>
          <a:prstGeom prst="rect">
            <a:avLst/>
          </a:prstGeom>
          <a:noFill/>
          <a:ln w="9525" cap="flat" cmpd="sng" algn="ctr">
            <a:noFill/>
            <a:prstDash val="solid"/>
          </a:ln>
          <a:effectLst/>
        </p:spPr>
        <p:txBody>
          <a:bodyPr/>
          <a:lstStyle/>
          <a:p>
            <a:pPr marL="0" lvl="1" defTabSz="533400" fontAlgn="auto">
              <a:spcBef>
                <a:spcPts val="0"/>
              </a:spcBef>
              <a:spcAft>
                <a:spcPts val="300"/>
              </a:spcAft>
              <a:defRPr/>
            </a:pPr>
            <a:r>
              <a:rPr lang="en-US" sz="1600" b="1" dirty="0">
                <a:solidFill>
                  <a:srgbClr val="1A66A0"/>
                </a:solidFill>
                <a:latin typeface="+mn-lt"/>
                <a:cs typeface="+mn-cs"/>
              </a:rPr>
              <a:t>Agency configurations</a:t>
            </a:r>
          </a:p>
          <a:p>
            <a:pPr marL="290513" lvl="1" indent="-182563" defTabSz="533400" fontAlgn="auto">
              <a:spcBef>
                <a:spcPts val="0"/>
              </a:spcBef>
              <a:spcAft>
                <a:spcPts val="300"/>
              </a:spcAft>
              <a:buFont typeface="Arial" pitchFamily="34" charset="0"/>
              <a:buChar char="•"/>
              <a:defRPr/>
            </a:pPr>
            <a:r>
              <a:rPr lang="en-US" sz="1600" dirty="0">
                <a:latin typeface="+mn-lt"/>
                <a:cs typeface="+mn-cs"/>
              </a:rPr>
              <a:t>Agency-specific requirements can be met without coding, using Cúram commercial off-the-shelf (COTS) solution</a:t>
            </a:r>
          </a:p>
          <a:p>
            <a:pPr marL="403225" lvl="1" indent="-228600" eaLnBrk="0" fontAlgn="auto" hangingPunct="0">
              <a:spcBef>
                <a:spcPts val="0"/>
              </a:spcBef>
              <a:spcAft>
                <a:spcPts val="0"/>
              </a:spcAft>
              <a:buFont typeface="Arial" panose="020B0604020202020204" pitchFamily="34" charset="0"/>
              <a:buChar char="—"/>
              <a:defRPr/>
            </a:pPr>
            <a:endParaRPr lang="en-GB" sz="1600" dirty="0">
              <a:solidFill>
                <a:srgbClr val="808080"/>
              </a:solidFill>
              <a:latin typeface="Arial"/>
              <a:cs typeface="Arial"/>
            </a:endParaRPr>
          </a:p>
        </p:txBody>
      </p:sp>
      <p:sp>
        <p:nvSpPr>
          <p:cNvPr id="24" name="Rectangle 23"/>
          <p:cNvSpPr/>
          <p:nvPr/>
        </p:nvSpPr>
        <p:spPr>
          <a:xfrm>
            <a:off x="2811463" y="5497513"/>
            <a:ext cx="6003925" cy="915987"/>
          </a:xfrm>
          <a:prstGeom prst="rect">
            <a:avLst/>
          </a:prstGeom>
          <a:noFill/>
          <a:ln w="9525" cap="flat" cmpd="sng" algn="ctr">
            <a:noFill/>
            <a:prstDash val="solid"/>
          </a:ln>
          <a:effectLst/>
        </p:spPr>
        <p:txBody>
          <a:bodyPr/>
          <a:lstStyle/>
          <a:p>
            <a:pPr marL="0" lvl="1" defTabSz="533400" fontAlgn="auto">
              <a:spcBef>
                <a:spcPts val="0"/>
              </a:spcBef>
              <a:spcAft>
                <a:spcPts val="300"/>
              </a:spcAft>
              <a:defRPr/>
            </a:pPr>
            <a:r>
              <a:rPr lang="en-US" sz="1600" b="1" dirty="0">
                <a:solidFill>
                  <a:srgbClr val="1A66A0"/>
                </a:solidFill>
                <a:latin typeface="+mn-lt"/>
                <a:cs typeface="+mn-cs"/>
              </a:rPr>
              <a:t>IBM Cúram Enterprise Framework</a:t>
            </a:r>
          </a:p>
          <a:p>
            <a:pPr marL="290513" lvl="1" indent="-182563" defTabSz="533400" fontAlgn="auto">
              <a:spcBef>
                <a:spcPts val="0"/>
              </a:spcBef>
              <a:spcAft>
                <a:spcPts val="300"/>
              </a:spcAft>
              <a:buFont typeface="Arial" pitchFamily="34" charset="0"/>
              <a:buChar char="•"/>
              <a:defRPr/>
            </a:pPr>
            <a:r>
              <a:rPr lang="en-US" sz="1600" dirty="0">
                <a:latin typeface="+mn-lt"/>
                <a:cs typeface="+mn-cs"/>
              </a:rPr>
              <a:t>Application foundation: a single view of client and integrated case management capabilities</a:t>
            </a:r>
            <a:endParaRPr lang="en-GB" sz="1600" dirty="0">
              <a:solidFill>
                <a:srgbClr val="808080"/>
              </a:solidFill>
              <a:latin typeface="Arial"/>
              <a:cs typeface="Aria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p:cNvSpPr>
            <a:spLocks noGrp="1"/>
          </p:cNvSpPr>
          <p:nvPr>
            <p:ph type="title" idx="4294967295"/>
          </p:nvPr>
        </p:nvSpPr>
        <p:spPr>
          <a:xfrm>
            <a:off x="457200" y="685800"/>
            <a:ext cx="7731125" cy="822325"/>
          </a:xfrm>
        </p:spPr>
        <p:txBody>
          <a:bodyPr/>
          <a:lstStyle/>
          <a:p>
            <a:r>
              <a:rPr lang="en-GB" smtClean="0"/>
              <a:t>IBM has a strong, long-standing commitment to social programs, which expanded with the acquisition of C</a:t>
            </a:r>
            <a:r>
              <a:rPr lang="en-GB" smtClean="0">
                <a:ea typeface="Calibri" pitchFamily="34" charset="0"/>
                <a:cs typeface="Calibri" pitchFamily="34" charset="0"/>
              </a:rPr>
              <a:t>ú</a:t>
            </a:r>
            <a:r>
              <a:rPr lang="en-GB" smtClean="0"/>
              <a:t>ram Software </a:t>
            </a:r>
          </a:p>
        </p:txBody>
      </p:sp>
      <p:sp>
        <p:nvSpPr>
          <p:cNvPr id="16387" name="Content Placeholder 5"/>
          <p:cNvSpPr>
            <a:spLocks noGrp="1"/>
          </p:cNvSpPr>
          <p:nvPr>
            <p:ph idx="4294967295"/>
          </p:nvPr>
        </p:nvSpPr>
        <p:spPr>
          <a:xfrm>
            <a:off x="466725" y="1658938"/>
            <a:ext cx="7227888" cy="4495800"/>
          </a:xfrm>
        </p:spPr>
        <p:txBody>
          <a:bodyPr/>
          <a:lstStyle/>
          <a:p>
            <a:pPr>
              <a:spcBef>
                <a:spcPct val="0"/>
              </a:spcBef>
              <a:spcAft>
                <a:spcPts val="1200"/>
              </a:spcAft>
            </a:pPr>
            <a:r>
              <a:rPr lang="en-GB" sz="1800" smtClean="0"/>
              <a:t>Commercial off-the-shelf</a:t>
            </a:r>
            <a:r>
              <a:rPr lang="en-GB" sz="1800" smtClean="0">
                <a:solidFill>
                  <a:srgbClr val="1A66A0"/>
                </a:solidFill>
              </a:rPr>
              <a:t>, </a:t>
            </a:r>
            <a:r>
              <a:rPr lang="en-GB" sz="1800" b="1" smtClean="0">
                <a:solidFill>
                  <a:srgbClr val="1A66A0"/>
                </a:solidFill>
              </a:rPr>
              <a:t>software for line of business users </a:t>
            </a:r>
            <a:r>
              <a:rPr lang="en-GB" sz="1800" smtClean="0"/>
              <a:t>in health and social programs, covering all types of organizations</a:t>
            </a:r>
          </a:p>
          <a:p>
            <a:pPr>
              <a:spcBef>
                <a:spcPct val="0"/>
              </a:spcBef>
              <a:spcAft>
                <a:spcPts val="600"/>
              </a:spcAft>
            </a:pPr>
            <a:r>
              <a:rPr lang="en-GB" sz="1800" smtClean="0"/>
              <a:t>More than </a:t>
            </a:r>
            <a:r>
              <a:rPr lang="en-GB" sz="1800" b="1" smtClean="0">
                <a:solidFill>
                  <a:srgbClr val="1A66A0"/>
                </a:solidFill>
              </a:rPr>
              <a:t>700 IBM subject matter experts </a:t>
            </a:r>
            <a:r>
              <a:rPr lang="en-GB" sz="1800" smtClean="0"/>
              <a:t>in social programs:</a:t>
            </a:r>
          </a:p>
          <a:p>
            <a:pPr marL="463550" lvl="1" indent="-231775">
              <a:spcBef>
                <a:spcPct val="0"/>
              </a:spcBef>
              <a:spcAft>
                <a:spcPts val="600"/>
              </a:spcAft>
              <a:buFont typeface="Arial" pitchFamily="34" charset="0"/>
              <a:buChar char="—"/>
            </a:pPr>
            <a:r>
              <a:rPr lang="en-GB" sz="1600" smtClean="0"/>
              <a:t>40 subject matter experts in social programs policy</a:t>
            </a:r>
          </a:p>
          <a:p>
            <a:pPr marL="463550" lvl="1" indent="-231775">
              <a:spcBef>
                <a:spcPct val="0"/>
              </a:spcBef>
              <a:spcAft>
                <a:spcPts val="600"/>
              </a:spcAft>
              <a:buFont typeface="Arial" pitchFamily="34" charset="0"/>
              <a:buChar char="—"/>
            </a:pPr>
            <a:r>
              <a:rPr lang="en-GB" sz="1600" smtClean="0"/>
              <a:t>300 service professionals experienced in building social program management systems</a:t>
            </a:r>
          </a:p>
          <a:p>
            <a:pPr marL="463550" lvl="1" indent="-231775">
              <a:spcBef>
                <a:spcPct val="0"/>
              </a:spcBef>
              <a:spcAft>
                <a:spcPts val="1200"/>
              </a:spcAft>
              <a:buFont typeface="Arial" pitchFamily="34" charset="0"/>
              <a:buChar char="—"/>
            </a:pPr>
            <a:r>
              <a:rPr lang="en-GB" sz="1600" smtClean="0"/>
              <a:t>320 dedicated software developers with expertise in social programs business processes</a:t>
            </a:r>
            <a:endParaRPr lang="en-GB" smtClean="0"/>
          </a:p>
          <a:p>
            <a:pPr>
              <a:spcBef>
                <a:spcPct val="0"/>
              </a:spcBef>
              <a:spcAft>
                <a:spcPts val="1200"/>
              </a:spcAft>
            </a:pPr>
            <a:r>
              <a:rPr lang="en-GB" sz="1800" b="1" smtClean="0">
                <a:solidFill>
                  <a:srgbClr val="1A66A0"/>
                </a:solidFill>
              </a:rPr>
              <a:t>Social programs policy research </a:t>
            </a:r>
            <a:r>
              <a:rPr lang="en-GB" sz="1800" smtClean="0"/>
              <a:t>center—the IBM Cúram Research Institute</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rot="10800000">
            <a:off x="1679575" y="2595563"/>
            <a:ext cx="6765925" cy="1138237"/>
          </a:xfrm>
          <a:prstGeom prst="rect">
            <a:avLst/>
          </a:prstGeom>
          <a:gradFill flip="none" rotWithShape="1">
            <a:gsLst>
              <a:gs pos="0">
                <a:srgbClr val="BAC3CD">
                  <a:tint val="50000"/>
                  <a:satMod val="300000"/>
                </a:srgbClr>
              </a:gs>
              <a:gs pos="99000">
                <a:schemeClr val="bg1"/>
              </a:gs>
              <a:gs pos="100000">
                <a:schemeClr val="bg1"/>
              </a:gs>
            </a:gsLst>
            <a:lin ang="0" scaled="1"/>
            <a:tileRect/>
          </a:gradFill>
          <a:ln>
            <a:noFill/>
            <a:headEnd/>
            <a:tailEnd/>
          </a:ln>
          <a:effectLst/>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endParaRPr lang="en-US" sz="1000">
              <a:solidFill>
                <a:srgbClr val="FFFFFF"/>
              </a:solidFill>
              <a:cs typeface="Arial" pitchFamily="34" charset="0"/>
            </a:endParaRPr>
          </a:p>
        </p:txBody>
      </p:sp>
      <p:sp>
        <p:nvSpPr>
          <p:cNvPr id="12" name="Rectangle 11"/>
          <p:cNvSpPr/>
          <p:nvPr/>
        </p:nvSpPr>
        <p:spPr bwMode="auto">
          <a:xfrm rot="10800000">
            <a:off x="1679575" y="1263650"/>
            <a:ext cx="6765925" cy="1136650"/>
          </a:xfrm>
          <a:prstGeom prst="rect">
            <a:avLst/>
          </a:prstGeom>
          <a:gradFill flip="none" rotWithShape="1">
            <a:gsLst>
              <a:gs pos="0">
                <a:srgbClr val="BAC3CD">
                  <a:tint val="50000"/>
                  <a:satMod val="300000"/>
                </a:srgbClr>
              </a:gs>
              <a:gs pos="99000">
                <a:schemeClr val="bg1"/>
              </a:gs>
              <a:gs pos="100000">
                <a:schemeClr val="bg1"/>
              </a:gs>
            </a:gsLst>
            <a:lin ang="0" scaled="1"/>
            <a:tileRect/>
          </a:gradFill>
          <a:ln>
            <a:noFill/>
            <a:headEnd/>
            <a:tailEnd/>
          </a:ln>
          <a:effectLst/>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endParaRPr lang="en-US" sz="1000">
              <a:solidFill>
                <a:srgbClr val="FFFFFF"/>
              </a:solidFill>
              <a:cs typeface="Arial" pitchFamily="34" charset="0"/>
            </a:endParaRPr>
          </a:p>
        </p:txBody>
      </p:sp>
      <p:sp>
        <p:nvSpPr>
          <p:cNvPr id="13" name="Rectangle 12"/>
          <p:cNvSpPr/>
          <p:nvPr/>
        </p:nvSpPr>
        <p:spPr bwMode="auto">
          <a:xfrm rot="10800000">
            <a:off x="1679575" y="3906838"/>
            <a:ext cx="6765925" cy="1136650"/>
          </a:xfrm>
          <a:prstGeom prst="rect">
            <a:avLst/>
          </a:prstGeom>
          <a:gradFill flip="none" rotWithShape="1">
            <a:gsLst>
              <a:gs pos="0">
                <a:srgbClr val="BAC3CD">
                  <a:tint val="50000"/>
                  <a:satMod val="300000"/>
                </a:srgbClr>
              </a:gs>
              <a:gs pos="99000">
                <a:schemeClr val="bg1"/>
              </a:gs>
              <a:gs pos="100000">
                <a:schemeClr val="bg1"/>
              </a:gs>
            </a:gsLst>
            <a:lin ang="0" scaled="1"/>
            <a:tileRect/>
          </a:gradFill>
          <a:ln>
            <a:noFill/>
            <a:headEnd/>
            <a:tailEnd/>
          </a:ln>
          <a:effectLst/>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endParaRPr lang="en-US" sz="1000">
              <a:solidFill>
                <a:srgbClr val="FFFFFF"/>
              </a:solidFill>
              <a:cs typeface="Arial" pitchFamily="34" charset="0"/>
            </a:endParaRPr>
          </a:p>
        </p:txBody>
      </p:sp>
      <p:sp>
        <p:nvSpPr>
          <p:cNvPr id="16" name="Rectangle 15"/>
          <p:cNvSpPr/>
          <p:nvPr/>
        </p:nvSpPr>
        <p:spPr bwMode="auto">
          <a:xfrm rot="10800000">
            <a:off x="1679575" y="5230813"/>
            <a:ext cx="6765925" cy="1136650"/>
          </a:xfrm>
          <a:prstGeom prst="rect">
            <a:avLst/>
          </a:prstGeom>
          <a:gradFill flip="none" rotWithShape="1">
            <a:gsLst>
              <a:gs pos="0">
                <a:srgbClr val="BAC3CD">
                  <a:tint val="50000"/>
                  <a:satMod val="300000"/>
                </a:srgbClr>
              </a:gs>
              <a:gs pos="99000">
                <a:schemeClr val="bg1"/>
              </a:gs>
              <a:gs pos="100000">
                <a:schemeClr val="bg1"/>
              </a:gs>
            </a:gsLst>
            <a:lin ang="0" scaled="1"/>
            <a:tileRect/>
          </a:gradFill>
          <a:ln>
            <a:noFill/>
            <a:headEnd/>
            <a:tailEnd/>
          </a:ln>
          <a:effectLst/>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endParaRPr lang="en-US" sz="1000">
              <a:solidFill>
                <a:srgbClr val="FFFFFF"/>
              </a:solidFill>
              <a:cs typeface="Arial" pitchFamily="34" charset="0"/>
            </a:endParaRPr>
          </a:p>
        </p:txBody>
      </p:sp>
      <p:sp>
        <p:nvSpPr>
          <p:cNvPr id="75782" name="Title 1"/>
          <p:cNvSpPr>
            <a:spLocks noGrp="1"/>
          </p:cNvSpPr>
          <p:nvPr>
            <p:ph type="title" idx="4294967295"/>
          </p:nvPr>
        </p:nvSpPr>
        <p:spPr>
          <a:xfrm>
            <a:off x="457200" y="695325"/>
            <a:ext cx="8720138" cy="457200"/>
          </a:xfrm>
        </p:spPr>
        <p:txBody>
          <a:bodyPr/>
          <a:lstStyle/>
          <a:p>
            <a:r>
              <a:rPr lang="en-US" smtClean="0"/>
              <a:t>IBM Cúram Social Program Management value proposition</a:t>
            </a:r>
          </a:p>
        </p:txBody>
      </p:sp>
      <p:sp>
        <p:nvSpPr>
          <p:cNvPr id="75783" name="Pentagon 4"/>
          <p:cNvSpPr>
            <a:spLocks noChangeArrowheads="1"/>
          </p:cNvSpPr>
          <p:nvPr/>
        </p:nvSpPr>
        <p:spPr bwMode="auto">
          <a:xfrm>
            <a:off x="1679575" y="5214938"/>
            <a:ext cx="7248525" cy="1168400"/>
          </a:xfrm>
          <a:prstGeom prst="homePlate">
            <a:avLst>
              <a:gd name="adj" fmla="val 37567"/>
            </a:avLst>
          </a:prstGeom>
          <a:noFill/>
          <a:ln w="12700" algn="ctr">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spcAft>
                <a:spcPts val="1800"/>
              </a:spcAft>
            </a:pPr>
            <a:r>
              <a:rPr lang="en-US" b="1"/>
              <a:t>Reduces</a:t>
            </a:r>
            <a:r>
              <a:rPr lang="en-US"/>
              <a:t> overall costs and the time needed to deploy new programs</a:t>
            </a:r>
          </a:p>
        </p:txBody>
      </p:sp>
      <p:sp>
        <p:nvSpPr>
          <p:cNvPr id="6" name="Rectangle 5"/>
          <p:cNvSpPr/>
          <p:nvPr/>
        </p:nvSpPr>
        <p:spPr>
          <a:xfrm>
            <a:off x="457200" y="5218113"/>
            <a:ext cx="1241425" cy="1165225"/>
          </a:xfrm>
          <a:prstGeom prst="rect">
            <a:avLst/>
          </a:prstGeom>
          <a:solidFill>
            <a:srgbClr val="008ABF"/>
          </a:solidFill>
          <a:ln w="9525"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ea typeface="ＭＳ Ｐゴシック"/>
              <a:cs typeface="+mn-cs"/>
            </a:endParaRPr>
          </a:p>
        </p:txBody>
      </p:sp>
      <p:sp>
        <p:nvSpPr>
          <p:cNvPr id="75785" name="Pentagon 6"/>
          <p:cNvSpPr>
            <a:spLocks noChangeArrowheads="1"/>
          </p:cNvSpPr>
          <p:nvPr/>
        </p:nvSpPr>
        <p:spPr bwMode="auto">
          <a:xfrm>
            <a:off x="1679575" y="3897313"/>
            <a:ext cx="7219950" cy="1168400"/>
          </a:xfrm>
          <a:prstGeom prst="homePlate">
            <a:avLst>
              <a:gd name="adj" fmla="val 37562"/>
            </a:avLst>
          </a:prstGeom>
          <a:noFill/>
          <a:ln w="12700" algn="ctr">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spcAft>
                <a:spcPts val="1800"/>
              </a:spcAft>
            </a:pPr>
            <a:r>
              <a:rPr lang="en-US" b="1"/>
              <a:t>Protects </a:t>
            </a:r>
            <a:r>
              <a:rPr lang="en-US"/>
              <a:t>current investments and provides flexibility to address new and emerging service delivery trends</a:t>
            </a:r>
          </a:p>
        </p:txBody>
      </p:sp>
      <p:sp>
        <p:nvSpPr>
          <p:cNvPr id="75786" name="Pentagon 7"/>
          <p:cNvSpPr>
            <a:spLocks noChangeArrowheads="1"/>
          </p:cNvSpPr>
          <p:nvPr/>
        </p:nvSpPr>
        <p:spPr bwMode="auto">
          <a:xfrm>
            <a:off x="1698625" y="2581275"/>
            <a:ext cx="7200900" cy="1166813"/>
          </a:xfrm>
          <a:prstGeom prst="homePlate">
            <a:avLst>
              <a:gd name="adj" fmla="val 37629"/>
            </a:avLst>
          </a:prstGeom>
          <a:noFill/>
          <a:ln w="12700" algn="ctr">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spcAft>
                <a:spcPts val="1800"/>
              </a:spcAft>
            </a:pPr>
            <a:r>
              <a:rPr lang="en-US" b="1"/>
              <a:t>Empowers</a:t>
            </a:r>
            <a:r>
              <a:rPr lang="en-US"/>
              <a:t> the business to define and deploy new programs with configuration tools in a runtime environment</a:t>
            </a:r>
          </a:p>
        </p:txBody>
      </p:sp>
      <p:sp>
        <p:nvSpPr>
          <p:cNvPr id="9" name="Rectangle 8"/>
          <p:cNvSpPr/>
          <p:nvPr/>
        </p:nvSpPr>
        <p:spPr bwMode="auto">
          <a:xfrm>
            <a:off x="438150" y="3906838"/>
            <a:ext cx="1241425" cy="1158875"/>
          </a:xfrm>
          <a:prstGeom prst="rect">
            <a:avLst/>
          </a:prstGeom>
          <a:solidFill>
            <a:srgbClr val="17AF4B"/>
          </a:solidFill>
          <a:ln w="28575" cap="flat" cmpd="sng" algn="ctr">
            <a:noFill/>
            <a:prstDash val="solid"/>
            <a:round/>
            <a:headEnd type="none" w="med" len="med"/>
            <a:tailEnd type="none" w="med" len="med"/>
          </a:ln>
          <a:effectLst/>
          <a:extLst/>
        </p:spPr>
        <p:txBody>
          <a:bodyPr/>
          <a:lstStyle/>
          <a:p>
            <a:pPr algn="ctr" fontAlgn="auto">
              <a:spcBef>
                <a:spcPts val="0"/>
              </a:spcBef>
              <a:spcAft>
                <a:spcPts val="0"/>
              </a:spcAft>
              <a:defRPr/>
            </a:pPr>
            <a:endParaRPr lang="en-US" kern="0" dirty="0">
              <a:solidFill>
                <a:srgbClr val="000000"/>
              </a:solidFill>
              <a:ea typeface="ＭＳ Ｐゴシック" pitchFamily="34" charset="-128"/>
              <a:cs typeface="+mn-cs"/>
            </a:endParaRPr>
          </a:p>
        </p:txBody>
      </p:sp>
      <p:sp>
        <p:nvSpPr>
          <p:cNvPr id="10" name="Rectangle 9"/>
          <p:cNvSpPr/>
          <p:nvPr/>
        </p:nvSpPr>
        <p:spPr bwMode="auto">
          <a:xfrm>
            <a:off x="446088" y="2581275"/>
            <a:ext cx="1241425" cy="1158875"/>
          </a:xfrm>
          <a:prstGeom prst="rect">
            <a:avLst/>
          </a:prstGeom>
          <a:solidFill>
            <a:schemeClr val="accent5"/>
          </a:solidFill>
          <a:ln w="28575" cap="flat" cmpd="sng" algn="ctr">
            <a:noFill/>
            <a:prstDash val="solid"/>
            <a:round/>
            <a:headEnd type="none" w="med" len="med"/>
            <a:tailEnd type="none" w="med" len="med"/>
          </a:ln>
          <a:effectLst/>
          <a:extLst/>
        </p:spPr>
        <p:txBody>
          <a:bodyPr/>
          <a:lstStyle/>
          <a:p>
            <a:pPr algn="ctr" fontAlgn="auto">
              <a:spcBef>
                <a:spcPts val="0"/>
              </a:spcBef>
              <a:spcAft>
                <a:spcPts val="0"/>
              </a:spcAft>
              <a:defRPr/>
            </a:pPr>
            <a:endParaRPr lang="en-US" kern="0" dirty="0">
              <a:solidFill>
                <a:srgbClr val="FF9900"/>
              </a:solidFill>
              <a:ea typeface="ＭＳ Ｐゴシック" pitchFamily="34" charset="-128"/>
              <a:cs typeface="+mn-cs"/>
            </a:endParaRPr>
          </a:p>
        </p:txBody>
      </p:sp>
      <p:sp>
        <p:nvSpPr>
          <p:cNvPr id="75789" name="Pentagon 13"/>
          <p:cNvSpPr>
            <a:spLocks noChangeArrowheads="1"/>
          </p:cNvSpPr>
          <p:nvPr/>
        </p:nvSpPr>
        <p:spPr bwMode="auto">
          <a:xfrm>
            <a:off x="1687513" y="1263650"/>
            <a:ext cx="7212012" cy="1168400"/>
          </a:xfrm>
          <a:prstGeom prst="homePlate">
            <a:avLst>
              <a:gd name="adj" fmla="val 37578"/>
            </a:avLst>
          </a:prstGeom>
          <a:noFill/>
          <a:ln w="12700" algn="ctr">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spcAft>
                <a:spcPts val="1800"/>
              </a:spcAft>
            </a:pPr>
            <a:r>
              <a:rPr lang="en-US" b="1"/>
              <a:t>Enables</a:t>
            </a:r>
            <a:r>
              <a:rPr lang="en-US"/>
              <a:t> rapid, lower-risk implementation by leveraging prebuilt and configurable social service elements and business processes</a:t>
            </a:r>
          </a:p>
        </p:txBody>
      </p:sp>
      <p:sp>
        <p:nvSpPr>
          <p:cNvPr id="15" name="Rectangle 14"/>
          <p:cNvSpPr/>
          <p:nvPr/>
        </p:nvSpPr>
        <p:spPr bwMode="auto">
          <a:xfrm>
            <a:off x="446088" y="1263650"/>
            <a:ext cx="1241425" cy="1158875"/>
          </a:xfrm>
          <a:prstGeom prst="rect">
            <a:avLst/>
          </a:prstGeom>
          <a:solidFill>
            <a:schemeClr val="accent6"/>
          </a:solidFill>
          <a:ln w="28575" cap="flat" cmpd="sng" algn="ctr">
            <a:noFill/>
            <a:prstDash val="solid"/>
            <a:round/>
            <a:headEnd type="none" w="med" len="med"/>
            <a:tailEnd type="none" w="med" len="med"/>
          </a:ln>
          <a:effectLst/>
          <a:extLst/>
        </p:spPr>
        <p:txBody>
          <a:bodyPr/>
          <a:lstStyle/>
          <a:p>
            <a:pPr algn="ctr" fontAlgn="auto">
              <a:spcBef>
                <a:spcPts val="0"/>
              </a:spcBef>
              <a:spcAft>
                <a:spcPts val="0"/>
              </a:spcAft>
              <a:defRPr/>
            </a:pPr>
            <a:endParaRPr lang="en-US" kern="0" dirty="0">
              <a:solidFill>
                <a:srgbClr val="FF9900"/>
              </a:solidFill>
              <a:ea typeface="ＭＳ Ｐゴシック" pitchFamily="34" charset="-128"/>
              <a:cs typeface="+mn-cs"/>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8" descr="VIDEO_061-01.png"/>
          <p:cNvPicPr>
            <a:picLocks noChangeAspect="1"/>
          </p:cNvPicPr>
          <p:nvPr/>
        </p:nvPicPr>
        <p:blipFill>
          <a:blip r:embed="rId2">
            <a:extLst>
              <a:ext uri="{28A0092B-C50C-407E-A947-70E740481C1C}">
                <a14:useLocalDpi xmlns:a14="http://schemas.microsoft.com/office/drawing/2010/main" xmlns="" val="0"/>
              </a:ext>
            </a:extLst>
          </a:blip>
          <a:srcRect r="25005"/>
          <a:stretch>
            <a:fillRect/>
          </a:stretch>
        </p:blipFill>
        <p:spPr bwMode="auto">
          <a:xfrm>
            <a:off x="0" y="1270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7827" name="Picture 10" descr="ibm_37-01.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068888" y="3336925"/>
            <a:ext cx="4197350" cy="3446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7828" name="BainBulletsConfiguration" hidden="1"/>
          <p:cNvSpPr txBox="1">
            <a:spLocks noChangeArrowheads="1"/>
          </p:cNvSpPr>
          <p:nvPr/>
        </p:nvSpPr>
        <p:spPr bwMode="auto">
          <a:xfrm>
            <a:off x="12700" y="12700"/>
            <a:ext cx="8890000" cy="107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endParaRPr lang="en-US" sz="100">
              <a:solidFill>
                <a:srgbClr val="FFFFFF"/>
              </a:solidFill>
            </a:endParaRPr>
          </a:p>
        </p:txBody>
      </p:sp>
      <p:sp>
        <p:nvSpPr>
          <p:cNvPr id="8" name="Title 1"/>
          <p:cNvSpPr txBox="1">
            <a:spLocks/>
          </p:cNvSpPr>
          <p:nvPr/>
        </p:nvSpPr>
        <p:spPr>
          <a:xfrm>
            <a:off x="390525" y="609600"/>
            <a:ext cx="6821488" cy="5386090"/>
          </a:xfrm>
          <a:prstGeom prst="rect">
            <a:avLst/>
          </a:prstGeom>
          <a:ln>
            <a:noFill/>
          </a:ln>
        </p:spPr>
        <p:txBody>
          <a:bodyPr>
            <a:spAutoFit/>
          </a:bodyPr>
          <a:lstStyle>
            <a:lvl1pPr algn="l" rtl="0" eaLnBrk="0" fontAlgn="base" hangingPunct="0">
              <a:spcBef>
                <a:spcPct val="0"/>
              </a:spcBef>
              <a:spcAft>
                <a:spcPct val="0"/>
              </a:spcAft>
              <a:defRPr sz="2000">
                <a:solidFill>
                  <a:srgbClr val="000000"/>
                </a:solidFill>
                <a:latin typeface="+mj-lt"/>
                <a:ea typeface="MS PGothic" pitchFamily="34" charset="-128"/>
                <a:cs typeface="ＭＳ Ｐゴシック" charset="0"/>
              </a:defRPr>
            </a:lvl1pPr>
            <a:lvl2pPr algn="l" rtl="0" eaLnBrk="0" fontAlgn="base" hangingPunct="0">
              <a:spcBef>
                <a:spcPct val="0"/>
              </a:spcBef>
              <a:spcAft>
                <a:spcPct val="0"/>
              </a:spcAft>
              <a:defRPr sz="2000">
                <a:solidFill>
                  <a:srgbClr val="000000"/>
                </a:solidFill>
                <a:latin typeface="Arial" charset="0"/>
                <a:ea typeface="MS PGothic" pitchFamily="34" charset="-128"/>
                <a:cs typeface="ＭＳ Ｐゴシック" charset="0"/>
              </a:defRPr>
            </a:lvl2pPr>
            <a:lvl3pPr algn="l" rtl="0" eaLnBrk="0" fontAlgn="base" hangingPunct="0">
              <a:spcBef>
                <a:spcPct val="0"/>
              </a:spcBef>
              <a:spcAft>
                <a:spcPct val="0"/>
              </a:spcAft>
              <a:defRPr sz="2000">
                <a:solidFill>
                  <a:srgbClr val="000000"/>
                </a:solidFill>
                <a:latin typeface="Arial" charset="0"/>
                <a:ea typeface="MS PGothic" pitchFamily="34" charset="-128"/>
                <a:cs typeface="ＭＳ Ｐゴシック" charset="0"/>
              </a:defRPr>
            </a:lvl3pPr>
            <a:lvl4pPr algn="l" rtl="0" eaLnBrk="0" fontAlgn="base" hangingPunct="0">
              <a:spcBef>
                <a:spcPct val="0"/>
              </a:spcBef>
              <a:spcAft>
                <a:spcPct val="0"/>
              </a:spcAft>
              <a:defRPr sz="2000">
                <a:solidFill>
                  <a:srgbClr val="000000"/>
                </a:solidFill>
                <a:latin typeface="Arial" charset="0"/>
                <a:ea typeface="MS PGothic" pitchFamily="34" charset="-128"/>
                <a:cs typeface="ＭＳ Ｐゴシック" charset="0"/>
              </a:defRPr>
            </a:lvl4pPr>
            <a:lvl5pPr algn="l" rtl="0" eaLnBrk="0" fontAlgn="base" hangingPunct="0">
              <a:spcBef>
                <a:spcPct val="0"/>
              </a:spcBef>
              <a:spcAft>
                <a:spcPct val="0"/>
              </a:spcAft>
              <a:defRPr sz="2000">
                <a:solidFill>
                  <a:srgbClr val="000000"/>
                </a:solidFill>
                <a:latin typeface="Arial" charset="0"/>
                <a:ea typeface="MS PGothic" pitchFamily="34" charset="-128"/>
                <a:cs typeface="ＭＳ Ｐゴシック" charset="0"/>
              </a:defRPr>
            </a:lvl5pPr>
            <a:lvl6pPr marL="457200" algn="l" rtl="0" fontAlgn="base">
              <a:spcBef>
                <a:spcPct val="0"/>
              </a:spcBef>
              <a:spcAft>
                <a:spcPct val="0"/>
              </a:spcAft>
              <a:defRPr sz="2200" b="1">
                <a:solidFill>
                  <a:schemeClr val="tx2"/>
                </a:solidFill>
                <a:latin typeface="Arial" charset="0"/>
                <a:ea typeface="ＭＳ Ｐゴシック" charset="0"/>
              </a:defRPr>
            </a:lvl6pPr>
            <a:lvl7pPr marL="914400" algn="l" rtl="0" fontAlgn="base">
              <a:spcBef>
                <a:spcPct val="0"/>
              </a:spcBef>
              <a:spcAft>
                <a:spcPct val="0"/>
              </a:spcAft>
              <a:defRPr sz="2200" b="1">
                <a:solidFill>
                  <a:schemeClr val="tx2"/>
                </a:solidFill>
                <a:latin typeface="Arial" charset="0"/>
                <a:ea typeface="ＭＳ Ｐゴシック" charset="0"/>
              </a:defRPr>
            </a:lvl7pPr>
            <a:lvl8pPr marL="1371600" algn="l" rtl="0" fontAlgn="base">
              <a:spcBef>
                <a:spcPct val="0"/>
              </a:spcBef>
              <a:spcAft>
                <a:spcPct val="0"/>
              </a:spcAft>
              <a:defRPr sz="2200" b="1">
                <a:solidFill>
                  <a:schemeClr val="tx2"/>
                </a:solidFill>
                <a:latin typeface="Arial" charset="0"/>
                <a:ea typeface="ＭＳ Ｐゴシック" charset="0"/>
              </a:defRPr>
            </a:lvl8pPr>
            <a:lvl9pPr marL="1828800" algn="l" rtl="0" fontAlgn="base">
              <a:spcBef>
                <a:spcPct val="0"/>
              </a:spcBef>
              <a:spcAft>
                <a:spcPct val="0"/>
              </a:spcAft>
              <a:defRPr sz="2200" b="1">
                <a:solidFill>
                  <a:schemeClr val="tx2"/>
                </a:solidFill>
                <a:latin typeface="Arial" charset="0"/>
                <a:ea typeface="ＭＳ Ｐゴシック" charset="0"/>
              </a:defRPr>
            </a:lvl9pPr>
          </a:lstStyle>
          <a:p>
            <a:pPr>
              <a:defRPr/>
            </a:pPr>
            <a:r>
              <a:rPr lang="en-US" sz="3600" kern="0" dirty="0" smtClean="0"/>
              <a:t>Thank you.</a:t>
            </a:r>
          </a:p>
          <a:p>
            <a:pPr lvl="0" eaLnBrk="1" hangingPunct="1"/>
            <a:endParaRPr lang="en-US" sz="2400" b="1" dirty="0" smtClean="0">
              <a:latin typeface="Arial" charset="0"/>
              <a:ea typeface="+mn-ea"/>
              <a:cs typeface="Arial" charset="0"/>
            </a:endParaRPr>
          </a:p>
          <a:p>
            <a:r>
              <a:rPr lang="en-US" sz="2400" b="1" dirty="0" smtClean="0"/>
              <a:t>John </a:t>
            </a:r>
            <a:r>
              <a:rPr lang="en-US" sz="2400" b="1" dirty="0"/>
              <a:t>J. Sweeney</a:t>
            </a:r>
            <a:r>
              <a:rPr lang="en-US" sz="2400" dirty="0"/>
              <a:t/>
            </a:r>
            <a:br>
              <a:rPr lang="en-US" sz="2400" dirty="0"/>
            </a:br>
            <a:r>
              <a:rPr lang="en-US" sz="2400" dirty="0"/>
              <a:t>Sr. Product Manager </a:t>
            </a:r>
            <a:br>
              <a:rPr lang="en-US" sz="2400" dirty="0"/>
            </a:br>
            <a:r>
              <a:rPr lang="en-US" sz="2400" dirty="0"/>
              <a:t>IBM Smarter Care and Social Programs</a:t>
            </a:r>
            <a:br>
              <a:rPr lang="en-US" sz="2400" dirty="0"/>
            </a:br>
            <a:r>
              <a:rPr lang="en-US" sz="2400" dirty="0">
                <a:hlinkClick r:id="rId4"/>
              </a:rPr>
              <a:t>jjsweeney@us.ibm.com</a:t>
            </a:r>
            <a:br>
              <a:rPr lang="en-US" sz="2400" dirty="0">
                <a:hlinkClick r:id="rId4"/>
              </a:rPr>
            </a:br>
            <a:endParaRPr lang="en-US" sz="3600" kern="0" dirty="0"/>
          </a:p>
          <a:p>
            <a:pPr lvl="0" eaLnBrk="1" hangingPunct="1"/>
            <a:r>
              <a:rPr lang="en-US" sz="2400" b="1" dirty="0">
                <a:latin typeface="Arial" charset="0"/>
                <a:cs typeface="Arial" charset="0"/>
              </a:rPr>
              <a:t>Jeff Mann</a:t>
            </a:r>
          </a:p>
          <a:p>
            <a:pPr lvl="0" eaLnBrk="1" hangingPunct="1"/>
            <a:r>
              <a:rPr lang="en-US" sz="2400" dirty="0">
                <a:latin typeface="Arial" charset="0"/>
                <a:cs typeface="Arial" charset="0"/>
              </a:rPr>
              <a:t>Strategy and Market Development</a:t>
            </a:r>
          </a:p>
          <a:p>
            <a:pPr lvl="0" eaLnBrk="1" hangingPunct="1"/>
            <a:r>
              <a:rPr lang="pt-BR" sz="2400" dirty="0">
                <a:latin typeface="Arial" charset="0"/>
                <a:cs typeface="Arial" charset="0"/>
              </a:rPr>
              <a:t>IBM Cúram Social Program Management</a:t>
            </a:r>
          </a:p>
          <a:p>
            <a:pPr lvl="0" eaLnBrk="1" hangingPunct="1"/>
            <a:r>
              <a:rPr lang="en-US" sz="2400" dirty="0" smtClean="0">
                <a:latin typeface="Arial" charset="0"/>
                <a:cs typeface="Arial" charset="0"/>
                <a:hlinkClick r:id="rId5"/>
              </a:rPr>
              <a:t>jmann@us.ibm.com</a:t>
            </a:r>
            <a:endParaRPr lang="en-US" sz="2400" dirty="0" smtClean="0">
              <a:latin typeface="Arial" charset="0"/>
              <a:cs typeface="Arial" charset="0"/>
            </a:endParaRPr>
          </a:p>
          <a:p>
            <a:pPr lvl="0" eaLnBrk="1" hangingPunct="1"/>
            <a:endParaRPr lang="en-US" sz="2400" kern="0" dirty="0">
              <a:latin typeface="Arial" charset="0"/>
              <a:cs typeface="Arial" charset="0"/>
            </a:endParaRPr>
          </a:p>
          <a:p>
            <a:pPr>
              <a:defRPr/>
            </a:pPr>
            <a:r>
              <a:rPr lang="en-US" sz="1600" kern="0" dirty="0">
                <a:hlinkClick r:id="rId6"/>
              </a:rPr>
              <a:t>http://</a:t>
            </a:r>
            <a:r>
              <a:rPr lang="en-US" sz="1600" kern="0" dirty="0" smtClean="0">
                <a:hlinkClick r:id="rId6"/>
              </a:rPr>
              <a:t>www-03.ibm.com/software/products/en/social-assistance-solution</a:t>
            </a:r>
            <a:endParaRPr lang="en-US" sz="1600" kern="0" dirty="0" smtClean="0"/>
          </a:p>
          <a:p>
            <a:pPr>
              <a:defRPr/>
            </a:pPr>
            <a:endParaRPr lang="en-US" sz="1600" kern="0"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73075" y="788988"/>
            <a:ext cx="6959600" cy="411162"/>
          </a:xfrm>
        </p:spPr>
        <p:txBody>
          <a:bodyPr/>
          <a:lstStyle/>
          <a:p>
            <a:pPr eaLnBrk="1" hangingPunct="1"/>
            <a:r>
              <a:rPr lang="en-US" smtClean="0"/>
              <a:t>Trademarks and notes</a:t>
            </a:r>
          </a:p>
        </p:txBody>
      </p:sp>
      <p:sp>
        <p:nvSpPr>
          <p:cNvPr id="78851" name="Rectangle 3"/>
          <p:cNvSpPr>
            <a:spLocks noGrp="1" noChangeArrowheads="1"/>
          </p:cNvSpPr>
          <p:nvPr>
            <p:ph type="body" idx="1"/>
          </p:nvPr>
        </p:nvSpPr>
        <p:spPr>
          <a:xfrm>
            <a:off x="474663" y="1458913"/>
            <a:ext cx="8166100" cy="4495800"/>
          </a:xfrm>
        </p:spPr>
        <p:txBody>
          <a:bodyPr/>
          <a:lstStyle/>
          <a:p>
            <a:pPr eaLnBrk="1" hangingPunct="1">
              <a:buFont typeface="Wingdings" pitchFamily="2" charset="2"/>
              <a:buNone/>
            </a:pPr>
            <a:r>
              <a:rPr lang="en-US" sz="1600" smtClean="0"/>
              <a:t>© IBM Corporation 2015</a:t>
            </a:r>
            <a:endParaRPr lang="en-GB" sz="1600" smtClean="0"/>
          </a:p>
          <a:p>
            <a:pPr>
              <a:buClrTx/>
              <a:buFont typeface="Arial" pitchFamily="34" charset="0"/>
              <a:buChar char="•"/>
            </a:pPr>
            <a:r>
              <a:rPr lang="en-US" sz="1600" smtClean="0"/>
              <a:t>IBM, the IBM logo, ibm.com, and Cúram are trademarks or registered trademarks of International Business Machines Corporation in the United States, other countries, or both. If these and other IBM trademarked terms are marked on their first occurrence in this information with the appropriate symbol (</a:t>
            </a:r>
            <a:r>
              <a:rPr lang="en-US" sz="1600" baseline="30000" smtClean="0"/>
              <a:t>®</a:t>
            </a:r>
            <a:r>
              <a:rPr lang="en-US" sz="1600" smtClean="0"/>
              <a:t> or </a:t>
            </a:r>
            <a:r>
              <a:rPr lang="en-US" sz="1600" baseline="30000" smtClean="0"/>
              <a:t>™</a:t>
            </a:r>
            <a:r>
              <a:rPr lang="en-US" sz="1600" smtClean="0"/>
              <a:t>), these symbols indicate U.S. registered or common law trademarks owned by IBM at the time this information was published. Such trademarks may also be registered or common law trademarks in other countries. A current list of IBM trademarks is available on the Web at </a:t>
            </a:r>
            <a:r>
              <a:rPr lang="ja-JP" altLang="en-US" sz="1600" smtClean="0"/>
              <a:t>“</a:t>
            </a:r>
            <a:r>
              <a:rPr lang="en-US" altLang="ja-JP" sz="1600" smtClean="0">
                <a:hlinkClick r:id="rId2"/>
              </a:rPr>
              <a:t>Copyright and trademark information</a:t>
            </a:r>
            <a:r>
              <a:rPr lang="ja-JP" altLang="en-US" sz="1600" smtClean="0"/>
              <a:t>”</a:t>
            </a:r>
            <a:r>
              <a:rPr lang="en-US" altLang="ja-JP" sz="1600" smtClean="0"/>
              <a:t> at </a:t>
            </a:r>
            <a:r>
              <a:rPr lang="en-US" altLang="ja-JP" sz="1600" b="1" smtClean="0">
                <a:hlinkClick r:id="rId2"/>
              </a:rPr>
              <a:t>ibm.com</a:t>
            </a:r>
            <a:r>
              <a:rPr lang="en-US" altLang="ja-JP" sz="1600" smtClean="0">
                <a:hlinkClick r:id="rId2"/>
              </a:rPr>
              <a:t>/legal/copytrade.shtml</a:t>
            </a:r>
            <a:r>
              <a:rPr lang="en-US" altLang="ja-JP" sz="1600" smtClean="0"/>
              <a:t>.</a:t>
            </a:r>
          </a:p>
          <a:p>
            <a:pPr eaLnBrk="1" hangingPunct="1">
              <a:buClrTx/>
              <a:buFont typeface="Arial" pitchFamily="34" charset="0"/>
              <a:buChar char="•"/>
            </a:pPr>
            <a:r>
              <a:rPr lang="en-GB" sz="1600" smtClean="0"/>
              <a:t>Other company, product, and service names may be trademarks or service marks of others.</a:t>
            </a:r>
          </a:p>
          <a:p>
            <a:pPr eaLnBrk="1" hangingPunct="1">
              <a:buClrTx/>
              <a:buFont typeface="Arial" pitchFamily="34" charset="0"/>
              <a:buChar char="•"/>
            </a:pPr>
            <a:r>
              <a:rPr lang="en-GB" sz="1600" smtClean="0"/>
              <a:t>References in this publication to IBM products or services do not imply that IBM intends to make them available in all countries in which IBM operates.</a:t>
            </a:r>
            <a:endParaRPr lang="en-US" sz="1600" smtClean="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p:nvPr/>
        </p:nvSpPr>
        <p:spPr>
          <a:xfrm>
            <a:off x="0" y="5357813"/>
            <a:ext cx="9144000" cy="1169987"/>
          </a:xfrm>
          <a:prstGeom prst="rect">
            <a:avLst/>
          </a:prstGeom>
          <a:gradFill flip="none" rotWithShape="1">
            <a:gsLst>
              <a:gs pos="0">
                <a:schemeClr val="bg1">
                  <a:lumMod val="85000"/>
                </a:schemeClr>
              </a:gs>
              <a:gs pos="100000">
                <a:schemeClr val="bg1">
                  <a:lumMod val="95000"/>
                </a:schemeClr>
              </a:gs>
            </a:gsLst>
            <a:lin ang="0" scaled="0"/>
            <a:tileRect/>
          </a:gradFill>
          <a:ln w="9525"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ea typeface="ＭＳ Ｐゴシック"/>
              <a:cs typeface="+mn-cs"/>
            </a:endParaRPr>
          </a:p>
        </p:txBody>
      </p:sp>
      <p:sp>
        <p:nvSpPr>
          <p:cNvPr id="17411" name="Title 9"/>
          <p:cNvSpPr>
            <a:spLocks noGrp="1"/>
          </p:cNvSpPr>
          <p:nvPr>
            <p:ph type="title" idx="4294967295"/>
          </p:nvPr>
        </p:nvSpPr>
        <p:spPr>
          <a:xfrm>
            <a:off x="457200" y="685800"/>
            <a:ext cx="8720138" cy="411163"/>
          </a:xfrm>
        </p:spPr>
        <p:txBody>
          <a:bodyPr/>
          <a:lstStyle/>
          <a:p>
            <a:r>
              <a:rPr lang="en-IE" smtClean="0"/>
              <a:t>Social program management is the core of what we do</a:t>
            </a:r>
            <a:endParaRPr lang="en-GB" smtClean="0"/>
          </a:p>
        </p:txBody>
      </p:sp>
      <p:graphicFrame>
        <p:nvGraphicFramePr>
          <p:cNvPr id="3" name="Table 2"/>
          <p:cNvGraphicFramePr>
            <a:graphicFrameLocks noGrp="1"/>
          </p:cNvGraphicFramePr>
          <p:nvPr/>
        </p:nvGraphicFramePr>
        <p:xfrm>
          <a:off x="904875" y="1074738"/>
          <a:ext cx="7358061" cy="4160837"/>
        </p:xfrm>
        <a:graphic>
          <a:graphicData uri="http://schemas.openxmlformats.org/drawingml/2006/table">
            <a:tbl>
              <a:tblPr firstRow="1" bandRow="1">
                <a:tableStyleId>{F5AB1C69-6EDB-4FF4-983F-18BD219EF322}</a:tableStyleId>
              </a:tblPr>
              <a:tblGrid>
                <a:gridCol w="1111593"/>
                <a:gridCol w="1041078"/>
                <a:gridCol w="1041078"/>
                <a:gridCol w="1041078"/>
                <a:gridCol w="1041078"/>
                <a:gridCol w="1041078"/>
                <a:gridCol w="1041078"/>
              </a:tblGrid>
              <a:tr h="543620">
                <a:tc>
                  <a:txBody>
                    <a:bodyPr/>
                    <a:lstStyle/>
                    <a:p>
                      <a:pPr algn="ctr"/>
                      <a:endParaRPr lang="en-US" sz="1100" b="0" dirty="0"/>
                    </a:p>
                  </a:txBody>
                  <a:tcPr marL="0" marR="0" marT="0" marB="0" anchor="ctr">
                    <a:solidFill>
                      <a:schemeClr val="bg1"/>
                    </a:solidFill>
                  </a:tcPr>
                </a:tc>
                <a:tc>
                  <a:txBody>
                    <a:bodyPr/>
                    <a:lstStyle/>
                    <a:p>
                      <a:pPr algn="ctr"/>
                      <a:r>
                        <a:rPr lang="en-US" sz="1100" b="1" dirty="0" smtClean="0"/>
                        <a:t>Family</a:t>
                      </a:r>
                      <a:br>
                        <a:rPr lang="en-US" sz="1100" b="1" dirty="0" smtClean="0"/>
                      </a:br>
                      <a:r>
                        <a:rPr lang="en-US" sz="1100" b="1" dirty="0" smtClean="0"/>
                        <a:t> services</a:t>
                      </a:r>
                      <a:endParaRPr lang="en-US" sz="1100" b="1" dirty="0"/>
                    </a:p>
                  </a:txBody>
                  <a:tcPr marL="0" marR="0" marT="0" marB="0" anchor="ctr">
                    <a:solidFill>
                      <a:srgbClr val="002060"/>
                    </a:solidFill>
                  </a:tcPr>
                </a:tc>
                <a:tc>
                  <a:txBody>
                    <a:bodyPr/>
                    <a:lstStyle/>
                    <a:p>
                      <a:pPr algn="ctr"/>
                      <a:r>
                        <a:rPr lang="en-US" sz="1100" b="1" dirty="0" smtClean="0"/>
                        <a:t>Employment</a:t>
                      </a:r>
                      <a:endParaRPr lang="en-US" sz="1100" b="1" dirty="0"/>
                    </a:p>
                  </a:txBody>
                  <a:tcPr marL="0" marR="0" marT="0" marB="0" anchor="ctr">
                    <a:solidFill>
                      <a:srgbClr val="002060"/>
                    </a:solidFill>
                  </a:tcPr>
                </a:tc>
                <a:tc>
                  <a:txBody>
                    <a:bodyPr/>
                    <a:lstStyle/>
                    <a:p>
                      <a:pPr algn="ctr"/>
                      <a:r>
                        <a:rPr lang="en-US" sz="1100" b="1" dirty="0" smtClean="0"/>
                        <a:t>Public</a:t>
                      </a:r>
                      <a:r>
                        <a:rPr lang="en-US" sz="1100" b="1" baseline="0" dirty="0" smtClean="0"/>
                        <a:t> </a:t>
                      </a:r>
                      <a:br>
                        <a:rPr lang="en-US" sz="1100" b="1" baseline="0" dirty="0" smtClean="0"/>
                      </a:br>
                      <a:r>
                        <a:rPr lang="en-US" sz="1100" b="1" baseline="0" dirty="0" smtClean="0"/>
                        <a:t>pensions</a:t>
                      </a:r>
                      <a:endParaRPr lang="en-US" sz="1100" b="1" dirty="0"/>
                    </a:p>
                  </a:txBody>
                  <a:tcPr marL="0" marR="0" marT="0" marB="0" anchor="ctr">
                    <a:solidFill>
                      <a:srgbClr val="002060"/>
                    </a:solidFill>
                  </a:tcPr>
                </a:tc>
                <a:tc>
                  <a:txBody>
                    <a:bodyPr/>
                    <a:lstStyle/>
                    <a:p>
                      <a:pPr algn="ctr"/>
                      <a:r>
                        <a:rPr lang="en-US" sz="1100" b="1" dirty="0" smtClean="0"/>
                        <a:t>Disability management</a:t>
                      </a:r>
                      <a:endParaRPr lang="en-US" sz="1100" b="1" dirty="0"/>
                    </a:p>
                  </a:txBody>
                  <a:tcPr marL="0" marR="0" marT="0" marB="0" anchor="ctr">
                    <a:solidFill>
                      <a:srgbClr val="002060"/>
                    </a:solidFill>
                  </a:tcPr>
                </a:tc>
                <a:tc>
                  <a:txBody>
                    <a:bodyPr/>
                    <a:lstStyle/>
                    <a:p>
                      <a:pPr algn="ctr"/>
                      <a:r>
                        <a:rPr lang="en-US" sz="1100" b="1" dirty="0" smtClean="0"/>
                        <a:t>Social </a:t>
                      </a:r>
                      <a:br>
                        <a:rPr lang="en-US" sz="1100" b="1" dirty="0" smtClean="0"/>
                      </a:br>
                      <a:r>
                        <a:rPr lang="en-US" sz="1100" b="1" dirty="0" smtClean="0"/>
                        <a:t>assistance</a:t>
                      </a:r>
                      <a:endParaRPr lang="en-US" sz="1100" b="1" dirty="0"/>
                    </a:p>
                  </a:txBody>
                  <a:tcPr marL="0" marR="0" marT="0" marB="0" anchor="ctr">
                    <a:solidFill>
                      <a:srgbClr val="002060"/>
                    </a:solidFill>
                  </a:tcPr>
                </a:tc>
                <a:tc>
                  <a:txBody>
                    <a:bodyPr/>
                    <a:lstStyle/>
                    <a:p>
                      <a:pPr algn="ctr"/>
                      <a:r>
                        <a:rPr lang="en-US" sz="1100" b="1" dirty="0" smtClean="0"/>
                        <a:t>Government health</a:t>
                      </a:r>
                      <a:endParaRPr lang="en-US" sz="1100" b="1" dirty="0"/>
                    </a:p>
                  </a:txBody>
                  <a:tcPr marL="0" marR="0" marT="0" marB="0" anchor="ctr">
                    <a:solidFill>
                      <a:srgbClr val="002060"/>
                    </a:solidFill>
                  </a:tcPr>
                </a:tc>
              </a:tr>
              <a:tr h="137199">
                <a:tc>
                  <a:txBody>
                    <a:bodyPr/>
                    <a:lstStyle/>
                    <a:p>
                      <a:pPr algn="ctr"/>
                      <a:endParaRPr lang="en-US" sz="900" b="1" dirty="0">
                        <a:solidFill>
                          <a:schemeClr val="bg1"/>
                        </a:solidFill>
                      </a:endParaRPr>
                    </a:p>
                  </a:txBody>
                  <a:tcPr marL="0" marR="0" marT="0" marB="0" anchor="ctr">
                    <a:solidFill>
                      <a:srgbClr val="FFFFFF"/>
                    </a:solidFill>
                  </a:tcPr>
                </a:tc>
                <a:tc>
                  <a:txBody>
                    <a:bodyPr/>
                    <a:lstStyle/>
                    <a:p>
                      <a:pPr algn="ctr"/>
                      <a:endParaRPr lang="en-US" sz="900" b="0" dirty="0"/>
                    </a:p>
                  </a:txBody>
                  <a:tcPr marL="0" marR="0" marT="0" marB="0" anchor="ctr">
                    <a:solidFill>
                      <a:srgbClr val="FFFFFF"/>
                    </a:solidFill>
                  </a:tcPr>
                </a:tc>
                <a:tc>
                  <a:txBody>
                    <a:bodyPr/>
                    <a:lstStyle/>
                    <a:p>
                      <a:pPr algn="ctr"/>
                      <a:endParaRPr lang="en-US" sz="900" b="0" dirty="0"/>
                    </a:p>
                  </a:txBody>
                  <a:tcPr marL="0" marR="0" marT="0" marB="0" anchor="ctr">
                    <a:solidFill>
                      <a:srgbClr val="FFFFFF"/>
                    </a:solidFill>
                  </a:tcPr>
                </a:tc>
                <a:tc>
                  <a:txBody>
                    <a:bodyPr/>
                    <a:lstStyle/>
                    <a:p>
                      <a:pPr algn="ctr"/>
                      <a:endParaRPr lang="en-US" sz="900" b="0" dirty="0"/>
                    </a:p>
                  </a:txBody>
                  <a:tcPr marL="0" marR="0" marT="0" marB="0" anchor="ctr">
                    <a:solidFill>
                      <a:srgbClr val="FFFFFF"/>
                    </a:solidFill>
                  </a:tcPr>
                </a:tc>
                <a:tc>
                  <a:txBody>
                    <a:bodyPr/>
                    <a:lstStyle/>
                    <a:p>
                      <a:pPr algn="ctr"/>
                      <a:endParaRPr lang="en-US" sz="900" b="0" dirty="0"/>
                    </a:p>
                  </a:txBody>
                  <a:tcPr marL="0" marR="0" marT="0" marB="0" anchor="ctr">
                    <a:solidFill>
                      <a:srgbClr val="FFFFFF"/>
                    </a:solidFill>
                  </a:tcPr>
                </a:tc>
                <a:tc>
                  <a:txBody>
                    <a:bodyPr/>
                    <a:lstStyle/>
                    <a:p>
                      <a:pPr algn="ctr"/>
                      <a:endParaRPr lang="en-US" sz="900" b="0" dirty="0"/>
                    </a:p>
                  </a:txBody>
                  <a:tcPr marL="0" marR="0" marT="0" marB="0" anchor="ctr">
                    <a:solidFill>
                      <a:srgbClr val="FFFFFF"/>
                    </a:solidFill>
                  </a:tcPr>
                </a:tc>
                <a:tc>
                  <a:txBody>
                    <a:bodyPr/>
                    <a:lstStyle/>
                    <a:p>
                      <a:pPr algn="ctr"/>
                      <a:endParaRPr lang="en-US" sz="900" b="0" dirty="0"/>
                    </a:p>
                  </a:txBody>
                  <a:tcPr marL="0" marR="0" marT="0" marB="0" anchor="ctr">
                    <a:solidFill>
                      <a:srgbClr val="FFFFFF"/>
                    </a:solidFill>
                  </a:tcPr>
                </a:tc>
              </a:tr>
              <a:tr h="1048214">
                <a:tc>
                  <a:txBody>
                    <a:bodyPr/>
                    <a:lstStyle/>
                    <a:p>
                      <a:pPr algn="ctr"/>
                      <a:r>
                        <a:rPr lang="en-US" sz="1100" b="1" dirty="0" smtClean="0">
                          <a:solidFill>
                            <a:schemeClr val="bg1"/>
                          </a:solidFill>
                        </a:rPr>
                        <a:t>National</a:t>
                      </a:r>
                      <a:br>
                        <a:rPr lang="en-US" sz="1100" b="1" dirty="0" smtClean="0">
                          <a:solidFill>
                            <a:schemeClr val="bg1"/>
                          </a:solidFill>
                        </a:rPr>
                      </a:br>
                      <a:r>
                        <a:rPr lang="en-US" sz="1100" b="1" dirty="0" smtClean="0">
                          <a:solidFill>
                            <a:schemeClr val="bg1"/>
                          </a:solidFill>
                        </a:rPr>
                        <a:t>government</a:t>
                      </a:r>
                      <a:endParaRPr lang="en-US" sz="1100" b="1" dirty="0">
                        <a:solidFill>
                          <a:schemeClr val="bg1"/>
                        </a:solidFill>
                      </a:endParaRPr>
                    </a:p>
                  </a:txBody>
                  <a:tcPr marL="0" marR="0" marT="0" marB="0" anchor="ctr">
                    <a:solidFill>
                      <a:schemeClr val="accent2"/>
                    </a:solidFill>
                  </a:tcPr>
                </a:tc>
                <a:tc>
                  <a:txBody>
                    <a:bodyPr/>
                    <a:lstStyle/>
                    <a:p>
                      <a:pPr algn="ctr"/>
                      <a:r>
                        <a:rPr lang="en-US" sz="900" b="1" dirty="0" smtClean="0">
                          <a:solidFill>
                            <a:schemeClr val="tx1"/>
                          </a:solidFill>
                        </a:rPr>
                        <a:t>Family</a:t>
                      </a:r>
                      <a:br>
                        <a:rPr lang="en-US" sz="900" b="1" dirty="0" smtClean="0">
                          <a:solidFill>
                            <a:schemeClr val="tx1"/>
                          </a:solidFill>
                        </a:rPr>
                      </a:br>
                      <a:r>
                        <a:rPr lang="en-US" sz="900" b="1" dirty="0" smtClean="0">
                          <a:solidFill>
                            <a:schemeClr val="tx1"/>
                          </a:solidFill>
                        </a:rPr>
                        <a:t>benefits</a:t>
                      </a:r>
                      <a:endParaRPr lang="en-US" sz="900" b="1" dirty="0">
                        <a:solidFill>
                          <a:schemeClr val="tx1"/>
                        </a:solidFill>
                      </a:endParaRPr>
                    </a:p>
                  </a:txBody>
                  <a:tcPr marL="0" marR="0" marT="0" marB="0" anchor="ctr">
                    <a:solidFill>
                      <a:schemeClr val="accent2">
                        <a:lumMod val="60000"/>
                        <a:lumOff val="40000"/>
                        <a:alpha val="25000"/>
                      </a:schemeClr>
                    </a:solidFill>
                  </a:tcPr>
                </a:tc>
                <a:tc>
                  <a:txBody>
                    <a:bodyPr/>
                    <a:lstStyle/>
                    <a:p>
                      <a:pPr algn="ctr"/>
                      <a:r>
                        <a:rPr lang="en-US" sz="900" b="1" dirty="0" smtClean="0">
                          <a:solidFill>
                            <a:schemeClr val="tx1"/>
                          </a:solidFill>
                        </a:rPr>
                        <a:t>Unemployment</a:t>
                      </a:r>
                      <a:br>
                        <a:rPr lang="en-US" sz="900" b="1" dirty="0" smtClean="0">
                          <a:solidFill>
                            <a:schemeClr val="tx1"/>
                          </a:solidFill>
                        </a:rPr>
                      </a:br>
                      <a:r>
                        <a:rPr lang="en-US" sz="900" b="1" dirty="0" smtClean="0">
                          <a:solidFill>
                            <a:schemeClr val="tx1"/>
                          </a:solidFill>
                        </a:rPr>
                        <a:t>benefits</a:t>
                      </a:r>
                      <a:endParaRPr lang="en-US" sz="900" b="1" dirty="0">
                        <a:solidFill>
                          <a:schemeClr val="tx1"/>
                        </a:solidFill>
                      </a:endParaRPr>
                    </a:p>
                  </a:txBody>
                  <a:tcPr marL="0" marR="0" marT="0" marB="0" anchor="ctr">
                    <a:solidFill>
                      <a:schemeClr val="accent2">
                        <a:lumMod val="60000"/>
                        <a:lumOff val="40000"/>
                        <a:alpha val="25000"/>
                      </a:schemeClr>
                    </a:solidFill>
                  </a:tcPr>
                </a:tc>
                <a:tc>
                  <a:txBody>
                    <a:bodyPr/>
                    <a:lstStyle/>
                    <a:p>
                      <a:pPr algn="ctr"/>
                      <a:r>
                        <a:rPr lang="en-US" sz="900" b="1" dirty="0" smtClean="0">
                          <a:solidFill>
                            <a:schemeClr val="tx1"/>
                          </a:solidFill>
                        </a:rPr>
                        <a:t>National</a:t>
                      </a:r>
                      <a:br>
                        <a:rPr lang="en-US" sz="900" b="1" dirty="0" smtClean="0">
                          <a:solidFill>
                            <a:schemeClr val="tx1"/>
                          </a:solidFill>
                        </a:rPr>
                      </a:br>
                      <a:r>
                        <a:rPr lang="en-US" sz="900" b="1" dirty="0" smtClean="0">
                          <a:solidFill>
                            <a:schemeClr val="tx1"/>
                          </a:solidFill>
                        </a:rPr>
                        <a:t>pensions</a:t>
                      </a:r>
                      <a:endParaRPr lang="en-US" sz="900" b="1" dirty="0">
                        <a:solidFill>
                          <a:schemeClr val="tx1"/>
                        </a:solidFill>
                      </a:endParaRPr>
                    </a:p>
                  </a:txBody>
                  <a:tcPr marL="0" marR="0" marT="0" marB="0" anchor="ctr">
                    <a:solidFill>
                      <a:schemeClr val="accent2">
                        <a:lumMod val="60000"/>
                        <a:lumOff val="40000"/>
                        <a:alpha val="25000"/>
                      </a:schemeClr>
                    </a:solidFill>
                  </a:tcPr>
                </a:tc>
                <a:tc>
                  <a:txBody>
                    <a:bodyPr/>
                    <a:lstStyle/>
                    <a:p>
                      <a:pPr algn="ctr"/>
                      <a:r>
                        <a:rPr lang="en-US" sz="900" b="1" dirty="0" smtClean="0">
                          <a:solidFill>
                            <a:schemeClr val="tx1"/>
                          </a:solidFill>
                        </a:rPr>
                        <a:t>Disability benefits and pensions</a:t>
                      </a:r>
                      <a:endParaRPr lang="en-US" sz="900" b="1" dirty="0">
                        <a:solidFill>
                          <a:schemeClr val="tx1"/>
                        </a:solidFill>
                      </a:endParaRPr>
                    </a:p>
                  </a:txBody>
                  <a:tcPr marL="0" marR="0" marT="0" marB="0" anchor="ctr">
                    <a:solidFill>
                      <a:schemeClr val="accent2">
                        <a:lumMod val="60000"/>
                        <a:lumOff val="40000"/>
                        <a:alpha val="25000"/>
                      </a:schemeClr>
                    </a:solidFill>
                  </a:tcPr>
                </a:tc>
                <a:tc>
                  <a:txBody>
                    <a:bodyPr/>
                    <a:lstStyle/>
                    <a:p>
                      <a:pPr algn="ctr"/>
                      <a:r>
                        <a:rPr lang="en-US" sz="900" b="1" dirty="0" smtClean="0">
                          <a:solidFill>
                            <a:schemeClr val="tx1"/>
                          </a:solidFill>
                        </a:rPr>
                        <a:t>Tax</a:t>
                      </a:r>
                      <a:r>
                        <a:rPr lang="en-US" sz="900" b="1" baseline="0" dirty="0" smtClean="0">
                          <a:solidFill>
                            <a:schemeClr val="tx1"/>
                          </a:solidFill>
                        </a:rPr>
                        <a:t> credits</a:t>
                      </a:r>
                    </a:p>
                    <a:p>
                      <a:pPr algn="ctr"/>
                      <a:endParaRPr lang="en-US" sz="900" b="1" baseline="0" dirty="0" smtClean="0">
                        <a:solidFill>
                          <a:schemeClr val="tx1"/>
                        </a:solidFill>
                      </a:endParaRPr>
                    </a:p>
                    <a:p>
                      <a:pPr algn="ctr"/>
                      <a:r>
                        <a:rPr lang="en-US" sz="900" b="1" baseline="0" dirty="0" smtClean="0">
                          <a:solidFill>
                            <a:schemeClr val="tx1"/>
                          </a:solidFill>
                        </a:rPr>
                        <a:t>Social benefits</a:t>
                      </a:r>
                      <a:endParaRPr lang="en-US" sz="900" b="1" dirty="0">
                        <a:solidFill>
                          <a:schemeClr val="tx1"/>
                        </a:solidFill>
                      </a:endParaRPr>
                    </a:p>
                  </a:txBody>
                  <a:tcPr marL="0" marR="0" marT="0" marB="0" anchor="ctr">
                    <a:solidFill>
                      <a:schemeClr val="accent2">
                        <a:lumMod val="60000"/>
                        <a:lumOff val="40000"/>
                        <a:alpha val="25000"/>
                      </a:schemeClr>
                    </a:solidFill>
                  </a:tcPr>
                </a:tc>
                <a:tc>
                  <a:txBody>
                    <a:bodyPr/>
                    <a:lstStyle/>
                    <a:p>
                      <a:pPr algn="ctr"/>
                      <a:r>
                        <a:rPr lang="en-US" sz="900" b="1" dirty="0" smtClean="0">
                          <a:solidFill>
                            <a:schemeClr val="tx1"/>
                          </a:solidFill>
                        </a:rPr>
                        <a:t>National health schemes</a:t>
                      </a:r>
                      <a:endParaRPr lang="en-US" sz="900" b="1" dirty="0">
                        <a:solidFill>
                          <a:schemeClr val="tx1"/>
                        </a:solidFill>
                      </a:endParaRPr>
                    </a:p>
                  </a:txBody>
                  <a:tcPr marL="0" marR="0" marT="0" marB="0" anchor="ctr">
                    <a:solidFill>
                      <a:schemeClr val="accent2">
                        <a:lumMod val="60000"/>
                        <a:lumOff val="40000"/>
                        <a:alpha val="25000"/>
                      </a:schemeClr>
                    </a:solidFill>
                  </a:tcPr>
                </a:tc>
              </a:tr>
              <a:tr h="167688">
                <a:tc>
                  <a:txBody>
                    <a:bodyPr/>
                    <a:lstStyle/>
                    <a:p>
                      <a:pPr algn="ctr"/>
                      <a:endParaRPr lang="en-US" sz="1100" b="1" dirty="0">
                        <a:solidFill>
                          <a:schemeClr val="bg1"/>
                        </a:solidFill>
                      </a:endParaRPr>
                    </a:p>
                  </a:txBody>
                  <a:tcPr marL="0" marR="0" marT="0" marB="0" anchor="ctr">
                    <a:solidFill>
                      <a:schemeClr val="bg1"/>
                    </a:solidFill>
                  </a:tcPr>
                </a:tc>
                <a:tc>
                  <a:txBody>
                    <a:bodyPr/>
                    <a:lstStyle/>
                    <a:p>
                      <a:pPr algn="ctr"/>
                      <a:endParaRPr lang="en-US" sz="900" b="1" dirty="0">
                        <a:solidFill>
                          <a:schemeClr val="tx1"/>
                        </a:solidFill>
                      </a:endParaRPr>
                    </a:p>
                  </a:txBody>
                  <a:tcPr marL="0" marR="0" marT="0" marB="0" anchor="ctr">
                    <a:solidFill>
                      <a:schemeClr val="bg1"/>
                    </a:solidFill>
                  </a:tcPr>
                </a:tc>
                <a:tc>
                  <a:txBody>
                    <a:bodyPr/>
                    <a:lstStyle/>
                    <a:p>
                      <a:pPr algn="ctr"/>
                      <a:endParaRPr lang="en-US" sz="900" b="1" dirty="0">
                        <a:solidFill>
                          <a:schemeClr val="tx1"/>
                        </a:solidFill>
                      </a:endParaRPr>
                    </a:p>
                  </a:txBody>
                  <a:tcPr marL="0" marR="0" marT="0" marB="0" anchor="ctr">
                    <a:solidFill>
                      <a:schemeClr val="bg1"/>
                    </a:solidFill>
                  </a:tcPr>
                </a:tc>
                <a:tc>
                  <a:txBody>
                    <a:bodyPr/>
                    <a:lstStyle/>
                    <a:p>
                      <a:pPr algn="ctr"/>
                      <a:endParaRPr lang="en-US" sz="900" b="1" dirty="0">
                        <a:solidFill>
                          <a:schemeClr val="tx1"/>
                        </a:solidFill>
                      </a:endParaRPr>
                    </a:p>
                  </a:txBody>
                  <a:tcPr marL="0" marR="0" marT="0" marB="0" anchor="ctr">
                    <a:solidFill>
                      <a:schemeClr val="bg1"/>
                    </a:solidFill>
                  </a:tcPr>
                </a:tc>
                <a:tc>
                  <a:txBody>
                    <a:bodyPr/>
                    <a:lstStyle/>
                    <a:p>
                      <a:pPr algn="ctr"/>
                      <a:endParaRPr lang="en-US" sz="900" b="1" dirty="0">
                        <a:solidFill>
                          <a:schemeClr val="tx1"/>
                        </a:solidFill>
                      </a:endParaRPr>
                    </a:p>
                  </a:txBody>
                  <a:tcPr marL="0" marR="0" marT="0" marB="0" anchor="ctr">
                    <a:solidFill>
                      <a:schemeClr val="bg1"/>
                    </a:solidFill>
                  </a:tcPr>
                </a:tc>
                <a:tc>
                  <a:txBody>
                    <a:bodyPr/>
                    <a:lstStyle/>
                    <a:p>
                      <a:pPr algn="ctr"/>
                      <a:endParaRPr lang="en-US" sz="900" b="1" dirty="0">
                        <a:solidFill>
                          <a:schemeClr val="tx1"/>
                        </a:solidFill>
                      </a:endParaRPr>
                    </a:p>
                  </a:txBody>
                  <a:tcPr marL="0" marR="0" marT="0" marB="0" anchor="ctr">
                    <a:solidFill>
                      <a:schemeClr val="bg1"/>
                    </a:solidFill>
                  </a:tcPr>
                </a:tc>
                <a:tc>
                  <a:txBody>
                    <a:bodyPr/>
                    <a:lstStyle/>
                    <a:p>
                      <a:pPr algn="ctr"/>
                      <a:endParaRPr lang="en-US" sz="900" b="1" dirty="0">
                        <a:solidFill>
                          <a:schemeClr val="tx1"/>
                        </a:solidFill>
                      </a:endParaRPr>
                    </a:p>
                  </a:txBody>
                  <a:tcPr marL="0" marR="0" marT="0" marB="0" anchor="ctr">
                    <a:solidFill>
                      <a:schemeClr val="bg1"/>
                    </a:solidFill>
                  </a:tcPr>
                </a:tc>
              </a:tr>
              <a:tr h="1048214">
                <a:tc>
                  <a:txBody>
                    <a:bodyPr/>
                    <a:lstStyle/>
                    <a:p>
                      <a:pPr algn="ctr"/>
                      <a:r>
                        <a:rPr lang="en-US" sz="1100" b="1" dirty="0" smtClean="0">
                          <a:solidFill>
                            <a:schemeClr val="bg1"/>
                          </a:solidFill>
                        </a:rPr>
                        <a:t>State and</a:t>
                      </a:r>
                    </a:p>
                    <a:p>
                      <a:pPr algn="ctr"/>
                      <a:r>
                        <a:rPr lang="en-US" sz="1100" b="1" dirty="0" smtClean="0">
                          <a:solidFill>
                            <a:schemeClr val="bg1"/>
                          </a:solidFill>
                        </a:rPr>
                        <a:t>provincial</a:t>
                      </a:r>
                      <a:endParaRPr lang="en-US" sz="1100" b="1" dirty="0">
                        <a:solidFill>
                          <a:schemeClr val="bg1"/>
                        </a:solidFill>
                      </a:endParaRPr>
                    </a:p>
                  </a:txBody>
                  <a:tcPr marL="0" marR="0" marT="0" marB="0" anchor="ctr">
                    <a:solidFill>
                      <a:srgbClr val="008ABF"/>
                    </a:solidFill>
                  </a:tcPr>
                </a:tc>
                <a:tc>
                  <a:txBody>
                    <a:bodyPr/>
                    <a:lstStyle/>
                    <a:p>
                      <a:pPr algn="ctr"/>
                      <a:r>
                        <a:rPr lang="en-US" sz="900" b="1" dirty="0" smtClean="0">
                          <a:solidFill>
                            <a:schemeClr val="tx1"/>
                          </a:solidFill>
                        </a:rPr>
                        <a:t>Child </a:t>
                      </a:r>
                      <a:br>
                        <a:rPr lang="en-US" sz="900" b="1" dirty="0" smtClean="0">
                          <a:solidFill>
                            <a:schemeClr val="tx1"/>
                          </a:solidFill>
                        </a:rPr>
                      </a:br>
                      <a:r>
                        <a:rPr lang="en-US" sz="900" b="1" dirty="0" smtClean="0">
                          <a:solidFill>
                            <a:schemeClr val="tx1"/>
                          </a:solidFill>
                        </a:rPr>
                        <a:t>welfare</a:t>
                      </a:r>
                      <a:endParaRPr lang="en-US" sz="900" b="1" dirty="0">
                        <a:solidFill>
                          <a:schemeClr val="tx1"/>
                        </a:solidFill>
                      </a:endParaRPr>
                    </a:p>
                  </a:txBody>
                  <a:tcPr marL="0" marR="0" marT="0" marB="0" anchor="ctr">
                    <a:solidFill>
                      <a:srgbClr val="008ABF">
                        <a:alpha val="25000"/>
                      </a:srgbClr>
                    </a:solidFill>
                  </a:tcPr>
                </a:tc>
                <a:tc>
                  <a:txBody>
                    <a:bodyPr/>
                    <a:lstStyle/>
                    <a:p>
                      <a:pPr algn="ctr"/>
                      <a:endParaRPr lang="en-US" sz="900" b="1" dirty="0">
                        <a:solidFill>
                          <a:schemeClr val="tx1"/>
                        </a:solidFill>
                      </a:endParaRPr>
                    </a:p>
                  </a:txBody>
                  <a:tcPr marL="0" marR="0" marT="0" marB="0" anchor="ctr">
                    <a:solidFill>
                      <a:srgbClr val="008ABF">
                        <a:alpha val="25000"/>
                      </a:srgbClr>
                    </a:solidFill>
                  </a:tcPr>
                </a:tc>
                <a:tc>
                  <a:txBody>
                    <a:bodyPr/>
                    <a:lstStyle/>
                    <a:p>
                      <a:pPr algn="ctr"/>
                      <a:endParaRPr lang="en-US" sz="900" b="1" dirty="0">
                        <a:solidFill>
                          <a:schemeClr val="tx1"/>
                        </a:solidFill>
                      </a:endParaRPr>
                    </a:p>
                  </a:txBody>
                  <a:tcPr marL="0" marR="0" marT="0" marB="0" anchor="ctr">
                    <a:solidFill>
                      <a:srgbClr val="008ABF">
                        <a:alpha val="25000"/>
                      </a:srgbClr>
                    </a:solidFill>
                  </a:tcPr>
                </a:tc>
                <a:tc>
                  <a:txBody>
                    <a:bodyPr/>
                    <a:lstStyle/>
                    <a:p>
                      <a:pPr algn="ctr"/>
                      <a:r>
                        <a:rPr lang="en-US" sz="900" b="1" dirty="0" smtClean="0">
                          <a:solidFill>
                            <a:schemeClr val="tx1"/>
                          </a:solidFill>
                        </a:rPr>
                        <a:t>Workers’ compensation</a:t>
                      </a:r>
                      <a:endParaRPr lang="en-US" sz="900" b="1" dirty="0">
                        <a:solidFill>
                          <a:schemeClr val="tx1"/>
                        </a:solidFill>
                      </a:endParaRPr>
                    </a:p>
                  </a:txBody>
                  <a:tcPr marL="0" marR="0" marT="0" marB="0" anchor="ctr">
                    <a:solidFill>
                      <a:srgbClr val="008ABF">
                        <a:alpha val="25000"/>
                      </a:srgbClr>
                    </a:solidFill>
                  </a:tcPr>
                </a:tc>
                <a:tc>
                  <a:txBody>
                    <a:bodyPr/>
                    <a:lstStyle/>
                    <a:p>
                      <a:pPr algn="ctr"/>
                      <a:endParaRPr lang="en-US" sz="900" b="1" dirty="0">
                        <a:solidFill>
                          <a:schemeClr val="tx1"/>
                        </a:solidFill>
                      </a:endParaRPr>
                    </a:p>
                  </a:txBody>
                  <a:tcPr marL="0" marR="0" marT="0" marB="0" anchor="ctr">
                    <a:solidFill>
                      <a:srgbClr val="008ABF">
                        <a:alpha val="25000"/>
                      </a:srgbClr>
                    </a:solidFill>
                  </a:tcPr>
                </a:tc>
                <a:tc>
                  <a:txBody>
                    <a:bodyPr/>
                    <a:lstStyle/>
                    <a:p>
                      <a:pPr algn="ctr"/>
                      <a:r>
                        <a:rPr lang="en-US" sz="900" b="1" dirty="0" smtClean="0">
                          <a:solidFill>
                            <a:schemeClr val="tx1"/>
                          </a:solidFill>
                        </a:rPr>
                        <a:t>Private insurance</a:t>
                      </a:r>
                    </a:p>
                    <a:p>
                      <a:pPr algn="ctr"/>
                      <a:r>
                        <a:rPr lang="en-US" sz="900" b="1" dirty="0" smtClean="0">
                          <a:solidFill>
                            <a:schemeClr val="tx1"/>
                          </a:solidFill>
                        </a:rPr>
                        <a:t>Exchanges</a:t>
                      </a:r>
                      <a:endParaRPr lang="en-US" sz="900" b="1" dirty="0">
                        <a:solidFill>
                          <a:schemeClr val="tx1"/>
                        </a:solidFill>
                      </a:endParaRPr>
                    </a:p>
                  </a:txBody>
                  <a:tcPr marL="0" marR="0" marT="0" marB="0" anchor="ctr">
                    <a:solidFill>
                      <a:srgbClr val="008ABF">
                        <a:alpha val="25000"/>
                      </a:srgbClr>
                    </a:solidFill>
                  </a:tcPr>
                </a:tc>
              </a:tr>
              <a:tr h="167688">
                <a:tc>
                  <a:txBody>
                    <a:bodyPr/>
                    <a:lstStyle/>
                    <a:p>
                      <a:pPr algn="ctr"/>
                      <a:endParaRPr lang="en-US" sz="1100" b="1" dirty="0">
                        <a:solidFill>
                          <a:schemeClr val="bg1"/>
                        </a:solidFill>
                      </a:endParaRPr>
                    </a:p>
                  </a:txBody>
                  <a:tcPr marL="0" marR="0" marT="0" marB="0" anchor="ctr">
                    <a:solidFill>
                      <a:srgbClr val="FFFFFF"/>
                    </a:solidFill>
                  </a:tcPr>
                </a:tc>
                <a:tc>
                  <a:txBody>
                    <a:bodyPr/>
                    <a:lstStyle/>
                    <a:p>
                      <a:pPr algn="ctr"/>
                      <a:endParaRPr lang="en-US" sz="900" b="1" dirty="0">
                        <a:solidFill>
                          <a:schemeClr val="tx1"/>
                        </a:solidFill>
                      </a:endParaRPr>
                    </a:p>
                  </a:txBody>
                  <a:tcPr marL="0" marR="0" marT="0" marB="0" anchor="ctr">
                    <a:solidFill>
                      <a:srgbClr val="FFFFFF"/>
                    </a:solidFill>
                  </a:tcPr>
                </a:tc>
                <a:tc>
                  <a:txBody>
                    <a:bodyPr/>
                    <a:lstStyle/>
                    <a:p>
                      <a:pPr algn="ctr"/>
                      <a:endParaRPr lang="en-US" sz="900" b="1" dirty="0">
                        <a:solidFill>
                          <a:schemeClr val="tx1"/>
                        </a:solidFill>
                      </a:endParaRPr>
                    </a:p>
                  </a:txBody>
                  <a:tcPr marL="0" marR="0" marT="0" marB="0" anchor="ctr">
                    <a:solidFill>
                      <a:srgbClr val="FFFFFF"/>
                    </a:solidFill>
                  </a:tcPr>
                </a:tc>
                <a:tc>
                  <a:txBody>
                    <a:bodyPr/>
                    <a:lstStyle/>
                    <a:p>
                      <a:pPr algn="ctr">
                        <a:spcAft>
                          <a:spcPts val="300"/>
                        </a:spcAft>
                      </a:pPr>
                      <a:endParaRPr lang="en-GB" sz="900" b="1" dirty="0" smtClean="0">
                        <a:solidFill>
                          <a:schemeClr val="tx1"/>
                        </a:solidFill>
                        <a:latin typeface="+mn-lt"/>
                        <a:cs typeface="+mn-cs"/>
                      </a:endParaRPr>
                    </a:p>
                  </a:txBody>
                  <a:tcPr marL="0" marR="0" marT="0" marB="0" anchor="c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1" dirty="0" smtClean="0">
                        <a:solidFill>
                          <a:schemeClr val="tx1"/>
                        </a:solidFill>
                        <a:latin typeface="+mn-lt"/>
                        <a:cs typeface="+mn-cs"/>
                      </a:endParaRPr>
                    </a:p>
                  </a:txBody>
                  <a:tcPr marL="0" marR="0" marT="0" marB="0" anchor="ctr">
                    <a:solidFill>
                      <a:srgbClr val="FFFFFF"/>
                    </a:solidFill>
                  </a:tcPr>
                </a:tc>
                <a:tc>
                  <a:txBody>
                    <a:bodyPr/>
                    <a:lstStyle/>
                    <a:p>
                      <a:pPr algn="ctr"/>
                      <a:endParaRPr lang="en-US" sz="900" b="1" dirty="0">
                        <a:solidFill>
                          <a:schemeClr val="tx1"/>
                        </a:solidFill>
                      </a:endParaRPr>
                    </a:p>
                  </a:txBody>
                  <a:tcPr marL="0" marR="0" marT="0" marB="0" anchor="ctr">
                    <a:solidFill>
                      <a:srgbClr val="FFFFFF"/>
                    </a:solidFill>
                  </a:tcPr>
                </a:tc>
                <a:tc>
                  <a:txBody>
                    <a:bodyPr/>
                    <a:lstStyle/>
                    <a:p>
                      <a:pPr algn="ctr"/>
                      <a:endParaRPr lang="en-US" sz="900" b="1" dirty="0">
                        <a:solidFill>
                          <a:schemeClr val="tx1"/>
                        </a:solidFill>
                      </a:endParaRPr>
                    </a:p>
                  </a:txBody>
                  <a:tcPr marL="0" marR="0" marT="0" marB="0" anchor="ctr">
                    <a:solidFill>
                      <a:srgbClr val="FFFFFF"/>
                    </a:solidFill>
                  </a:tcPr>
                </a:tc>
              </a:tr>
              <a:tr h="1048214">
                <a:tc>
                  <a:txBody>
                    <a:bodyPr/>
                    <a:lstStyle/>
                    <a:p>
                      <a:pPr algn="ctr"/>
                      <a:r>
                        <a:rPr lang="en-US" sz="1100" b="1" dirty="0" smtClean="0">
                          <a:solidFill>
                            <a:schemeClr val="bg1"/>
                          </a:solidFill>
                        </a:rPr>
                        <a:t>Cities / </a:t>
                      </a:r>
                      <a:br>
                        <a:rPr lang="en-US" sz="1100" b="1" dirty="0" smtClean="0">
                          <a:solidFill>
                            <a:schemeClr val="bg1"/>
                          </a:solidFill>
                        </a:rPr>
                      </a:br>
                      <a:r>
                        <a:rPr lang="en-US" sz="1100" b="1" dirty="0" smtClean="0">
                          <a:solidFill>
                            <a:schemeClr val="bg1"/>
                          </a:solidFill>
                        </a:rPr>
                        <a:t>Counties</a:t>
                      </a:r>
                      <a:endParaRPr lang="en-US" sz="1100" b="1" dirty="0">
                        <a:solidFill>
                          <a:schemeClr val="bg1"/>
                        </a:solidFill>
                      </a:endParaRPr>
                    </a:p>
                  </a:txBody>
                  <a:tcPr marL="0" marR="0" marT="0" marB="0" anchor="ctr">
                    <a:solidFill>
                      <a:srgbClr val="F17227"/>
                    </a:solidFill>
                  </a:tcPr>
                </a:tc>
                <a:tc>
                  <a:txBody>
                    <a:bodyPr/>
                    <a:lstStyle/>
                    <a:p>
                      <a:pPr algn="ctr"/>
                      <a:r>
                        <a:rPr lang="en-IE" sz="900" b="1" dirty="0" smtClean="0">
                          <a:solidFill>
                            <a:schemeClr val="tx1"/>
                          </a:solidFill>
                          <a:latin typeface="+mn-lt"/>
                          <a:cs typeface="+mn-cs"/>
                        </a:rPr>
                        <a:t>Homeless</a:t>
                      </a:r>
                    </a:p>
                    <a:p>
                      <a:pPr algn="ctr"/>
                      <a:r>
                        <a:rPr lang="en-IE" sz="900" b="1" dirty="0" smtClean="0">
                          <a:solidFill>
                            <a:schemeClr val="tx1"/>
                          </a:solidFill>
                          <a:latin typeface="+mn-lt"/>
                          <a:cs typeface="+mn-cs"/>
                        </a:rPr>
                        <a:t>child and adult </a:t>
                      </a:r>
                    </a:p>
                    <a:p>
                      <a:pPr algn="ctr"/>
                      <a:r>
                        <a:rPr lang="en-IE" sz="900" b="1" dirty="0" smtClean="0">
                          <a:solidFill>
                            <a:schemeClr val="tx1"/>
                          </a:solidFill>
                          <a:latin typeface="+mn-lt"/>
                          <a:cs typeface="+mn-cs"/>
                        </a:rPr>
                        <a:t>care</a:t>
                      </a:r>
                    </a:p>
                    <a:p>
                      <a:pPr algn="ctr"/>
                      <a:endParaRPr lang="en-US" sz="900" b="1" dirty="0">
                        <a:solidFill>
                          <a:schemeClr val="tx1"/>
                        </a:solidFill>
                      </a:endParaRPr>
                    </a:p>
                  </a:txBody>
                  <a:tcPr marL="0" marR="0" marT="0" marB="0" anchor="ctr">
                    <a:solidFill>
                      <a:srgbClr val="F17227">
                        <a:alpha val="2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900" b="1" dirty="0" smtClean="0">
                          <a:solidFill>
                            <a:schemeClr val="tx1"/>
                          </a:solidFill>
                          <a:latin typeface="+mn-lt"/>
                          <a:cs typeface="+mn-cs"/>
                        </a:rPr>
                        <a:t>Employment services</a:t>
                      </a:r>
                      <a:endParaRPr lang="en-GB" sz="900" b="1" dirty="0" smtClean="0">
                        <a:solidFill>
                          <a:schemeClr val="tx1"/>
                        </a:solidFill>
                        <a:latin typeface="+mn-lt"/>
                        <a:cs typeface="+mn-cs"/>
                      </a:endParaRPr>
                    </a:p>
                    <a:p>
                      <a:pPr algn="ctr"/>
                      <a:endParaRPr lang="en-US" sz="900" b="1" dirty="0">
                        <a:solidFill>
                          <a:schemeClr val="tx1"/>
                        </a:solidFill>
                      </a:endParaRPr>
                    </a:p>
                  </a:txBody>
                  <a:tcPr marL="0" marR="0" marT="0" marB="0" anchor="ctr">
                    <a:solidFill>
                      <a:srgbClr val="F17227">
                        <a:alpha val="25000"/>
                      </a:srgbClr>
                    </a:solidFill>
                  </a:tcPr>
                </a:tc>
                <a:tc>
                  <a:txBody>
                    <a:bodyPr/>
                    <a:lstStyle/>
                    <a:p>
                      <a:pPr algn="ctr">
                        <a:spcAft>
                          <a:spcPts val="300"/>
                        </a:spcAft>
                      </a:pPr>
                      <a:r>
                        <a:rPr lang="en-IE" sz="900" b="1" dirty="0" smtClean="0">
                          <a:solidFill>
                            <a:schemeClr val="tx1"/>
                          </a:solidFill>
                          <a:latin typeface="+mn-lt"/>
                          <a:cs typeface="+mn-cs"/>
                        </a:rPr>
                        <a:t>Employer</a:t>
                      </a:r>
                      <a:r>
                        <a:rPr lang="en-IE" sz="900" b="1" baseline="0" dirty="0" smtClean="0">
                          <a:solidFill>
                            <a:schemeClr val="tx1"/>
                          </a:solidFill>
                          <a:latin typeface="+mn-lt"/>
                          <a:cs typeface="+mn-cs"/>
                        </a:rPr>
                        <a:t> pension</a:t>
                      </a:r>
                    </a:p>
                    <a:p>
                      <a:pPr algn="ctr">
                        <a:spcAft>
                          <a:spcPts val="300"/>
                        </a:spcAft>
                      </a:pPr>
                      <a:r>
                        <a:rPr lang="en-IE" sz="900" b="1" dirty="0" smtClean="0">
                          <a:solidFill>
                            <a:schemeClr val="tx1"/>
                          </a:solidFill>
                          <a:latin typeface="+mn-lt"/>
                          <a:cs typeface="+mn-cs"/>
                        </a:rPr>
                        <a:t>Personal pension</a:t>
                      </a:r>
                    </a:p>
                    <a:p>
                      <a:pPr algn="ctr">
                        <a:spcAft>
                          <a:spcPts val="300"/>
                        </a:spcAft>
                      </a:pPr>
                      <a:r>
                        <a:rPr lang="en-IE" sz="900" b="1" dirty="0" smtClean="0">
                          <a:solidFill>
                            <a:schemeClr val="tx1"/>
                          </a:solidFill>
                          <a:latin typeface="+mn-lt"/>
                          <a:cs typeface="+mn-cs"/>
                        </a:rPr>
                        <a:t>Industry pensions</a:t>
                      </a:r>
                      <a:endParaRPr lang="en-GB" sz="900" b="1" dirty="0" smtClean="0">
                        <a:solidFill>
                          <a:schemeClr val="tx1"/>
                        </a:solidFill>
                        <a:latin typeface="+mn-lt"/>
                        <a:cs typeface="+mn-cs"/>
                      </a:endParaRPr>
                    </a:p>
                  </a:txBody>
                  <a:tcPr marL="0" marR="0" marT="0" marB="0" anchor="ctr">
                    <a:solidFill>
                      <a:srgbClr val="F17227">
                        <a:alpha val="2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900" b="1" dirty="0" smtClean="0">
                          <a:solidFill>
                            <a:schemeClr val="tx1"/>
                          </a:solidFill>
                          <a:latin typeface="+mn-lt"/>
                          <a:cs typeface="+mn-cs"/>
                        </a:rPr>
                        <a:t>Disability management </a:t>
                      </a:r>
                      <a:br>
                        <a:rPr lang="en-IE" sz="900" b="1" dirty="0" smtClean="0">
                          <a:solidFill>
                            <a:schemeClr val="tx1"/>
                          </a:solidFill>
                          <a:latin typeface="+mn-lt"/>
                          <a:cs typeface="+mn-cs"/>
                        </a:rPr>
                      </a:br>
                      <a:r>
                        <a:rPr lang="en-IE" sz="900" b="1" dirty="0" smtClean="0">
                          <a:solidFill>
                            <a:schemeClr val="tx1"/>
                          </a:solidFill>
                          <a:latin typeface="+mn-lt"/>
                          <a:cs typeface="+mn-cs"/>
                        </a:rPr>
                        <a:t>services</a:t>
                      </a:r>
                      <a:endParaRPr lang="en-GB" sz="900" b="1" dirty="0" smtClean="0">
                        <a:solidFill>
                          <a:schemeClr val="tx1"/>
                        </a:solidFill>
                        <a:latin typeface="+mn-lt"/>
                        <a:cs typeface="+mn-cs"/>
                      </a:endParaRPr>
                    </a:p>
                  </a:txBody>
                  <a:tcPr marL="0" marR="0" marT="0" marB="0" anchor="ctr">
                    <a:solidFill>
                      <a:srgbClr val="F17227">
                        <a:alpha val="25000"/>
                      </a:srgbClr>
                    </a:solidFill>
                  </a:tcPr>
                </a:tc>
                <a:tc>
                  <a:txBody>
                    <a:bodyPr/>
                    <a:lstStyle/>
                    <a:p>
                      <a:pPr algn="ctr"/>
                      <a:endParaRPr lang="en-US" sz="900" b="1" dirty="0">
                        <a:solidFill>
                          <a:schemeClr val="tx1"/>
                        </a:solidFill>
                      </a:endParaRPr>
                    </a:p>
                  </a:txBody>
                  <a:tcPr marL="0" marR="0" marT="0" marB="0" anchor="ctr">
                    <a:solidFill>
                      <a:srgbClr val="F17227">
                        <a:alpha val="25000"/>
                      </a:srgbClr>
                    </a:solidFill>
                  </a:tcPr>
                </a:tc>
                <a:tc>
                  <a:txBody>
                    <a:bodyPr/>
                    <a:lstStyle/>
                    <a:p>
                      <a:pPr algn="ctr"/>
                      <a:endParaRPr lang="en-US" sz="900" b="1" dirty="0">
                        <a:solidFill>
                          <a:schemeClr val="tx1"/>
                        </a:solidFill>
                      </a:endParaRPr>
                    </a:p>
                  </a:txBody>
                  <a:tcPr marL="0" marR="0" marT="0" marB="0" anchor="ctr">
                    <a:solidFill>
                      <a:srgbClr val="F17227">
                        <a:alpha val="25000"/>
                      </a:srgbClr>
                    </a:solidFill>
                  </a:tcPr>
                </a:tc>
              </a:tr>
            </a:tbl>
          </a:graphicData>
        </a:graphic>
      </p:graphicFrame>
      <p:cxnSp>
        <p:nvCxnSpPr>
          <p:cNvPr id="17478" name="Straight Connector 57"/>
          <p:cNvCxnSpPr>
            <a:cxnSpLocks noChangeShapeType="1"/>
          </p:cNvCxnSpPr>
          <p:nvPr/>
        </p:nvCxnSpPr>
        <p:spPr bwMode="auto">
          <a:xfrm>
            <a:off x="6724650" y="2628900"/>
            <a:ext cx="0" cy="628650"/>
          </a:xfrm>
          <a:prstGeom prst="line">
            <a:avLst/>
          </a:prstGeom>
          <a:noFill/>
          <a:ln w="28575" algn="ctr">
            <a:solidFill>
              <a:srgbClr val="404040"/>
            </a:solidFill>
            <a:round/>
            <a:headEnd/>
            <a:tailEnd type="triangle" w="med" len="med"/>
          </a:ln>
          <a:extLst>
            <a:ext uri="{909E8E84-426E-40DD-AFC4-6F175D3DCCD1}">
              <a14:hiddenFill xmlns:a14="http://schemas.microsoft.com/office/drawing/2010/main" xmlns="">
                <a:noFill/>
              </a14:hiddenFill>
            </a:ext>
          </a:extLst>
        </p:spPr>
      </p:cxnSp>
      <p:cxnSp>
        <p:nvCxnSpPr>
          <p:cNvPr id="17479" name="Straight Connector 57"/>
          <p:cNvCxnSpPr>
            <a:cxnSpLocks noChangeShapeType="1"/>
          </p:cNvCxnSpPr>
          <p:nvPr/>
        </p:nvCxnSpPr>
        <p:spPr bwMode="auto">
          <a:xfrm>
            <a:off x="3533775" y="2628900"/>
            <a:ext cx="0" cy="628650"/>
          </a:xfrm>
          <a:prstGeom prst="line">
            <a:avLst/>
          </a:prstGeom>
          <a:noFill/>
          <a:ln w="28575" algn="ctr">
            <a:solidFill>
              <a:srgbClr val="404040"/>
            </a:solidFill>
            <a:round/>
            <a:headEnd/>
            <a:tailEnd type="triangle" w="med" len="med"/>
          </a:ln>
          <a:extLst>
            <a:ext uri="{909E8E84-426E-40DD-AFC4-6F175D3DCCD1}">
              <a14:hiddenFill xmlns:a14="http://schemas.microsoft.com/office/drawing/2010/main" xmlns="">
                <a:noFill/>
              </a14:hiddenFill>
            </a:ext>
          </a:extLst>
        </p:spPr>
      </p:cxnSp>
      <p:sp>
        <p:nvSpPr>
          <p:cNvPr id="17480" name="TextBox 1"/>
          <p:cNvSpPr txBox="1">
            <a:spLocks noChangeArrowheads="1"/>
          </p:cNvSpPr>
          <p:nvPr/>
        </p:nvSpPr>
        <p:spPr bwMode="auto">
          <a:xfrm>
            <a:off x="1276350" y="5527675"/>
            <a:ext cx="69596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t>Serving health and social programs organizations at all levels of government, as well as non-governmental organizations</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4" name="Straight Connector 253"/>
          <p:cNvCxnSpPr/>
          <p:nvPr/>
        </p:nvCxnSpPr>
        <p:spPr bwMode="auto">
          <a:xfrm>
            <a:off x="3535363" y="4197350"/>
            <a:ext cx="0" cy="293688"/>
          </a:xfrm>
          <a:prstGeom prst="line">
            <a:avLst/>
          </a:prstGeom>
          <a:ln w="12700" cmpd="sng">
            <a:solidFill>
              <a:srgbClr val="7F7F7F"/>
            </a:solidFill>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255" name="Straight Connector 254"/>
          <p:cNvCxnSpPr/>
          <p:nvPr/>
        </p:nvCxnSpPr>
        <p:spPr bwMode="auto">
          <a:xfrm>
            <a:off x="5761038" y="4197350"/>
            <a:ext cx="0" cy="280988"/>
          </a:xfrm>
          <a:prstGeom prst="line">
            <a:avLst/>
          </a:prstGeom>
          <a:ln w="12700" cmpd="sng">
            <a:solidFill>
              <a:srgbClr val="7F7F7F"/>
            </a:solidFill>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bwMode="auto">
          <a:xfrm>
            <a:off x="2466975" y="4497388"/>
            <a:ext cx="5414963" cy="1587"/>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p:nvCxnSpPr>
        <p:spPr bwMode="auto">
          <a:xfrm>
            <a:off x="7881938" y="4191000"/>
            <a:ext cx="0" cy="293688"/>
          </a:xfrm>
          <a:prstGeom prst="line">
            <a:avLst/>
          </a:prstGeom>
          <a:ln w="12700" cmpd="sng">
            <a:solidFill>
              <a:srgbClr val="7F7F7F"/>
            </a:solidFill>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259" name="Straight Connector 258"/>
          <p:cNvCxnSpPr/>
          <p:nvPr/>
        </p:nvCxnSpPr>
        <p:spPr bwMode="auto">
          <a:xfrm flipH="1" flipV="1">
            <a:off x="4852988" y="4497388"/>
            <a:ext cx="3175" cy="338137"/>
          </a:xfrm>
          <a:prstGeom prst="line">
            <a:avLst/>
          </a:prstGeom>
          <a:ln w="12700" cmpd="sng">
            <a:solidFill>
              <a:srgbClr val="7F7F7F"/>
            </a:solidFill>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262" name="Straight Connector 261"/>
          <p:cNvCxnSpPr/>
          <p:nvPr/>
        </p:nvCxnSpPr>
        <p:spPr bwMode="auto">
          <a:xfrm flipH="1" flipV="1">
            <a:off x="2466975" y="4497388"/>
            <a:ext cx="3175" cy="338137"/>
          </a:xfrm>
          <a:prstGeom prst="line">
            <a:avLst/>
          </a:prstGeom>
          <a:ln w="12700" cmpd="sng">
            <a:solidFill>
              <a:srgbClr val="7F7F7F"/>
            </a:solidFill>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263" name="Straight Connector 262"/>
          <p:cNvCxnSpPr/>
          <p:nvPr/>
        </p:nvCxnSpPr>
        <p:spPr bwMode="auto">
          <a:xfrm flipH="1" flipV="1">
            <a:off x="7270750" y="4498975"/>
            <a:ext cx="3175" cy="338138"/>
          </a:xfrm>
          <a:prstGeom prst="line">
            <a:avLst/>
          </a:prstGeom>
          <a:ln w="12700" cmpd="sng">
            <a:solidFill>
              <a:srgbClr val="7F7F7F"/>
            </a:solidFill>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248" name="Straight Connector 247"/>
          <p:cNvCxnSpPr/>
          <p:nvPr/>
        </p:nvCxnSpPr>
        <p:spPr bwMode="auto">
          <a:xfrm>
            <a:off x="3535363" y="2435225"/>
            <a:ext cx="0" cy="293688"/>
          </a:xfrm>
          <a:prstGeom prst="line">
            <a:avLst/>
          </a:prstGeom>
          <a:ln w="12700" cmpd="sng">
            <a:solidFill>
              <a:srgbClr val="7F7F7F"/>
            </a:solidFill>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249" name="Straight Connector 248"/>
          <p:cNvCxnSpPr/>
          <p:nvPr/>
        </p:nvCxnSpPr>
        <p:spPr bwMode="auto">
          <a:xfrm>
            <a:off x="5761038" y="2435225"/>
            <a:ext cx="0" cy="280988"/>
          </a:xfrm>
          <a:prstGeom prst="line">
            <a:avLst/>
          </a:prstGeom>
          <a:ln w="12700" cmpd="sng">
            <a:solidFill>
              <a:srgbClr val="7F7F7F"/>
            </a:solidFill>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250" name="Straight Connector 249"/>
          <p:cNvCxnSpPr/>
          <p:nvPr/>
        </p:nvCxnSpPr>
        <p:spPr bwMode="auto">
          <a:xfrm>
            <a:off x="2078038" y="2736850"/>
            <a:ext cx="5803900"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51" name="Straight Connector 250"/>
          <p:cNvCxnSpPr/>
          <p:nvPr/>
        </p:nvCxnSpPr>
        <p:spPr bwMode="auto">
          <a:xfrm>
            <a:off x="7881938" y="2428875"/>
            <a:ext cx="0" cy="293688"/>
          </a:xfrm>
          <a:prstGeom prst="line">
            <a:avLst/>
          </a:prstGeom>
          <a:ln w="12700" cmpd="sng">
            <a:solidFill>
              <a:srgbClr val="7F7F7F"/>
            </a:solidFill>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p:nvCxnSpPr>
        <p:spPr bwMode="auto">
          <a:xfrm flipH="1" flipV="1">
            <a:off x="4583113" y="2735263"/>
            <a:ext cx="3175" cy="338137"/>
          </a:xfrm>
          <a:prstGeom prst="line">
            <a:avLst/>
          </a:prstGeom>
          <a:ln w="12700" cmpd="sng">
            <a:solidFill>
              <a:srgbClr val="7F7F7F"/>
            </a:solidFill>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260" name="Straight Connector 259"/>
          <p:cNvCxnSpPr/>
          <p:nvPr/>
        </p:nvCxnSpPr>
        <p:spPr bwMode="auto">
          <a:xfrm flipH="1" flipV="1">
            <a:off x="2074863" y="2736850"/>
            <a:ext cx="3175" cy="338138"/>
          </a:xfrm>
          <a:prstGeom prst="line">
            <a:avLst/>
          </a:prstGeom>
          <a:ln w="12700" cmpd="sng">
            <a:solidFill>
              <a:srgbClr val="7F7F7F"/>
            </a:solidFill>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p:nvCxnSpPr>
        <p:spPr bwMode="auto">
          <a:xfrm flipH="1" flipV="1">
            <a:off x="6972300" y="2736850"/>
            <a:ext cx="3175" cy="338138"/>
          </a:xfrm>
          <a:prstGeom prst="line">
            <a:avLst/>
          </a:prstGeom>
          <a:ln w="12700" cmpd="sng">
            <a:solidFill>
              <a:srgbClr val="7F7F7F"/>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246" name="Rectangle 245"/>
          <p:cNvSpPr/>
          <p:nvPr/>
        </p:nvSpPr>
        <p:spPr bwMode="auto">
          <a:xfrm rot="10800000">
            <a:off x="417513" y="4668838"/>
            <a:ext cx="8158162" cy="1741487"/>
          </a:xfrm>
          <a:prstGeom prst="rect">
            <a:avLst/>
          </a:prstGeom>
          <a:solidFill>
            <a:srgbClr val="BAC3CD">
              <a:tint val="50000"/>
              <a:satMod val="300000"/>
            </a:srgbClr>
          </a:solidFill>
          <a:ln>
            <a:noFill/>
            <a:headEnd/>
            <a:tailEnd/>
          </a:ln>
          <a:effectLst/>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endParaRPr lang="en-US" sz="1000">
              <a:solidFill>
                <a:srgbClr val="FFFFFF"/>
              </a:solidFill>
              <a:cs typeface="Arial" pitchFamily="34" charset="0"/>
            </a:endParaRPr>
          </a:p>
        </p:txBody>
      </p:sp>
      <p:sp>
        <p:nvSpPr>
          <p:cNvPr id="234" name="Rectangle 233"/>
          <p:cNvSpPr/>
          <p:nvPr/>
        </p:nvSpPr>
        <p:spPr bwMode="auto">
          <a:xfrm rot="10800000">
            <a:off x="457200" y="2906713"/>
            <a:ext cx="8158163" cy="1406525"/>
          </a:xfrm>
          <a:prstGeom prst="rect">
            <a:avLst/>
          </a:prstGeom>
          <a:solidFill>
            <a:srgbClr val="BAC3CD">
              <a:tint val="50000"/>
              <a:satMod val="300000"/>
            </a:srgbClr>
          </a:solidFill>
          <a:ln>
            <a:noFill/>
            <a:headEnd/>
            <a:tailEnd/>
          </a:ln>
          <a:effectLst/>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endParaRPr lang="en-US" sz="1000">
              <a:solidFill>
                <a:srgbClr val="FFFFFF"/>
              </a:solidFill>
              <a:cs typeface="Arial" pitchFamily="34" charset="0"/>
            </a:endParaRPr>
          </a:p>
        </p:txBody>
      </p:sp>
      <p:sp>
        <p:nvSpPr>
          <p:cNvPr id="233" name="Rectangle 232"/>
          <p:cNvSpPr/>
          <p:nvPr/>
        </p:nvSpPr>
        <p:spPr bwMode="auto">
          <a:xfrm rot="10800000">
            <a:off x="452438" y="1244600"/>
            <a:ext cx="8158162" cy="1238250"/>
          </a:xfrm>
          <a:prstGeom prst="rect">
            <a:avLst/>
          </a:prstGeom>
          <a:solidFill>
            <a:srgbClr val="BAC3CD">
              <a:tint val="50000"/>
              <a:satMod val="300000"/>
            </a:srgbClr>
          </a:solidFill>
          <a:ln>
            <a:noFill/>
            <a:headEnd/>
            <a:tailEnd/>
          </a:ln>
          <a:effectLst/>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endParaRPr lang="en-US" sz="1000">
              <a:solidFill>
                <a:srgbClr val="FFFFFF"/>
              </a:solidFill>
              <a:cs typeface="Arial" pitchFamily="34" charset="0"/>
            </a:endParaRPr>
          </a:p>
        </p:txBody>
      </p:sp>
      <p:sp>
        <p:nvSpPr>
          <p:cNvPr id="5" name="Chevron 4"/>
          <p:cNvSpPr/>
          <p:nvPr/>
        </p:nvSpPr>
        <p:spPr>
          <a:xfrm>
            <a:off x="2063750" y="3265488"/>
            <a:ext cx="1860550" cy="647700"/>
          </a:xfrm>
          <a:prstGeom prst="chevron">
            <a:avLst/>
          </a:prstGeom>
          <a:solidFill>
            <a:srgbClr val="92D050"/>
          </a:solidFill>
          <a:ln>
            <a:noFill/>
            <a:headEnd/>
            <a:tailEnd/>
          </a:ln>
          <a:effectLst/>
        </p:spPr>
        <p:style>
          <a:lnRef idx="2">
            <a:schemeClr val="accent4"/>
          </a:lnRef>
          <a:fillRef idx="0">
            <a:schemeClr val="accent4"/>
          </a:fillRef>
          <a:effectRef idx="1">
            <a:schemeClr val="accent4"/>
          </a:effectRef>
          <a:fontRef idx="minor">
            <a:schemeClr val="tx1"/>
          </a:fontRef>
        </p:style>
        <p:txBody>
          <a:bodyPr wrap="none" lIns="0" tIns="0" rIns="0" bIns="0" anchor="ctr"/>
          <a:lstStyle/>
          <a:p>
            <a:pPr marL="174625" indent="-60325" defTabSz="457200" eaLnBrk="0" fontAlgn="auto" hangingPunct="0">
              <a:lnSpc>
                <a:spcPct val="90000"/>
              </a:lnSpc>
              <a:spcBef>
                <a:spcPts val="0"/>
              </a:spcBef>
              <a:spcAft>
                <a:spcPts val="0"/>
              </a:spcAft>
              <a:buClr>
                <a:srgbClr val="000000"/>
              </a:buClr>
              <a:buSzPct val="100000"/>
              <a:buFont typeface="Times New Roman" pitchFamily="18" charset="0"/>
              <a:buNone/>
              <a:defRPr/>
            </a:pPr>
            <a:r>
              <a:rPr lang="en-US" sz="1200" b="1" dirty="0">
                <a:solidFill>
                  <a:schemeClr val="bg1"/>
                </a:solidFill>
                <a:ea typeface="ＭＳ Ｐゴシック" pitchFamily="34" charset="-128"/>
              </a:rPr>
              <a:t>Assessment</a:t>
            </a:r>
          </a:p>
        </p:txBody>
      </p:sp>
      <p:sp>
        <p:nvSpPr>
          <p:cNvPr id="8" name="Chevron 7"/>
          <p:cNvSpPr/>
          <p:nvPr/>
        </p:nvSpPr>
        <p:spPr>
          <a:xfrm>
            <a:off x="4114800" y="3265488"/>
            <a:ext cx="2209800" cy="608012"/>
          </a:xfrm>
          <a:prstGeom prst="chevron">
            <a:avLst/>
          </a:prstGeom>
          <a:solidFill>
            <a:srgbClr val="0070C0"/>
          </a:solidFill>
          <a:ln>
            <a:noFill/>
            <a:headEnd/>
            <a:tailEnd/>
          </a:ln>
          <a:effectLst/>
        </p:spPr>
        <p:style>
          <a:lnRef idx="2">
            <a:schemeClr val="accent4"/>
          </a:lnRef>
          <a:fillRef idx="0">
            <a:schemeClr val="accent4"/>
          </a:fillRef>
          <a:effectRef idx="1">
            <a:schemeClr val="accent4"/>
          </a:effectRef>
          <a:fontRef idx="minor">
            <a:schemeClr val="tx1"/>
          </a:fontRef>
        </p:style>
        <p:txBody>
          <a:bodyPr wrap="none" lIns="0" tIns="0" rIns="0" bIns="0" anchor="ctr"/>
          <a:lstStyle/>
          <a:p>
            <a:pPr marL="117475" algn="ctr" defTabSz="457200" eaLnBrk="0" fontAlgn="auto" hangingPunct="0">
              <a:lnSpc>
                <a:spcPct val="90000"/>
              </a:lnSpc>
              <a:spcBef>
                <a:spcPts val="0"/>
              </a:spcBef>
              <a:spcAft>
                <a:spcPts val="0"/>
              </a:spcAft>
              <a:buClr>
                <a:srgbClr val="000000"/>
              </a:buClr>
              <a:buSzPct val="100000"/>
              <a:buFont typeface="Times New Roman" pitchFamily="18" charset="0"/>
              <a:buNone/>
              <a:defRPr/>
            </a:pPr>
            <a:r>
              <a:rPr lang="en-US" sz="1200" b="1" dirty="0">
                <a:solidFill>
                  <a:schemeClr val="bg1"/>
                </a:solidFill>
              </a:rPr>
              <a:t>Service</a:t>
            </a:r>
          </a:p>
          <a:p>
            <a:pPr marL="117475" algn="ctr" defTabSz="457200" eaLnBrk="0" fontAlgn="auto" hangingPunct="0">
              <a:lnSpc>
                <a:spcPct val="90000"/>
              </a:lnSpc>
              <a:spcBef>
                <a:spcPts val="0"/>
              </a:spcBef>
              <a:spcAft>
                <a:spcPts val="0"/>
              </a:spcAft>
              <a:buClr>
                <a:srgbClr val="000000"/>
              </a:buClr>
              <a:buSzPct val="100000"/>
              <a:buFont typeface="Times New Roman" pitchFamily="18" charset="0"/>
              <a:buNone/>
              <a:defRPr/>
            </a:pPr>
            <a:r>
              <a:rPr lang="en-US" sz="1200" b="1" dirty="0">
                <a:solidFill>
                  <a:schemeClr val="bg1"/>
                </a:solidFill>
              </a:rPr>
              <a:t>Planning</a:t>
            </a:r>
          </a:p>
        </p:txBody>
      </p:sp>
      <p:sp>
        <p:nvSpPr>
          <p:cNvPr id="10" name="Chevron 9"/>
          <p:cNvSpPr/>
          <p:nvPr/>
        </p:nvSpPr>
        <p:spPr>
          <a:xfrm>
            <a:off x="6400800" y="3265488"/>
            <a:ext cx="1522413" cy="608012"/>
          </a:xfrm>
          <a:prstGeom prst="chevron">
            <a:avLst/>
          </a:prstGeom>
          <a:solidFill>
            <a:srgbClr val="00B2DA"/>
          </a:solidFill>
          <a:ln>
            <a:noFill/>
            <a:headEnd/>
            <a:tailEnd/>
          </a:ln>
          <a:effectLst/>
        </p:spPr>
        <p:style>
          <a:lnRef idx="2">
            <a:schemeClr val="accent4"/>
          </a:lnRef>
          <a:fillRef idx="0">
            <a:schemeClr val="accent4"/>
          </a:fillRef>
          <a:effectRef idx="1">
            <a:schemeClr val="accent4"/>
          </a:effectRef>
          <a:fontRef idx="minor">
            <a:schemeClr val="tx1"/>
          </a:fontRef>
        </p:style>
        <p:txBody>
          <a:bodyPr wrap="none" lIns="0" tIns="0" rIns="0" bIns="0" anchor="ctr"/>
          <a:lstStyle/>
          <a:p>
            <a:pPr marL="117475" defTabSz="457200" eaLnBrk="0" fontAlgn="auto" hangingPunct="0">
              <a:lnSpc>
                <a:spcPct val="90000"/>
              </a:lnSpc>
              <a:spcBef>
                <a:spcPts val="0"/>
              </a:spcBef>
              <a:spcAft>
                <a:spcPts val="0"/>
              </a:spcAft>
              <a:buClr>
                <a:srgbClr val="000000"/>
              </a:buClr>
              <a:buSzPct val="100000"/>
              <a:buFont typeface="Times New Roman" pitchFamily="18" charset="0"/>
              <a:buNone/>
              <a:defRPr/>
            </a:pPr>
            <a:r>
              <a:rPr lang="en-US" sz="1200" b="1" dirty="0">
                <a:solidFill>
                  <a:schemeClr val="bg1"/>
                </a:solidFill>
                <a:ea typeface="ＭＳ Ｐゴシック" pitchFamily="34" charset="-128"/>
              </a:rPr>
              <a:t>  Outcome</a:t>
            </a:r>
            <a:br>
              <a:rPr lang="en-US" sz="1200" b="1" dirty="0">
                <a:solidFill>
                  <a:schemeClr val="bg1"/>
                </a:solidFill>
                <a:ea typeface="ＭＳ Ｐゴシック" pitchFamily="34" charset="-128"/>
              </a:rPr>
            </a:br>
            <a:r>
              <a:rPr lang="en-US" sz="1200" b="1" dirty="0">
                <a:solidFill>
                  <a:schemeClr val="bg1"/>
                </a:solidFill>
                <a:ea typeface="ＭＳ Ｐゴシック" pitchFamily="34" charset="-128"/>
              </a:rPr>
              <a:t>Evaluation</a:t>
            </a:r>
          </a:p>
        </p:txBody>
      </p:sp>
      <p:cxnSp>
        <p:nvCxnSpPr>
          <p:cNvPr id="213" name="Shape 181"/>
          <p:cNvCxnSpPr>
            <a:stCxn id="10" idx="3"/>
            <a:endCxn id="5" idx="1"/>
          </p:cNvCxnSpPr>
          <p:nvPr/>
        </p:nvCxnSpPr>
        <p:spPr bwMode="auto">
          <a:xfrm flipH="1">
            <a:off x="2387600" y="3570288"/>
            <a:ext cx="5535613" cy="19050"/>
          </a:xfrm>
          <a:prstGeom prst="bentConnector5">
            <a:avLst>
              <a:gd name="adj1" fmla="val -4130"/>
              <a:gd name="adj2" fmla="val 2884105"/>
              <a:gd name="adj3" fmla="val 104130"/>
            </a:avLst>
          </a:prstGeom>
          <a:ln>
            <a:solidFill>
              <a:schemeClr val="bg2"/>
            </a:solidFill>
            <a:headEnd type="none" w="med" len="med"/>
            <a:tailEnd type="arrow" w="sm" len="lg"/>
          </a:ln>
          <a:effectLst/>
        </p:spPr>
        <p:style>
          <a:lnRef idx="2">
            <a:schemeClr val="accent4"/>
          </a:lnRef>
          <a:fillRef idx="0">
            <a:schemeClr val="accent4"/>
          </a:fillRef>
          <a:effectRef idx="1">
            <a:schemeClr val="accent4"/>
          </a:effectRef>
          <a:fontRef idx="minor">
            <a:schemeClr val="tx1"/>
          </a:fontRef>
        </p:style>
      </p:cxnSp>
      <p:sp>
        <p:nvSpPr>
          <p:cNvPr id="20503" name="Title 1"/>
          <p:cNvSpPr>
            <a:spLocks noGrp="1"/>
          </p:cNvSpPr>
          <p:nvPr>
            <p:ph type="title"/>
          </p:nvPr>
        </p:nvSpPr>
        <p:spPr/>
        <p:txBody>
          <a:bodyPr/>
          <a:lstStyle/>
          <a:p>
            <a:r>
              <a:rPr lang="en-US" smtClean="0"/>
              <a:t>Focus on Outcomes &amp; Collaboration</a:t>
            </a:r>
          </a:p>
        </p:txBody>
      </p:sp>
      <p:sp>
        <p:nvSpPr>
          <p:cNvPr id="50" name="Chevron 49"/>
          <p:cNvSpPr/>
          <p:nvPr/>
        </p:nvSpPr>
        <p:spPr>
          <a:xfrm>
            <a:off x="1666875" y="1557338"/>
            <a:ext cx="1600200" cy="609600"/>
          </a:xfrm>
          <a:prstGeom prst="chevron">
            <a:avLst/>
          </a:prstGeom>
          <a:solidFill>
            <a:srgbClr val="00B2DA"/>
          </a:solidFill>
          <a:ln>
            <a:noFill/>
            <a:headEnd/>
            <a:tailEnd/>
          </a:ln>
          <a:effectLst/>
        </p:spPr>
        <p:style>
          <a:lnRef idx="2">
            <a:schemeClr val="accent4"/>
          </a:lnRef>
          <a:fillRef idx="0">
            <a:schemeClr val="accent4"/>
          </a:fillRef>
          <a:effectRef idx="1">
            <a:schemeClr val="accent4"/>
          </a:effectRef>
          <a:fontRef idx="minor">
            <a:schemeClr val="tx1"/>
          </a:fontRef>
        </p:style>
        <p:txBody>
          <a:bodyPr wrap="none" lIns="0" tIns="0" rIns="0" bIns="0" anchor="ctr"/>
          <a:lstStyle/>
          <a:p>
            <a:pPr marL="117475" algn="ctr" defTabSz="457200" eaLnBrk="0" fontAlgn="auto" hangingPunct="0">
              <a:lnSpc>
                <a:spcPct val="90000"/>
              </a:lnSpc>
              <a:spcBef>
                <a:spcPts val="0"/>
              </a:spcBef>
              <a:spcAft>
                <a:spcPts val="0"/>
              </a:spcAft>
              <a:buClr>
                <a:srgbClr val="000000"/>
              </a:buClr>
              <a:buSzPct val="100000"/>
              <a:buFont typeface="Times New Roman" pitchFamily="18" charset="0"/>
              <a:buNone/>
              <a:defRPr/>
            </a:pPr>
            <a:r>
              <a:rPr lang="en-US" sz="1200" b="1" dirty="0">
                <a:solidFill>
                  <a:schemeClr val="bg1"/>
                </a:solidFill>
              </a:rPr>
              <a:t>Intake &amp; </a:t>
            </a:r>
          </a:p>
          <a:p>
            <a:pPr marL="117475" algn="ctr" defTabSz="457200" eaLnBrk="0" fontAlgn="auto" hangingPunct="0">
              <a:lnSpc>
                <a:spcPct val="90000"/>
              </a:lnSpc>
              <a:spcBef>
                <a:spcPts val="0"/>
              </a:spcBef>
              <a:spcAft>
                <a:spcPts val="0"/>
              </a:spcAft>
              <a:buClr>
                <a:srgbClr val="000000"/>
              </a:buClr>
              <a:buSzPct val="100000"/>
              <a:buFont typeface="Times New Roman" pitchFamily="18" charset="0"/>
              <a:buNone/>
              <a:defRPr/>
            </a:pPr>
            <a:r>
              <a:rPr lang="en-US" sz="1200" b="1" dirty="0">
                <a:solidFill>
                  <a:schemeClr val="bg1"/>
                </a:solidFill>
              </a:rPr>
              <a:t>Investigations</a:t>
            </a:r>
          </a:p>
        </p:txBody>
      </p:sp>
      <p:sp>
        <p:nvSpPr>
          <p:cNvPr id="52" name="Chevron 51"/>
          <p:cNvSpPr/>
          <p:nvPr/>
        </p:nvSpPr>
        <p:spPr>
          <a:xfrm>
            <a:off x="4991100" y="1557338"/>
            <a:ext cx="1790700" cy="609600"/>
          </a:xfrm>
          <a:prstGeom prst="chevron">
            <a:avLst/>
          </a:prstGeom>
          <a:solidFill>
            <a:schemeClr val="bg1">
              <a:lumMod val="50000"/>
            </a:schemeClr>
          </a:solidFill>
          <a:ln>
            <a:noFill/>
            <a:headEnd/>
            <a:tailEnd/>
          </a:ln>
          <a:effectLst/>
        </p:spPr>
        <p:style>
          <a:lnRef idx="2">
            <a:schemeClr val="accent4"/>
          </a:lnRef>
          <a:fillRef idx="0">
            <a:schemeClr val="accent4"/>
          </a:fillRef>
          <a:effectRef idx="1">
            <a:schemeClr val="accent4"/>
          </a:effectRef>
          <a:fontRef idx="minor">
            <a:schemeClr val="tx1"/>
          </a:fontRef>
        </p:style>
        <p:txBody>
          <a:bodyPr wrap="none" lIns="0" tIns="0" rIns="0" bIns="0" anchor="ctr"/>
          <a:lstStyle/>
          <a:p>
            <a:pPr marL="174625" algn="ctr" defTabSz="457200" eaLnBrk="0" fontAlgn="auto" hangingPunct="0">
              <a:lnSpc>
                <a:spcPct val="90000"/>
              </a:lnSpc>
              <a:spcBef>
                <a:spcPts val="0"/>
              </a:spcBef>
              <a:spcAft>
                <a:spcPts val="0"/>
              </a:spcAft>
              <a:buClr>
                <a:srgbClr val="000000"/>
              </a:buClr>
              <a:buSzPct val="100000"/>
              <a:buFont typeface="Times New Roman" pitchFamily="18" charset="0"/>
              <a:buNone/>
              <a:defRPr/>
            </a:pPr>
            <a:r>
              <a:rPr lang="en-US" sz="1200" b="1">
                <a:solidFill>
                  <a:schemeClr val="bg1"/>
                </a:solidFill>
                <a:ea typeface="MS PGothic" pitchFamily="34" charset="-128"/>
              </a:rPr>
              <a:t>    On-Going Case </a:t>
            </a:r>
          </a:p>
          <a:p>
            <a:pPr marL="174625" algn="ctr" defTabSz="457200" eaLnBrk="0" fontAlgn="auto" hangingPunct="0">
              <a:lnSpc>
                <a:spcPct val="90000"/>
              </a:lnSpc>
              <a:spcBef>
                <a:spcPts val="0"/>
              </a:spcBef>
              <a:spcAft>
                <a:spcPts val="0"/>
              </a:spcAft>
              <a:buClr>
                <a:srgbClr val="000000"/>
              </a:buClr>
              <a:buSzPct val="100000"/>
              <a:buFont typeface="Times New Roman" pitchFamily="18" charset="0"/>
              <a:buNone/>
              <a:defRPr/>
            </a:pPr>
            <a:r>
              <a:rPr lang="en-US" sz="1200" b="1">
                <a:solidFill>
                  <a:schemeClr val="bg1"/>
                </a:solidFill>
                <a:ea typeface="MS PGothic" pitchFamily="34" charset="-128"/>
              </a:rPr>
              <a:t>    Management</a:t>
            </a:r>
          </a:p>
        </p:txBody>
      </p:sp>
      <p:sp>
        <p:nvSpPr>
          <p:cNvPr id="81" name="Chevron 80"/>
          <p:cNvSpPr/>
          <p:nvPr/>
        </p:nvSpPr>
        <p:spPr>
          <a:xfrm>
            <a:off x="6832600" y="1557338"/>
            <a:ext cx="1600200" cy="609600"/>
          </a:xfrm>
          <a:prstGeom prst="chevron">
            <a:avLst/>
          </a:prstGeom>
          <a:solidFill>
            <a:srgbClr val="FFC000"/>
          </a:solidFill>
          <a:ln>
            <a:noFill/>
            <a:headEnd/>
            <a:tailEnd/>
          </a:ln>
          <a:effectLst/>
        </p:spPr>
        <p:style>
          <a:lnRef idx="2">
            <a:schemeClr val="accent4"/>
          </a:lnRef>
          <a:fillRef idx="0">
            <a:schemeClr val="accent4"/>
          </a:fillRef>
          <a:effectRef idx="1">
            <a:schemeClr val="accent4"/>
          </a:effectRef>
          <a:fontRef idx="minor">
            <a:schemeClr val="tx1"/>
          </a:fontRef>
        </p:style>
        <p:txBody>
          <a:bodyPr wrap="none" lIns="0" tIns="0" rIns="0" bIns="0" anchor="ctr"/>
          <a:lstStyle/>
          <a:p>
            <a:pPr marL="117475" algn="ctr" defTabSz="457200" eaLnBrk="0" fontAlgn="auto" hangingPunct="0">
              <a:lnSpc>
                <a:spcPct val="90000"/>
              </a:lnSpc>
              <a:spcBef>
                <a:spcPts val="0"/>
              </a:spcBef>
              <a:spcAft>
                <a:spcPts val="0"/>
              </a:spcAft>
              <a:buClr>
                <a:srgbClr val="000000"/>
              </a:buClr>
              <a:buSzPct val="100000"/>
              <a:buFont typeface="Times New Roman" pitchFamily="18" charset="0"/>
              <a:buNone/>
              <a:defRPr/>
            </a:pPr>
            <a:r>
              <a:rPr lang="en-US" sz="1200" b="1">
                <a:solidFill>
                  <a:schemeClr val="bg1"/>
                </a:solidFill>
              </a:rPr>
              <a:t>Service</a:t>
            </a:r>
          </a:p>
          <a:p>
            <a:pPr marL="117475" algn="ctr" defTabSz="457200" eaLnBrk="0" fontAlgn="auto" hangingPunct="0">
              <a:lnSpc>
                <a:spcPct val="90000"/>
              </a:lnSpc>
              <a:spcBef>
                <a:spcPts val="0"/>
              </a:spcBef>
              <a:spcAft>
                <a:spcPts val="0"/>
              </a:spcAft>
              <a:buClr>
                <a:srgbClr val="000000"/>
              </a:buClr>
              <a:buSzPct val="100000"/>
              <a:buFont typeface="Times New Roman" pitchFamily="18" charset="0"/>
              <a:buNone/>
              <a:defRPr/>
            </a:pPr>
            <a:r>
              <a:rPr lang="en-US" sz="1200" b="1">
                <a:solidFill>
                  <a:schemeClr val="bg1"/>
                </a:solidFill>
              </a:rPr>
              <a:t>Delivery</a:t>
            </a:r>
          </a:p>
        </p:txBody>
      </p:sp>
      <p:sp>
        <p:nvSpPr>
          <p:cNvPr id="20507" name="Chevron 152"/>
          <p:cNvSpPr>
            <a:spLocks noChangeArrowheads="1"/>
          </p:cNvSpPr>
          <p:nvPr/>
        </p:nvSpPr>
        <p:spPr bwMode="auto">
          <a:xfrm>
            <a:off x="3322638" y="1557338"/>
            <a:ext cx="1620837" cy="609600"/>
          </a:xfrm>
          <a:prstGeom prst="chevron">
            <a:avLst>
              <a:gd name="adj" fmla="val 50001"/>
            </a:avLst>
          </a:prstGeom>
          <a:solidFill>
            <a:srgbClr val="17AF4B"/>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wrap="none" lIns="0" tIns="0" rIns="0" bIns="0" anchor="ctr"/>
          <a:lstStyle/>
          <a:p>
            <a:pPr marL="233363" algn="ctr" defTabSz="457200" eaLnBrk="0" hangingPunct="0">
              <a:lnSpc>
                <a:spcPct val="90000"/>
              </a:lnSpc>
              <a:buClr>
                <a:srgbClr val="000000"/>
              </a:buClr>
              <a:buSzPct val="100000"/>
              <a:buFont typeface="Times New Roman" pitchFamily="18" charset="0"/>
              <a:buNone/>
            </a:pPr>
            <a:r>
              <a:rPr lang="en-US" sz="1200" b="1">
                <a:solidFill>
                  <a:schemeClr val="bg1"/>
                </a:solidFill>
              </a:rPr>
              <a:t>Placements</a:t>
            </a:r>
          </a:p>
        </p:txBody>
      </p:sp>
      <p:sp>
        <p:nvSpPr>
          <p:cNvPr id="20508" name="TextBox 155"/>
          <p:cNvSpPr txBox="1">
            <a:spLocks noChangeArrowheads="1"/>
          </p:cNvSpPr>
          <p:nvPr/>
        </p:nvSpPr>
        <p:spPr bwMode="auto">
          <a:xfrm>
            <a:off x="460375" y="1508125"/>
            <a:ext cx="1236663" cy="674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lnSpc>
                <a:spcPct val="90000"/>
              </a:lnSpc>
              <a:buClr>
                <a:srgbClr val="000000"/>
              </a:buClr>
              <a:buSzPct val="100000"/>
              <a:buFont typeface="Times New Roman" pitchFamily="18" charset="0"/>
              <a:buNone/>
            </a:pPr>
            <a:r>
              <a:rPr lang="en-US" sz="1400" b="1">
                <a:ea typeface="MS Gothic" pitchFamily="49" charset="-128"/>
              </a:rPr>
              <a:t>Operational</a:t>
            </a:r>
          </a:p>
          <a:p>
            <a:pPr eaLnBrk="0" hangingPunct="0">
              <a:lnSpc>
                <a:spcPct val="90000"/>
              </a:lnSpc>
              <a:buClr>
                <a:srgbClr val="000000"/>
              </a:buClr>
              <a:buSzPct val="100000"/>
              <a:buFont typeface="Times New Roman" pitchFamily="18" charset="0"/>
              <a:buNone/>
            </a:pPr>
            <a:r>
              <a:rPr lang="en-US" sz="1400" b="1">
                <a:ea typeface="MS Gothic" pitchFamily="49" charset="-128"/>
              </a:rPr>
              <a:t>Process Support</a:t>
            </a:r>
          </a:p>
        </p:txBody>
      </p:sp>
      <p:sp>
        <p:nvSpPr>
          <p:cNvPr id="20509" name="Rectangle 12"/>
          <p:cNvSpPr>
            <a:spLocks noChangeArrowheads="1"/>
          </p:cNvSpPr>
          <p:nvPr/>
        </p:nvSpPr>
        <p:spPr bwMode="auto">
          <a:xfrm flipH="1">
            <a:off x="6972300" y="6018213"/>
            <a:ext cx="5969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pPr marL="57150" algn="ctr" defTabSz="457200" eaLnBrk="0" hangingPunct="0">
              <a:lnSpc>
                <a:spcPct val="90000"/>
              </a:lnSpc>
              <a:buClr>
                <a:srgbClr val="000000"/>
              </a:buClr>
              <a:buSzPct val="100000"/>
              <a:buFont typeface="Times New Roman" pitchFamily="18" charset="0"/>
              <a:buNone/>
            </a:pPr>
            <a:r>
              <a:rPr lang="en-US" sz="1400" b="1">
                <a:ea typeface="MS Gothic" pitchFamily="49" charset="-128"/>
              </a:rPr>
              <a:t>Multi-Disciplinary</a:t>
            </a:r>
          </a:p>
          <a:p>
            <a:pPr marL="57150" algn="ctr" defTabSz="457200" eaLnBrk="0" hangingPunct="0">
              <a:lnSpc>
                <a:spcPct val="90000"/>
              </a:lnSpc>
              <a:buClr>
                <a:srgbClr val="000000"/>
              </a:buClr>
              <a:buSzPct val="100000"/>
              <a:buFont typeface="Times New Roman" pitchFamily="18" charset="0"/>
              <a:buNone/>
            </a:pPr>
            <a:r>
              <a:rPr lang="en-US" sz="1400" b="1">
                <a:ea typeface="MS Gothic" pitchFamily="49" charset="-128"/>
              </a:rPr>
              <a:t>Teams</a:t>
            </a:r>
          </a:p>
        </p:txBody>
      </p:sp>
      <p:sp>
        <p:nvSpPr>
          <p:cNvPr id="20510" name="Rectangle 12"/>
          <p:cNvSpPr>
            <a:spLocks noChangeArrowheads="1"/>
          </p:cNvSpPr>
          <p:nvPr/>
        </p:nvSpPr>
        <p:spPr bwMode="auto">
          <a:xfrm flipH="1">
            <a:off x="3878263" y="5942013"/>
            <a:ext cx="2209800"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pPr marL="57150" algn="ctr" defTabSz="457200" eaLnBrk="0" hangingPunct="0">
              <a:lnSpc>
                <a:spcPts val="1600"/>
              </a:lnSpc>
              <a:buClr>
                <a:srgbClr val="000000"/>
              </a:buClr>
              <a:buSzPct val="100000"/>
              <a:buFont typeface="Times New Roman" pitchFamily="18" charset="0"/>
              <a:buNone/>
            </a:pPr>
            <a:r>
              <a:rPr lang="en-US" sz="1400" b="1">
                <a:ea typeface="MS Gothic" pitchFamily="49" charset="-128"/>
              </a:rPr>
              <a:t>Shared </a:t>
            </a:r>
          </a:p>
          <a:p>
            <a:pPr marL="57150" algn="ctr" defTabSz="457200" eaLnBrk="0" hangingPunct="0">
              <a:lnSpc>
                <a:spcPts val="1600"/>
              </a:lnSpc>
              <a:buClr>
                <a:srgbClr val="000000"/>
              </a:buClr>
              <a:buSzPct val="100000"/>
              <a:buFont typeface="Times New Roman" pitchFamily="18" charset="0"/>
              <a:buNone/>
            </a:pPr>
            <a:r>
              <a:rPr lang="en-US" sz="1400" b="1">
                <a:ea typeface="MS Gothic" pitchFamily="49" charset="-128"/>
              </a:rPr>
              <a:t>Case &amp; Client Info</a:t>
            </a:r>
          </a:p>
        </p:txBody>
      </p:sp>
      <p:sp>
        <p:nvSpPr>
          <p:cNvPr id="20511" name="TextBox 298"/>
          <p:cNvSpPr txBox="1">
            <a:spLocks noChangeArrowheads="1"/>
          </p:cNvSpPr>
          <p:nvPr/>
        </p:nvSpPr>
        <p:spPr bwMode="auto">
          <a:xfrm>
            <a:off x="442913" y="5110163"/>
            <a:ext cx="1562100"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lnSpc>
                <a:spcPct val="90000"/>
              </a:lnSpc>
              <a:buClr>
                <a:srgbClr val="000000"/>
              </a:buClr>
              <a:buSzPct val="100000"/>
              <a:buFont typeface="Times New Roman" pitchFamily="18" charset="0"/>
              <a:buNone/>
            </a:pPr>
            <a:r>
              <a:rPr lang="en-US" sz="1400" b="1">
                <a:ea typeface="MS Gothic" pitchFamily="49" charset="-128"/>
              </a:rPr>
              <a:t>Multi-disciplinary Approach</a:t>
            </a:r>
          </a:p>
        </p:txBody>
      </p:sp>
      <p:sp>
        <p:nvSpPr>
          <p:cNvPr id="20512" name="TextBox 313"/>
          <p:cNvSpPr txBox="1">
            <a:spLocks noChangeArrowheads="1"/>
          </p:cNvSpPr>
          <p:nvPr/>
        </p:nvSpPr>
        <p:spPr bwMode="auto">
          <a:xfrm>
            <a:off x="442913" y="3394075"/>
            <a:ext cx="1452562"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lnSpc>
                <a:spcPct val="90000"/>
              </a:lnSpc>
              <a:buClr>
                <a:srgbClr val="000000"/>
              </a:buClr>
              <a:buSzPct val="100000"/>
              <a:buFont typeface="Times New Roman" pitchFamily="18" charset="0"/>
              <a:buNone/>
            </a:pPr>
            <a:r>
              <a:rPr lang="en-US" sz="1400" b="1">
                <a:ea typeface="MS Gothic" pitchFamily="49" charset="-128"/>
              </a:rPr>
              <a:t>Outcome</a:t>
            </a:r>
          </a:p>
          <a:p>
            <a:pPr eaLnBrk="0" hangingPunct="0">
              <a:lnSpc>
                <a:spcPct val="90000"/>
              </a:lnSpc>
              <a:buClr>
                <a:srgbClr val="000000"/>
              </a:buClr>
              <a:buSzPct val="100000"/>
              <a:buFont typeface="Times New Roman" pitchFamily="18" charset="0"/>
              <a:buNone/>
            </a:pPr>
            <a:r>
              <a:rPr lang="en-US" sz="1400" b="1">
                <a:ea typeface="MS Gothic" pitchFamily="49" charset="-128"/>
              </a:rPr>
              <a:t>Management</a:t>
            </a:r>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66875" y="4881104"/>
            <a:ext cx="1533248" cy="1021870"/>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514" name="TextBox 12"/>
          <p:cNvSpPr txBox="1">
            <a:spLocks noChangeArrowheads="1"/>
          </p:cNvSpPr>
          <p:nvPr/>
        </p:nvSpPr>
        <p:spPr bwMode="auto">
          <a:xfrm>
            <a:off x="1800225" y="5961063"/>
            <a:ext cx="11938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sz="1400" b="1"/>
              <a:t>Family</a:t>
            </a:r>
          </a:p>
        </p:txBody>
      </p:sp>
      <p:pic>
        <p:nvPicPr>
          <p:cNvPr id="244" name="Picture 2" descr="http://us.cdn1.123rf.com/168nwm/andreypopov/andreypopov1408/andreypopov140800711/30963563-rear-view-portrait-of-happy-businessman-analyzing-financial-graphs-on-computer-in-office.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095569" y="4881104"/>
            <a:ext cx="1519671" cy="991357"/>
          </a:xfrm>
          <a:prstGeom prst="ellipse">
            <a:avLst/>
          </a:prstGeom>
          <a:ln w="6350" cap="rnd">
            <a:solidFill>
              <a:schemeClr val="bg1">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pic>
        <p:nvPicPr>
          <p:cNvPr id="245" name="Picture 1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510686" y="4881104"/>
            <a:ext cx="1519671" cy="1000230"/>
          </a:xfrm>
          <a:prstGeom prst="ellipse">
            <a:avLst/>
          </a:prstGeom>
          <a:ln w="6350" cap="rnd">
            <a:solidFill>
              <a:schemeClr val="bg1">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13"/>
                                        </p:tgtEl>
                                        <p:attrNameLst>
                                          <p:attrName>style.visibility</p:attrName>
                                        </p:attrNameLst>
                                      </p:cBhvr>
                                      <p:to>
                                        <p:strVal val="visible"/>
                                      </p:to>
                                    </p:set>
                                    <p:anim calcmode="lin" valueType="num">
                                      <p:cBhvr additive="base">
                                        <p:cTn id="19" dur="500" fill="hold"/>
                                        <p:tgtEl>
                                          <p:spTgt spid="213"/>
                                        </p:tgtEl>
                                        <p:attrNameLst>
                                          <p:attrName>ppt_x</p:attrName>
                                        </p:attrNameLst>
                                      </p:cBhvr>
                                      <p:tavLst>
                                        <p:tav tm="0">
                                          <p:val>
                                            <p:strVal val="#ppt_x"/>
                                          </p:val>
                                        </p:tav>
                                        <p:tav tm="100000">
                                          <p:val>
                                            <p:strVal val="#ppt_x"/>
                                          </p:val>
                                        </p:tav>
                                      </p:tavLst>
                                    </p:anim>
                                    <p:anim calcmode="lin" valueType="num">
                                      <p:cBhvr additive="base">
                                        <p:cTn id="20" dur="500" fill="hold"/>
                                        <p:tgtEl>
                                          <p:spTgt spid="2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2" descr="stripes.png"/>
          <p:cNvPicPr>
            <a:picLocks noChangeAspect="1"/>
          </p:cNvPicPr>
          <p:nvPr/>
        </p:nvPicPr>
        <p:blipFill>
          <a:blip r:embed="rId2" cstate="print"/>
          <a:srcRect l="5421" t="511" r="66084" b="7309"/>
          <a:stretch>
            <a:fillRect/>
          </a:stretch>
        </p:blipFill>
        <p:spPr bwMode="auto">
          <a:xfrm>
            <a:off x="506413" y="2466975"/>
            <a:ext cx="1481137" cy="3743325"/>
          </a:xfrm>
          <a:prstGeom prst="rect">
            <a:avLst/>
          </a:prstGeom>
          <a:solidFill>
            <a:schemeClr val="bg1">
              <a:lumMod val="95000"/>
            </a:schemeClr>
          </a:solidFill>
          <a:ln w="9525">
            <a:noFill/>
            <a:miter lim="800000"/>
            <a:headEnd/>
            <a:tailEnd/>
          </a:ln>
        </p:spPr>
      </p:pic>
      <p:pic>
        <p:nvPicPr>
          <p:cNvPr id="26655" name="Picture 2" descr="stripes.png"/>
          <p:cNvPicPr>
            <a:picLocks noChangeAspect="1"/>
          </p:cNvPicPr>
          <p:nvPr/>
        </p:nvPicPr>
        <p:blipFill>
          <a:blip r:embed="rId2" cstate="print"/>
          <a:srcRect l="5421" t="511" r="66084" b="7309"/>
          <a:stretch>
            <a:fillRect/>
          </a:stretch>
        </p:blipFill>
        <p:spPr bwMode="auto">
          <a:xfrm>
            <a:off x="2170113" y="2466975"/>
            <a:ext cx="1481137" cy="3743325"/>
          </a:xfrm>
          <a:prstGeom prst="rect">
            <a:avLst/>
          </a:prstGeom>
          <a:solidFill>
            <a:schemeClr val="bg1">
              <a:lumMod val="95000"/>
            </a:schemeClr>
          </a:solidFill>
          <a:ln w="9525">
            <a:noFill/>
            <a:miter lim="800000"/>
            <a:headEnd/>
            <a:tailEnd/>
          </a:ln>
        </p:spPr>
      </p:pic>
      <p:sp>
        <p:nvSpPr>
          <p:cNvPr id="22532" name="Rectangle 60"/>
          <p:cNvSpPr>
            <a:spLocks noChangeArrowheads="1"/>
          </p:cNvSpPr>
          <p:nvPr/>
        </p:nvSpPr>
        <p:spPr bwMode="auto">
          <a:xfrm>
            <a:off x="5557838" y="1376363"/>
            <a:ext cx="3105150" cy="342900"/>
          </a:xfrm>
          <a:prstGeom prst="rect">
            <a:avLst/>
          </a:prstGeom>
          <a:solidFill>
            <a:srgbClr val="FDB813"/>
          </a:solidFill>
          <a:ln w="28575" algn="ctr">
            <a:solidFill>
              <a:schemeClr val="bg1"/>
            </a:solidFill>
            <a:round/>
            <a:headEnd/>
            <a:tailEnd/>
          </a:ln>
        </p:spPr>
        <p:txBody>
          <a:bodyPr/>
          <a:lstStyle/>
          <a:p>
            <a:pPr algn="ctr"/>
            <a:endParaRPr lang="en-US"/>
          </a:p>
        </p:txBody>
      </p:sp>
      <p:sp>
        <p:nvSpPr>
          <p:cNvPr id="22533" name="Pentagon 103"/>
          <p:cNvSpPr>
            <a:spLocks noChangeArrowheads="1"/>
          </p:cNvSpPr>
          <p:nvPr/>
        </p:nvSpPr>
        <p:spPr bwMode="auto">
          <a:xfrm>
            <a:off x="3011488" y="1373188"/>
            <a:ext cx="3282950" cy="346075"/>
          </a:xfrm>
          <a:prstGeom prst="homePlate">
            <a:avLst>
              <a:gd name="adj" fmla="val 50022"/>
            </a:avLst>
          </a:prstGeom>
          <a:solidFill>
            <a:srgbClr val="81BA4B"/>
          </a:solidFill>
          <a:ln w="28575" algn="ctr">
            <a:solidFill>
              <a:schemeClr val="bg1"/>
            </a:solidFill>
            <a:round/>
            <a:headEnd/>
            <a:tailEnd/>
          </a:ln>
        </p:spPr>
        <p:txBody>
          <a:bodyPr/>
          <a:lstStyle/>
          <a:p>
            <a:pPr algn="ctr"/>
            <a:endParaRPr lang="en-US"/>
          </a:p>
        </p:txBody>
      </p:sp>
      <p:sp>
        <p:nvSpPr>
          <p:cNvPr id="22534" name="Pentagon 36"/>
          <p:cNvSpPr>
            <a:spLocks noChangeArrowheads="1"/>
          </p:cNvSpPr>
          <p:nvPr/>
        </p:nvSpPr>
        <p:spPr bwMode="auto">
          <a:xfrm>
            <a:off x="463550" y="1373188"/>
            <a:ext cx="3284538" cy="346075"/>
          </a:xfrm>
          <a:prstGeom prst="homePlate">
            <a:avLst>
              <a:gd name="adj" fmla="val 50047"/>
            </a:avLst>
          </a:prstGeom>
          <a:solidFill>
            <a:srgbClr val="007670"/>
          </a:solidFill>
          <a:ln w="28575" algn="ctr">
            <a:solidFill>
              <a:schemeClr val="bg1"/>
            </a:solidFill>
            <a:round/>
            <a:headEnd/>
            <a:tailEnd/>
          </a:ln>
        </p:spPr>
        <p:txBody>
          <a:bodyPr/>
          <a:lstStyle/>
          <a:p>
            <a:pPr algn="ctr"/>
            <a:endParaRPr lang="en-US">
              <a:solidFill>
                <a:srgbClr val="073F65"/>
              </a:solidFill>
            </a:endParaRPr>
          </a:p>
        </p:txBody>
      </p:sp>
      <p:sp>
        <p:nvSpPr>
          <p:cNvPr id="22535" name="Rectangle 18"/>
          <p:cNvSpPr>
            <a:spLocks noChangeArrowheads="1"/>
          </p:cNvSpPr>
          <p:nvPr/>
        </p:nvSpPr>
        <p:spPr bwMode="auto">
          <a:xfrm>
            <a:off x="9366250" y="2298700"/>
            <a:ext cx="1524000" cy="400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nSpc>
                <a:spcPct val="90000"/>
              </a:lnSpc>
            </a:pPr>
            <a:endParaRPr lang="en-US" sz="2200">
              <a:solidFill>
                <a:srgbClr val="000000"/>
              </a:solidFill>
            </a:endParaRPr>
          </a:p>
        </p:txBody>
      </p:sp>
      <p:sp>
        <p:nvSpPr>
          <p:cNvPr id="22536" name="Text Box 26"/>
          <p:cNvSpPr txBox="1">
            <a:spLocks noChangeArrowheads="1"/>
          </p:cNvSpPr>
          <p:nvPr/>
        </p:nvSpPr>
        <p:spPr bwMode="auto">
          <a:xfrm>
            <a:off x="6124575" y="1373188"/>
            <a:ext cx="2538413"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lnSpc>
                <a:spcPct val="90000"/>
              </a:lnSpc>
            </a:pPr>
            <a:r>
              <a:rPr lang="en-US" sz="1600" b="1">
                <a:solidFill>
                  <a:srgbClr val="FFFFFF"/>
                </a:solidFill>
              </a:rPr>
              <a:t>Outcomes </a:t>
            </a:r>
          </a:p>
        </p:txBody>
      </p:sp>
      <p:sp>
        <p:nvSpPr>
          <p:cNvPr id="22537" name="Text Box 24"/>
          <p:cNvSpPr txBox="1">
            <a:spLocks noChangeArrowheads="1"/>
          </p:cNvSpPr>
          <p:nvPr/>
        </p:nvSpPr>
        <p:spPr bwMode="auto">
          <a:xfrm>
            <a:off x="463550" y="1373188"/>
            <a:ext cx="3108325" cy="31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lnSpc>
                <a:spcPct val="90000"/>
              </a:lnSpc>
            </a:pPr>
            <a:r>
              <a:rPr lang="en-US" sz="1600" b="1">
                <a:solidFill>
                  <a:schemeClr val="bg1"/>
                </a:solidFill>
              </a:rPr>
              <a:t>Needs</a:t>
            </a:r>
          </a:p>
        </p:txBody>
      </p:sp>
      <p:sp>
        <p:nvSpPr>
          <p:cNvPr id="22538" name="Rectangle 18"/>
          <p:cNvSpPr>
            <a:spLocks noChangeArrowheads="1"/>
          </p:cNvSpPr>
          <p:nvPr/>
        </p:nvSpPr>
        <p:spPr bwMode="auto">
          <a:xfrm>
            <a:off x="11042650" y="2298700"/>
            <a:ext cx="1524000" cy="400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nSpc>
                <a:spcPct val="90000"/>
              </a:lnSpc>
              <a:spcAft>
                <a:spcPct val="85000"/>
              </a:spcAft>
            </a:pPr>
            <a:endParaRPr lang="en-US" sz="2200">
              <a:solidFill>
                <a:srgbClr val="000000"/>
              </a:solidFill>
            </a:endParaRPr>
          </a:p>
        </p:txBody>
      </p:sp>
      <p:sp>
        <p:nvSpPr>
          <p:cNvPr id="22539" name="Rectangle 18"/>
          <p:cNvSpPr>
            <a:spLocks noChangeArrowheads="1"/>
          </p:cNvSpPr>
          <p:nvPr/>
        </p:nvSpPr>
        <p:spPr bwMode="auto">
          <a:xfrm>
            <a:off x="12687300" y="2298700"/>
            <a:ext cx="1524000" cy="400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nSpc>
                <a:spcPct val="90000"/>
              </a:lnSpc>
            </a:pPr>
            <a:endParaRPr lang="en-US" sz="2200">
              <a:solidFill>
                <a:srgbClr val="000000"/>
              </a:solidFill>
            </a:endParaRPr>
          </a:p>
        </p:txBody>
      </p:sp>
      <p:sp>
        <p:nvSpPr>
          <p:cNvPr id="22540" name="Rectangle 18"/>
          <p:cNvSpPr>
            <a:spLocks noChangeArrowheads="1"/>
          </p:cNvSpPr>
          <p:nvPr/>
        </p:nvSpPr>
        <p:spPr bwMode="auto">
          <a:xfrm>
            <a:off x="14319250" y="2327275"/>
            <a:ext cx="1603375" cy="400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nSpc>
                <a:spcPct val="90000"/>
              </a:lnSpc>
            </a:pPr>
            <a:endParaRPr lang="en-US" sz="2200">
              <a:solidFill>
                <a:srgbClr val="000000"/>
              </a:solidFill>
            </a:endParaRPr>
          </a:p>
        </p:txBody>
      </p:sp>
      <p:sp>
        <p:nvSpPr>
          <p:cNvPr id="22541" name="Rectangle 18"/>
          <p:cNvSpPr>
            <a:spLocks noChangeArrowheads="1"/>
          </p:cNvSpPr>
          <p:nvPr/>
        </p:nvSpPr>
        <p:spPr bwMode="auto">
          <a:xfrm>
            <a:off x="16019463" y="2298700"/>
            <a:ext cx="1524000" cy="400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nSpc>
                <a:spcPct val="90000"/>
              </a:lnSpc>
            </a:pPr>
            <a:endParaRPr lang="en-US" sz="2200">
              <a:solidFill>
                <a:srgbClr val="000000"/>
              </a:solidFill>
            </a:endParaRPr>
          </a:p>
        </p:txBody>
      </p:sp>
      <p:sp>
        <p:nvSpPr>
          <p:cNvPr id="40" name="Rectangle 16"/>
          <p:cNvSpPr>
            <a:spLocks noChangeArrowheads="1"/>
          </p:cNvSpPr>
          <p:nvPr/>
        </p:nvSpPr>
        <p:spPr bwMode="auto">
          <a:xfrm>
            <a:off x="16022638" y="2403475"/>
            <a:ext cx="1649412" cy="3973513"/>
          </a:xfrm>
          <a:prstGeom prst="rect">
            <a:avLst/>
          </a:prstGeom>
          <a:extLst/>
        </p:spPr>
        <p:txBody>
          <a:bodyPr>
            <a:spAutoFit/>
          </a:bodyPr>
          <a:lstStyle/>
          <a:p>
            <a:pPr marL="111125" indent="-111125" eaLnBrk="0" fontAlgn="auto" hangingPunct="0">
              <a:spcBef>
                <a:spcPts val="0"/>
              </a:spcBef>
              <a:spcAft>
                <a:spcPts val="300"/>
              </a:spcAft>
              <a:buFont typeface="Wingdings" pitchFamily="2" charset="2"/>
              <a:buChar char="§"/>
              <a:defRPr/>
            </a:pPr>
            <a:r>
              <a:rPr lang="en-US" sz="1200" b="1" dirty="0">
                <a:solidFill>
                  <a:srgbClr val="000000"/>
                </a:solidFill>
                <a:cs typeface="+mn-cs"/>
              </a:rPr>
              <a:t>Outcome Evaluation</a:t>
            </a:r>
          </a:p>
          <a:p>
            <a:pPr marL="233363" lvl="1" indent="-115888" eaLnBrk="0" fontAlgn="auto" hangingPunct="0">
              <a:spcBef>
                <a:spcPts val="0"/>
              </a:spcBef>
              <a:spcAft>
                <a:spcPts val="200"/>
              </a:spcAft>
              <a:buSzPct val="100000"/>
              <a:buFont typeface="Arial" pitchFamily="34" charset="0"/>
              <a:buChar char="-"/>
              <a:defRPr/>
            </a:pPr>
            <a:r>
              <a:rPr lang="en-US" sz="1200" i="1" dirty="0">
                <a:solidFill>
                  <a:srgbClr val="000000"/>
                </a:solidFill>
                <a:cs typeface="+mn-cs"/>
              </a:rPr>
              <a:t>Clients</a:t>
            </a:r>
          </a:p>
          <a:p>
            <a:pPr marL="233363" lvl="1" indent="-115888" eaLnBrk="0" fontAlgn="auto" hangingPunct="0">
              <a:spcBef>
                <a:spcPts val="0"/>
              </a:spcBef>
              <a:spcAft>
                <a:spcPts val="200"/>
              </a:spcAft>
              <a:buSzPct val="100000"/>
              <a:buFont typeface="Arial" pitchFamily="34" charset="0"/>
              <a:buChar char="-"/>
              <a:defRPr/>
            </a:pPr>
            <a:r>
              <a:rPr lang="en-US" sz="1200" i="1" dirty="0">
                <a:solidFill>
                  <a:srgbClr val="000000"/>
                </a:solidFill>
                <a:cs typeface="+mn-cs"/>
              </a:rPr>
              <a:t>Providers</a:t>
            </a:r>
          </a:p>
          <a:p>
            <a:pPr marL="233363" lvl="1" indent="-115888" eaLnBrk="0" fontAlgn="auto" hangingPunct="0">
              <a:spcBef>
                <a:spcPts val="0"/>
              </a:spcBef>
              <a:spcAft>
                <a:spcPts val="200"/>
              </a:spcAft>
              <a:buSzPct val="100000"/>
              <a:buFont typeface="Arial" pitchFamily="34" charset="0"/>
              <a:buChar char="-"/>
              <a:defRPr/>
            </a:pPr>
            <a:r>
              <a:rPr lang="en-US" sz="1200" i="1" dirty="0">
                <a:solidFill>
                  <a:srgbClr val="000000"/>
                </a:solidFill>
                <a:cs typeface="+mn-cs"/>
              </a:rPr>
              <a:t>Programs</a:t>
            </a:r>
          </a:p>
          <a:p>
            <a:pPr marL="233363" lvl="1" indent="-115888" eaLnBrk="0" fontAlgn="auto" hangingPunct="0">
              <a:spcBef>
                <a:spcPts val="0"/>
              </a:spcBef>
              <a:spcAft>
                <a:spcPts val="200"/>
              </a:spcAft>
              <a:buSzPct val="100000"/>
              <a:buFont typeface="Arial" pitchFamily="34" charset="0"/>
              <a:buChar char="-"/>
              <a:defRPr/>
            </a:pPr>
            <a:r>
              <a:rPr lang="en-US" sz="1200" i="1" dirty="0">
                <a:solidFill>
                  <a:srgbClr val="000000"/>
                </a:solidFill>
                <a:cs typeface="+mn-cs"/>
              </a:rPr>
              <a:t>Processes</a:t>
            </a:r>
          </a:p>
          <a:p>
            <a:pPr marL="233363" lvl="1" indent="-115888" eaLnBrk="0" fontAlgn="auto" hangingPunct="0">
              <a:spcBef>
                <a:spcPts val="0"/>
              </a:spcBef>
              <a:spcAft>
                <a:spcPts val="200"/>
              </a:spcAft>
              <a:buSzPct val="100000"/>
              <a:buFont typeface="Arial" pitchFamily="34" charset="0"/>
              <a:buChar char="-"/>
              <a:defRPr/>
            </a:pPr>
            <a:r>
              <a:rPr lang="en-US" sz="1200" i="1" dirty="0">
                <a:solidFill>
                  <a:srgbClr val="000000"/>
                </a:solidFill>
                <a:cs typeface="+mn-cs"/>
              </a:rPr>
              <a:t>Spend</a:t>
            </a:r>
          </a:p>
          <a:p>
            <a:pPr marL="117475" lvl="1" eaLnBrk="0" fontAlgn="auto" hangingPunct="0">
              <a:spcBef>
                <a:spcPts val="0"/>
              </a:spcBef>
              <a:spcAft>
                <a:spcPts val="600"/>
              </a:spcAft>
              <a:defRPr/>
            </a:pPr>
            <a:endParaRPr lang="en-US" sz="1200" b="1" dirty="0">
              <a:solidFill>
                <a:srgbClr val="000000"/>
              </a:solidFill>
              <a:cs typeface="+mn-cs"/>
            </a:endParaRPr>
          </a:p>
          <a:p>
            <a:pPr marL="111125" indent="-111125" eaLnBrk="0" fontAlgn="auto" hangingPunct="0">
              <a:spcBef>
                <a:spcPts val="0"/>
              </a:spcBef>
              <a:spcAft>
                <a:spcPts val="300"/>
              </a:spcAft>
              <a:buFont typeface="Wingdings" pitchFamily="2" charset="2"/>
              <a:buChar char="§"/>
              <a:defRPr/>
            </a:pPr>
            <a:r>
              <a:rPr lang="en-US" sz="1200" b="1" dirty="0">
                <a:solidFill>
                  <a:srgbClr val="000000"/>
                </a:solidFill>
                <a:cs typeface="+mn-cs"/>
              </a:rPr>
              <a:t>Multidimensional Analytics</a:t>
            </a:r>
          </a:p>
          <a:p>
            <a:pPr marL="233363" lvl="1" indent="-115888" eaLnBrk="0" fontAlgn="auto" hangingPunct="0">
              <a:spcBef>
                <a:spcPts val="0"/>
              </a:spcBef>
              <a:spcAft>
                <a:spcPts val="200"/>
              </a:spcAft>
              <a:buSzPct val="100000"/>
              <a:buFont typeface="Arial" pitchFamily="34" charset="0"/>
              <a:buChar char="-"/>
              <a:defRPr/>
            </a:pPr>
            <a:r>
              <a:rPr lang="en-US" sz="1200" i="1" dirty="0">
                <a:solidFill>
                  <a:srgbClr val="000000"/>
                </a:solidFill>
                <a:cs typeface="+mn-cs"/>
              </a:rPr>
              <a:t>Fraud</a:t>
            </a:r>
          </a:p>
          <a:p>
            <a:pPr marL="233363" lvl="1" indent="-115888" eaLnBrk="0" fontAlgn="auto" hangingPunct="0">
              <a:spcBef>
                <a:spcPts val="0"/>
              </a:spcBef>
              <a:spcAft>
                <a:spcPts val="200"/>
              </a:spcAft>
              <a:buSzPct val="100000"/>
              <a:buFont typeface="Arial" pitchFamily="34" charset="0"/>
              <a:buChar char="-"/>
              <a:defRPr/>
            </a:pPr>
            <a:r>
              <a:rPr lang="en-US" sz="1200" i="1" dirty="0">
                <a:solidFill>
                  <a:srgbClr val="000000"/>
                </a:solidFill>
                <a:cs typeface="+mn-cs"/>
              </a:rPr>
              <a:t>Social Innovation Programs</a:t>
            </a:r>
          </a:p>
          <a:p>
            <a:pPr marL="233363" lvl="1" indent="-115888" eaLnBrk="0" fontAlgn="auto" hangingPunct="0">
              <a:spcBef>
                <a:spcPts val="0"/>
              </a:spcBef>
              <a:spcAft>
                <a:spcPts val="200"/>
              </a:spcAft>
              <a:buSzPct val="100000"/>
              <a:buFont typeface="Arial" pitchFamily="34" charset="0"/>
              <a:buChar char="-"/>
              <a:defRPr/>
            </a:pPr>
            <a:r>
              <a:rPr lang="en-US" sz="1200" i="1" dirty="0">
                <a:solidFill>
                  <a:srgbClr val="000000"/>
                </a:solidFill>
                <a:cs typeface="+mn-cs"/>
              </a:rPr>
              <a:t>Assessment &amp; Response Models</a:t>
            </a:r>
          </a:p>
          <a:p>
            <a:pPr marL="233363" lvl="1" indent="-115888" eaLnBrk="0" fontAlgn="auto" hangingPunct="0">
              <a:spcBef>
                <a:spcPts val="0"/>
              </a:spcBef>
              <a:spcAft>
                <a:spcPts val="0"/>
              </a:spcAft>
              <a:buSzPct val="100000"/>
              <a:buFont typeface="Arial" pitchFamily="34" charset="0"/>
              <a:buChar char="-"/>
              <a:defRPr/>
            </a:pPr>
            <a:endParaRPr lang="en-US" sz="1200" i="1" dirty="0">
              <a:solidFill>
                <a:srgbClr val="000000"/>
              </a:solidFill>
              <a:cs typeface="+mn-cs"/>
            </a:endParaRPr>
          </a:p>
          <a:p>
            <a:pPr marL="111125" lvl="1" indent="-111125" eaLnBrk="0" fontAlgn="auto" hangingPunct="0">
              <a:lnSpc>
                <a:spcPct val="90000"/>
              </a:lnSpc>
              <a:spcBef>
                <a:spcPts val="0"/>
              </a:spcBef>
              <a:spcAft>
                <a:spcPct val="150000"/>
              </a:spcAft>
              <a:buFont typeface="Wingdings" pitchFamily="2" charset="2"/>
              <a:buChar char="§"/>
              <a:defRPr/>
            </a:pPr>
            <a:endParaRPr lang="en-US" sz="1200" b="1" dirty="0">
              <a:solidFill>
                <a:srgbClr val="000000"/>
              </a:solidFill>
              <a:cs typeface="+mn-cs"/>
            </a:endParaRPr>
          </a:p>
          <a:p>
            <a:pPr marL="111125" lvl="1" indent="-111125" eaLnBrk="0" fontAlgn="auto" hangingPunct="0">
              <a:lnSpc>
                <a:spcPct val="90000"/>
              </a:lnSpc>
              <a:spcBef>
                <a:spcPts val="0"/>
              </a:spcBef>
              <a:spcAft>
                <a:spcPct val="150000"/>
              </a:spcAft>
              <a:buFont typeface="Wingdings" pitchFamily="2" charset="2"/>
              <a:buChar char="§"/>
              <a:defRPr/>
            </a:pPr>
            <a:endParaRPr lang="en-US" sz="1200" b="1" dirty="0">
              <a:solidFill>
                <a:srgbClr val="000000"/>
              </a:solidFill>
              <a:cs typeface="+mn-cs"/>
            </a:endParaRPr>
          </a:p>
        </p:txBody>
      </p:sp>
      <p:sp>
        <p:nvSpPr>
          <p:cNvPr id="22543" name="Text Box 24"/>
          <p:cNvSpPr txBox="1">
            <a:spLocks noChangeArrowheads="1"/>
          </p:cNvSpPr>
          <p:nvPr/>
        </p:nvSpPr>
        <p:spPr bwMode="auto">
          <a:xfrm>
            <a:off x="3576638" y="1373188"/>
            <a:ext cx="2560637" cy="31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lnSpc>
                <a:spcPct val="90000"/>
              </a:lnSpc>
            </a:pPr>
            <a:r>
              <a:rPr lang="en-US" sz="1600" b="1">
                <a:solidFill>
                  <a:srgbClr val="FFFFFF"/>
                </a:solidFill>
              </a:rPr>
              <a:t>To </a:t>
            </a:r>
          </a:p>
        </p:txBody>
      </p:sp>
      <p:sp>
        <p:nvSpPr>
          <p:cNvPr id="22544" name="Title 2"/>
          <p:cNvSpPr>
            <a:spLocks/>
          </p:cNvSpPr>
          <p:nvPr/>
        </p:nvSpPr>
        <p:spPr bwMode="auto">
          <a:xfrm>
            <a:off x="457200" y="685800"/>
            <a:ext cx="8205788"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nSpc>
                <a:spcPct val="85000"/>
              </a:lnSpc>
            </a:pPr>
            <a:r>
              <a:rPr lang="en-US" altLang="en-US" sz="2000"/>
              <a:t>IBM’s Social Program Management approach enables governments to make necessary changes</a:t>
            </a:r>
            <a:endParaRPr lang="en-US" altLang="en-US" sz="2000" i="1"/>
          </a:p>
        </p:txBody>
      </p:sp>
      <p:sp>
        <p:nvSpPr>
          <p:cNvPr id="84" name="Round Single Corner Rectangle 83"/>
          <p:cNvSpPr/>
          <p:nvPr/>
        </p:nvSpPr>
        <p:spPr bwMode="auto">
          <a:xfrm flipH="1">
            <a:off x="7165975" y="1868488"/>
            <a:ext cx="1492250" cy="611187"/>
          </a:xfrm>
          <a:prstGeom prst="round1Rect">
            <a:avLst>
              <a:gd name="adj" fmla="val 542"/>
            </a:avLst>
          </a:prstGeom>
          <a:solidFill>
            <a:srgbClr val="FFFFFF">
              <a:lumMod val="50000"/>
            </a:srgbClr>
          </a:solidFill>
          <a:ln w="9525"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ea typeface="ＭＳ Ｐゴシック"/>
              <a:cs typeface="+mn-cs"/>
            </a:endParaRPr>
          </a:p>
        </p:txBody>
      </p:sp>
      <p:pic>
        <p:nvPicPr>
          <p:cNvPr id="26677" name="Picture 2" descr="stripes.png"/>
          <p:cNvPicPr>
            <a:picLocks noChangeAspect="1"/>
          </p:cNvPicPr>
          <p:nvPr/>
        </p:nvPicPr>
        <p:blipFill>
          <a:blip r:embed="rId3" cstate="print"/>
          <a:srcRect l="5421" t="511" r="66084" b="7309"/>
          <a:stretch>
            <a:fillRect/>
          </a:stretch>
        </p:blipFill>
        <p:spPr bwMode="auto">
          <a:xfrm>
            <a:off x="7178675" y="2466975"/>
            <a:ext cx="1479550" cy="3743325"/>
          </a:xfrm>
          <a:prstGeom prst="rect">
            <a:avLst/>
          </a:prstGeom>
          <a:solidFill>
            <a:schemeClr val="bg1">
              <a:lumMod val="95000"/>
            </a:schemeClr>
          </a:solidFill>
          <a:ln w="9525">
            <a:noFill/>
            <a:miter lim="800000"/>
            <a:headEnd/>
            <a:tailEnd/>
          </a:ln>
        </p:spPr>
      </p:pic>
      <p:sp>
        <p:nvSpPr>
          <p:cNvPr id="87" name="Rectangle 23"/>
          <p:cNvSpPr>
            <a:spLocks noChangeArrowheads="1"/>
          </p:cNvSpPr>
          <p:nvPr/>
        </p:nvSpPr>
        <p:spPr bwMode="auto">
          <a:xfrm>
            <a:off x="7280275" y="2111375"/>
            <a:ext cx="1330325" cy="3935413"/>
          </a:xfrm>
          <a:prstGeom prst="rect">
            <a:avLst/>
          </a:prstGeom>
          <a:noFill/>
          <a:ln w="9525">
            <a:noFill/>
            <a:miter lim="800000"/>
            <a:headEnd/>
            <a:tailEnd/>
          </a:ln>
        </p:spPr>
        <p:txBody>
          <a:bodyPr lIns="0" tIns="0" rIns="0">
            <a:spAutoFit/>
          </a:bodyPr>
          <a:lstStyle/>
          <a:p>
            <a:pPr fontAlgn="auto">
              <a:lnSpc>
                <a:spcPct val="95000"/>
              </a:lnSpc>
              <a:spcBef>
                <a:spcPts val="0"/>
              </a:spcBef>
              <a:spcAft>
                <a:spcPts val="1200"/>
              </a:spcAft>
              <a:defRPr/>
            </a:pPr>
            <a:r>
              <a:rPr lang="en-US" b="1" kern="0" dirty="0">
                <a:solidFill>
                  <a:srgbClr val="FFFFFF"/>
                </a:solidFill>
                <a:latin typeface="+mn-lt"/>
                <a:cs typeface="+mn-cs"/>
              </a:rPr>
              <a:t>Measure</a:t>
            </a:r>
          </a:p>
          <a:p>
            <a:pPr marL="111125" indent="-111125" eaLnBrk="0" fontAlgn="auto" hangingPunct="0">
              <a:spcBef>
                <a:spcPts val="0"/>
              </a:spcBef>
              <a:spcAft>
                <a:spcPts val="300"/>
              </a:spcAft>
              <a:buFont typeface="Arial"/>
              <a:buChar char="•"/>
              <a:defRPr/>
            </a:pPr>
            <a:r>
              <a:rPr lang="en-US" sz="1200" dirty="0">
                <a:solidFill>
                  <a:srgbClr val="404040"/>
                </a:solidFill>
                <a:cs typeface="+mn-cs"/>
              </a:rPr>
              <a:t>Outcome Evaluation</a:t>
            </a:r>
          </a:p>
          <a:p>
            <a:pPr marL="233363" lvl="1" indent="-115888" eaLnBrk="0" fontAlgn="auto" hangingPunct="0">
              <a:spcBef>
                <a:spcPts val="0"/>
              </a:spcBef>
              <a:spcAft>
                <a:spcPts val="200"/>
              </a:spcAft>
              <a:buSzPct val="100000"/>
              <a:buFont typeface="Arial" pitchFamily="34" charset="0"/>
              <a:buChar char="-"/>
              <a:defRPr/>
            </a:pPr>
            <a:r>
              <a:rPr lang="en-US" sz="1200" i="1" dirty="0">
                <a:solidFill>
                  <a:srgbClr val="404040"/>
                </a:solidFill>
                <a:cs typeface="+mn-cs"/>
              </a:rPr>
              <a:t>Clients</a:t>
            </a:r>
          </a:p>
          <a:p>
            <a:pPr marL="233363" lvl="1" indent="-115888" eaLnBrk="0" fontAlgn="auto" hangingPunct="0">
              <a:spcBef>
                <a:spcPts val="0"/>
              </a:spcBef>
              <a:spcAft>
                <a:spcPts val="200"/>
              </a:spcAft>
              <a:buSzPct val="100000"/>
              <a:buFont typeface="Arial" pitchFamily="34" charset="0"/>
              <a:buChar char="-"/>
              <a:defRPr/>
            </a:pPr>
            <a:r>
              <a:rPr lang="en-US" sz="1200" i="1" dirty="0">
                <a:solidFill>
                  <a:srgbClr val="404040"/>
                </a:solidFill>
                <a:cs typeface="+mn-cs"/>
              </a:rPr>
              <a:t>Providers</a:t>
            </a:r>
          </a:p>
          <a:p>
            <a:pPr marL="233363" lvl="1" indent="-115888" eaLnBrk="0" fontAlgn="auto" hangingPunct="0">
              <a:spcBef>
                <a:spcPts val="0"/>
              </a:spcBef>
              <a:spcAft>
                <a:spcPts val="200"/>
              </a:spcAft>
              <a:buSzPct val="100000"/>
              <a:buFont typeface="Arial" pitchFamily="34" charset="0"/>
              <a:buChar char="-"/>
              <a:defRPr/>
            </a:pPr>
            <a:r>
              <a:rPr lang="en-US" sz="1200" i="1" dirty="0">
                <a:solidFill>
                  <a:srgbClr val="404040"/>
                </a:solidFill>
                <a:cs typeface="+mn-cs"/>
              </a:rPr>
              <a:t>Programs</a:t>
            </a:r>
          </a:p>
          <a:p>
            <a:pPr marL="233363" lvl="1" indent="-115888" eaLnBrk="0" fontAlgn="auto" hangingPunct="0">
              <a:spcBef>
                <a:spcPts val="0"/>
              </a:spcBef>
              <a:spcAft>
                <a:spcPts val="200"/>
              </a:spcAft>
              <a:buSzPct val="100000"/>
              <a:buFont typeface="Arial" pitchFamily="34" charset="0"/>
              <a:buChar char="-"/>
              <a:defRPr/>
            </a:pPr>
            <a:r>
              <a:rPr lang="en-US" sz="1200" i="1" dirty="0">
                <a:solidFill>
                  <a:srgbClr val="404040"/>
                </a:solidFill>
                <a:cs typeface="+mn-cs"/>
              </a:rPr>
              <a:t>Processes</a:t>
            </a:r>
          </a:p>
          <a:p>
            <a:pPr marL="233363" lvl="1" indent="-115888" eaLnBrk="0" fontAlgn="auto" hangingPunct="0">
              <a:spcBef>
                <a:spcPts val="0"/>
              </a:spcBef>
              <a:spcAft>
                <a:spcPts val="200"/>
              </a:spcAft>
              <a:buSzPct val="100000"/>
              <a:buFont typeface="Arial" pitchFamily="34" charset="0"/>
              <a:buChar char="-"/>
              <a:defRPr/>
            </a:pPr>
            <a:r>
              <a:rPr lang="en-US" sz="1200" i="1" dirty="0">
                <a:solidFill>
                  <a:srgbClr val="404040"/>
                </a:solidFill>
                <a:cs typeface="+mn-cs"/>
              </a:rPr>
              <a:t>Spend</a:t>
            </a:r>
          </a:p>
          <a:p>
            <a:pPr marL="117475" lvl="1" eaLnBrk="0" fontAlgn="auto" hangingPunct="0">
              <a:spcBef>
                <a:spcPts val="0"/>
              </a:spcBef>
              <a:spcAft>
                <a:spcPts val="600"/>
              </a:spcAft>
              <a:defRPr/>
            </a:pPr>
            <a:endParaRPr lang="en-US" sz="1200" b="1" dirty="0">
              <a:solidFill>
                <a:srgbClr val="404040"/>
              </a:solidFill>
              <a:cs typeface="+mn-cs"/>
            </a:endParaRPr>
          </a:p>
          <a:p>
            <a:pPr marL="111125" indent="-111125" eaLnBrk="0" fontAlgn="auto" hangingPunct="0">
              <a:spcBef>
                <a:spcPts val="0"/>
              </a:spcBef>
              <a:spcAft>
                <a:spcPts val="300"/>
              </a:spcAft>
              <a:buFont typeface="Arial"/>
              <a:buChar char="•"/>
              <a:defRPr/>
            </a:pPr>
            <a:r>
              <a:rPr lang="en-US" sz="1200" dirty="0">
                <a:solidFill>
                  <a:srgbClr val="404040"/>
                </a:solidFill>
                <a:cs typeface="+mn-cs"/>
              </a:rPr>
              <a:t>Multidimensional Analytics</a:t>
            </a:r>
          </a:p>
          <a:p>
            <a:pPr marL="233363" lvl="1" indent="-115888" eaLnBrk="0" fontAlgn="auto" hangingPunct="0">
              <a:spcBef>
                <a:spcPts val="0"/>
              </a:spcBef>
              <a:spcAft>
                <a:spcPts val="200"/>
              </a:spcAft>
              <a:buSzPct val="100000"/>
              <a:buFont typeface="Arial" pitchFamily="34" charset="0"/>
              <a:buChar char="-"/>
              <a:defRPr/>
            </a:pPr>
            <a:r>
              <a:rPr lang="en-US" sz="1200" i="1" dirty="0">
                <a:solidFill>
                  <a:srgbClr val="404040"/>
                </a:solidFill>
                <a:cs typeface="+mn-cs"/>
              </a:rPr>
              <a:t>Fraud</a:t>
            </a:r>
          </a:p>
          <a:p>
            <a:pPr marL="233363" lvl="1" indent="-115888" eaLnBrk="0" fontAlgn="auto" hangingPunct="0">
              <a:spcBef>
                <a:spcPts val="0"/>
              </a:spcBef>
              <a:spcAft>
                <a:spcPts val="200"/>
              </a:spcAft>
              <a:buSzPct val="100000"/>
              <a:buFont typeface="Arial" pitchFamily="34" charset="0"/>
              <a:buChar char="-"/>
              <a:defRPr/>
            </a:pPr>
            <a:r>
              <a:rPr lang="en-US" sz="1200" i="1" dirty="0">
                <a:solidFill>
                  <a:srgbClr val="404040"/>
                </a:solidFill>
                <a:cs typeface="+mn-cs"/>
              </a:rPr>
              <a:t>Social Innovation Programs</a:t>
            </a:r>
          </a:p>
          <a:p>
            <a:pPr marL="233363" lvl="1" indent="-115888" eaLnBrk="0" fontAlgn="auto" hangingPunct="0">
              <a:spcBef>
                <a:spcPts val="0"/>
              </a:spcBef>
              <a:spcAft>
                <a:spcPts val="200"/>
              </a:spcAft>
              <a:buSzPct val="100000"/>
              <a:buFont typeface="Arial" pitchFamily="34" charset="0"/>
              <a:buChar char="-"/>
              <a:defRPr/>
            </a:pPr>
            <a:r>
              <a:rPr lang="en-US" sz="1200" i="1" dirty="0">
                <a:solidFill>
                  <a:srgbClr val="404040"/>
                </a:solidFill>
                <a:cs typeface="+mn-cs"/>
              </a:rPr>
              <a:t>Assessment &amp; Response Models</a:t>
            </a:r>
            <a:endParaRPr lang="en-US" sz="1200" dirty="0">
              <a:solidFill>
                <a:srgbClr val="404040"/>
              </a:solidFill>
              <a:latin typeface="+mn-lt"/>
              <a:cs typeface="+mn-cs"/>
            </a:endParaRPr>
          </a:p>
        </p:txBody>
      </p:sp>
      <p:cxnSp>
        <p:nvCxnSpPr>
          <p:cNvPr id="22548" name="Straight Connector 87"/>
          <p:cNvCxnSpPr>
            <a:cxnSpLocks noChangeShapeType="1"/>
          </p:cNvCxnSpPr>
          <p:nvPr/>
        </p:nvCxnSpPr>
        <p:spPr bwMode="auto">
          <a:xfrm>
            <a:off x="7165975" y="2474913"/>
            <a:ext cx="1492250" cy="0"/>
          </a:xfrm>
          <a:prstGeom prst="line">
            <a:avLst/>
          </a:prstGeom>
          <a:noFill/>
          <a:ln w="19050" algn="ctr">
            <a:solidFill>
              <a:srgbClr val="FFFFFF"/>
            </a:solidFill>
            <a:round/>
            <a:headEnd/>
            <a:tailEnd/>
          </a:ln>
          <a:extLst>
            <a:ext uri="{909E8E84-426E-40DD-AFC4-6F175D3DCCD1}">
              <a14:hiddenFill xmlns:a14="http://schemas.microsoft.com/office/drawing/2010/main" xmlns="">
                <a:noFill/>
              </a14:hiddenFill>
            </a:ext>
          </a:extLst>
        </p:spPr>
      </p:cxnSp>
      <p:cxnSp>
        <p:nvCxnSpPr>
          <p:cNvPr id="22549" name="Straight Connector 88"/>
          <p:cNvCxnSpPr>
            <a:cxnSpLocks noChangeShapeType="1"/>
          </p:cNvCxnSpPr>
          <p:nvPr/>
        </p:nvCxnSpPr>
        <p:spPr bwMode="auto">
          <a:xfrm flipV="1">
            <a:off x="7167563" y="1865313"/>
            <a:ext cx="0" cy="4362450"/>
          </a:xfrm>
          <a:prstGeom prst="line">
            <a:avLst/>
          </a:prstGeom>
          <a:noFill/>
          <a:ln w="76200" algn="ctr">
            <a:solidFill>
              <a:srgbClr val="F17227"/>
            </a:solidFill>
            <a:round/>
            <a:headEnd/>
            <a:tailEnd/>
          </a:ln>
          <a:extLst>
            <a:ext uri="{909E8E84-426E-40DD-AFC4-6F175D3DCCD1}">
              <a14:hiddenFill xmlns:a14="http://schemas.microsoft.com/office/drawing/2010/main" xmlns="">
                <a:noFill/>
              </a14:hiddenFill>
            </a:ext>
          </a:extLst>
        </p:spPr>
      </p:cxnSp>
      <p:sp>
        <p:nvSpPr>
          <p:cNvPr id="22550" name="Isosceles Triangle 98"/>
          <p:cNvSpPr>
            <a:spLocks noChangeArrowheads="1"/>
          </p:cNvSpPr>
          <p:nvPr/>
        </p:nvSpPr>
        <p:spPr bwMode="auto">
          <a:xfrm rot="5400000">
            <a:off x="6954044" y="1877219"/>
            <a:ext cx="314325" cy="382587"/>
          </a:xfrm>
          <a:prstGeom prst="triangle">
            <a:avLst>
              <a:gd name="adj" fmla="val 50000"/>
            </a:avLst>
          </a:prstGeom>
          <a:solidFill>
            <a:srgbClr val="7F7E7E"/>
          </a:solidFill>
          <a:ln w="28575" algn="ctr">
            <a:solidFill>
              <a:schemeClr val="bg1"/>
            </a:solidFill>
            <a:round/>
            <a:headEnd/>
            <a:tailEnd/>
          </a:ln>
        </p:spPr>
        <p:txBody>
          <a:bodyPr/>
          <a:lstStyle/>
          <a:p>
            <a:pPr algn="ctr"/>
            <a:endParaRPr lang="en-US"/>
          </a:p>
        </p:txBody>
      </p:sp>
      <p:sp>
        <p:nvSpPr>
          <p:cNvPr id="77" name="Round Single Corner Rectangle 76"/>
          <p:cNvSpPr/>
          <p:nvPr/>
        </p:nvSpPr>
        <p:spPr bwMode="auto">
          <a:xfrm flipH="1">
            <a:off x="5507038" y="1868488"/>
            <a:ext cx="1492250" cy="611187"/>
          </a:xfrm>
          <a:prstGeom prst="round1Rect">
            <a:avLst>
              <a:gd name="adj" fmla="val 542"/>
            </a:avLst>
          </a:prstGeom>
          <a:solidFill>
            <a:srgbClr val="FFFFFF">
              <a:lumMod val="50000"/>
            </a:srgbClr>
          </a:solidFill>
          <a:ln w="9525"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ea typeface="ＭＳ Ｐゴシック"/>
              <a:cs typeface="+mn-cs"/>
            </a:endParaRPr>
          </a:p>
        </p:txBody>
      </p:sp>
      <p:pic>
        <p:nvPicPr>
          <p:cNvPr id="26671" name="Picture 2" descr="stripes.png"/>
          <p:cNvPicPr>
            <a:picLocks noChangeAspect="1"/>
          </p:cNvPicPr>
          <p:nvPr/>
        </p:nvPicPr>
        <p:blipFill>
          <a:blip r:embed="rId3" cstate="print"/>
          <a:srcRect l="5421" t="511" r="66084" b="7309"/>
          <a:stretch>
            <a:fillRect/>
          </a:stretch>
        </p:blipFill>
        <p:spPr bwMode="auto">
          <a:xfrm>
            <a:off x="5519738" y="2466975"/>
            <a:ext cx="1479550" cy="3743325"/>
          </a:xfrm>
          <a:prstGeom prst="rect">
            <a:avLst/>
          </a:prstGeom>
          <a:solidFill>
            <a:schemeClr val="bg1">
              <a:lumMod val="95000"/>
            </a:schemeClr>
          </a:solidFill>
          <a:ln w="9525">
            <a:noFill/>
            <a:miter lim="800000"/>
            <a:headEnd/>
            <a:tailEnd/>
          </a:ln>
        </p:spPr>
      </p:pic>
      <p:sp>
        <p:nvSpPr>
          <p:cNvPr id="80" name="Rectangle 23"/>
          <p:cNvSpPr>
            <a:spLocks noChangeArrowheads="1"/>
          </p:cNvSpPr>
          <p:nvPr/>
        </p:nvSpPr>
        <p:spPr bwMode="auto">
          <a:xfrm>
            <a:off x="5621338" y="2111375"/>
            <a:ext cx="1330325" cy="3395663"/>
          </a:xfrm>
          <a:prstGeom prst="rect">
            <a:avLst/>
          </a:prstGeom>
          <a:noFill/>
          <a:ln w="9525">
            <a:noFill/>
            <a:miter lim="800000"/>
            <a:headEnd/>
            <a:tailEnd/>
          </a:ln>
        </p:spPr>
        <p:txBody>
          <a:bodyPr lIns="0" tIns="0" rIns="0">
            <a:spAutoFit/>
          </a:bodyPr>
          <a:lstStyle/>
          <a:p>
            <a:pPr fontAlgn="auto">
              <a:lnSpc>
                <a:spcPct val="95000"/>
              </a:lnSpc>
              <a:spcBef>
                <a:spcPts val="0"/>
              </a:spcBef>
              <a:spcAft>
                <a:spcPts val="1200"/>
              </a:spcAft>
              <a:defRPr/>
            </a:pPr>
            <a:r>
              <a:rPr lang="en-US" b="1" kern="0" dirty="0">
                <a:solidFill>
                  <a:srgbClr val="FFFFFF"/>
                </a:solidFill>
                <a:latin typeface="+mn-lt"/>
                <a:cs typeface="+mn-cs"/>
              </a:rPr>
              <a:t>Manage</a:t>
            </a:r>
          </a:p>
          <a:p>
            <a:pPr marL="111125" indent="-111125" eaLnBrk="0" fontAlgn="auto" hangingPunct="0">
              <a:lnSpc>
                <a:spcPct val="90000"/>
              </a:lnSpc>
              <a:spcBef>
                <a:spcPts val="0"/>
              </a:spcBef>
              <a:spcAft>
                <a:spcPts val="1000"/>
              </a:spcAft>
              <a:buFont typeface="Arial"/>
              <a:buChar char="•"/>
              <a:defRPr/>
            </a:pPr>
            <a:r>
              <a:rPr lang="en-US" sz="1200" dirty="0">
                <a:solidFill>
                  <a:srgbClr val="404040"/>
                </a:solidFill>
                <a:latin typeface="+mn-lt"/>
                <a:cs typeface="+mn-cs"/>
              </a:rPr>
              <a:t>Outcome Plans</a:t>
            </a:r>
          </a:p>
          <a:p>
            <a:pPr marL="111125" indent="-111125" eaLnBrk="0" fontAlgn="auto" hangingPunct="0">
              <a:lnSpc>
                <a:spcPct val="90000"/>
              </a:lnSpc>
              <a:spcBef>
                <a:spcPts val="0"/>
              </a:spcBef>
              <a:spcAft>
                <a:spcPts val="1000"/>
              </a:spcAft>
              <a:buFont typeface="Arial"/>
              <a:buChar char="•"/>
              <a:defRPr/>
            </a:pPr>
            <a:r>
              <a:rPr lang="en-US" sz="1200" dirty="0">
                <a:solidFill>
                  <a:srgbClr val="404040"/>
                </a:solidFill>
                <a:latin typeface="+mn-lt"/>
                <a:cs typeface="+mn-cs"/>
              </a:rPr>
              <a:t>Personal Budgets</a:t>
            </a:r>
          </a:p>
          <a:p>
            <a:pPr marL="111125" indent="-111125" eaLnBrk="0" fontAlgn="auto" hangingPunct="0">
              <a:lnSpc>
                <a:spcPct val="90000"/>
              </a:lnSpc>
              <a:spcBef>
                <a:spcPts val="0"/>
              </a:spcBef>
              <a:spcAft>
                <a:spcPts val="1000"/>
              </a:spcAft>
              <a:buFont typeface="Arial"/>
              <a:buChar char="•"/>
              <a:defRPr/>
            </a:pPr>
            <a:r>
              <a:rPr lang="en-US" sz="1200" dirty="0">
                <a:solidFill>
                  <a:srgbClr val="404040"/>
                </a:solidFill>
                <a:latin typeface="+mn-lt"/>
                <a:cs typeface="+mn-cs"/>
              </a:rPr>
              <a:t>Service &amp; Provider Provisioning</a:t>
            </a:r>
          </a:p>
          <a:p>
            <a:pPr marL="111125" indent="-111125" eaLnBrk="0" fontAlgn="auto" hangingPunct="0">
              <a:lnSpc>
                <a:spcPct val="90000"/>
              </a:lnSpc>
              <a:spcBef>
                <a:spcPts val="0"/>
              </a:spcBef>
              <a:spcAft>
                <a:spcPts val="1000"/>
              </a:spcAft>
              <a:buFont typeface="Arial"/>
              <a:buChar char="•"/>
              <a:defRPr/>
            </a:pPr>
            <a:r>
              <a:rPr lang="en-US" sz="1200" dirty="0">
                <a:solidFill>
                  <a:srgbClr val="404040"/>
                </a:solidFill>
                <a:latin typeface="+mn-lt"/>
                <a:cs typeface="+mn-cs"/>
              </a:rPr>
              <a:t>Collaboration and Social Media</a:t>
            </a:r>
          </a:p>
          <a:p>
            <a:pPr marL="111125" indent="-111125" eaLnBrk="0" fontAlgn="auto" hangingPunct="0">
              <a:lnSpc>
                <a:spcPct val="90000"/>
              </a:lnSpc>
              <a:spcBef>
                <a:spcPts val="0"/>
              </a:spcBef>
              <a:spcAft>
                <a:spcPts val="1000"/>
              </a:spcAft>
              <a:buFont typeface="Arial"/>
              <a:buChar char="•"/>
              <a:defRPr/>
            </a:pPr>
            <a:r>
              <a:rPr lang="en-US" sz="1200" dirty="0">
                <a:solidFill>
                  <a:srgbClr val="404040"/>
                </a:solidFill>
                <a:latin typeface="+mn-lt"/>
                <a:cs typeface="+mn-cs"/>
              </a:rPr>
              <a:t>Multidisciplinary Teams</a:t>
            </a:r>
          </a:p>
          <a:p>
            <a:pPr marL="111125" indent="-111125" eaLnBrk="0" fontAlgn="auto" hangingPunct="0">
              <a:lnSpc>
                <a:spcPct val="90000"/>
              </a:lnSpc>
              <a:spcBef>
                <a:spcPts val="0"/>
              </a:spcBef>
              <a:spcAft>
                <a:spcPts val="1000"/>
              </a:spcAft>
              <a:buFont typeface="Arial"/>
              <a:buChar char="•"/>
              <a:defRPr/>
            </a:pPr>
            <a:r>
              <a:rPr lang="en-US" sz="1200" dirty="0">
                <a:solidFill>
                  <a:srgbClr val="404040"/>
                </a:solidFill>
                <a:latin typeface="+mn-lt"/>
                <a:cs typeface="+mn-cs"/>
              </a:rPr>
              <a:t>Provider Management</a:t>
            </a:r>
          </a:p>
          <a:p>
            <a:pPr marL="111125" indent="-111125" eaLnBrk="0" fontAlgn="auto" hangingPunct="0">
              <a:lnSpc>
                <a:spcPct val="90000"/>
              </a:lnSpc>
              <a:spcBef>
                <a:spcPts val="0"/>
              </a:spcBef>
              <a:spcAft>
                <a:spcPts val="1000"/>
              </a:spcAft>
              <a:buFont typeface="Arial"/>
              <a:buChar char="•"/>
              <a:defRPr/>
            </a:pPr>
            <a:r>
              <a:rPr lang="en-US" sz="1200" dirty="0">
                <a:solidFill>
                  <a:srgbClr val="404040"/>
                </a:solidFill>
                <a:latin typeface="+mn-lt"/>
                <a:cs typeface="+mn-cs"/>
              </a:rPr>
              <a:t>Financial Management</a:t>
            </a:r>
          </a:p>
        </p:txBody>
      </p:sp>
      <p:cxnSp>
        <p:nvCxnSpPr>
          <p:cNvPr id="22554" name="Straight Connector 80"/>
          <p:cNvCxnSpPr>
            <a:cxnSpLocks noChangeShapeType="1"/>
          </p:cNvCxnSpPr>
          <p:nvPr/>
        </p:nvCxnSpPr>
        <p:spPr bwMode="auto">
          <a:xfrm>
            <a:off x="5507038" y="2474913"/>
            <a:ext cx="1492250" cy="0"/>
          </a:xfrm>
          <a:prstGeom prst="line">
            <a:avLst/>
          </a:prstGeom>
          <a:noFill/>
          <a:ln w="19050" algn="ctr">
            <a:solidFill>
              <a:srgbClr val="FFFFFF"/>
            </a:solidFill>
            <a:round/>
            <a:headEnd/>
            <a:tailEnd/>
          </a:ln>
          <a:extLst>
            <a:ext uri="{909E8E84-426E-40DD-AFC4-6F175D3DCCD1}">
              <a14:hiddenFill xmlns:a14="http://schemas.microsoft.com/office/drawing/2010/main" xmlns="">
                <a:noFill/>
              </a14:hiddenFill>
            </a:ext>
          </a:extLst>
        </p:spPr>
      </p:cxnSp>
      <p:cxnSp>
        <p:nvCxnSpPr>
          <p:cNvPr id="22555" name="Straight Connector 81"/>
          <p:cNvCxnSpPr>
            <a:cxnSpLocks noChangeShapeType="1"/>
          </p:cNvCxnSpPr>
          <p:nvPr/>
        </p:nvCxnSpPr>
        <p:spPr bwMode="auto">
          <a:xfrm flipV="1">
            <a:off x="5508625" y="1865313"/>
            <a:ext cx="0" cy="4362450"/>
          </a:xfrm>
          <a:prstGeom prst="line">
            <a:avLst/>
          </a:prstGeom>
          <a:noFill/>
          <a:ln w="76200" algn="ctr">
            <a:solidFill>
              <a:srgbClr val="FDB813"/>
            </a:solidFill>
            <a:round/>
            <a:headEnd/>
            <a:tailEnd/>
          </a:ln>
          <a:extLst>
            <a:ext uri="{909E8E84-426E-40DD-AFC4-6F175D3DCCD1}">
              <a14:hiddenFill xmlns:a14="http://schemas.microsoft.com/office/drawing/2010/main" xmlns="">
                <a:noFill/>
              </a14:hiddenFill>
            </a:ext>
          </a:extLst>
        </p:spPr>
      </p:cxnSp>
      <p:sp>
        <p:nvSpPr>
          <p:cNvPr id="22556" name="Isosceles Triangle 97"/>
          <p:cNvSpPr>
            <a:spLocks noChangeArrowheads="1"/>
          </p:cNvSpPr>
          <p:nvPr/>
        </p:nvSpPr>
        <p:spPr bwMode="auto">
          <a:xfrm rot="5400000">
            <a:off x="5295106" y="1877219"/>
            <a:ext cx="314325" cy="382588"/>
          </a:xfrm>
          <a:prstGeom prst="triangle">
            <a:avLst>
              <a:gd name="adj" fmla="val 50000"/>
            </a:avLst>
          </a:prstGeom>
          <a:solidFill>
            <a:srgbClr val="7F7E7E"/>
          </a:solidFill>
          <a:ln w="28575" algn="ctr">
            <a:solidFill>
              <a:schemeClr val="bg1"/>
            </a:solidFill>
            <a:round/>
            <a:headEnd/>
            <a:tailEnd/>
          </a:ln>
        </p:spPr>
        <p:txBody>
          <a:bodyPr/>
          <a:lstStyle/>
          <a:p>
            <a:pPr algn="ctr"/>
            <a:endParaRPr lang="en-US"/>
          </a:p>
        </p:txBody>
      </p:sp>
      <p:sp>
        <p:nvSpPr>
          <p:cNvPr id="70" name="Round Single Corner Rectangle 69"/>
          <p:cNvSpPr/>
          <p:nvPr/>
        </p:nvSpPr>
        <p:spPr bwMode="auto">
          <a:xfrm flipH="1">
            <a:off x="3846513" y="1868488"/>
            <a:ext cx="1492250" cy="611187"/>
          </a:xfrm>
          <a:prstGeom prst="round1Rect">
            <a:avLst>
              <a:gd name="adj" fmla="val 542"/>
            </a:avLst>
          </a:prstGeom>
          <a:solidFill>
            <a:srgbClr val="FFFFFF">
              <a:lumMod val="50000"/>
            </a:srgbClr>
          </a:solidFill>
          <a:ln w="9525"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ea typeface="ＭＳ Ｐゴシック"/>
              <a:cs typeface="+mn-cs"/>
            </a:endParaRPr>
          </a:p>
        </p:txBody>
      </p:sp>
      <p:pic>
        <p:nvPicPr>
          <p:cNvPr id="26663" name="Picture 2" descr="stripes.png"/>
          <p:cNvPicPr>
            <a:picLocks noChangeAspect="1"/>
          </p:cNvPicPr>
          <p:nvPr/>
        </p:nvPicPr>
        <p:blipFill>
          <a:blip r:embed="rId2" cstate="print"/>
          <a:srcRect l="5421" t="511" r="66084" b="7309"/>
          <a:stretch>
            <a:fillRect/>
          </a:stretch>
        </p:blipFill>
        <p:spPr bwMode="auto">
          <a:xfrm>
            <a:off x="3859213" y="2466975"/>
            <a:ext cx="1481137" cy="3743325"/>
          </a:xfrm>
          <a:prstGeom prst="rect">
            <a:avLst/>
          </a:prstGeom>
          <a:solidFill>
            <a:schemeClr val="bg1">
              <a:lumMod val="95000"/>
            </a:schemeClr>
          </a:solidFill>
          <a:ln w="9525">
            <a:noFill/>
            <a:miter lim="800000"/>
            <a:headEnd/>
            <a:tailEnd/>
          </a:ln>
        </p:spPr>
      </p:pic>
      <p:sp>
        <p:nvSpPr>
          <p:cNvPr id="73" name="Rectangle 23"/>
          <p:cNvSpPr>
            <a:spLocks noChangeArrowheads="1"/>
          </p:cNvSpPr>
          <p:nvPr/>
        </p:nvSpPr>
        <p:spPr bwMode="auto">
          <a:xfrm>
            <a:off x="3960813" y="2111375"/>
            <a:ext cx="1330325" cy="3657600"/>
          </a:xfrm>
          <a:prstGeom prst="rect">
            <a:avLst/>
          </a:prstGeom>
          <a:noFill/>
          <a:ln w="9525">
            <a:noFill/>
            <a:miter lim="800000"/>
            <a:headEnd/>
            <a:tailEnd/>
          </a:ln>
        </p:spPr>
        <p:txBody>
          <a:bodyPr lIns="0" tIns="0" rIns="0">
            <a:spAutoFit/>
          </a:bodyPr>
          <a:lstStyle/>
          <a:p>
            <a:pPr fontAlgn="auto">
              <a:lnSpc>
                <a:spcPct val="95000"/>
              </a:lnSpc>
              <a:spcBef>
                <a:spcPts val="0"/>
              </a:spcBef>
              <a:spcAft>
                <a:spcPts val="1200"/>
              </a:spcAft>
              <a:defRPr/>
            </a:pPr>
            <a:r>
              <a:rPr lang="en-US" b="1" kern="0" dirty="0">
                <a:solidFill>
                  <a:srgbClr val="FFFFFF"/>
                </a:solidFill>
                <a:latin typeface="+mn-lt"/>
                <a:cs typeface="+mn-cs"/>
              </a:rPr>
              <a:t>Respond</a:t>
            </a:r>
          </a:p>
          <a:p>
            <a:pPr marL="111125" indent="-111125" eaLnBrk="0" fontAlgn="auto" hangingPunct="0">
              <a:lnSpc>
                <a:spcPct val="90000"/>
              </a:lnSpc>
              <a:spcBef>
                <a:spcPts val="0"/>
              </a:spcBef>
              <a:spcAft>
                <a:spcPts val="1000"/>
              </a:spcAft>
              <a:buFont typeface="Arial"/>
              <a:buChar char="•"/>
              <a:defRPr/>
            </a:pPr>
            <a:r>
              <a:rPr lang="en-US" sz="1200" dirty="0">
                <a:solidFill>
                  <a:srgbClr val="404040"/>
                </a:solidFill>
                <a:cs typeface="+mn-cs"/>
              </a:rPr>
              <a:t>Integrated Eligibility &amp; Entitlement </a:t>
            </a:r>
          </a:p>
          <a:p>
            <a:pPr marL="111125" indent="-111125" eaLnBrk="0" fontAlgn="auto" hangingPunct="0">
              <a:lnSpc>
                <a:spcPct val="90000"/>
              </a:lnSpc>
              <a:spcBef>
                <a:spcPts val="0"/>
              </a:spcBef>
              <a:spcAft>
                <a:spcPts val="1000"/>
              </a:spcAft>
              <a:buFont typeface="Arial"/>
              <a:buChar char="•"/>
              <a:defRPr/>
            </a:pPr>
            <a:r>
              <a:rPr lang="en-US" sz="1200" dirty="0">
                <a:solidFill>
                  <a:srgbClr val="404040"/>
                </a:solidFill>
                <a:cs typeface="+mn-cs"/>
              </a:rPr>
              <a:t>Intake &amp; Enrollment</a:t>
            </a:r>
          </a:p>
          <a:p>
            <a:pPr marL="111125" indent="-111125" eaLnBrk="0" fontAlgn="auto" hangingPunct="0">
              <a:spcBef>
                <a:spcPts val="0"/>
              </a:spcBef>
              <a:spcAft>
                <a:spcPts val="300"/>
              </a:spcAft>
              <a:buFont typeface="Arial"/>
              <a:buChar char="•"/>
              <a:defRPr/>
            </a:pPr>
            <a:r>
              <a:rPr lang="en-US" sz="1200" dirty="0">
                <a:solidFill>
                  <a:srgbClr val="404040"/>
                </a:solidFill>
                <a:cs typeface="+mn-cs"/>
              </a:rPr>
              <a:t>Differential Response</a:t>
            </a:r>
          </a:p>
          <a:p>
            <a:pPr marL="233363" lvl="1" indent="-115888" eaLnBrk="0" fontAlgn="auto" hangingPunct="0">
              <a:spcBef>
                <a:spcPts val="0"/>
              </a:spcBef>
              <a:spcAft>
                <a:spcPts val="200"/>
              </a:spcAft>
              <a:buSzPct val="100000"/>
              <a:buFont typeface="Arial" pitchFamily="34" charset="0"/>
              <a:buChar char="-"/>
              <a:defRPr/>
            </a:pPr>
            <a:r>
              <a:rPr lang="en-US" sz="1200" i="1" dirty="0">
                <a:solidFill>
                  <a:srgbClr val="404040"/>
                </a:solidFill>
                <a:cs typeface="+mn-cs"/>
              </a:rPr>
              <a:t>Crisis </a:t>
            </a:r>
          </a:p>
          <a:p>
            <a:pPr marL="233363" lvl="1" indent="-115888" eaLnBrk="0" fontAlgn="auto" hangingPunct="0">
              <a:spcBef>
                <a:spcPts val="0"/>
              </a:spcBef>
              <a:spcAft>
                <a:spcPts val="200"/>
              </a:spcAft>
              <a:buSzPct val="100000"/>
              <a:buFont typeface="Arial" pitchFamily="34" charset="0"/>
              <a:buChar char="-"/>
              <a:defRPr/>
            </a:pPr>
            <a:r>
              <a:rPr lang="en-US" sz="1200" i="1" dirty="0">
                <a:solidFill>
                  <a:srgbClr val="404040"/>
                </a:solidFill>
                <a:cs typeface="+mn-cs"/>
              </a:rPr>
              <a:t>Diversion</a:t>
            </a:r>
          </a:p>
          <a:p>
            <a:pPr marL="233363" lvl="1" indent="-115888" eaLnBrk="0" fontAlgn="auto" hangingPunct="0">
              <a:spcBef>
                <a:spcPts val="0"/>
              </a:spcBef>
              <a:spcAft>
                <a:spcPts val="200"/>
              </a:spcAft>
              <a:buSzPct val="100000"/>
              <a:buFont typeface="Arial" pitchFamily="34" charset="0"/>
              <a:buChar char="-"/>
              <a:defRPr/>
            </a:pPr>
            <a:r>
              <a:rPr lang="en-US" sz="1200" i="1" dirty="0">
                <a:solidFill>
                  <a:srgbClr val="404040"/>
                </a:solidFill>
                <a:cs typeface="+mn-cs"/>
              </a:rPr>
              <a:t>Prevention</a:t>
            </a:r>
          </a:p>
          <a:p>
            <a:pPr marL="233363" lvl="1" indent="-115888" eaLnBrk="0" fontAlgn="auto" hangingPunct="0">
              <a:spcBef>
                <a:spcPts val="0"/>
              </a:spcBef>
              <a:spcAft>
                <a:spcPts val="200"/>
              </a:spcAft>
              <a:buSzPct val="100000"/>
              <a:buFont typeface="Arial" pitchFamily="34" charset="0"/>
              <a:buChar char="-"/>
              <a:defRPr/>
            </a:pPr>
            <a:r>
              <a:rPr lang="en-US" sz="1200" i="1" dirty="0">
                <a:solidFill>
                  <a:srgbClr val="404040"/>
                </a:solidFill>
                <a:cs typeface="+mn-cs"/>
              </a:rPr>
              <a:t>No Touch </a:t>
            </a:r>
          </a:p>
          <a:p>
            <a:pPr marL="233363" lvl="1" indent="-115888" eaLnBrk="0" fontAlgn="auto" hangingPunct="0">
              <a:spcBef>
                <a:spcPts val="0"/>
              </a:spcBef>
              <a:spcAft>
                <a:spcPts val="200"/>
              </a:spcAft>
              <a:buSzPct val="100000"/>
              <a:buFont typeface="Arial" pitchFamily="34" charset="0"/>
              <a:buChar char="-"/>
              <a:defRPr/>
            </a:pPr>
            <a:r>
              <a:rPr lang="en-US" sz="1200" i="1" dirty="0">
                <a:solidFill>
                  <a:srgbClr val="404040"/>
                </a:solidFill>
                <a:cs typeface="+mn-cs"/>
              </a:rPr>
              <a:t>Manage Case</a:t>
            </a:r>
          </a:p>
          <a:p>
            <a:pPr marL="233363" lvl="1" indent="-115888" eaLnBrk="0" fontAlgn="auto" hangingPunct="0">
              <a:spcBef>
                <a:spcPts val="0"/>
              </a:spcBef>
              <a:spcAft>
                <a:spcPts val="1000"/>
              </a:spcAft>
              <a:buSzPct val="100000"/>
              <a:buFont typeface="Arial" pitchFamily="34" charset="0"/>
              <a:buChar char="-"/>
              <a:defRPr/>
            </a:pPr>
            <a:r>
              <a:rPr lang="en-US" sz="1200" i="1" dirty="0">
                <a:solidFill>
                  <a:srgbClr val="404040"/>
                </a:solidFill>
                <a:cs typeface="+mn-cs"/>
              </a:rPr>
              <a:t>High Touch </a:t>
            </a:r>
            <a:endParaRPr lang="en-US" sz="1200" dirty="0">
              <a:solidFill>
                <a:srgbClr val="404040"/>
              </a:solidFill>
              <a:cs typeface="+mn-cs"/>
            </a:endParaRPr>
          </a:p>
          <a:p>
            <a:pPr marL="111125" indent="-111125" eaLnBrk="0" fontAlgn="auto" hangingPunct="0">
              <a:lnSpc>
                <a:spcPct val="90000"/>
              </a:lnSpc>
              <a:spcBef>
                <a:spcPts val="0"/>
              </a:spcBef>
              <a:spcAft>
                <a:spcPct val="150000"/>
              </a:spcAft>
              <a:buFont typeface="Arial"/>
              <a:buChar char="•"/>
              <a:defRPr/>
            </a:pPr>
            <a:r>
              <a:rPr lang="en-US" sz="1200" dirty="0">
                <a:solidFill>
                  <a:srgbClr val="404040"/>
                </a:solidFill>
                <a:cs typeface="+mn-cs"/>
              </a:rPr>
              <a:t>Evidence-based Models</a:t>
            </a:r>
          </a:p>
        </p:txBody>
      </p:sp>
      <p:cxnSp>
        <p:nvCxnSpPr>
          <p:cNvPr id="22560" name="Straight Connector 73"/>
          <p:cNvCxnSpPr>
            <a:cxnSpLocks noChangeShapeType="1"/>
          </p:cNvCxnSpPr>
          <p:nvPr/>
        </p:nvCxnSpPr>
        <p:spPr bwMode="auto">
          <a:xfrm>
            <a:off x="3846513" y="2474913"/>
            <a:ext cx="1492250" cy="0"/>
          </a:xfrm>
          <a:prstGeom prst="line">
            <a:avLst/>
          </a:prstGeom>
          <a:noFill/>
          <a:ln w="19050" algn="ctr">
            <a:solidFill>
              <a:srgbClr val="FFFFFF"/>
            </a:solidFill>
            <a:round/>
            <a:headEnd/>
            <a:tailEnd/>
          </a:ln>
          <a:extLst>
            <a:ext uri="{909E8E84-426E-40DD-AFC4-6F175D3DCCD1}">
              <a14:hiddenFill xmlns:a14="http://schemas.microsoft.com/office/drawing/2010/main" xmlns="">
                <a:noFill/>
              </a14:hiddenFill>
            </a:ext>
          </a:extLst>
        </p:spPr>
      </p:cxnSp>
      <p:cxnSp>
        <p:nvCxnSpPr>
          <p:cNvPr id="22561" name="Straight Connector 74"/>
          <p:cNvCxnSpPr>
            <a:cxnSpLocks noChangeShapeType="1"/>
          </p:cNvCxnSpPr>
          <p:nvPr/>
        </p:nvCxnSpPr>
        <p:spPr bwMode="auto">
          <a:xfrm flipV="1">
            <a:off x="3848100" y="1865313"/>
            <a:ext cx="0" cy="4362450"/>
          </a:xfrm>
          <a:prstGeom prst="line">
            <a:avLst/>
          </a:prstGeom>
          <a:noFill/>
          <a:ln w="76200" algn="ctr">
            <a:solidFill>
              <a:srgbClr val="8CC63F"/>
            </a:solidFill>
            <a:round/>
            <a:headEnd/>
            <a:tailEnd/>
          </a:ln>
          <a:extLst>
            <a:ext uri="{909E8E84-426E-40DD-AFC4-6F175D3DCCD1}">
              <a14:hiddenFill xmlns:a14="http://schemas.microsoft.com/office/drawing/2010/main" xmlns="">
                <a:noFill/>
              </a14:hiddenFill>
            </a:ext>
          </a:extLst>
        </p:spPr>
      </p:cxnSp>
      <p:sp>
        <p:nvSpPr>
          <p:cNvPr id="22562" name="Isosceles Triangle 96"/>
          <p:cNvSpPr>
            <a:spLocks noChangeArrowheads="1"/>
          </p:cNvSpPr>
          <p:nvPr/>
        </p:nvSpPr>
        <p:spPr bwMode="auto">
          <a:xfrm rot="5400000">
            <a:off x="3635375" y="1876425"/>
            <a:ext cx="314325" cy="384175"/>
          </a:xfrm>
          <a:prstGeom prst="triangle">
            <a:avLst>
              <a:gd name="adj" fmla="val 50000"/>
            </a:avLst>
          </a:prstGeom>
          <a:solidFill>
            <a:srgbClr val="7F7E7E"/>
          </a:solidFill>
          <a:ln w="28575" algn="ctr">
            <a:solidFill>
              <a:schemeClr val="bg1"/>
            </a:solidFill>
            <a:round/>
            <a:headEnd/>
            <a:tailEnd/>
          </a:ln>
        </p:spPr>
        <p:txBody>
          <a:bodyPr/>
          <a:lstStyle/>
          <a:p>
            <a:pPr algn="ctr"/>
            <a:endParaRPr lang="en-US"/>
          </a:p>
        </p:txBody>
      </p:sp>
      <p:sp>
        <p:nvSpPr>
          <p:cNvPr id="63" name="Round Single Corner Rectangle 62"/>
          <p:cNvSpPr/>
          <p:nvPr/>
        </p:nvSpPr>
        <p:spPr bwMode="auto">
          <a:xfrm flipH="1">
            <a:off x="2157413" y="1868488"/>
            <a:ext cx="1493837" cy="611187"/>
          </a:xfrm>
          <a:prstGeom prst="round1Rect">
            <a:avLst>
              <a:gd name="adj" fmla="val 542"/>
            </a:avLst>
          </a:prstGeom>
          <a:solidFill>
            <a:srgbClr val="FFFFFF">
              <a:lumMod val="50000"/>
            </a:srgbClr>
          </a:solidFill>
          <a:ln w="9525"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ea typeface="ＭＳ Ｐゴシック"/>
              <a:cs typeface="+mn-cs"/>
            </a:endParaRPr>
          </a:p>
        </p:txBody>
      </p:sp>
      <p:sp>
        <p:nvSpPr>
          <p:cNvPr id="66" name="Rectangle 23"/>
          <p:cNvSpPr>
            <a:spLocks noChangeArrowheads="1"/>
          </p:cNvSpPr>
          <p:nvPr/>
        </p:nvSpPr>
        <p:spPr bwMode="auto">
          <a:xfrm>
            <a:off x="2271713" y="2111375"/>
            <a:ext cx="1331912" cy="3101975"/>
          </a:xfrm>
          <a:prstGeom prst="rect">
            <a:avLst/>
          </a:prstGeom>
          <a:noFill/>
          <a:ln w="9525">
            <a:noFill/>
            <a:miter lim="800000"/>
            <a:headEnd/>
            <a:tailEnd/>
          </a:ln>
        </p:spPr>
        <p:txBody>
          <a:bodyPr lIns="0" tIns="0" rIns="0">
            <a:spAutoFit/>
          </a:bodyPr>
          <a:lstStyle/>
          <a:p>
            <a:pPr fontAlgn="auto">
              <a:lnSpc>
                <a:spcPct val="95000"/>
              </a:lnSpc>
              <a:spcBef>
                <a:spcPts val="0"/>
              </a:spcBef>
              <a:spcAft>
                <a:spcPts val="1200"/>
              </a:spcAft>
              <a:defRPr/>
            </a:pPr>
            <a:r>
              <a:rPr lang="en-US" b="1" kern="0" dirty="0">
                <a:solidFill>
                  <a:srgbClr val="FFFFFF"/>
                </a:solidFill>
                <a:latin typeface="+mn-lt"/>
                <a:cs typeface="+mn-cs"/>
              </a:rPr>
              <a:t>Assess</a:t>
            </a:r>
          </a:p>
          <a:p>
            <a:pPr marL="111125" indent="-111125" eaLnBrk="0" fontAlgn="auto" hangingPunct="0">
              <a:lnSpc>
                <a:spcPct val="90000"/>
              </a:lnSpc>
              <a:spcBef>
                <a:spcPts val="0"/>
              </a:spcBef>
              <a:spcAft>
                <a:spcPts val="1000"/>
              </a:spcAft>
              <a:buFont typeface="Arial"/>
              <a:buChar char="•"/>
              <a:defRPr/>
            </a:pPr>
            <a:r>
              <a:rPr lang="en-US" sz="1200" dirty="0">
                <a:solidFill>
                  <a:srgbClr val="404040"/>
                </a:solidFill>
                <a:latin typeface="+mn-lt"/>
                <a:cs typeface="+mn-cs"/>
              </a:rPr>
              <a:t>Social Context Analysis</a:t>
            </a:r>
          </a:p>
          <a:p>
            <a:pPr marL="111125" indent="-111125" eaLnBrk="0" fontAlgn="auto" hangingPunct="0">
              <a:lnSpc>
                <a:spcPct val="90000"/>
              </a:lnSpc>
              <a:spcBef>
                <a:spcPts val="0"/>
              </a:spcBef>
              <a:spcAft>
                <a:spcPts val="1000"/>
              </a:spcAft>
              <a:buFont typeface="Arial"/>
              <a:buChar char="•"/>
              <a:defRPr/>
            </a:pPr>
            <a:r>
              <a:rPr lang="en-US" sz="1200" dirty="0">
                <a:solidFill>
                  <a:srgbClr val="404040"/>
                </a:solidFill>
                <a:latin typeface="+mn-lt"/>
                <a:cs typeface="+mn-cs"/>
              </a:rPr>
              <a:t>Evidence Management</a:t>
            </a:r>
          </a:p>
          <a:p>
            <a:pPr marL="111125" indent="-111125" eaLnBrk="0" fontAlgn="auto" hangingPunct="0">
              <a:lnSpc>
                <a:spcPct val="90000"/>
              </a:lnSpc>
              <a:spcBef>
                <a:spcPts val="0"/>
              </a:spcBef>
              <a:spcAft>
                <a:spcPts val="1000"/>
              </a:spcAft>
              <a:buFont typeface="Arial"/>
              <a:buChar char="•"/>
              <a:defRPr/>
            </a:pPr>
            <a:r>
              <a:rPr lang="en-US" sz="1200" dirty="0">
                <a:solidFill>
                  <a:srgbClr val="404040"/>
                </a:solidFill>
                <a:latin typeface="+mn-lt"/>
                <a:cs typeface="+mn-cs"/>
              </a:rPr>
              <a:t>Strength &amp; Needs Assessment</a:t>
            </a:r>
          </a:p>
          <a:p>
            <a:pPr marL="111125" indent="-111125" eaLnBrk="0" fontAlgn="auto" hangingPunct="0">
              <a:lnSpc>
                <a:spcPct val="90000"/>
              </a:lnSpc>
              <a:spcBef>
                <a:spcPts val="0"/>
              </a:spcBef>
              <a:spcAft>
                <a:spcPts val="1000"/>
              </a:spcAft>
              <a:buFont typeface="Arial"/>
              <a:buChar char="•"/>
              <a:defRPr/>
            </a:pPr>
            <a:r>
              <a:rPr lang="en-US" sz="1200" dirty="0">
                <a:solidFill>
                  <a:srgbClr val="404040"/>
                </a:solidFill>
                <a:latin typeface="+mn-lt"/>
                <a:cs typeface="+mn-cs"/>
              </a:rPr>
              <a:t>Advisor</a:t>
            </a:r>
          </a:p>
          <a:p>
            <a:pPr marL="111125" indent="-111125" eaLnBrk="0" fontAlgn="auto" hangingPunct="0">
              <a:lnSpc>
                <a:spcPct val="90000"/>
              </a:lnSpc>
              <a:spcBef>
                <a:spcPts val="0"/>
              </a:spcBef>
              <a:spcAft>
                <a:spcPts val="1000"/>
              </a:spcAft>
              <a:buFont typeface="Arial"/>
              <a:buChar char="•"/>
              <a:defRPr/>
            </a:pPr>
            <a:r>
              <a:rPr lang="en-US" sz="1200" dirty="0">
                <a:solidFill>
                  <a:srgbClr val="404040"/>
                </a:solidFill>
                <a:latin typeface="+mn-lt"/>
                <a:cs typeface="+mn-cs"/>
              </a:rPr>
              <a:t>Priority, Complexity &amp; Risk (PCR)</a:t>
            </a:r>
          </a:p>
          <a:p>
            <a:pPr marL="111125" indent="-111125" eaLnBrk="0" fontAlgn="auto" hangingPunct="0">
              <a:lnSpc>
                <a:spcPct val="90000"/>
              </a:lnSpc>
              <a:spcBef>
                <a:spcPts val="0"/>
              </a:spcBef>
              <a:spcAft>
                <a:spcPts val="1000"/>
              </a:spcAft>
              <a:buFont typeface="Arial"/>
              <a:buChar char="•"/>
              <a:defRPr/>
            </a:pPr>
            <a:r>
              <a:rPr lang="en-US" sz="1200" dirty="0">
                <a:solidFill>
                  <a:srgbClr val="404040"/>
                </a:solidFill>
                <a:latin typeface="+mn-lt"/>
                <a:cs typeface="+mn-cs"/>
              </a:rPr>
              <a:t>Predictive &amp; Content Analytics</a:t>
            </a:r>
          </a:p>
        </p:txBody>
      </p:sp>
      <p:cxnSp>
        <p:nvCxnSpPr>
          <p:cNvPr id="22565" name="Straight Connector 66"/>
          <p:cNvCxnSpPr>
            <a:cxnSpLocks noChangeShapeType="1"/>
          </p:cNvCxnSpPr>
          <p:nvPr/>
        </p:nvCxnSpPr>
        <p:spPr bwMode="auto">
          <a:xfrm>
            <a:off x="2157413" y="2474913"/>
            <a:ext cx="1493837" cy="0"/>
          </a:xfrm>
          <a:prstGeom prst="line">
            <a:avLst/>
          </a:prstGeom>
          <a:noFill/>
          <a:ln w="19050" algn="ctr">
            <a:solidFill>
              <a:srgbClr val="FFFFFF"/>
            </a:solidFill>
            <a:round/>
            <a:headEnd/>
            <a:tailEnd/>
          </a:ln>
          <a:extLst>
            <a:ext uri="{909E8E84-426E-40DD-AFC4-6F175D3DCCD1}">
              <a14:hiddenFill xmlns:a14="http://schemas.microsoft.com/office/drawing/2010/main" xmlns="">
                <a:noFill/>
              </a14:hiddenFill>
            </a:ext>
          </a:extLst>
        </p:spPr>
      </p:cxnSp>
      <p:cxnSp>
        <p:nvCxnSpPr>
          <p:cNvPr id="22566" name="Straight Connector 67"/>
          <p:cNvCxnSpPr>
            <a:cxnSpLocks noChangeShapeType="1"/>
          </p:cNvCxnSpPr>
          <p:nvPr/>
        </p:nvCxnSpPr>
        <p:spPr bwMode="auto">
          <a:xfrm flipV="1">
            <a:off x="2159000" y="1865313"/>
            <a:ext cx="0" cy="4362450"/>
          </a:xfrm>
          <a:prstGeom prst="line">
            <a:avLst/>
          </a:prstGeom>
          <a:noFill/>
          <a:ln w="76200" algn="ctr">
            <a:solidFill>
              <a:srgbClr val="007670"/>
            </a:solidFill>
            <a:round/>
            <a:headEnd/>
            <a:tailEnd/>
          </a:ln>
          <a:extLst>
            <a:ext uri="{909E8E84-426E-40DD-AFC4-6F175D3DCCD1}">
              <a14:hiddenFill xmlns:a14="http://schemas.microsoft.com/office/drawing/2010/main" xmlns="">
                <a:noFill/>
              </a14:hiddenFill>
            </a:ext>
          </a:extLst>
        </p:spPr>
      </p:cxnSp>
      <p:sp>
        <p:nvSpPr>
          <p:cNvPr id="22567" name="Isosceles Triangle 31"/>
          <p:cNvSpPr>
            <a:spLocks noChangeArrowheads="1"/>
          </p:cNvSpPr>
          <p:nvPr/>
        </p:nvSpPr>
        <p:spPr bwMode="auto">
          <a:xfrm rot="5400000">
            <a:off x="1945481" y="1869282"/>
            <a:ext cx="314325" cy="382588"/>
          </a:xfrm>
          <a:prstGeom prst="triangle">
            <a:avLst>
              <a:gd name="adj" fmla="val 50000"/>
            </a:avLst>
          </a:prstGeom>
          <a:solidFill>
            <a:srgbClr val="7F7E7E"/>
          </a:solidFill>
          <a:ln w="28575" algn="ctr">
            <a:solidFill>
              <a:schemeClr val="bg1"/>
            </a:solidFill>
            <a:round/>
            <a:headEnd/>
            <a:tailEnd/>
          </a:ln>
        </p:spPr>
        <p:txBody>
          <a:bodyPr/>
          <a:lstStyle/>
          <a:p>
            <a:pPr algn="ctr"/>
            <a:endParaRPr lang="en-US"/>
          </a:p>
        </p:txBody>
      </p:sp>
      <p:sp>
        <p:nvSpPr>
          <p:cNvPr id="20" name="Round Single Corner Rectangle 19"/>
          <p:cNvSpPr/>
          <p:nvPr/>
        </p:nvSpPr>
        <p:spPr bwMode="auto">
          <a:xfrm flipH="1">
            <a:off x="495300" y="1868488"/>
            <a:ext cx="1492250" cy="611187"/>
          </a:xfrm>
          <a:prstGeom prst="round1Rect">
            <a:avLst>
              <a:gd name="adj" fmla="val 542"/>
            </a:avLst>
          </a:prstGeom>
          <a:solidFill>
            <a:srgbClr val="FFFFFF">
              <a:lumMod val="50000"/>
            </a:srgbClr>
          </a:solidFill>
          <a:ln w="9525"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ea typeface="ＭＳ Ｐゴシック"/>
              <a:cs typeface="+mn-cs"/>
            </a:endParaRPr>
          </a:p>
        </p:txBody>
      </p:sp>
      <p:sp>
        <p:nvSpPr>
          <p:cNvPr id="24" name="Round Single Corner Rectangle 23"/>
          <p:cNvSpPr/>
          <p:nvPr/>
        </p:nvSpPr>
        <p:spPr bwMode="auto">
          <a:xfrm flipH="1">
            <a:off x="461963" y="2463800"/>
            <a:ext cx="1530350" cy="3757613"/>
          </a:xfrm>
          <a:prstGeom prst="round1Rect">
            <a:avLst>
              <a:gd name="adj" fmla="val 0"/>
            </a:avLst>
          </a:prstGeom>
          <a:solidFill>
            <a:schemeClr val="bg1">
              <a:lumMod val="95000"/>
              <a:alpha val="45000"/>
            </a:schemeClr>
          </a:solidFill>
          <a:ln w="9525"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ea typeface="ＭＳ Ｐゴシック"/>
              <a:cs typeface="+mn-cs"/>
            </a:endParaRPr>
          </a:p>
        </p:txBody>
      </p:sp>
      <p:sp>
        <p:nvSpPr>
          <p:cNvPr id="27" name="Rectangle 23"/>
          <p:cNvSpPr>
            <a:spLocks noChangeArrowheads="1"/>
          </p:cNvSpPr>
          <p:nvPr/>
        </p:nvSpPr>
        <p:spPr bwMode="auto">
          <a:xfrm>
            <a:off x="609600" y="2111375"/>
            <a:ext cx="1330325" cy="4002088"/>
          </a:xfrm>
          <a:prstGeom prst="rect">
            <a:avLst/>
          </a:prstGeom>
          <a:noFill/>
          <a:ln w="9525">
            <a:noFill/>
            <a:miter lim="800000"/>
            <a:headEnd/>
            <a:tailEnd/>
          </a:ln>
        </p:spPr>
        <p:txBody>
          <a:bodyPr lIns="0" tIns="0" rIns="0">
            <a:spAutoFit/>
          </a:bodyPr>
          <a:lstStyle/>
          <a:p>
            <a:pPr fontAlgn="auto">
              <a:lnSpc>
                <a:spcPct val="95000"/>
              </a:lnSpc>
              <a:spcBef>
                <a:spcPts val="0"/>
              </a:spcBef>
              <a:spcAft>
                <a:spcPts val="1200"/>
              </a:spcAft>
              <a:defRPr/>
            </a:pPr>
            <a:r>
              <a:rPr lang="en-US" b="1" kern="0" dirty="0">
                <a:solidFill>
                  <a:srgbClr val="FFFFFF"/>
                </a:solidFill>
                <a:latin typeface="+mn-lt"/>
                <a:cs typeface="+mn-cs"/>
              </a:rPr>
              <a:t>Identify</a:t>
            </a:r>
          </a:p>
          <a:p>
            <a:pPr marL="111125" indent="-111125" eaLnBrk="0" fontAlgn="auto" hangingPunct="0">
              <a:spcBef>
                <a:spcPts val="0"/>
              </a:spcBef>
              <a:spcAft>
                <a:spcPts val="1000"/>
              </a:spcAft>
              <a:buFont typeface="Arial"/>
              <a:buChar char="•"/>
              <a:defRPr/>
            </a:pPr>
            <a:r>
              <a:rPr lang="en-US" sz="1200" dirty="0">
                <a:solidFill>
                  <a:srgbClr val="404040"/>
                </a:solidFill>
                <a:latin typeface="+mn-lt"/>
                <a:cs typeface="+mn-cs"/>
              </a:rPr>
              <a:t>Triage &amp; Screening &amp; Applications</a:t>
            </a:r>
          </a:p>
          <a:p>
            <a:pPr marL="111125" indent="-111125" eaLnBrk="0" fontAlgn="auto" hangingPunct="0">
              <a:spcBef>
                <a:spcPts val="0"/>
              </a:spcBef>
              <a:spcAft>
                <a:spcPts val="1000"/>
              </a:spcAft>
              <a:buFont typeface="Arial"/>
              <a:buChar char="•"/>
              <a:defRPr/>
            </a:pPr>
            <a:r>
              <a:rPr lang="en-US" sz="1200" dirty="0">
                <a:solidFill>
                  <a:srgbClr val="404040"/>
                </a:solidFill>
                <a:latin typeface="+mn-lt"/>
                <a:cs typeface="+mn-cs"/>
              </a:rPr>
              <a:t>Benefit Planning </a:t>
            </a:r>
            <a:br>
              <a:rPr lang="en-US" sz="1200" dirty="0">
                <a:solidFill>
                  <a:srgbClr val="404040"/>
                </a:solidFill>
                <a:latin typeface="+mn-lt"/>
                <a:cs typeface="+mn-cs"/>
              </a:rPr>
            </a:br>
            <a:r>
              <a:rPr lang="en-US" sz="1200" dirty="0">
                <a:solidFill>
                  <a:srgbClr val="404040"/>
                </a:solidFill>
                <a:latin typeface="+mn-lt"/>
                <a:cs typeface="+mn-cs"/>
              </a:rPr>
              <a:t>&amp; Selection</a:t>
            </a:r>
          </a:p>
          <a:p>
            <a:pPr marL="111125" indent="-111125" eaLnBrk="0" fontAlgn="auto" hangingPunct="0">
              <a:spcBef>
                <a:spcPts val="0"/>
              </a:spcBef>
              <a:spcAft>
                <a:spcPts val="1000"/>
              </a:spcAft>
              <a:buFont typeface="Arial"/>
              <a:buChar char="•"/>
              <a:defRPr/>
            </a:pPr>
            <a:r>
              <a:rPr lang="en-US" sz="1200" dirty="0">
                <a:solidFill>
                  <a:srgbClr val="404040"/>
                </a:solidFill>
                <a:latin typeface="+mn-lt"/>
                <a:cs typeface="+mn-cs"/>
              </a:rPr>
              <a:t>Life Event Management</a:t>
            </a:r>
          </a:p>
          <a:p>
            <a:pPr marL="111125" indent="-111125" eaLnBrk="0" fontAlgn="auto" hangingPunct="0">
              <a:spcBef>
                <a:spcPts val="0"/>
              </a:spcBef>
              <a:spcAft>
                <a:spcPts val="1000"/>
              </a:spcAft>
              <a:buFont typeface="Arial"/>
              <a:buChar char="•"/>
              <a:defRPr/>
            </a:pPr>
            <a:r>
              <a:rPr lang="en-US" sz="1200" dirty="0">
                <a:solidFill>
                  <a:srgbClr val="404040"/>
                </a:solidFill>
                <a:latin typeface="+mn-lt"/>
                <a:cs typeface="+mn-cs"/>
              </a:rPr>
              <a:t>Outreach Management </a:t>
            </a:r>
          </a:p>
          <a:p>
            <a:pPr marL="111125" indent="-111125" eaLnBrk="0" fontAlgn="auto" hangingPunct="0">
              <a:spcBef>
                <a:spcPts val="0"/>
              </a:spcBef>
              <a:spcAft>
                <a:spcPts val="1000"/>
              </a:spcAft>
              <a:buFont typeface="Arial"/>
              <a:buChar char="•"/>
              <a:defRPr/>
            </a:pPr>
            <a:r>
              <a:rPr lang="en-US" sz="1200" dirty="0">
                <a:solidFill>
                  <a:srgbClr val="404040"/>
                </a:solidFill>
                <a:latin typeface="+mn-lt"/>
                <a:cs typeface="+mn-cs"/>
              </a:rPr>
              <a:t>Social Record Management</a:t>
            </a:r>
          </a:p>
          <a:p>
            <a:pPr marL="111125" indent="-111125" eaLnBrk="0" fontAlgn="auto" hangingPunct="0">
              <a:spcBef>
                <a:spcPts val="0"/>
              </a:spcBef>
              <a:spcAft>
                <a:spcPts val="1000"/>
              </a:spcAft>
              <a:buFont typeface="Arial"/>
              <a:buChar char="•"/>
              <a:defRPr/>
            </a:pPr>
            <a:r>
              <a:rPr lang="en-US" sz="1200" dirty="0">
                <a:solidFill>
                  <a:srgbClr val="404040"/>
                </a:solidFill>
                <a:latin typeface="+mn-lt"/>
                <a:cs typeface="+mn-cs"/>
              </a:rPr>
              <a:t>Personalized Response</a:t>
            </a:r>
          </a:p>
          <a:p>
            <a:pPr marL="111125" indent="-111125" eaLnBrk="0" fontAlgn="auto" hangingPunct="0">
              <a:spcBef>
                <a:spcPts val="0"/>
              </a:spcBef>
              <a:spcAft>
                <a:spcPts val="1000"/>
              </a:spcAft>
              <a:buFont typeface="Arial"/>
              <a:buChar char="•"/>
              <a:defRPr/>
            </a:pPr>
            <a:r>
              <a:rPr lang="en-US" sz="1200" dirty="0">
                <a:solidFill>
                  <a:srgbClr val="404040"/>
                </a:solidFill>
                <a:latin typeface="+mn-lt"/>
                <a:cs typeface="+mn-cs"/>
              </a:rPr>
              <a:t>Identity &amp; Fraud Prevention</a:t>
            </a:r>
          </a:p>
        </p:txBody>
      </p:sp>
      <p:cxnSp>
        <p:nvCxnSpPr>
          <p:cNvPr id="22571" name="Straight Connector 27"/>
          <p:cNvCxnSpPr>
            <a:cxnSpLocks noChangeShapeType="1"/>
          </p:cNvCxnSpPr>
          <p:nvPr/>
        </p:nvCxnSpPr>
        <p:spPr bwMode="auto">
          <a:xfrm>
            <a:off x="495300" y="2474913"/>
            <a:ext cx="1492250" cy="0"/>
          </a:xfrm>
          <a:prstGeom prst="line">
            <a:avLst/>
          </a:prstGeom>
          <a:noFill/>
          <a:ln w="19050" algn="ctr">
            <a:solidFill>
              <a:srgbClr val="FFFFFF"/>
            </a:solidFill>
            <a:round/>
            <a:headEnd/>
            <a:tailEnd/>
          </a:ln>
          <a:extLst>
            <a:ext uri="{909E8E84-426E-40DD-AFC4-6F175D3DCCD1}">
              <a14:hiddenFill xmlns:a14="http://schemas.microsoft.com/office/drawing/2010/main" xmlns="">
                <a:noFill/>
              </a14:hiddenFill>
            </a:ext>
          </a:extLst>
        </p:spPr>
      </p:cxnSp>
      <p:cxnSp>
        <p:nvCxnSpPr>
          <p:cNvPr id="22572" name="Straight Connector 29"/>
          <p:cNvCxnSpPr>
            <a:cxnSpLocks noChangeShapeType="1"/>
          </p:cNvCxnSpPr>
          <p:nvPr/>
        </p:nvCxnSpPr>
        <p:spPr bwMode="auto">
          <a:xfrm flipV="1">
            <a:off x="496888" y="1865313"/>
            <a:ext cx="0" cy="4362450"/>
          </a:xfrm>
          <a:prstGeom prst="line">
            <a:avLst/>
          </a:prstGeom>
          <a:noFill/>
          <a:ln w="76200" algn="ctr">
            <a:solidFill>
              <a:srgbClr val="003F69"/>
            </a:solidFill>
            <a:round/>
            <a:headEnd/>
            <a:tailEnd/>
          </a:ln>
          <a:extLst>
            <a:ext uri="{909E8E84-426E-40DD-AFC4-6F175D3DCCD1}">
              <a14:hiddenFill xmlns:a14="http://schemas.microsoft.com/office/drawing/2010/main" xmlns="">
                <a:noFill/>
              </a14:hiddenFill>
            </a:ext>
          </a:extLst>
        </p:spPr>
      </p:cxn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stripes.png"/>
          <p:cNvPicPr>
            <a:picLocks noChangeAspect="1"/>
          </p:cNvPicPr>
          <p:nvPr/>
        </p:nvPicPr>
        <p:blipFill>
          <a:blip r:embed="rId3">
            <a:extLst>
              <a:ext uri="{28A0092B-C50C-407E-A947-70E740481C1C}">
                <a14:useLocalDpi xmlns:a14="http://schemas.microsoft.com/office/drawing/2010/main" xmlns="" val="0"/>
              </a:ext>
            </a:extLst>
          </a:blip>
          <a:srcRect l="-2" t="22160" r="-47220"/>
          <a:stretch>
            <a:fillRect/>
          </a:stretch>
        </p:blipFill>
        <p:spPr bwMode="auto">
          <a:xfrm>
            <a:off x="-28575" y="1301750"/>
            <a:ext cx="9144000" cy="555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5" name="Title 4"/>
          <p:cNvSpPr>
            <a:spLocks noGrp="1"/>
          </p:cNvSpPr>
          <p:nvPr>
            <p:ph type="title" idx="4294967295"/>
          </p:nvPr>
        </p:nvSpPr>
        <p:spPr>
          <a:xfrm>
            <a:off x="457200" y="685800"/>
            <a:ext cx="7731125" cy="822325"/>
          </a:xfrm>
        </p:spPr>
        <p:txBody>
          <a:bodyPr/>
          <a:lstStyle/>
          <a:p>
            <a:r>
              <a:rPr lang="en-GB" smtClean="0"/>
              <a:t>Contents</a:t>
            </a:r>
          </a:p>
        </p:txBody>
      </p:sp>
      <p:sp>
        <p:nvSpPr>
          <p:cNvPr id="23556" name="Content Placeholder 5"/>
          <p:cNvSpPr>
            <a:spLocks noGrp="1"/>
          </p:cNvSpPr>
          <p:nvPr>
            <p:ph idx="4294967295"/>
          </p:nvPr>
        </p:nvSpPr>
        <p:spPr>
          <a:xfrm>
            <a:off x="466725" y="1658938"/>
            <a:ext cx="5011738" cy="4495800"/>
          </a:xfrm>
        </p:spPr>
        <p:txBody>
          <a:bodyPr/>
          <a:lstStyle/>
          <a:p>
            <a:pPr>
              <a:spcBef>
                <a:spcPct val="0"/>
              </a:spcBef>
              <a:spcAft>
                <a:spcPts val="1200"/>
              </a:spcAft>
            </a:pPr>
            <a:r>
              <a:rPr lang="en-GB" sz="1600" smtClean="0"/>
              <a:t>IBM Commitment</a:t>
            </a:r>
          </a:p>
          <a:p>
            <a:pPr>
              <a:spcBef>
                <a:spcPct val="0"/>
              </a:spcBef>
              <a:spcAft>
                <a:spcPts val="1200"/>
              </a:spcAft>
            </a:pPr>
            <a:endParaRPr lang="en-GB" sz="1600" smtClean="0"/>
          </a:p>
          <a:p>
            <a:pPr>
              <a:spcBef>
                <a:spcPct val="0"/>
              </a:spcBef>
              <a:spcAft>
                <a:spcPts val="1200"/>
              </a:spcAft>
            </a:pPr>
            <a:r>
              <a:rPr lang="en-GB" sz="1600" u="sng" smtClean="0"/>
              <a:t>Integrated Eligibility </a:t>
            </a:r>
          </a:p>
          <a:p>
            <a:pPr>
              <a:spcBef>
                <a:spcPct val="0"/>
              </a:spcBef>
              <a:spcAft>
                <a:spcPts val="1200"/>
              </a:spcAft>
            </a:pPr>
            <a:endParaRPr lang="en-GB" sz="1600" smtClean="0"/>
          </a:p>
          <a:p>
            <a:pPr>
              <a:spcBef>
                <a:spcPct val="0"/>
              </a:spcBef>
              <a:spcAft>
                <a:spcPts val="1200"/>
              </a:spcAft>
            </a:pPr>
            <a:r>
              <a:rPr lang="en-GB" sz="1600" smtClean="0"/>
              <a:t>The Solution</a:t>
            </a:r>
          </a:p>
          <a:p>
            <a:pPr>
              <a:spcBef>
                <a:spcPct val="0"/>
              </a:spcBef>
              <a:spcAft>
                <a:spcPts val="1200"/>
              </a:spcAft>
            </a:pPr>
            <a:endParaRPr lang="en-GB" sz="1600" smtClean="0"/>
          </a:p>
          <a:p>
            <a:pPr>
              <a:spcBef>
                <a:spcPct val="0"/>
              </a:spcBef>
              <a:spcAft>
                <a:spcPts val="1200"/>
              </a:spcAft>
            </a:pPr>
            <a:r>
              <a:rPr lang="en-GB" sz="1600" smtClean="0"/>
              <a:t>Summary</a:t>
            </a:r>
          </a:p>
        </p:txBody>
      </p:sp>
      <p:grpSp>
        <p:nvGrpSpPr>
          <p:cNvPr id="23557" name="Group 20"/>
          <p:cNvGrpSpPr>
            <a:grpSpLocks/>
          </p:cNvGrpSpPr>
          <p:nvPr/>
        </p:nvGrpSpPr>
        <p:grpSpPr bwMode="auto">
          <a:xfrm>
            <a:off x="7340600" y="685800"/>
            <a:ext cx="1177925" cy="1173163"/>
            <a:chOff x="6502400" y="1702963"/>
            <a:chExt cx="574675" cy="574675"/>
          </a:xfrm>
        </p:grpSpPr>
        <p:sp>
          <p:nvSpPr>
            <p:cNvPr id="23558" name="Oval 110"/>
            <p:cNvSpPr>
              <a:spLocks noChangeArrowheads="1"/>
            </p:cNvSpPr>
            <p:nvPr/>
          </p:nvSpPr>
          <p:spPr bwMode="auto">
            <a:xfrm>
              <a:off x="6502400" y="1702963"/>
              <a:ext cx="574675" cy="574675"/>
            </a:xfrm>
            <a:prstGeom prst="ellipse">
              <a:avLst/>
            </a:prstGeom>
            <a:solidFill>
              <a:srgbClr val="FF4F0C"/>
            </a:solidFill>
            <a:ln>
              <a:noFill/>
            </a:ln>
            <a:extLst>
              <a:ext uri="{91240B29-F687-4F45-9708-019B960494DF}">
                <a14:hiddenLine xmlns:a14="http://schemas.microsoft.com/office/drawing/2010/main" xmlns="" w="28575" algn="ctr">
                  <a:solidFill>
                    <a:srgbClr val="000000"/>
                  </a:solidFill>
                  <a:round/>
                  <a:headEnd/>
                  <a:tailEnd/>
                </a14:hiddenLine>
              </a:ext>
            </a:extLst>
          </p:spPr>
          <p:txBody>
            <a:bodyPr/>
            <a:lstStyle/>
            <a:p>
              <a:pPr algn="ctr"/>
              <a:endParaRPr lang="en-US"/>
            </a:p>
          </p:txBody>
        </p:sp>
        <p:pic>
          <p:nvPicPr>
            <p:cNvPr id="23559" name="Picture 22" descr="Folder_Wht.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32627" y="1826105"/>
              <a:ext cx="479412" cy="326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60" name="Picture 101"/>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72157" y="1925798"/>
              <a:ext cx="220127" cy="186261"/>
            </a:xfrm>
            <a:prstGeom prst="rect">
              <a:avLst/>
            </a:prstGeom>
            <a:solidFill>
              <a:srgbClr val="FF4F0C"/>
            </a:solidFill>
            <a:ln>
              <a:noFill/>
            </a:ln>
            <a:extLs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stripes.png"/>
          <p:cNvPicPr>
            <a:picLocks noChangeAspect="1"/>
          </p:cNvPicPr>
          <p:nvPr/>
        </p:nvPicPr>
        <p:blipFill>
          <a:blip r:embed="rId2">
            <a:extLst>
              <a:ext uri="{28A0092B-C50C-407E-A947-70E740481C1C}">
                <a14:useLocalDpi xmlns:a14="http://schemas.microsoft.com/office/drawing/2010/main" xmlns="" val="0"/>
              </a:ext>
            </a:extLst>
          </a:blip>
          <a:srcRect l="-2" t="22160" r="-47220"/>
          <a:stretch>
            <a:fillRect/>
          </a:stretch>
        </p:blipFill>
        <p:spPr bwMode="auto">
          <a:xfrm>
            <a:off x="0" y="3162300"/>
            <a:ext cx="9144000" cy="369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4579" name="Group 9"/>
          <p:cNvGrpSpPr>
            <a:grpSpLocks/>
          </p:cNvGrpSpPr>
          <p:nvPr/>
        </p:nvGrpSpPr>
        <p:grpSpPr bwMode="auto">
          <a:xfrm>
            <a:off x="438150" y="3154363"/>
            <a:ext cx="8634413" cy="2000250"/>
            <a:chOff x="438150" y="3154559"/>
            <a:chExt cx="8633952" cy="2000250"/>
          </a:xfrm>
        </p:grpSpPr>
        <p:pic>
          <p:nvPicPr>
            <p:cNvPr id="24581" name="Picture 7"/>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438150" y="3154559"/>
              <a:ext cx="22098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2" name="Picture 8"/>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633202" y="3154559"/>
              <a:ext cx="6438900" cy="200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3" name="Rectangle 12"/>
          <p:cNvSpPr/>
          <p:nvPr/>
        </p:nvSpPr>
        <p:spPr>
          <a:xfrm>
            <a:off x="2933700" y="3327400"/>
            <a:ext cx="4572000" cy="1503363"/>
          </a:xfrm>
          <a:prstGeom prst="rect">
            <a:avLst/>
          </a:prstGeom>
        </p:spPr>
        <p:txBody>
          <a:bodyPr>
            <a:spAutoFit/>
          </a:bodyPr>
          <a:lstStyle/>
          <a:p>
            <a:pPr fontAlgn="auto">
              <a:lnSpc>
                <a:spcPts val="5500"/>
              </a:lnSpc>
              <a:spcBef>
                <a:spcPts val="0"/>
              </a:spcBef>
              <a:spcAft>
                <a:spcPts val="0"/>
              </a:spcAft>
              <a:defRPr/>
            </a:pPr>
            <a:r>
              <a:rPr lang="en-US" sz="4800" b="1" kern="0" dirty="0">
                <a:solidFill>
                  <a:srgbClr val="FFFFFF"/>
                </a:solidFill>
                <a:latin typeface="+mn-lt"/>
                <a:cs typeface="+mn-cs"/>
              </a:rPr>
              <a:t>Integrated Eligibility</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a:xfrm>
            <a:off x="460375" y="657225"/>
            <a:ext cx="8174038" cy="419100"/>
          </a:xfrm>
        </p:spPr>
        <p:txBody>
          <a:bodyPr/>
          <a:lstStyle/>
          <a:p>
            <a:r>
              <a:rPr lang="en-US" smtClean="0"/>
              <a:t>A variety of challenges are driving the need for change in health and social programs</a:t>
            </a:r>
          </a:p>
        </p:txBody>
      </p:sp>
      <p:graphicFrame>
        <p:nvGraphicFramePr>
          <p:cNvPr id="3" name="Diagram 2"/>
          <p:cNvGraphicFramePr/>
          <p:nvPr/>
        </p:nvGraphicFramePr>
        <p:xfrm>
          <a:off x="831542" y="1617221"/>
          <a:ext cx="6954175" cy="4760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4_white020409">
  <a:themeElements>
    <a:clrScheme name="Custom 1">
      <a:dk1>
        <a:srgbClr val="000000"/>
      </a:dk1>
      <a:lt1>
        <a:srgbClr val="FFFFFF"/>
      </a:lt1>
      <a:dk2>
        <a:srgbClr val="000000"/>
      </a:dk2>
      <a:lt2>
        <a:srgbClr val="808080"/>
      </a:lt2>
      <a:accent1>
        <a:srgbClr val="8CC63F"/>
      </a:accent1>
      <a:accent2>
        <a:srgbClr val="17AF4B"/>
      </a:accent2>
      <a:accent3>
        <a:srgbClr val="00B2DA"/>
      </a:accent3>
      <a:accent4>
        <a:srgbClr val="FFFF4F"/>
      </a:accent4>
      <a:accent5>
        <a:srgbClr val="FFCF01"/>
      </a:accent5>
      <a:accent6>
        <a:srgbClr val="FDB813"/>
      </a:accent6>
      <a:hlink>
        <a:srgbClr val="3333CC"/>
      </a:hlink>
      <a:folHlink>
        <a:srgbClr val="3333C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rgbClr val="008AB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28575" cap="flat" cmpd="sng" algn="ctr">
          <a:solidFill>
            <a:srgbClr val="008AB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4_white020409 1">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020409 1">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020409 2">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3333CC"/>
        </a:hlink>
        <a:folHlink>
          <a:srgbClr val="3333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4604</TotalTime>
  <Words>2444</Words>
  <Application>Microsoft Office PowerPoint</Application>
  <PresentationFormat>On-screen Show (4:3)</PresentationFormat>
  <Paragraphs>508</Paragraphs>
  <Slides>32</Slides>
  <Notes>17</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4_white020409</vt:lpstr>
      <vt:lpstr>IBM Smarter Social Programs  Integrated Eligibility: Improving Access to Health and Social Programs </vt:lpstr>
      <vt:lpstr>Contents</vt:lpstr>
      <vt:lpstr>IBM has a strong, long-standing commitment to social programs, which expanded with the acquisition of Cúram Software </vt:lpstr>
      <vt:lpstr>Social program management is the core of what we do</vt:lpstr>
      <vt:lpstr>Focus on Outcomes &amp; Collaboration</vt:lpstr>
      <vt:lpstr>Slide 6</vt:lpstr>
      <vt:lpstr>Contents</vt:lpstr>
      <vt:lpstr>Slide 8</vt:lpstr>
      <vt:lpstr>A variety of challenges are driving the need for change in health and social programs</vt:lpstr>
      <vt:lpstr>How do we improve the lives of needy populations while lowering the unsustainable growth in cost to care for them? </vt:lpstr>
      <vt:lpstr>Super-utilizers</vt:lpstr>
      <vt:lpstr>Slide 12</vt:lpstr>
      <vt:lpstr>Person-Centered Design Principles</vt:lpstr>
      <vt:lpstr>Contents</vt:lpstr>
      <vt:lpstr>Slide 15</vt:lpstr>
      <vt:lpstr>IBM Cúram Social Program Management Platform is the foundation</vt:lpstr>
      <vt:lpstr>IBM Cúram Social Program Management Platform Reference Architecture </vt:lpstr>
      <vt:lpstr>The IBM Cúram application suite Modular for flexibility to trends and challenges</vt:lpstr>
      <vt:lpstr>A social program data model that supports over 50 programs out of the box</vt:lpstr>
      <vt:lpstr>The IBM Cúram supports a range of social programs that assist eligible individuals and their families during economic hardship</vt:lpstr>
      <vt:lpstr>Role-based portal workspaces</vt:lpstr>
      <vt:lpstr>Slide 22</vt:lpstr>
      <vt:lpstr>Ongoing Case Home Page: easy access to case status and activities,  with integrated view of legal actions, outcome plans, referrals and placements</vt:lpstr>
      <vt:lpstr>Contents</vt:lpstr>
      <vt:lpstr>Slide 25</vt:lpstr>
      <vt:lpstr>Cross-program eligibility allows you to enter complex rules once and then use them across programs</vt:lpstr>
      <vt:lpstr>Slide 27</vt:lpstr>
      <vt:lpstr>Slide 28</vt:lpstr>
      <vt:lpstr>The IBM Cúram approach to configuration and extension promotes reuse</vt:lpstr>
      <vt:lpstr>IBM Cúram Social Program Management value proposition</vt:lpstr>
      <vt:lpstr>Slide 31</vt:lpstr>
      <vt:lpstr>Trademarks and notes</vt:lpstr>
    </vt:vector>
  </TitlesOfParts>
  <Company>IBM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ADMINIBM</dc:creator>
  <cp:lastModifiedBy>ADMINIBM</cp:lastModifiedBy>
  <cp:revision>26</cp:revision>
  <dcterms:created xsi:type="dcterms:W3CDTF">2015-02-12T21:50:10Z</dcterms:created>
  <dcterms:modified xsi:type="dcterms:W3CDTF">2015-03-24T15:29:36Z</dcterms:modified>
</cp:coreProperties>
</file>