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43" r:id="rId1"/>
  </p:sldMasterIdLst>
  <p:notesMasterIdLst>
    <p:notesMasterId r:id="rId23"/>
  </p:notesMasterIdLst>
  <p:handoutMasterIdLst>
    <p:handoutMasterId r:id="rId24"/>
  </p:handoutMasterIdLst>
  <p:sldIdLst>
    <p:sldId id="664" r:id="rId2"/>
    <p:sldId id="762" r:id="rId3"/>
    <p:sldId id="767" r:id="rId4"/>
    <p:sldId id="813" r:id="rId5"/>
    <p:sldId id="814" r:id="rId6"/>
    <p:sldId id="815" r:id="rId7"/>
    <p:sldId id="816" r:id="rId8"/>
    <p:sldId id="817" r:id="rId9"/>
    <p:sldId id="818" r:id="rId10"/>
    <p:sldId id="819" r:id="rId11"/>
    <p:sldId id="821" r:id="rId12"/>
    <p:sldId id="820" r:id="rId13"/>
    <p:sldId id="769" r:id="rId14"/>
    <p:sldId id="772" r:id="rId15"/>
    <p:sldId id="777" r:id="rId16"/>
    <p:sldId id="778" r:id="rId17"/>
    <p:sldId id="812" r:id="rId18"/>
    <p:sldId id="811" r:id="rId19"/>
    <p:sldId id="808" r:id="rId20"/>
    <p:sldId id="809" r:id="rId21"/>
    <p:sldId id="810"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xmlns="">
        <p15:guide id="1" orient="horz">
          <p15:clr>
            <a:srgbClr val="A4A3A4"/>
          </p15:clr>
        </p15:guide>
        <p15:guide id="2" orient="horz" pos="1727">
          <p15:clr>
            <a:srgbClr val="A4A3A4"/>
          </p15:clr>
        </p15:guide>
        <p15:guide id="3" orient="horz" pos="4319">
          <p15:clr>
            <a:srgbClr val="A4A3A4"/>
          </p15:clr>
        </p15:guide>
        <p15:guide id="4" pos="426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y Love" initials="pll" lastIdx="46" clrIdx="0"/>
  <p:cmAuthor id="1" name="Christine Bakke-O'Neill" initials="" lastIdx="0" clrIdx="1"/>
  <p:cmAuthor id="2" name="Judith"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6A3"/>
    <a:srgbClr val="1A66A0"/>
    <a:srgbClr val="FFFFFF"/>
    <a:srgbClr val="17AF4B"/>
    <a:srgbClr val="FF4F0C"/>
    <a:srgbClr val="CE311E"/>
    <a:srgbClr val="7F7E7E"/>
    <a:srgbClr val="00B2DA"/>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147" autoAdjust="0"/>
    <p:restoredTop sz="91618" autoAdjust="0"/>
  </p:normalViewPr>
  <p:slideViewPr>
    <p:cSldViewPr snapToGrid="0" snapToObjects="1">
      <p:cViewPr varScale="1">
        <p:scale>
          <a:sx n="67" d="100"/>
          <a:sy n="67" d="100"/>
        </p:scale>
        <p:origin x="-1339" y="-86"/>
      </p:cViewPr>
      <p:guideLst>
        <p:guide orient="horz"/>
        <p:guide orient="horz" pos="1727"/>
        <p:guide orient="horz" pos="4319"/>
        <p:guide pos="4266"/>
      </p:guideLst>
    </p:cSldViewPr>
  </p:slideViewPr>
  <p:outlineViewPr>
    <p:cViewPr>
      <p:scale>
        <a:sx n="33" d="100"/>
        <a:sy n="33" d="100"/>
      </p:scale>
      <p:origin x="0" y="-20688"/>
    </p:cViewPr>
  </p:outlineViewPr>
  <p:notesTextViewPr>
    <p:cViewPr>
      <p:scale>
        <a:sx n="3" d="2"/>
        <a:sy n="3" d="2"/>
      </p:scale>
      <p:origin x="0" y="0"/>
    </p:cViewPr>
  </p:notesTextViewPr>
  <p:sorterViewPr>
    <p:cViewPr>
      <p:scale>
        <a:sx n="60" d="100"/>
        <a:sy n="60" d="100"/>
      </p:scale>
      <p:origin x="0" y="0"/>
    </p:cViewPr>
  </p:sorterViewPr>
  <p:notesViewPr>
    <p:cSldViewPr snapToGrid="0" snapToObjects="1">
      <p:cViewPr varScale="1">
        <p:scale>
          <a:sx n="53" d="100"/>
          <a:sy n="53" d="100"/>
        </p:scale>
        <p:origin x="-120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27047A6E-13A4-4CD0-950E-93D8344DC039}" type="datetime1">
              <a:rPr lang="en-AU"/>
              <a:pPr>
                <a:defRPr/>
              </a:pPr>
              <a:t>24/03/2015</a:t>
            </a:fld>
            <a:endParaRPr lang="en-US" dirty="0"/>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3329685F-8009-4A85-8757-137DF3DA671A}" type="slidenum">
              <a:rPr lang="en-US"/>
              <a:pPr>
                <a:defRPr/>
              </a:pPr>
              <a:t>‹#›</a:t>
            </a:fld>
            <a:endParaRPr lang="en-US" dirty="0"/>
          </a:p>
        </p:txBody>
      </p:sp>
    </p:spTree>
    <p:extLst>
      <p:ext uri="{BB962C8B-B14F-4D97-AF65-F5344CB8AC3E}">
        <p14:creationId xmlns:p14="http://schemas.microsoft.com/office/powerpoint/2010/main" xmlns="" val="26285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BA426AEC-8F8E-4FE9-865C-55D6DE66011D}" type="datetime1">
              <a:rPr lang="en-AU"/>
              <a:pPr>
                <a:defRPr/>
              </a:pPr>
              <a:t>24/03/2015</a:t>
            </a:fld>
            <a:endParaRPr lang="en-AU"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2F3F871C-3396-4755-BBA5-FC2F12A3F12E}" type="slidenum">
              <a:rPr lang="en-US"/>
              <a:pPr>
                <a:defRPr/>
              </a:pPr>
              <a:t>‹#›</a:t>
            </a:fld>
            <a:endParaRPr lang="en-US" dirty="0"/>
          </a:p>
        </p:txBody>
      </p:sp>
    </p:spTree>
    <p:extLst>
      <p:ext uri="{BB962C8B-B14F-4D97-AF65-F5344CB8AC3E}">
        <p14:creationId xmlns:p14="http://schemas.microsoft.com/office/powerpoint/2010/main" xmlns="" val="2880313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p:txBody>
          <a:bodyPr/>
          <a:lstStyle/>
          <a:p>
            <a:pPr>
              <a:defRPr/>
            </a:pPr>
            <a:fld id="{C60CEC4E-5A1B-48C7-9B18-D723D48FD4E3}" type="slidenum">
              <a:rPr lang="en-US" smtClean="0">
                <a:ea typeface="MS PGothic" pitchFamily="34" charset="-128"/>
              </a:rPr>
              <a:pPr>
                <a:defRPr/>
              </a:pPr>
              <a:t>1</a:t>
            </a:fld>
            <a:endParaRPr lang="en-US" dirty="0" smtClean="0">
              <a:ea typeface="MS PGothic"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xmlns="" val="336827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0" dirty="0" smtClean="0">
                <a:latin typeface="Arial" pitchFamily="34" charset="0"/>
              </a:rPr>
              <a:t>That’s the IBM Cúram vision for the industry. To shift from a focus on providing care and protection to a focus on how to help citizens achieve their social and economic potential.</a:t>
            </a:r>
          </a:p>
          <a:p>
            <a:endParaRPr lang="en-US" i="0" dirty="0" smtClean="0">
              <a:latin typeface="Arial" pitchFamily="34" charset="0"/>
            </a:endParaRPr>
          </a:p>
          <a:p>
            <a:r>
              <a:rPr lang="en-US" i="0" dirty="0" smtClean="0">
                <a:latin typeface="Arial" pitchFamily="34" charset="0"/>
              </a:rPr>
              <a:t>W</a:t>
            </a:r>
            <a:r>
              <a:rPr lang="en-GB" i="0" dirty="0" smtClean="0">
                <a:latin typeface="Arial" pitchFamily="34" charset="0"/>
              </a:rPr>
              <a:t>e</a:t>
            </a:r>
            <a:r>
              <a:rPr lang="en-GB" i="0" baseline="0" dirty="0" smtClean="0">
                <a:latin typeface="Arial" pitchFamily="34" charset="0"/>
              </a:rPr>
              <a:t> have tested this now in many countries.   Across all sorts of social systems and all levels of government.</a:t>
            </a:r>
          </a:p>
          <a:p>
            <a:endParaRPr lang="en-GB" i="0" baseline="0" dirty="0" smtClean="0">
              <a:latin typeface="Arial" pitchFamily="34" charset="0"/>
            </a:endParaRPr>
          </a:p>
          <a:p>
            <a:r>
              <a:rPr lang="en-GB" i="0" baseline="0" dirty="0" smtClean="0">
                <a:latin typeface="Arial" pitchFamily="34" charset="0"/>
              </a:rPr>
              <a:t>People get this.    They see where they fit in the picture.</a:t>
            </a:r>
          </a:p>
          <a:p>
            <a:endParaRPr lang="en-GB" i="0" baseline="0" dirty="0" smtClean="0">
              <a:latin typeface="Arial" pitchFamily="34" charset="0"/>
            </a:endParaRPr>
          </a:p>
          <a:p>
            <a:r>
              <a:rPr lang="en-GB" i="0" baseline="0" dirty="0" smtClean="0">
                <a:latin typeface="Arial" pitchFamily="34" charset="0"/>
              </a:rPr>
              <a:t>If they are involved in national policy, they see where not only their organization fits, but where their country needs to move towards.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12</a:t>
            </a:fld>
            <a:endParaRPr lang="en-US" sz="1200">
              <a:latin typeface="Arial" pitchFamily="34" charset="0"/>
            </a:endParaRPr>
          </a:p>
        </p:txBody>
      </p:sp>
    </p:spTree>
    <p:extLst>
      <p:ext uri="{BB962C8B-B14F-4D97-AF65-F5344CB8AC3E}">
        <p14:creationId xmlns:p14="http://schemas.microsoft.com/office/powerpoint/2010/main" xmlns="" val="148701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936" tIns="46968" rIns="93936" bIns="46968" anchor="b"/>
          <a:lstStyle/>
          <a:p>
            <a:pPr algn="r" defTabSz="939800">
              <a:tabLst>
                <a:tab pos="723900" algn="l"/>
                <a:tab pos="1447800" algn="l"/>
                <a:tab pos="2171700" algn="l"/>
                <a:tab pos="2895600" algn="l"/>
              </a:tabLst>
            </a:pPr>
            <a:fld id="{EB84D78A-B811-4577-8AB4-2B53950234B8}" type="slidenum">
              <a:rPr lang="en-US" sz="1200">
                <a:solidFill>
                  <a:srgbClr val="000000"/>
                </a:solidFill>
              </a:rPr>
              <a:pPr algn="r" defTabSz="939800">
                <a:tabLst>
                  <a:tab pos="723900" algn="l"/>
                  <a:tab pos="1447800" algn="l"/>
                  <a:tab pos="2171700" algn="l"/>
                  <a:tab pos="2895600" algn="l"/>
                </a:tabLst>
              </a:pPr>
              <a:t>14</a:t>
            </a:fld>
            <a:endParaRPr lang="en-US" sz="1200">
              <a:solidFill>
                <a:srgbClr val="000000"/>
              </a:solidFill>
            </a:endParaRPr>
          </a:p>
        </p:txBody>
      </p:sp>
      <p:sp>
        <p:nvSpPr>
          <p:cNvPr id="35843" name="Rectangle 1"/>
          <p:cNvSpPr>
            <a:spLocks noGrp="1" noRot="1" noChangeAspect="1" noChangeArrowheads="1" noTextEdit="1"/>
          </p:cNvSpPr>
          <p:nvPr>
            <p:ph type="sldImg"/>
          </p:nvPr>
        </p:nvSpPr>
        <p:spPr>
          <a:solidFill>
            <a:srgbClr val="FFFFFF"/>
          </a:solidFill>
          <a:ln/>
        </p:spPr>
      </p:sp>
      <p:sp>
        <p:nvSpPr>
          <p:cNvPr id="35844" name="Text Box 2"/>
          <p:cNvSpPr>
            <a:spLocks noGrp="1" noChangeArrowheads="1"/>
          </p:cNvSpPr>
          <p:nvPr>
            <p:ph type="body" idx="1"/>
          </p:nvPr>
        </p:nvSpPr>
        <p:spPr>
          <a:noFill/>
          <a:ln/>
        </p:spPr>
        <p:txBody>
          <a:bodyPr lIns="93936" tIns="46968" rIns="93936" bIns="46968"/>
          <a:lstStyle/>
          <a:p>
            <a:r>
              <a:rPr lang="en-US" dirty="0" smtClean="0"/>
              <a:t>Social Industry Specific</a:t>
            </a:r>
          </a:p>
          <a:p>
            <a:pPr lvl="1"/>
            <a:r>
              <a:rPr lang="en-US" dirty="0" smtClean="0"/>
              <a:t>Domain Specific Platform, built to address the core needs of Social Organizations</a:t>
            </a:r>
          </a:p>
          <a:p>
            <a:pPr lvl="1"/>
            <a:r>
              <a:rPr lang="en-US" dirty="0" smtClean="0"/>
              <a:t>Pre-defined, best-in-class business processes supporting the complete social lifecycle</a:t>
            </a:r>
          </a:p>
          <a:p>
            <a:pPr lvl="1"/>
            <a:r>
              <a:rPr lang="en-US" dirty="0" smtClean="0"/>
              <a:t>Role-based User Experience targeted at the needs of stakeholders</a:t>
            </a:r>
            <a:endParaRPr lang="en-IE" altLang="ja-JP" sz="2400" b="1" kern="0" dirty="0" smtClean="0">
              <a:solidFill>
                <a:schemeClr val="bg1">
                  <a:lumMod val="50000"/>
                </a:schemeClr>
              </a:solidFill>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smtClean="0">
              <a:latin typeface="Arial" charset="0"/>
              <a:ea typeface="MS Gothic" pitchFamily="49" charset="-128"/>
              <a:cs typeface="Arial" charset="0"/>
            </a:endParaRPr>
          </a:p>
          <a:p>
            <a:r>
              <a:rPr lang="en-US" dirty="0" smtClean="0"/>
              <a:t>Dynamic Programs</a:t>
            </a:r>
          </a:p>
          <a:p>
            <a:pPr lvl="1"/>
            <a:r>
              <a:rPr lang="en-US" dirty="0" smtClean="0"/>
              <a:t>Business User Tools for program creation and modification</a:t>
            </a:r>
          </a:p>
          <a:p>
            <a:pPr lvl="1"/>
            <a:r>
              <a:rPr lang="en-US" dirty="0" smtClean="0"/>
              <a:t>Configurable, end-to-end business processes support </a:t>
            </a:r>
          </a:p>
          <a:p>
            <a:pPr lvl="1"/>
            <a:r>
              <a:rPr lang="en-US" dirty="0" smtClean="0"/>
              <a:t>Configurability built on top of a core social application, delivering the flexibility and adaptability required by Social organizations</a:t>
            </a:r>
          </a:p>
          <a:p>
            <a:r>
              <a:rPr lang="en-US" dirty="0" smtClean="0"/>
              <a:t>Platform for the Future</a:t>
            </a:r>
          </a:p>
          <a:p>
            <a:pPr lvl="1"/>
            <a:r>
              <a:rPr lang="en-US" dirty="0" smtClean="0"/>
              <a:t>Flexibility to support Traditional and Outcome-focused delivery </a:t>
            </a:r>
          </a:p>
          <a:p>
            <a:pPr lvl="1"/>
            <a:r>
              <a:rPr lang="en-US" dirty="0" smtClean="0"/>
              <a:t>Toolsets to support differential response </a:t>
            </a:r>
          </a:p>
          <a:p>
            <a:pPr lvl="1"/>
            <a:r>
              <a:rPr lang="en-US" dirty="0" smtClean="0"/>
              <a:t>Agility to prototype and adopt new programs and delivery models (e.g., conditional cash transfers, social impact bonds)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smtClean="0">
              <a:latin typeface="Arial" charset="0"/>
              <a:ea typeface="MS Gothic" pitchFamily="49" charset="-128"/>
              <a:cs typeface="Arial" charset="0"/>
            </a:endParaRPr>
          </a:p>
        </p:txBody>
      </p:sp>
    </p:spTree>
    <p:extLst>
      <p:ext uri="{BB962C8B-B14F-4D97-AF65-F5344CB8AC3E}">
        <p14:creationId xmlns:p14="http://schemas.microsoft.com/office/powerpoint/2010/main" xmlns="" val="256325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17</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3957638" y="8805863"/>
            <a:ext cx="3025775"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83DEC-A13B-45B6-B3E6-9F192B685254}" type="slidenum">
              <a:rPr lang="en-US" altLang="en-US">
                <a:latin typeface="Arial" panose="020B0604020202020204" pitchFamily="34" charset="0"/>
              </a:rPr>
              <a:pPr algn="r" eaLnBrk="1" hangingPunct="1">
                <a:spcBef>
                  <a:spcPct val="0"/>
                </a:spcBef>
                <a:buClrTx/>
                <a:buFontTx/>
                <a:buNone/>
              </a:pPr>
              <a:t>17</a:t>
            </a:fld>
            <a:endParaRPr lang="en-US" altLang="en-US">
              <a:latin typeface="Arial" panose="020B0604020202020204" pitchFamily="34" charset="0"/>
            </a:endParaRPr>
          </a:p>
        </p:txBody>
      </p:sp>
      <p:sp>
        <p:nvSpPr>
          <p:cNvPr id="8197" name="Text Box 3"/>
          <p:cNvSpPr>
            <a:spLocks noGrp="1" noChangeArrowheads="1"/>
          </p:cNvSpPr>
          <p:nvPr>
            <p:ph type="body" idx="1"/>
          </p:nvPr>
        </p:nvSpPr>
        <p:spPr>
          <a:xfrm>
            <a:off x="822325" y="4343400"/>
            <a:ext cx="5260181" cy="4926013"/>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indent="0" algn="l" defTabSz="457200" rtl="0" eaLnBrk="0" fontAlgn="base" latinLnBrk="0" hangingPunct="0">
              <a:lnSpc>
                <a:spcPct val="100000"/>
              </a:lnSpc>
              <a:spcBef>
                <a:spcPts val="1438"/>
              </a:spcBef>
              <a:spcAft>
                <a:spcPct val="0"/>
              </a:spcAft>
              <a:buClr>
                <a:srgbClr val="000000"/>
              </a:buClr>
              <a:buSzPct val="100000"/>
              <a:buFont typeface="Times New Roman" panose="02020603050405020304" pitchFamily="18" charset="0"/>
              <a:buNone/>
              <a:tabLst/>
              <a:defRPr/>
            </a:pPr>
            <a:endParaRPr lang="en-US" sz="800" dirty="0" smtClean="0"/>
          </a:p>
        </p:txBody>
      </p:sp>
    </p:spTree>
    <p:extLst>
      <p:ext uri="{BB962C8B-B14F-4D97-AF65-F5344CB8AC3E}">
        <p14:creationId xmlns:p14="http://schemas.microsoft.com/office/powerpoint/2010/main" xmlns="" val="161631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18</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3957638" y="8805863"/>
            <a:ext cx="3025775"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83DEC-A13B-45B6-B3E6-9F192B685254}" type="slidenum">
              <a:rPr lang="en-US" altLang="en-US">
                <a:latin typeface="Arial" panose="020B0604020202020204" pitchFamily="34" charset="0"/>
              </a:rPr>
              <a:pPr algn="r" eaLnBrk="1" hangingPunct="1">
                <a:spcBef>
                  <a:spcPct val="0"/>
                </a:spcBef>
                <a:buClrTx/>
                <a:buFontTx/>
                <a:buNone/>
              </a:pPr>
              <a:t>18</a:t>
            </a:fld>
            <a:endParaRPr lang="en-US" altLang="en-US">
              <a:latin typeface="Arial" panose="020B0604020202020204" pitchFamily="34" charset="0"/>
            </a:endParaRPr>
          </a:p>
        </p:txBody>
      </p:sp>
      <p:sp>
        <p:nvSpPr>
          <p:cNvPr id="8197" name="Text Box 3"/>
          <p:cNvSpPr>
            <a:spLocks noGrp="1" noChangeArrowheads="1"/>
          </p:cNvSpPr>
          <p:nvPr>
            <p:ph type="body" idx="1"/>
          </p:nvPr>
        </p:nvSpPr>
        <p:spPr>
          <a:xfrm>
            <a:off x="822325" y="4343400"/>
            <a:ext cx="5260181" cy="4926013"/>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indent="0" algn="l" defTabSz="457200" rtl="0" eaLnBrk="0" fontAlgn="base" latinLnBrk="0" hangingPunct="0">
              <a:lnSpc>
                <a:spcPct val="100000"/>
              </a:lnSpc>
              <a:spcBef>
                <a:spcPts val="1438"/>
              </a:spcBef>
              <a:spcAft>
                <a:spcPct val="0"/>
              </a:spcAft>
              <a:buClr>
                <a:srgbClr val="000000"/>
              </a:buClr>
              <a:buSzPct val="100000"/>
              <a:buFont typeface="Times New Roman" panose="02020603050405020304" pitchFamily="18" charset="0"/>
              <a:buNone/>
              <a:tabLst/>
              <a:defRPr/>
            </a:pPr>
            <a:endParaRPr lang="en-US" sz="800" dirty="0" smtClean="0"/>
          </a:p>
        </p:txBody>
      </p:sp>
    </p:spTree>
    <p:extLst>
      <p:ext uri="{BB962C8B-B14F-4D97-AF65-F5344CB8AC3E}">
        <p14:creationId xmlns:p14="http://schemas.microsoft.com/office/powerpoint/2010/main" xmlns="" val="193179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lIns="95939" tIns="47969" rIns="95939" bIns="47969"/>
          <a:lstStyle/>
          <a:p>
            <a:r>
              <a:rPr lang="en-US" smtClean="0">
                <a:latin typeface="Arial" charset="0"/>
                <a:cs typeface="Arial" charset="0"/>
              </a:rPr>
              <a:t>Low risk: Pre-built and configurable</a:t>
            </a:r>
          </a:p>
          <a:p>
            <a:endParaRPr lang="en-US" smtClean="0">
              <a:latin typeface="Arial" charset="0"/>
              <a:cs typeface="Arial" charset="0"/>
            </a:endParaRPr>
          </a:p>
          <a:p>
            <a:r>
              <a:rPr lang="en-US" smtClean="0">
                <a:latin typeface="Arial" charset="0"/>
                <a:cs typeface="Arial" charset="0"/>
              </a:rPr>
              <a:t>Empowers business: Define new programs thru configuration tools</a:t>
            </a:r>
          </a:p>
          <a:p>
            <a:endParaRPr lang="en-US" smtClean="0">
              <a:latin typeface="Arial" charset="0"/>
              <a:cs typeface="Arial" charset="0"/>
            </a:endParaRPr>
          </a:p>
          <a:p>
            <a:r>
              <a:rPr lang="en-US" smtClean="0">
                <a:latin typeface="Arial" charset="0"/>
                <a:cs typeface="Arial" charset="0"/>
              </a:rPr>
              <a:t>Protect investment: Platform for the future—address new and emerging delivery trends</a:t>
            </a:r>
          </a:p>
        </p:txBody>
      </p:sp>
      <p:sp>
        <p:nvSpPr>
          <p:cNvPr id="552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5939" tIns="47969" rIns="95939" bIns="47969" anchor="b"/>
          <a:lstStyle/>
          <a:p>
            <a:pPr algn="r" defTabSz="958850"/>
            <a:fld id="{74276DEE-E120-4BF0-A640-A9F2F7730450}" type="slidenum">
              <a:rPr lang="en-US" sz="1300"/>
              <a:pPr algn="r" defTabSz="958850"/>
              <a:t>19</a:t>
            </a:fld>
            <a:endParaRPr lang="en-US" sz="1300"/>
          </a:p>
        </p:txBody>
      </p:sp>
    </p:spTree>
    <p:extLst>
      <p:ext uri="{BB962C8B-B14F-4D97-AF65-F5344CB8AC3E}">
        <p14:creationId xmlns:p14="http://schemas.microsoft.com/office/powerpoint/2010/main" xmlns="" val="233960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4C642AA-254E-448C-B886-4AC634236BE1}" type="slidenum">
              <a:rPr lang="en-US" smtClean="0"/>
              <a:pPr>
                <a:defRPr/>
              </a:pPr>
              <a:t>2</a:t>
            </a:fld>
            <a:endParaRPr lang="en-US" dirty="0"/>
          </a:p>
        </p:txBody>
      </p:sp>
    </p:spTree>
    <p:extLst>
      <p:ext uri="{BB962C8B-B14F-4D97-AF65-F5344CB8AC3E}">
        <p14:creationId xmlns:p14="http://schemas.microsoft.com/office/powerpoint/2010/main" xmlns="" val="220024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Arial" pitchFamily="34" charset="0"/>
              </a:rPr>
              <a:t>This is the our vision for how Cities and Governments should work together to provide Smarter Social Programs to help people and their families achieve their social and economic potential.   </a:t>
            </a:r>
          </a:p>
          <a:p>
            <a:endParaRPr lang="en-IE" dirty="0" smtClean="0">
              <a:latin typeface="Arial" pitchFamily="34" charset="0"/>
            </a:endParaRPr>
          </a:p>
          <a:p>
            <a:r>
              <a:rPr lang="en-GB" dirty="0" smtClean="0">
                <a:latin typeface="Arial" pitchFamily="34" charset="0"/>
              </a:rPr>
              <a:t>On the left you see the actors that are involved in a social ecosystem.   </a:t>
            </a:r>
          </a:p>
          <a:p>
            <a:endParaRPr lang="en-GB" dirty="0" smtClean="0">
              <a:latin typeface="Arial" pitchFamily="34" charset="0"/>
            </a:endParaRPr>
          </a:p>
          <a:p>
            <a:r>
              <a:rPr lang="en-GB" dirty="0" smtClean="0">
                <a:latin typeface="Arial" pitchFamily="34" charset="0"/>
              </a:rPr>
              <a:t>The client or citizen, the government agencies,</a:t>
            </a:r>
            <a:r>
              <a:rPr lang="en-GB" baseline="0" dirty="0" smtClean="0">
                <a:latin typeface="Arial" pitchFamily="34" charset="0"/>
              </a:rPr>
              <a:t> service providers and non-government organizations such as charities or private sector organizations</a:t>
            </a:r>
            <a:endParaRPr lang="en-GB" dirty="0" smtClean="0">
              <a:latin typeface="Arial" pitchFamily="34" charset="0"/>
            </a:endParaRPr>
          </a:p>
          <a:p>
            <a:endParaRPr lang="en-IE" dirty="0" smtClean="0">
              <a:latin typeface="Arial" pitchFamily="34" charset="0"/>
            </a:endParaRPr>
          </a:p>
          <a:p>
            <a:r>
              <a:rPr lang="en-US" dirty="0" smtClean="0">
                <a:latin typeface="Arial" pitchFamily="34" charset="0"/>
              </a:rPr>
              <a:t>The orange part at the bottom </a:t>
            </a:r>
            <a:r>
              <a:rPr lang="en-GB" dirty="0" smtClean="0">
                <a:latin typeface="Arial" pitchFamily="34" charset="0"/>
              </a:rPr>
              <a:t>represents the need </a:t>
            </a:r>
            <a:r>
              <a:rPr lang="en-US" dirty="0" smtClean="0">
                <a:latin typeface="Arial" pitchFamily="34" charset="0"/>
              </a:rPr>
              <a:t>to understand the social context of the individual and their family – agencies and providers must work together to understand a person’s social context, strengths, needs and barriers stopping them from being a productive member of the community.</a:t>
            </a:r>
          </a:p>
          <a:p>
            <a:endParaRPr lang="en-US" dirty="0" smtClean="0">
              <a:latin typeface="Arial" pitchFamily="34" charset="0"/>
            </a:endParaRPr>
          </a:p>
          <a:p>
            <a:r>
              <a:rPr lang="en-US" dirty="0" smtClean="0">
                <a:latin typeface="Arial" pitchFamily="34" charset="0"/>
              </a:rPr>
              <a:t>You have to know the complete needs.</a:t>
            </a:r>
            <a:endParaRPr lang="en-IE" dirty="0" smtClean="0">
              <a:latin typeface="Arial" pitchFamily="34" charset="0"/>
            </a:endParaRPr>
          </a:p>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4</a:t>
            </a:fld>
            <a:endParaRPr lang="en-US" sz="1200">
              <a:latin typeface="Arial" pitchFamily="34" charset="0"/>
            </a:endParaRPr>
          </a:p>
        </p:txBody>
      </p:sp>
    </p:spTree>
    <p:extLst>
      <p:ext uri="{BB962C8B-B14F-4D97-AF65-F5344CB8AC3E}">
        <p14:creationId xmlns:p14="http://schemas.microsoft.com/office/powerpoint/2010/main" xmlns="" val="248822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rPr>
              <a:t>With this understanding it is then possible to find the most useful help available to them through a Universal Approach to Service delivery – shown as the left hand blue block.   </a:t>
            </a:r>
          </a:p>
          <a:p>
            <a:endParaRPr lang="en-US" dirty="0" smtClean="0">
              <a:latin typeface="Arial" pitchFamily="34" charset="0"/>
            </a:endParaRPr>
          </a:p>
          <a:p>
            <a:r>
              <a:rPr lang="en-US" dirty="0" smtClean="0">
                <a:latin typeface="Arial" pitchFamily="34" charset="0"/>
              </a:rPr>
              <a:t>It may be that you look at their needs through screening and triage, or</a:t>
            </a:r>
            <a:r>
              <a:rPr lang="en-US" baseline="0" dirty="0" smtClean="0">
                <a:latin typeface="Arial" pitchFamily="34" charset="0"/>
              </a:rPr>
              <a:t> apply for one or more benefits, or that you go through a life event.</a:t>
            </a:r>
            <a:endParaRPr lang="en-IE"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5</a:t>
            </a:fld>
            <a:endParaRPr lang="en-US" sz="1200">
              <a:latin typeface="Arial" pitchFamily="34" charset="0"/>
            </a:endParaRPr>
          </a:p>
        </p:txBody>
      </p:sp>
    </p:spTree>
    <p:extLst>
      <p:ext uri="{BB962C8B-B14F-4D97-AF65-F5344CB8AC3E}">
        <p14:creationId xmlns:p14="http://schemas.microsoft.com/office/powerpoint/2010/main" xmlns="" val="270566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baseline="0" dirty="0" smtClean="0">
                <a:latin typeface="Arial" pitchFamily="34" charset="0"/>
              </a:rPr>
              <a:t>The first place many people will look will be the resources available in the community.    </a:t>
            </a:r>
          </a:p>
          <a:p>
            <a:endParaRPr lang="de-DE" baseline="0" dirty="0" smtClean="0">
              <a:latin typeface="Arial" pitchFamily="34" charset="0"/>
            </a:endParaRPr>
          </a:p>
          <a:p>
            <a:r>
              <a:rPr lang="de-DE" baseline="0" dirty="0" smtClean="0">
                <a:latin typeface="Arial" pitchFamily="34" charset="0"/>
              </a:rPr>
              <a:t>Food banks, local support programs, charities that can provide help.   </a:t>
            </a:r>
          </a:p>
          <a:p>
            <a:endParaRPr lang="de-DE" baseline="0" dirty="0" smtClean="0">
              <a:latin typeface="Arial" pitchFamily="34" charset="0"/>
            </a:endParaRPr>
          </a:p>
          <a:p>
            <a:r>
              <a:rPr lang="de-DE" baseline="0" dirty="0" smtClean="0">
                <a:latin typeface="Arial" pitchFamily="34" charset="0"/>
              </a:rPr>
              <a:t>In some countries this is a deliberate strategy – called diversion – that diverts people first to the community resources.   </a:t>
            </a:r>
          </a:p>
          <a:p>
            <a:endParaRPr lang="de-DE" baseline="0" dirty="0" smtClean="0">
              <a:latin typeface="Arial" pitchFamily="34" charset="0"/>
            </a:endParaRPr>
          </a:p>
          <a:p>
            <a:r>
              <a:rPr lang="de-DE" baseline="0" dirty="0" smtClean="0">
                <a:latin typeface="Arial" pitchFamily="34" charset="0"/>
              </a:rPr>
              <a:t>In others, it is a complementary strategy to the core government programs.</a:t>
            </a:r>
          </a:p>
          <a:p>
            <a:endParaRPr lang="de-DE" baseline="0" dirty="0" smtClean="0">
              <a:latin typeface="Arial" pitchFamily="34" charset="0"/>
            </a:endParaRPr>
          </a:p>
          <a:p>
            <a:r>
              <a:rPr lang="de-DE" baseline="0" dirty="0" smtClean="0">
                <a:latin typeface="Arial" pitchFamily="34" charset="0"/>
              </a:rPr>
              <a:t>And in many – it is often ignored as the government offices only help you with government programs</a:t>
            </a:r>
            <a:endParaRPr lang="en-IE"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6</a:t>
            </a:fld>
            <a:endParaRPr lang="en-US" sz="1200">
              <a:latin typeface="Arial" pitchFamily="34" charset="0"/>
            </a:endParaRPr>
          </a:p>
        </p:txBody>
      </p:sp>
    </p:spTree>
    <p:extLst>
      <p:ext uri="{BB962C8B-B14F-4D97-AF65-F5344CB8AC3E}">
        <p14:creationId xmlns:p14="http://schemas.microsoft.com/office/powerpoint/2010/main" xmlns="" val="346802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rPr>
              <a:t>Of course the individual may also need</a:t>
            </a:r>
            <a:r>
              <a:rPr lang="en-US" baseline="0" dirty="0" smtClean="0">
                <a:latin typeface="Arial" pitchFamily="34" charset="0"/>
              </a:rPr>
              <a:t> to apply for </a:t>
            </a:r>
            <a:r>
              <a:rPr lang="en-US" dirty="0" smtClean="0">
                <a:latin typeface="Arial" pitchFamily="34" charset="0"/>
              </a:rPr>
              <a:t>city and government programs – shown in the middle.  These can often come from different departments and different levels of government – cities, states and Federal. This is where eligibility is worked out and the entitlements are calculated.  </a:t>
            </a:r>
          </a:p>
          <a:p>
            <a:endParaRPr lang="en-US" dirty="0" smtClean="0">
              <a:latin typeface="Arial" pitchFamily="34" charset="0"/>
            </a:endParaRPr>
          </a:p>
          <a:p>
            <a:r>
              <a:rPr lang="en-US" dirty="0" smtClean="0">
                <a:latin typeface="Arial" pitchFamily="34" charset="0"/>
              </a:rPr>
              <a:t>These may include employment programs, pensions, social assistance or welfare, various family services such</a:t>
            </a:r>
            <a:r>
              <a:rPr lang="en-US" baseline="0" dirty="0" smtClean="0">
                <a:latin typeface="Arial" pitchFamily="34" charset="0"/>
              </a:rPr>
              <a:t> as child welfare or adult services.   It may include health care or disability and workers compensation programs.</a:t>
            </a:r>
          </a:p>
          <a:p>
            <a:endParaRPr lang="en-US" baseline="0" dirty="0" smtClean="0">
              <a:latin typeface="Arial" pitchFamily="34" charset="0"/>
            </a:endParaRPr>
          </a:p>
          <a:p>
            <a:r>
              <a:rPr lang="en-US" baseline="0" dirty="0" smtClean="0">
                <a:latin typeface="Arial" pitchFamily="34" charset="0"/>
              </a:rPr>
              <a:t>Enlightened governments will understand the intersection between the programs and between levels of government.    Allowing you to apply once and receive the relevant benefits together.   </a:t>
            </a:r>
            <a:endParaRPr lang="en-US" dirty="0" smtClean="0">
              <a:latin typeface="Arial" pitchFamily="34" charset="0"/>
            </a:endParaRPr>
          </a:p>
          <a:p>
            <a:endParaRPr lang="en-IE"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7</a:t>
            </a:fld>
            <a:endParaRPr lang="en-US" sz="1200">
              <a:latin typeface="Arial" pitchFamily="34" charset="0"/>
            </a:endParaRPr>
          </a:p>
        </p:txBody>
      </p:sp>
    </p:spTree>
    <p:extLst>
      <p:ext uri="{BB962C8B-B14F-4D97-AF65-F5344CB8AC3E}">
        <p14:creationId xmlns:p14="http://schemas.microsoft.com/office/powerpoint/2010/main" xmlns="" val="50395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rPr>
              <a:t>Some services may be contracted out to service providers, who may well be operating in their own right as community providers on the left.    Or</a:t>
            </a:r>
            <a:r>
              <a:rPr lang="en-US" baseline="0" dirty="0" smtClean="0">
                <a:latin typeface="Arial" pitchFamily="34" charset="0"/>
              </a:rPr>
              <a:t> they might be for profit organizations.</a:t>
            </a:r>
            <a:endParaRPr lang="en-US" dirty="0" smtClean="0">
              <a:latin typeface="Arial" pitchFamily="34" charset="0"/>
            </a:endParaRPr>
          </a:p>
          <a:p>
            <a:endParaRPr lang="en-IE"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8</a:t>
            </a:fld>
            <a:endParaRPr lang="en-US" sz="1200">
              <a:latin typeface="Arial" pitchFamily="34" charset="0"/>
            </a:endParaRPr>
          </a:p>
        </p:txBody>
      </p:sp>
    </p:spTree>
    <p:extLst>
      <p:ext uri="{BB962C8B-B14F-4D97-AF65-F5344CB8AC3E}">
        <p14:creationId xmlns:p14="http://schemas.microsoft.com/office/powerpoint/2010/main" xmlns="" val="328165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rPr>
              <a:t>Typically, this means that there are a range of benefits and services are delivered to the individual and their family – these conveyor belts show the often fragmented nature of delivery today with services coming from the community, benefits from multiple government programs and services from contracted service providers – all delivered separately and rarely coordinated.</a:t>
            </a:r>
          </a:p>
          <a:p>
            <a:endParaRPr lang="en-US" dirty="0" smtClean="0">
              <a:latin typeface="Arial" pitchFamily="34" charset="0"/>
            </a:endParaRPr>
          </a:p>
          <a:p>
            <a:r>
              <a:rPr lang="en-US" dirty="0" smtClean="0">
                <a:latin typeface="Arial" pitchFamily="34" charset="0"/>
              </a:rPr>
              <a:t>It is estimated in the UK</a:t>
            </a:r>
            <a:r>
              <a:rPr lang="en-US" baseline="0" dirty="0" smtClean="0">
                <a:latin typeface="Arial" pitchFamily="34" charset="0"/>
              </a:rPr>
              <a:t> that the most severely deprived 120,000 families – what we call troubled families – receive on average over 5 interventions from government, averaging £75,000 or roughly $100,000 per family.   And it is not working.    These families are often multi-generational unemployed, responsible for much petty crime and generally create social dysfunction in the community.</a:t>
            </a:r>
          </a:p>
          <a:p>
            <a:endParaRPr lang="en-US" baseline="0" dirty="0" smtClean="0">
              <a:latin typeface="Arial" pitchFamily="34" charset="0"/>
            </a:endParaRPr>
          </a:p>
          <a:p>
            <a:r>
              <a:rPr lang="en-US" baseline="0" dirty="0" smtClean="0">
                <a:latin typeface="Arial" pitchFamily="34" charset="0"/>
              </a:rPr>
              <a:t>This may sound like an extreme example, but these families and this disconnect exist in all countries. </a:t>
            </a:r>
            <a:endParaRPr lang="en-US" dirty="0" smtClean="0">
              <a:latin typeface="Arial" pitchFamily="34" charset="0"/>
            </a:endParaRPr>
          </a:p>
          <a:p>
            <a:endParaRPr lang="en-IE"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9</a:t>
            </a:fld>
            <a:endParaRPr lang="en-US" sz="1200">
              <a:latin typeface="Arial" pitchFamily="34" charset="0"/>
            </a:endParaRPr>
          </a:p>
        </p:txBody>
      </p:sp>
    </p:spTree>
    <p:extLst>
      <p:ext uri="{BB962C8B-B14F-4D97-AF65-F5344CB8AC3E}">
        <p14:creationId xmlns:p14="http://schemas.microsoft.com/office/powerpoint/2010/main" xmlns="" val="422780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27100" y="742950"/>
            <a:ext cx="4954588" cy="37147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dirty="0">
                <a:latin typeface="Arial" pitchFamily="34" charset="0"/>
              </a:rPr>
              <a:t>This is where outcome management comes in – shown on the right – by providing a focus on dealing with the social context we started with, outcome management makes sure that all those benefits and services are having an effect – that they deal with the issue and help move the family to a better outcome.</a:t>
            </a:r>
          </a:p>
          <a:p>
            <a:endParaRPr lang="en-US" sz="1000" dirty="0">
              <a:latin typeface="Arial" pitchFamily="34" charset="0"/>
            </a:endParaRPr>
          </a:p>
          <a:p>
            <a:r>
              <a:rPr lang="en-US" sz="1000" dirty="0">
                <a:latin typeface="Arial" pitchFamily="34" charset="0"/>
              </a:rPr>
              <a:t>This means you have to be able to assess their needs, select the right services and then build a plan – collaborating among service providers, non-government organizations and of course the government.</a:t>
            </a:r>
          </a:p>
          <a:p>
            <a:endParaRPr lang="en-US" sz="1000" dirty="0">
              <a:latin typeface="Arial" pitchFamily="34" charset="0"/>
            </a:endParaRPr>
          </a:p>
          <a:p>
            <a:r>
              <a:rPr lang="en-US" sz="1000" dirty="0">
                <a:latin typeface="Arial" pitchFamily="34" charset="0"/>
              </a:rPr>
              <a:t>Once you have built the plan – the services have to be delivered and you have to track whether the family are moving towards the outcome.   If the evaluation is that they need more help, you go back around the cycle.</a:t>
            </a:r>
          </a:p>
          <a:p>
            <a:endParaRPr lang="en-US" sz="1000" dirty="0">
              <a:latin typeface="Arial" pitchFamily="34" charset="0"/>
            </a:endParaRPr>
          </a:p>
          <a:p>
            <a:r>
              <a:rPr lang="en-US" sz="1000" dirty="0">
                <a:latin typeface="Arial" pitchFamily="34" charset="0"/>
              </a:rPr>
              <a:t>So, this is more than just coordination.   It is about assessments, planning and delivery.    But you have to coordinate as well.  </a:t>
            </a:r>
          </a:p>
          <a:p>
            <a:endParaRPr lang="en-US" sz="1000" dirty="0">
              <a:latin typeface="Arial" pitchFamily="34" charset="0"/>
            </a:endParaRPr>
          </a:p>
          <a:p>
            <a:r>
              <a:rPr lang="en-US" sz="1000" dirty="0">
                <a:latin typeface="Arial" pitchFamily="34" charset="0"/>
              </a:rPr>
              <a:t>And it is coordination across boundaries.   Coordination across social and health programs for instance.   Coordination across levels of government.   And coordination across services providers, non-government organizations and the government.</a:t>
            </a:r>
          </a:p>
          <a:p>
            <a:endParaRPr lang="en-US" sz="1000" dirty="0">
              <a:latin typeface="Arial" pitchFamily="34" charset="0"/>
            </a:endParaRPr>
          </a:p>
          <a:p>
            <a:r>
              <a:rPr lang="en-US" sz="1000" dirty="0">
                <a:latin typeface="Arial" pitchFamily="34" charset="0"/>
              </a:rPr>
              <a:t>Many countries do some of this today, but most want to do a lot more.    They want to do it because they need to achieve better outcomes at a lower cost.</a:t>
            </a:r>
            <a:endParaRPr lang="en-US" baseline="0"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530" eaLnBrk="0" hangingPunct="0">
              <a:defRPr sz="2000">
                <a:solidFill>
                  <a:schemeClr val="tx1"/>
                </a:solidFill>
                <a:latin typeface="Calibri" pitchFamily="34" charset="0"/>
                <a:ea typeface="MS PGothic" pitchFamily="34" charset="-128"/>
              </a:defRPr>
            </a:lvl1pPr>
            <a:lvl2pPr marL="736412" indent="-283235" defTabSz="931530" eaLnBrk="0" hangingPunct="0">
              <a:defRPr sz="2000">
                <a:solidFill>
                  <a:schemeClr val="tx1"/>
                </a:solidFill>
                <a:latin typeface="Calibri" pitchFamily="34" charset="0"/>
                <a:ea typeface="MS PGothic" pitchFamily="34" charset="-128"/>
              </a:defRPr>
            </a:lvl2pPr>
            <a:lvl3pPr marL="1132942" indent="-226588" defTabSz="931530" eaLnBrk="0" hangingPunct="0">
              <a:defRPr sz="2000">
                <a:solidFill>
                  <a:schemeClr val="tx1"/>
                </a:solidFill>
                <a:latin typeface="Calibri" pitchFamily="34" charset="0"/>
                <a:ea typeface="MS PGothic" pitchFamily="34" charset="-128"/>
              </a:defRPr>
            </a:lvl3pPr>
            <a:lvl4pPr marL="1586118" indent="-226588" defTabSz="931530" eaLnBrk="0" hangingPunct="0">
              <a:defRPr sz="2000">
                <a:solidFill>
                  <a:schemeClr val="tx1"/>
                </a:solidFill>
                <a:latin typeface="Calibri" pitchFamily="34" charset="0"/>
                <a:ea typeface="MS PGothic" pitchFamily="34" charset="-128"/>
              </a:defRPr>
            </a:lvl4pPr>
            <a:lvl5pPr marL="2039295" indent="-226588" defTabSz="931530" eaLnBrk="0" hangingPunct="0">
              <a:defRPr sz="2000">
                <a:solidFill>
                  <a:schemeClr val="tx1"/>
                </a:solidFill>
                <a:latin typeface="Calibri" pitchFamily="34" charset="0"/>
                <a:ea typeface="MS PGothic" pitchFamily="34" charset="-128"/>
              </a:defRPr>
            </a:lvl5pPr>
            <a:lvl6pPr marL="2492472"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6pPr>
            <a:lvl7pPr marL="2945648"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7pPr>
            <a:lvl8pPr marL="3398825"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8pPr>
            <a:lvl9pPr marL="3852001" indent="-226588" algn="ctr" defTabSz="93153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38FA5E91-9D7D-4CF1-8A5D-5963B10E0780}" type="slidenum">
              <a:rPr lang="en-US" sz="1200">
                <a:latin typeface="Arial" pitchFamily="34" charset="0"/>
              </a:rPr>
              <a:pPr eaLnBrk="1" hangingPunct="1"/>
              <a:t>10</a:t>
            </a:fld>
            <a:endParaRPr lang="en-US" sz="1200">
              <a:latin typeface="Arial" pitchFamily="34" charset="0"/>
            </a:endParaRPr>
          </a:p>
        </p:txBody>
      </p:sp>
    </p:spTree>
    <p:extLst>
      <p:ext uri="{BB962C8B-B14F-4D97-AF65-F5344CB8AC3E}">
        <p14:creationId xmlns:p14="http://schemas.microsoft.com/office/powerpoint/2010/main" xmlns="" val="405623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7"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p:spPr>
        <p:txBody>
          <a:bodyPr lIns="130622" tIns="65311" rIns="130622" bIns="65311"/>
          <a:lstStyle/>
          <a:p>
            <a:pPr>
              <a:defRPr/>
            </a:pPr>
            <a:endParaRPr lang="en-US" dirty="0"/>
          </a:p>
        </p:txBody>
      </p:sp>
      <p:sp>
        <p:nvSpPr>
          <p:cNvPr id="8" name="TextBox 13"/>
          <p:cNvSpPr txBox="1"/>
          <p:nvPr userDrawn="1"/>
        </p:nvSpPr>
        <p:spPr>
          <a:xfrm>
            <a:off x="368300" y="303213"/>
            <a:ext cx="7562850" cy="276225"/>
          </a:xfrm>
          <a:prstGeom prst="rect">
            <a:avLst/>
          </a:prstGeom>
          <a:noFill/>
        </p:spPr>
        <p:txBody>
          <a:bodyPr>
            <a:spAutoFit/>
          </a:bodyPr>
          <a:lstStyle/>
          <a:p>
            <a:pPr>
              <a:defRPr/>
            </a:pPr>
            <a:r>
              <a:rPr lang="en-US" sz="1200" b="1" dirty="0">
                <a:solidFill>
                  <a:srgbClr val="16AF19"/>
                </a:solidFill>
              </a:rPr>
              <a:t>Smarter </a:t>
            </a:r>
            <a:r>
              <a:rPr lang="en-US" sz="1200" b="1" dirty="0" smtClean="0">
                <a:solidFill>
                  <a:srgbClr val="16AF19"/>
                </a:solidFill>
              </a:rPr>
              <a:t>Social </a:t>
            </a:r>
            <a:r>
              <a:rPr lang="en-US" sz="1200" b="1" dirty="0">
                <a:solidFill>
                  <a:srgbClr val="16AF19"/>
                </a:solidFill>
              </a:rPr>
              <a:t>Programs </a:t>
            </a:r>
            <a:endParaRPr lang="en-US" sz="1200" dirty="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199071"/>
            <a:ext cx="6820958" cy="702753"/>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Line 7"/>
          <p:cNvSpPr>
            <a:spLocks noChangeShapeType="1"/>
          </p:cNvSpPr>
          <p:nvPr userDrawn="1"/>
        </p:nvSpPr>
        <p:spPr bwMode="auto">
          <a:xfrm>
            <a:off x="457200" y="581025"/>
            <a:ext cx="8208963" cy="0"/>
          </a:xfrm>
          <a:prstGeom prst="line">
            <a:avLst/>
          </a:prstGeom>
          <a:noFill/>
          <a:ln w="9525">
            <a:solidFill>
              <a:srgbClr val="000000"/>
            </a:solidFill>
            <a:round/>
            <a:headEnd/>
            <a:tailEnd/>
          </a:ln>
          <a:extLst/>
        </p:spPr>
        <p:txBody>
          <a:bodyPr lIns="130622" tIns="65311" rIns="130622" bIns="65311"/>
          <a:lstStyle/>
          <a:p>
            <a:pPr>
              <a:defRPr/>
            </a:pPr>
            <a:endParaRPr lang="en-US" dirty="0"/>
          </a:p>
        </p:txBody>
      </p:sp>
      <p:sp>
        <p:nvSpPr>
          <p:cNvPr id="7" name="TextBox 20"/>
          <p:cNvSpPr txBox="1">
            <a:spLocks noChangeArrowheads="1"/>
          </p:cNvSpPr>
          <p:nvPr userDrawn="1"/>
        </p:nvSpPr>
        <p:spPr bwMode="auto">
          <a:xfrm>
            <a:off x="368300" y="303213"/>
            <a:ext cx="2150613" cy="276225"/>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
        <p:nvSpPr>
          <p:cNvPr id="8"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13" name="Rectangle 2"/>
          <p:cNvSpPr>
            <a:spLocks noGrp="1" noChangeAspect="1" noChangeArrowheads="1"/>
          </p:cNvSpPr>
          <p:nvPr>
            <p:ph type="ctrTitle"/>
          </p:nvPr>
        </p:nvSpPr>
        <p:spPr bwMode="auto">
          <a:xfrm>
            <a:off x="460376" y="1421342"/>
            <a:ext cx="6820958" cy="1765300"/>
          </a:xfrm>
          <a:prstGeom prst="rect">
            <a:avLst/>
          </a:prstGeom>
          <a:noFill/>
          <a:ln w="9525">
            <a:noFill/>
            <a:miter lim="800000"/>
            <a:headEnd/>
            <a:tailEnd/>
          </a:ln>
        </p:spPr>
        <p:txBody>
          <a:bodyPr anchor="b"/>
          <a:lstStyle>
            <a:lvl1pPr>
              <a:lnSpc>
                <a:spcPct val="95000"/>
              </a:lnSpc>
              <a:defRPr sz="3400" b="0">
                <a:solidFill>
                  <a:srgbClr val="000000"/>
                </a:solidFill>
                <a:latin typeface="Arial"/>
                <a:cs typeface="Arial"/>
              </a:defRPr>
            </a:lvl1pPr>
          </a:lstStyle>
          <a:p>
            <a:pPr lvl="0"/>
            <a:r>
              <a:rPr lang="en-US" noProof="0" dirty="0" smtClean="0"/>
              <a:t>Click to edit Master title style</a:t>
            </a:r>
          </a:p>
        </p:txBody>
      </p:sp>
      <p:sp>
        <p:nvSpPr>
          <p:cNvPr id="19" name="Rectangle 3"/>
          <p:cNvSpPr>
            <a:spLocks noGrp="1" noChangeArrowheads="1"/>
          </p:cNvSpPr>
          <p:nvPr>
            <p:ph type="subTitle" idx="1"/>
          </p:nvPr>
        </p:nvSpPr>
        <p:spPr bwMode="auto">
          <a:xfrm>
            <a:off x="460375" y="3293534"/>
            <a:ext cx="4787900" cy="831850"/>
          </a:xfrm>
          <a:prstGeom prst="rect">
            <a:avLst/>
          </a:prstGeom>
          <a:noFill/>
          <a:ln w="9525">
            <a:noFill/>
            <a:miter lim="800000"/>
            <a:headEnd/>
            <a:tailEnd/>
          </a:ln>
        </p:spPr>
        <p:txBody>
          <a:bodyPr/>
          <a:lstStyle>
            <a:lvl1pPr marL="0" indent="0">
              <a:buFontTx/>
              <a:buNone/>
              <a:defRPr sz="2200" b="0">
                <a:solidFill>
                  <a:srgbClr val="000000"/>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xmlns="" val="2340953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5"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487381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47675"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513707" y="1597026"/>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28721665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23" y="2295648"/>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62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6275" y="2295648"/>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7"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5835412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60375" y="657225"/>
            <a:ext cx="8173900" cy="419100"/>
          </a:xfrm>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9167595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668338"/>
            <a:ext cx="8720138" cy="411162"/>
          </a:xfrm>
          <a:prstGeom prst="rect">
            <a:avLst/>
          </a:prstGeom>
        </p:spPr>
        <p:txBody>
          <a:bodyPr/>
          <a:lstStyle/>
          <a:p>
            <a:r>
              <a:rPr lang="en-US" dirty="0" smtClean="0"/>
              <a:t>Click to edit Master title style</a:t>
            </a:r>
            <a:endParaRPr lang="en-US" dirty="0"/>
          </a:p>
        </p:txBody>
      </p:sp>
      <p:sp>
        <p:nvSpPr>
          <p:cNvPr id="3" name="Rectangle 2"/>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1006324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0375" y="714375"/>
            <a:ext cx="8173900" cy="41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0375" y="1822450"/>
            <a:ext cx="8285162" cy="4497388"/>
          </a:xfrm>
          <a:prstGeom prst="rect">
            <a:avLst/>
          </a:prstGeom>
          <a:noFill/>
          <a:ln w="9525">
            <a:noFill/>
            <a:miter lim="800000"/>
            <a:headEnd/>
            <a:tailEnd/>
          </a:ln>
        </p:spPr>
        <p:txBody>
          <a:bodyPr vert="horz" wrap="square" lIns="0"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 name="Line 7"/>
          <p:cNvSpPr>
            <a:spLocks noChangeShapeType="1"/>
          </p:cNvSpPr>
          <p:nvPr/>
        </p:nvSpPr>
        <p:spPr bwMode="auto">
          <a:xfrm>
            <a:off x="457200" y="581025"/>
            <a:ext cx="8208963" cy="0"/>
          </a:xfrm>
          <a:prstGeom prst="line">
            <a:avLst/>
          </a:prstGeom>
          <a:noFill/>
          <a:ln w="9525">
            <a:solidFill>
              <a:schemeClr val="bg2">
                <a:lumMod val="50000"/>
              </a:schemeClr>
            </a:solidFill>
            <a:round/>
            <a:headEnd/>
            <a:tailEnd/>
          </a:ln>
          <a:extLst/>
        </p:spPr>
        <p:txBody>
          <a:bodyPr lIns="130622" tIns="65311" rIns="130622" bIns="65311"/>
          <a:lstStyle/>
          <a:p>
            <a:pPr>
              <a:defRPr/>
            </a:pPr>
            <a:endParaRPr lang="en-US" dirty="0"/>
          </a:p>
        </p:txBody>
      </p:sp>
      <p:sp>
        <p:nvSpPr>
          <p:cNvPr id="13" name="Rectangle 6"/>
          <p:cNvSpPr>
            <a:spLocks noChangeArrowheads="1"/>
          </p:cNvSpPr>
          <p:nvPr/>
        </p:nvSpPr>
        <p:spPr bwMode="black">
          <a:xfrm>
            <a:off x="366713" y="6496050"/>
            <a:ext cx="3054350" cy="214313"/>
          </a:xfrm>
          <a:prstGeom prst="rect">
            <a:avLst/>
          </a:prstGeom>
          <a:noFill/>
          <a:ln>
            <a:noFill/>
          </a:ln>
          <a:extLst/>
        </p:spPr>
        <p:txBody>
          <a:bodyPr lIns="92065" tIns="46033" rIns="92065" bIns="46033">
            <a:spAutoFit/>
          </a:bodyPr>
          <a:lstStyle/>
          <a:p>
            <a:pPr defTabSz="639763">
              <a:defRPr/>
            </a:pPr>
            <a:r>
              <a:rPr lang="en-US" sz="800" dirty="0">
                <a:solidFill>
                  <a:srgbClr val="000000"/>
                </a:solidFill>
                <a:ea typeface="MS PGothic" charset="0"/>
                <a:cs typeface="MS PGothic" charset="0"/>
              </a:rPr>
              <a:t>© 2014 IBM Corporation</a:t>
            </a:r>
          </a:p>
        </p:txBody>
      </p:sp>
      <p:sp>
        <p:nvSpPr>
          <p:cNvPr id="14" name="Text Box 40"/>
          <p:cNvSpPr txBox="1">
            <a:spLocks noChangeArrowheads="1"/>
          </p:cNvSpPr>
          <p:nvPr/>
        </p:nvSpPr>
        <p:spPr bwMode="auto">
          <a:xfrm>
            <a:off x="8540750" y="6553200"/>
            <a:ext cx="409575" cy="122238"/>
          </a:xfrm>
          <a:prstGeom prst="rect">
            <a:avLst/>
          </a:prstGeom>
          <a:noFill/>
          <a:ln>
            <a:noFill/>
          </a:ln>
          <a:effectLst/>
          <a:extLst/>
        </p:spPr>
        <p:txBody>
          <a:bodyPr lIns="0" tIns="0" rIns="0" bIns="0">
            <a:spAutoFit/>
          </a:bodyPr>
          <a:lstStyle>
            <a:lvl1pPr>
              <a:defRPr>
                <a:solidFill>
                  <a:schemeClr val="tx1"/>
                </a:solidFill>
                <a:latin typeface="Arial" charset="0"/>
                <a:ea typeface="ＭＳ Ｐゴシック" charset="0"/>
              </a:defRPr>
            </a:lvl1pPr>
            <a:lvl2pPr marL="320675">
              <a:defRPr>
                <a:solidFill>
                  <a:schemeClr val="tx1"/>
                </a:solidFill>
                <a:latin typeface="Arial" charset="0"/>
                <a:ea typeface="ＭＳ Ｐゴシック" charset="0"/>
              </a:defRPr>
            </a:lvl2pPr>
            <a:lvl3pPr marL="639763">
              <a:defRPr>
                <a:solidFill>
                  <a:schemeClr val="tx1"/>
                </a:solidFill>
                <a:latin typeface="Arial" charset="0"/>
                <a:ea typeface="ＭＳ Ｐゴシック" charset="0"/>
              </a:defRPr>
            </a:lvl3pPr>
            <a:lvl4pPr marL="960438">
              <a:defRPr>
                <a:solidFill>
                  <a:schemeClr val="tx1"/>
                </a:solidFill>
                <a:latin typeface="Arial" charset="0"/>
                <a:ea typeface="ＭＳ Ｐゴシック" charset="0"/>
              </a:defRPr>
            </a:lvl4pPr>
            <a:lvl5pPr marL="1279525">
              <a:defRPr>
                <a:solidFill>
                  <a:schemeClr val="tx1"/>
                </a:solidFill>
                <a:latin typeface="Arial" charset="0"/>
                <a:ea typeface="ＭＳ Ｐゴシック" charset="0"/>
              </a:defRPr>
            </a:lvl5pPr>
            <a:lvl6pPr marL="1736725" fontAlgn="base">
              <a:spcBef>
                <a:spcPct val="0"/>
              </a:spcBef>
              <a:spcAft>
                <a:spcPct val="0"/>
              </a:spcAft>
              <a:defRPr>
                <a:solidFill>
                  <a:schemeClr val="tx1"/>
                </a:solidFill>
                <a:latin typeface="Arial" charset="0"/>
                <a:ea typeface="ＭＳ Ｐゴシック" charset="0"/>
              </a:defRPr>
            </a:lvl6pPr>
            <a:lvl7pPr marL="2193925" fontAlgn="base">
              <a:spcBef>
                <a:spcPct val="0"/>
              </a:spcBef>
              <a:spcAft>
                <a:spcPct val="0"/>
              </a:spcAft>
              <a:defRPr>
                <a:solidFill>
                  <a:schemeClr val="tx1"/>
                </a:solidFill>
                <a:latin typeface="Arial" charset="0"/>
                <a:ea typeface="ＭＳ Ｐゴシック" charset="0"/>
              </a:defRPr>
            </a:lvl7pPr>
            <a:lvl8pPr marL="2651125" fontAlgn="base">
              <a:spcBef>
                <a:spcPct val="0"/>
              </a:spcBef>
              <a:spcAft>
                <a:spcPct val="0"/>
              </a:spcAft>
              <a:defRPr>
                <a:solidFill>
                  <a:schemeClr val="tx1"/>
                </a:solidFill>
                <a:latin typeface="Arial" charset="0"/>
                <a:ea typeface="ＭＳ Ｐゴシック" charset="0"/>
              </a:defRPr>
            </a:lvl8pPr>
            <a:lvl9pPr marL="3108325" fontAlgn="base">
              <a:spcBef>
                <a:spcPct val="0"/>
              </a:spcBef>
              <a:spcAft>
                <a:spcPct val="0"/>
              </a:spcAft>
              <a:defRPr>
                <a:solidFill>
                  <a:schemeClr val="tx1"/>
                </a:solidFill>
                <a:latin typeface="Arial" charset="0"/>
                <a:ea typeface="ＭＳ Ｐゴシック" charset="0"/>
              </a:defRPr>
            </a:lvl9pPr>
          </a:lstStyle>
          <a:p>
            <a:pPr>
              <a:spcBef>
                <a:spcPct val="50000"/>
              </a:spcBef>
              <a:defRPr/>
            </a:pPr>
            <a:fld id="{F5DC53A1-ABB6-4786-B2F5-DAE26A3C7563}" type="slidenum">
              <a:rPr lang="en-US" sz="800" smtClean="0">
                <a:solidFill>
                  <a:srgbClr val="000000"/>
                </a:solidFill>
                <a:cs typeface="+mn-cs"/>
              </a:rPr>
              <a:pPr>
                <a:spcBef>
                  <a:spcPct val="50000"/>
                </a:spcBef>
                <a:defRPr/>
              </a:pPr>
              <a:t>‹#›</a:t>
            </a:fld>
            <a:endParaRPr lang="en-US" sz="800" dirty="0" smtClean="0">
              <a:solidFill>
                <a:srgbClr val="000000"/>
              </a:solidFill>
              <a:cs typeface="+mn-cs"/>
            </a:endParaRPr>
          </a:p>
        </p:txBody>
      </p:sp>
      <p:pic>
        <p:nvPicPr>
          <p:cNvPr id="1031" name="Picture 2"/>
          <p:cNvPicPr>
            <a:picLocks noChangeAspect="1"/>
          </p:cNvPicPr>
          <p:nvPr/>
        </p:nvPicPr>
        <p:blipFill>
          <a:blip r:embed="rId12"/>
          <a:srcRect/>
          <a:stretch>
            <a:fillRect/>
          </a:stretch>
        </p:blipFill>
        <p:spPr bwMode="auto">
          <a:xfrm>
            <a:off x="8102600" y="290513"/>
            <a:ext cx="563563" cy="211137"/>
          </a:xfrm>
          <a:prstGeom prst="rect">
            <a:avLst/>
          </a:prstGeom>
          <a:noFill/>
          <a:ln w="9525">
            <a:noFill/>
            <a:miter lim="800000"/>
            <a:headEnd/>
            <a:tailEnd/>
          </a:ln>
        </p:spPr>
      </p:pic>
      <p:sp>
        <p:nvSpPr>
          <p:cNvPr id="16" name="TextBox 15"/>
          <p:cNvSpPr txBox="1"/>
          <p:nvPr/>
        </p:nvSpPr>
        <p:spPr>
          <a:xfrm>
            <a:off x="368300" y="303213"/>
            <a:ext cx="7562850" cy="276225"/>
          </a:xfrm>
          <a:prstGeom prst="rect">
            <a:avLst/>
          </a:prstGeom>
          <a:noFill/>
        </p:spPr>
        <p:txBody>
          <a:bodyPr>
            <a:spAutoFit/>
          </a:bodyPr>
          <a:lstStyle/>
          <a:p>
            <a:pPr>
              <a:defRPr/>
            </a:pPr>
            <a:r>
              <a:rPr lang="en-US" sz="1200" b="1" dirty="0">
                <a:solidFill>
                  <a:srgbClr val="16AF19"/>
                </a:solidFill>
              </a:rPr>
              <a:t>Smarter Care and Social Programs </a:t>
            </a:r>
            <a:r>
              <a:rPr lang="en-US" sz="1200" dirty="0">
                <a:solidFill>
                  <a:srgbClr val="000000"/>
                </a:solidFill>
              </a:rPr>
              <a:t>Care Analytics</a:t>
            </a:r>
          </a:p>
        </p:txBody>
      </p:sp>
      <p:sp>
        <p:nvSpPr>
          <p:cNvPr id="9" name="Rectangle 8"/>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049" r:id="rId1"/>
    <p:sldLayoutId id="2147484048" r:id="rId2"/>
    <p:sldLayoutId id="2147484053" r:id="rId3"/>
    <p:sldLayoutId id="2147484054" r:id="rId4"/>
    <p:sldLayoutId id="2147484055" r:id="rId5"/>
    <p:sldLayoutId id="2147484056" r:id="rId6"/>
    <p:sldLayoutId id="2147484050" r:id="rId7"/>
    <p:sldLayoutId id="2147484047" r:id="rId8"/>
    <p:sldLayoutId id="2147484052" r:id="rId9"/>
    <p:sldLayoutId id="214748405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p:titleStyle>
    <p:bodyStyle>
      <a:lvl1pPr marL="171450" indent="-171450" algn="l" rtl="0" eaLnBrk="0" fontAlgn="base" hangingPunct="0">
        <a:spcBef>
          <a:spcPct val="20000"/>
        </a:spcBef>
        <a:spcAft>
          <a:spcPct val="0"/>
        </a:spcAft>
        <a:buClr>
          <a:schemeClr val="tx1"/>
        </a:buClr>
        <a:buFont typeface="Arial" charset="0"/>
        <a:buChar char="•"/>
        <a:defRPr sz="2000">
          <a:solidFill>
            <a:schemeClr val="tx1"/>
          </a:solidFill>
          <a:latin typeface="+mn-lt"/>
          <a:ea typeface="+mn-ea"/>
          <a:cs typeface="+mn-cs"/>
        </a:defRPr>
      </a:lvl1pPr>
      <a:lvl2pPr marL="457200" indent="-171450"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2pPr>
      <a:lvl3pPr marL="685800" indent="-114300" algn="l" rtl="0" eaLnBrk="0" fontAlgn="base" hangingPunct="0">
        <a:spcBef>
          <a:spcPct val="20000"/>
        </a:spcBef>
        <a:spcAft>
          <a:spcPct val="0"/>
        </a:spcAft>
        <a:buClr>
          <a:schemeClr val="tx1"/>
        </a:buClr>
        <a:buChar char="•"/>
        <a:defRPr sz="1600">
          <a:solidFill>
            <a:schemeClr val="tx1"/>
          </a:solidFill>
          <a:latin typeface="+mn-lt"/>
          <a:cs typeface="+mn-cs"/>
        </a:defRPr>
      </a:lvl3pPr>
      <a:lvl4pPr marL="971550" indent="-171450" algn="l" rtl="0" eaLnBrk="0" fontAlgn="base" hangingPunct="0">
        <a:spcBef>
          <a:spcPct val="20000"/>
        </a:spcBef>
        <a:spcAft>
          <a:spcPct val="0"/>
        </a:spcAft>
        <a:buClr>
          <a:schemeClr val="tx1"/>
        </a:buClr>
        <a:buChar char="–"/>
        <a:defRPr sz="1600">
          <a:solidFill>
            <a:schemeClr val="tx1"/>
          </a:solidFill>
          <a:latin typeface="+mn-lt"/>
          <a:cs typeface="+mn-cs"/>
        </a:defRPr>
      </a:lvl4pPr>
      <a:lvl5pPr marL="1257300" indent="-171450" algn="l" rtl="0" eaLnBrk="0" fontAlgn="base" hangingPunct="0">
        <a:spcBef>
          <a:spcPct val="20000"/>
        </a:spcBef>
        <a:spcAft>
          <a:spcPct val="0"/>
        </a:spcAft>
        <a:buClr>
          <a:schemeClr val="tx1"/>
        </a:buClr>
        <a:buChar char="»"/>
        <a:defRPr sz="1600">
          <a:solidFill>
            <a:schemeClr val="tx1"/>
          </a:solidFill>
          <a:latin typeface="+mn-lt"/>
          <a:cs typeface="+mn-cs"/>
        </a:defRPr>
      </a:lvl5pPr>
      <a:lvl6pPr marL="1714500" indent="-171450" algn="l" rtl="0" fontAlgn="base">
        <a:spcBef>
          <a:spcPct val="20000"/>
        </a:spcBef>
        <a:spcAft>
          <a:spcPct val="0"/>
        </a:spcAft>
        <a:buClr>
          <a:schemeClr val="tx1"/>
        </a:buClr>
        <a:buChar char="»"/>
        <a:defRPr sz="1600">
          <a:solidFill>
            <a:schemeClr val="tx1"/>
          </a:solidFill>
          <a:latin typeface="+mn-lt"/>
          <a:cs typeface="+mn-cs"/>
        </a:defRPr>
      </a:lvl6pPr>
      <a:lvl7pPr marL="2171700" indent="-171450" algn="l" rtl="0" fontAlgn="base">
        <a:spcBef>
          <a:spcPct val="20000"/>
        </a:spcBef>
        <a:spcAft>
          <a:spcPct val="0"/>
        </a:spcAft>
        <a:buClr>
          <a:schemeClr val="tx1"/>
        </a:buClr>
        <a:buChar char="»"/>
        <a:defRPr sz="1600">
          <a:solidFill>
            <a:schemeClr val="tx1"/>
          </a:solidFill>
          <a:latin typeface="+mn-lt"/>
          <a:cs typeface="+mn-cs"/>
        </a:defRPr>
      </a:lvl7pPr>
      <a:lvl8pPr marL="2628900" indent="-171450" algn="l" rtl="0" fontAlgn="base">
        <a:spcBef>
          <a:spcPct val="20000"/>
        </a:spcBef>
        <a:spcAft>
          <a:spcPct val="0"/>
        </a:spcAft>
        <a:buClr>
          <a:schemeClr val="tx1"/>
        </a:buClr>
        <a:buChar char="»"/>
        <a:defRPr sz="1600">
          <a:solidFill>
            <a:schemeClr val="tx1"/>
          </a:solidFill>
          <a:latin typeface="+mn-lt"/>
          <a:cs typeface="+mn-cs"/>
        </a:defRPr>
      </a:lvl8pPr>
      <a:lvl9pPr marL="3086100" indent="-17145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12.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19.png"/><Relationship Id="rId17" Type="http://schemas.openxmlformats.org/officeDocument/2006/relationships/image" Target="../media/image9.png"/><Relationship Id="rId25" Type="http://schemas.openxmlformats.org/officeDocument/2006/relationships/image" Target="../media/image11.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25.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4.png"/><Relationship Id="rId24" Type="http://schemas.openxmlformats.org/officeDocument/2006/relationships/image" Target="../media/image10.png"/><Relationship Id="rId5" Type="http://schemas.openxmlformats.org/officeDocument/2006/relationships/image" Target="../media/image32.png"/><Relationship Id="rId15" Type="http://schemas.openxmlformats.org/officeDocument/2006/relationships/image" Target="../media/image17.png"/><Relationship Id="rId23" Type="http://schemas.openxmlformats.org/officeDocument/2006/relationships/image" Target="../media/image28.png"/><Relationship Id="rId28" Type="http://schemas.openxmlformats.org/officeDocument/2006/relationships/image" Target="../media/image14.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21.png"/><Relationship Id="rId14" Type="http://schemas.openxmlformats.org/officeDocument/2006/relationships/image" Target="../media/image22.png"/><Relationship Id="rId22" Type="http://schemas.openxmlformats.org/officeDocument/2006/relationships/image" Target="../media/image27.png"/><Relationship Id="rId27"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10.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19.png"/><Relationship Id="rId17" Type="http://schemas.openxmlformats.org/officeDocument/2006/relationships/image" Target="../media/image9.png"/><Relationship Id="rId25"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33.png"/><Relationship Id="rId20" Type="http://schemas.openxmlformats.org/officeDocument/2006/relationships/image" Target="../media/image25.png"/><Relationship Id="rId29"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4.png"/><Relationship Id="rId24"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17.png"/><Relationship Id="rId23" Type="http://schemas.openxmlformats.org/officeDocument/2006/relationships/image" Target="../media/image28.png"/><Relationship Id="rId28" Type="http://schemas.openxmlformats.org/officeDocument/2006/relationships/image" Target="../media/image12.png"/><Relationship Id="rId10" Type="http://schemas.openxmlformats.org/officeDocument/2006/relationships/image" Target="../media/image16.png"/><Relationship Id="rId19" Type="http://schemas.openxmlformats.org/officeDocument/2006/relationships/image" Target="../media/image24.png"/><Relationship Id="rId31"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21.png"/><Relationship Id="rId14" Type="http://schemas.openxmlformats.org/officeDocument/2006/relationships/image" Target="../media/image22.png"/><Relationship Id="rId22" Type="http://schemas.openxmlformats.org/officeDocument/2006/relationships/image" Target="../media/image27.png"/><Relationship Id="rId27" Type="http://schemas.openxmlformats.org/officeDocument/2006/relationships/image" Target="../media/image11.png"/><Relationship Id="rId30"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hyperlink" Target="mailto:martin.duggan@uk.ibm.com" TargetMode="External"/><Relationship Id="rId4" Type="http://schemas.openxmlformats.org/officeDocument/2006/relationships/hyperlink" Target="http://www.ibm.com/smartersocialprogram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ibm.com/legal/copytrad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image" Target="../media/image10.png"/><Relationship Id="rId3" Type="http://schemas.openxmlformats.org/officeDocument/2006/relationships/image" Target="../media/image8.png"/><Relationship Id="rId21"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15.png"/><Relationship Id="rId10" Type="http://schemas.openxmlformats.org/officeDocument/2006/relationships/image" Target="../media/image19.png"/><Relationship Id="rId19"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7.png"/><Relationship Id="rId14" Type="http://schemas.openxmlformats.org/officeDocument/2006/relationships/image" Target="../media/image25.png"/><Relationship Id="rId22"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18" Type="http://schemas.openxmlformats.org/officeDocument/2006/relationships/image" Target="../media/image27.png"/><Relationship Id="rId3" Type="http://schemas.openxmlformats.org/officeDocument/2006/relationships/image" Target="../media/image8.png"/><Relationship Id="rId21"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17.png"/><Relationship Id="rId17" Type="http://schemas.openxmlformats.org/officeDocument/2006/relationships/image" Target="../media/image26.png"/><Relationship Id="rId25"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2.png"/><Relationship Id="rId24" Type="http://schemas.openxmlformats.org/officeDocument/2006/relationships/image" Target="../media/image14.png"/><Relationship Id="rId5" Type="http://schemas.openxmlformats.org/officeDocument/2006/relationships/image" Target="../media/image29.png"/><Relationship Id="rId15" Type="http://schemas.openxmlformats.org/officeDocument/2006/relationships/image" Target="../media/image24.png"/><Relationship Id="rId23" Type="http://schemas.openxmlformats.org/officeDocument/2006/relationships/image" Target="../media/image13.png"/><Relationship Id="rId10" Type="http://schemas.openxmlformats.org/officeDocument/2006/relationships/image" Target="../media/image18.png"/><Relationship Id="rId19"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19.png"/><Relationship Id="rId14" Type="http://schemas.openxmlformats.org/officeDocument/2006/relationships/image" Target="../media/image23.png"/><Relationship Id="rId22"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2.png"/><Relationship Id="rId18" Type="http://schemas.openxmlformats.org/officeDocument/2006/relationships/image" Target="../media/image24.png"/><Relationship Id="rId26" Type="http://schemas.openxmlformats.org/officeDocument/2006/relationships/image" Target="../media/image13.png"/><Relationship Id="rId3" Type="http://schemas.openxmlformats.org/officeDocument/2006/relationships/image" Target="../media/image8.png"/><Relationship Id="rId21"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9.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9.png"/><Relationship Id="rId24" Type="http://schemas.openxmlformats.org/officeDocument/2006/relationships/image" Target="../media/image11.png"/><Relationship Id="rId5" Type="http://schemas.openxmlformats.org/officeDocument/2006/relationships/image" Target="../media/image32.png"/><Relationship Id="rId15" Type="http://schemas.openxmlformats.org/officeDocument/2006/relationships/image" Target="../media/image3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21.png"/><Relationship Id="rId14" Type="http://schemas.openxmlformats.org/officeDocument/2006/relationships/image" Target="../media/image17.png"/><Relationship Id="rId22" Type="http://schemas.openxmlformats.org/officeDocument/2006/relationships/image" Target="../media/image28.png"/><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112845"/>
            <a:ext cx="4787900" cy="831850"/>
          </a:xfrm>
        </p:spPr>
        <p:txBody>
          <a:bodyPr/>
          <a:lstStyle/>
          <a:p>
            <a:r>
              <a:rPr lang="en-US" dirty="0" smtClean="0"/>
              <a:t>Presenter: Martin Duggan</a:t>
            </a:r>
            <a:endParaRPr lang="en-US" dirty="0"/>
          </a:p>
        </p:txBody>
      </p:sp>
      <p:sp>
        <p:nvSpPr>
          <p:cNvPr id="16385" name="Rectangle 18"/>
          <p:cNvSpPr>
            <a:spLocks noGrp="1" noChangeArrowheads="1"/>
          </p:cNvSpPr>
          <p:nvPr>
            <p:ph type="ctrTitle"/>
          </p:nvPr>
        </p:nvSpPr>
        <p:spPr>
          <a:xfrm>
            <a:off x="457201" y="967155"/>
            <a:ext cx="6559061" cy="2038798"/>
          </a:xfrm>
        </p:spPr>
        <p:txBody>
          <a:bodyPr/>
          <a:lstStyle/>
          <a:p>
            <a:r>
              <a:rPr lang="en-US" sz="4000" dirty="0" smtClean="0"/>
              <a:t>IBM Cúram Solution for Social Assistance</a:t>
            </a:r>
            <a:br>
              <a:rPr lang="en-US" sz="4000" dirty="0" smtClean="0"/>
            </a:br>
            <a:endParaRPr lang="en-US" sz="4000" dirty="0" smtClean="0"/>
          </a:p>
        </p:txBody>
      </p:sp>
      <p:sp>
        <p:nvSpPr>
          <p:cNvPr id="16386"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Tree>
    <p:extLst>
      <p:ext uri="{BB962C8B-B14F-4D97-AF65-F5344CB8AC3E}">
        <p14:creationId xmlns:p14="http://schemas.microsoft.com/office/powerpoint/2010/main" xmlns="" val="189236664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77"/>
          <p:cNvGrpSpPr>
            <a:grpSpLocks/>
          </p:cNvGrpSpPr>
          <p:nvPr/>
        </p:nvGrpSpPr>
        <p:grpSpPr bwMode="auto">
          <a:xfrm>
            <a:off x="1787526" y="2104294"/>
            <a:ext cx="6981826" cy="3377712"/>
            <a:chOff x="1140920" y="1933330"/>
            <a:chExt cx="6982878" cy="3658545"/>
          </a:xfrm>
        </p:grpSpPr>
        <p:pic>
          <p:nvPicPr>
            <p:cNvPr id="10345" name="Picture 5" descr="03.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0920" y="1933330"/>
              <a:ext cx="6982878" cy="3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6" name="Picture 6" descr="bridge.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9358" y="4562533"/>
              <a:ext cx="563539" cy="1029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7" descr="secm.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1574" y="2586406"/>
            <a:ext cx="2935289" cy="1701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9"/>
          <p:cNvGrpSpPr>
            <a:grpSpLocks/>
          </p:cNvGrpSpPr>
          <p:nvPr/>
        </p:nvGrpSpPr>
        <p:grpSpPr bwMode="auto">
          <a:xfrm>
            <a:off x="6354764" y="2633297"/>
            <a:ext cx="2711451" cy="851389"/>
            <a:chOff x="5756183" y="2506475"/>
            <a:chExt cx="2711571" cy="921993"/>
          </a:xfrm>
        </p:grpSpPr>
        <p:pic>
          <p:nvPicPr>
            <p:cNvPr id="10343" name="Picture 9" descr="01.png"/>
            <p:cNvPicPr>
              <a:picLocks noChangeAspect="1"/>
            </p:cNvPicPr>
            <p:nvPr/>
          </p:nvPicPr>
          <p:blipFill>
            <a:blip r:embed="rId7" cstate="print">
              <a:extLst>
                <a:ext uri="{28A0092B-C50C-407E-A947-70E740481C1C}">
                  <a14:useLocalDpi xmlns:a14="http://schemas.microsoft.com/office/drawing/2010/main" xmlns="" val="0"/>
                </a:ext>
              </a:extLst>
            </a:blip>
            <a:srcRect l="68494" t="26299" b="57480"/>
            <a:stretch>
              <a:fillRect/>
            </a:stretch>
          </p:blipFill>
          <p:spPr bwMode="auto">
            <a:xfrm>
              <a:off x="6048586" y="2506475"/>
              <a:ext cx="2419168" cy="92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4" name="Picture 10" descr="4B.png"/>
            <p:cNvPicPr>
              <a:picLocks noChangeAspect="1"/>
            </p:cNvPicPr>
            <p:nvPr/>
          </p:nvPicPr>
          <p:blipFill>
            <a:blip r:embed="rId8" cstate="print">
              <a:extLst>
                <a:ext uri="{28A0092B-C50C-407E-A947-70E740481C1C}">
                  <a14:useLocalDpi xmlns:a14="http://schemas.microsoft.com/office/drawing/2010/main" xmlns="" val="0"/>
                </a:ext>
              </a:extLst>
            </a:blip>
            <a:srcRect r="80956"/>
            <a:stretch>
              <a:fillRect/>
            </a:stretch>
          </p:blipFill>
          <p:spPr bwMode="auto">
            <a:xfrm>
              <a:off x="5756183" y="2712089"/>
              <a:ext cx="292403" cy="66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Picture 11" descr="intake&amp;enroll.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95688" y="3682512"/>
            <a:ext cx="958850" cy="7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AA1.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utcomeplatform.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3375" y="3744061"/>
            <a:ext cx="2789238" cy="15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02.png"/>
          <p:cNvPicPr>
            <a:picLocks noChangeAspect="1"/>
          </p:cNvPicPr>
          <p:nvPr/>
        </p:nvPicPr>
        <p:blipFill>
          <a:blip r:embed="rId12" cstate="print">
            <a:extLst>
              <a:ext uri="{28A0092B-C50C-407E-A947-70E740481C1C}">
                <a14:useLocalDpi xmlns:a14="http://schemas.microsoft.com/office/drawing/2010/main" xmlns="" val="0"/>
              </a:ext>
            </a:extLst>
          </a:blip>
          <a:srcRect l="60706"/>
          <a:stretch>
            <a:fillRect/>
          </a:stretch>
        </p:blipFill>
        <p:spPr bwMode="auto">
          <a:xfrm>
            <a:off x="6008689" y="1606063"/>
            <a:ext cx="2787649"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13" cstate="print">
            <a:extLst>
              <a:ext uri="{28A0092B-C50C-407E-A947-70E740481C1C}">
                <a14:useLocalDpi xmlns:a14="http://schemas.microsoft.com/office/drawing/2010/main" xmlns="" val="0"/>
              </a:ext>
            </a:extLst>
          </a:blip>
          <a:srcRect r="67046" b="61179"/>
          <a:stretch>
            <a:fillRect/>
          </a:stretch>
        </p:blipFill>
        <p:spPr bwMode="auto">
          <a:xfrm>
            <a:off x="1400176" y="2136531"/>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AA6b.png"/>
          <p:cNvPicPr>
            <a:picLocks noChangeAspect="1"/>
          </p:cNvPicPr>
          <p:nvPr/>
        </p:nvPicPr>
        <p:blipFill>
          <a:blip r:embed="rId14" cstate="print">
            <a:extLst>
              <a:ext uri="{28A0092B-C50C-407E-A947-70E740481C1C}">
                <a14:useLocalDpi xmlns:a14="http://schemas.microsoft.com/office/drawing/2010/main" xmlns="" val="0"/>
              </a:ext>
            </a:extLst>
          </a:blip>
          <a:srcRect l="44093" b="66302"/>
          <a:stretch>
            <a:fillRect/>
          </a:stretch>
        </p:blipFill>
        <p:spPr bwMode="auto">
          <a:xfrm>
            <a:off x="4419602" y="1346690"/>
            <a:ext cx="1841500" cy="91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884363" y="1849317"/>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12" cstate="print">
            <a:extLst>
              <a:ext uri="{28A0092B-C50C-407E-A947-70E740481C1C}">
                <a14:useLocalDpi xmlns:a14="http://schemas.microsoft.com/office/drawing/2010/main" xmlns="" val="0"/>
              </a:ext>
            </a:extLst>
          </a:blip>
          <a:srcRect r="60902"/>
          <a:stretch>
            <a:fillRect/>
          </a:stretch>
        </p:blipFill>
        <p:spPr bwMode="auto">
          <a:xfrm>
            <a:off x="1711328" y="1606063"/>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7"/>
          <p:cNvSpPr>
            <a:spLocks noChangeArrowheads="1"/>
          </p:cNvSpPr>
          <p:nvPr/>
        </p:nvSpPr>
        <p:spPr bwMode="auto">
          <a:xfrm>
            <a:off x="3623193" y="3907591"/>
            <a:ext cx="1119655" cy="397066"/>
          </a:xfrm>
          <a:prstGeom prst="rect">
            <a:avLst/>
          </a:prstGeom>
          <a:noFill/>
          <a:ln w="9525">
            <a:noFill/>
            <a:miter lim="800000"/>
            <a:headEnd/>
            <a:tailEnd/>
          </a:ln>
          <a:scene3d>
            <a:camera prst="isometricOffAxis2Top">
              <a:rot lat="19825973" lon="2461438" rev="18720000"/>
            </a:camera>
            <a:lightRig rig="threePt" dir="t"/>
          </a:scene3d>
          <a:sp3d/>
        </p:spPr>
        <p:txBody>
          <a:bodyPr lIns="88424" tIns="44213" rIns="88424" bIns="44213">
            <a:spAutoFit/>
          </a:bodyPr>
          <a:lstStyle/>
          <a:p>
            <a:pPr defTabSz="442131">
              <a:lnSpc>
                <a:spcPts val="1160"/>
              </a:lnSpc>
              <a:defRPr/>
            </a:pPr>
            <a:r>
              <a:rPr lang="en-US" sz="1015" b="1" dirty="0">
                <a:solidFill>
                  <a:srgbClr val="1C618F">
                    <a:lumMod val="50000"/>
                  </a:srgbClr>
                </a:solidFill>
                <a:latin typeface="Tekton Pro Cond" pitchFamily="34" charset="0"/>
                <a:ea typeface="ＭＳ Ｐゴシック" charset="-128"/>
                <a:cs typeface="+mn-cs"/>
              </a:rPr>
              <a:t>Intake &amp; Enrollment</a:t>
            </a:r>
          </a:p>
        </p:txBody>
      </p:sp>
      <p:sp>
        <p:nvSpPr>
          <p:cNvPr id="21" name="Rectangle 27"/>
          <p:cNvSpPr>
            <a:spLocks noChangeArrowheads="1"/>
          </p:cNvSpPr>
          <p:nvPr/>
        </p:nvSpPr>
        <p:spPr bwMode="auto">
          <a:xfrm>
            <a:off x="1914135" y="3231775"/>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2" name="Rectangle 27"/>
          <p:cNvSpPr>
            <a:spLocks noChangeArrowheads="1"/>
          </p:cNvSpPr>
          <p:nvPr/>
        </p:nvSpPr>
        <p:spPr bwMode="auto">
          <a:xfrm>
            <a:off x="6062992" y="3730144"/>
            <a:ext cx="869579" cy="550954"/>
          </a:xfrm>
          <a:prstGeom prst="rect">
            <a:avLst/>
          </a:prstGeom>
          <a:noFill/>
          <a:ln w="9525">
            <a:noFill/>
            <a:miter lim="800000"/>
            <a:headEnd/>
            <a:tailEnd/>
          </a:ln>
          <a:scene3d>
            <a:camera prst="isometricOffAxis1Top">
              <a:rot lat="19386749" lon="19711733" rev="2719867"/>
            </a:camera>
            <a:lightRig rig="threePt" dir="t"/>
          </a:scene3d>
          <a:sp3d/>
        </p:spPr>
        <p:txBody>
          <a:bodyPr lIns="88424" tIns="44213" rIns="88424" bIns="44213">
            <a:spAutoFit/>
          </a:bodyPr>
          <a:lstStyle/>
          <a:p>
            <a:pPr defTabSz="442131">
              <a:lnSpc>
                <a:spcPts val="1160"/>
              </a:lnSpc>
              <a:spcBef>
                <a:spcPts val="581"/>
              </a:spcBef>
              <a:spcAft>
                <a:spcPts val="581"/>
              </a:spcAft>
              <a:defRPr/>
            </a:pPr>
            <a:r>
              <a:rPr lang="en-US" sz="831" b="1" dirty="0">
                <a:solidFill>
                  <a:srgbClr val="1C618F">
                    <a:lumMod val="50000"/>
                  </a:srgbClr>
                </a:solidFill>
                <a:latin typeface="Tekton Pro Cond" pitchFamily="34" charset="0"/>
                <a:ea typeface="ＭＳ Ｐゴシック" charset="-128"/>
                <a:cs typeface="+mn-cs"/>
              </a:rPr>
              <a:t>Integrated Service Delivery</a:t>
            </a:r>
          </a:p>
        </p:txBody>
      </p:sp>
      <p:sp>
        <p:nvSpPr>
          <p:cNvPr id="23" name="Rectangle 22"/>
          <p:cNvSpPr/>
          <p:nvPr/>
        </p:nvSpPr>
        <p:spPr>
          <a:xfrm>
            <a:off x="5791262" y="4920752"/>
            <a:ext cx="1295408" cy="448362"/>
          </a:xfrm>
          <a:prstGeom prst="rect">
            <a:avLst/>
          </a:prstGeom>
          <a:scene3d>
            <a:camera prst="isometricRightUp"/>
            <a:lightRig rig="threePt" dir="t"/>
          </a:scene3d>
        </p:spPr>
        <p:txBody>
          <a:bodyPr lIns="88424" tIns="44213" rIns="88424" bIns="44213">
            <a:spAutoFit/>
          </a:bodyPr>
          <a:lstStyle/>
          <a:p>
            <a:pPr defTabSz="442131">
              <a:lnSpc>
                <a:spcPts val="1355"/>
              </a:lnSpc>
              <a:defRPr/>
            </a:pPr>
            <a:r>
              <a:rPr lang="en-US" sz="1385" b="1" dirty="0">
                <a:solidFill>
                  <a:srgbClr val="005591">
                    <a:lumMod val="50000"/>
                  </a:srgbClr>
                </a:solidFill>
                <a:latin typeface="Tekton Pro Cond" pitchFamily="34" charset="0"/>
                <a:ea typeface="ＭＳ Ｐゴシック" charset="-128"/>
                <a:cs typeface="+mn-cs"/>
              </a:rPr>
              <a:t>Outcome</a:t>
            </a:r>
          </a:p>
          <a:p>
            <a:pPr defTabSz="442131">
              <a:lnSpc>
                <a:spcPts val="1355"/>
              </a:lnSpc>
              <a:defRPr/>
            </a:pPr>
            <a:r>
              <a:rPr lang="en-US" sz="1385" b="1" dirty="0">
                <a:solidFill>
                  <a:srgbClr val="005591">
                    <a:lumMod val="50000"/>
                  </a:srgbClr>
                </a:solidFill>
                <a:latin typeface="Tekton Pro Cond" pitchFamily="34" charset="0"/>
                <a:ea typeface="ＭＳ Ｐゴシック" charset="-128"/>
                <a:cs typeface="+mn-cs"/>
              </a:rPr>
              <a:t>Plan</a:t>
            </a:r>
          </a:p>
        </p:txBody>
      </p:sp>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sp>
        <p:nvSpPr>
          <p:cNvPr id="26" name="TextBox 25"/>
          <p:cNvSpPr txBox="1">
            <a:spLocks noChangeArrowheads="1"/>
          </p:cNvSpPr>
          <p:nvPr/>
        </p:nvSpPr>
        <p:spPr bwMode="auto">
          <a:xfrm>
            <a:off x="6842127" y="5059270"/>
            <a:ext cx="73818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Outcome Management</a:t>
            </a:r>
          </a:p>
        </p:txBody>
      </p:sp>
      <p:pic>
        <p:nvPicPr>
          <p:cNvPr id="27" name="Picture 26" descr="guy2.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584825" y="5301761"/>
            <a:ext cx="363539" cy="42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guy1.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50"/>
          <p:cNvGrpSpPr>
            <a:grpSpLocks/>
          </p:cNvGrpSpPr>
          <p:nvPr/>
        </p:nvGrpSpPr>
        <p:grpSpPr bwMode="auto">
          <a:xfrm>
            <a:off x="3403602" y="2120412"/>
            <a:ext cx="3676650" cy="763464"/>
            <a:chOff x="2805318" y="1950380"/>
            <a:chExt cx="3675923" cy="827716"/>
          </a:xfrm>
        </p:grpSpPr>
        <p:pic>
          <p:nvPicPr>
            <p:cNvPr id="10337" name="Picture 29" descr="F.pn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5809767" y="2329230"/>
              <a:ext cx="671474" cy="44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8" name="Picture 30" descr="A.pn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805318" y="2307330"/>
              <a:ext cx="686074" cy="42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9" name="Picture 31" descr="B.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322594" y="2067268"/>
              <a:ext cx="653228" cy="48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0" name="Picture 32" descr="C.png"/>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028306" y="1950380"/>
              <a:ext cx="485358" cy="4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1" name="Picture 33" descr="D.png"/>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770300" y="1970958"/>
              <a:ext cx="481710" cy="41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 name="Picture 34" descr="E.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342064" y="2138711"/>
              <a:ext cx="634980" cy="42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46" name="Rectangle 45"/>
          <p:cNvSpPr>
            <a:spLocks noChangeArrowheads="1"/>
          </p:cNvSpPr>
          <p:nvPr/>
        </p:nvSpPr>
        <p:spPr bwMode="auto">
          <a:xfrm>
            <a:off x="4895851" y="3462704"/>
            <a:ext cx="754063"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Financial Management</a:t>
            </a:r>
          </a:p>
        </p:txBody>
      </p:sp>
      <p:sp>
        <p:nvSpPr>
          <p:cNvPr id="47" name="Rectangle 46"/>
          <p:cNvSpPr>
            <a:spLocks noChangeArrowheads="1"/>
          </p:cNvSpPr>
          <p:nvPr/>
        </p:nvSpPr>
        <p:spPr bwMode="auto">
          <a:xfrm>
            <a:off x="5435602" y="3322027"/>
            <a:ext cx="800100"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Provider Management</a:t>
            </a:r>
          </a:p>
        </p:txBody>
      </p:sp>
      <p:sp>
        <p:nvSpPr>
          <p:cNvPr id="48" name="Rectangle 47"/>
          <p:cNvSpPr>
            <a:spLocks noChangeArrowheads="1"/>
          </p:cNvSpPr>
          <p:nvPr/>
        </p:nvSpPr>
        <p:spPr bwMode="auto">
          <a:xfrm>
            <a:off x="4224338" y="3313236"/>
            <a:ext cx="8969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Participant Management</a:t>
            </a:r>
          </a:p>
        </p:txBody>
      </p:sp>
      <p:sp>
        <p:nvSpPr>
          <p:cNvPr id="49" name="Rectangle 48"/>
          <p:cNvSpPr>
            <a:spLocks noChangeArrowheads="1"/>
          </p:cNvSpPr>
          <p:nvPr/>
        </p:nvSpPr>
        <p:spPr bwMode="auto">
          <a:xfrm>
            <a:off x="4554538" y="2993780"/>
            <a:ext cx="823912"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Evidence Management</a:t>
            </a:r>
          </a:p>
        </p:txBody>
      </p:sp>
      <p:sp>
        <p:nvSpPr>
          <p:cNvPr id="50" name="Rectangle 49"/>
          <p:cNvSpPr>
            <a:spLocks noChangeArrowheads="1"/>
          </p:cNvSpPr>
          <p:nvPr/>
        </p:nvSpPr>
        <p:spPr bwMode="auto">
          <a:xfrm>
            <a:off x="5188081" y="2992315"/>
            <a:ext cx="8334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Eligibility &amp; Entitlement</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57" name="Oval 56"/>
          <p:cNvSpPr/>
          <p:nvPr/>
        </p:nvSpPr>
        <p:spPr bwMode="auto">
          <a:xfrm>
            <a:off x="6402823" y="2640271"/>
            <a:ext cx="808397" cy="291051"/>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Disability &amp; </a:t>
            </a:r>
          </a:p>
          <a:p>
            <a:pPr defTabSz="442131">
              <a:lnSpc>
                <a:spcPts val="581"/>
              </a:lnSpc>
              <a:defRPr/>
            </a:pPr>
            <a:r>
              <a:rPr lang="en-US" sz="554" b="1" dirty="0">
                <a:solidFill>
                  <a:srgbClr val="005591"/>
                </a:solidFill>
                <a:latin typeface="Tekton Pro Cond" pitchFamily="34" charset="0"/>
                <a:ea typeface="ＭＳ Ｐゴシック" charset="-128"/>
                <a:cs typeface="+mn-cs"/>
              </a:rPr>
              <a:t>Workers’ Comp</a:t>
            </a:r>
          </a:p>
        </p:txBody>
      </p:sp>
      <p:sp>
        <p:nvSpPr>
          <p:cNvPr id="58" name="Oval 57"/>
          <p:cNvSpPr/>
          <p:nvPr/>
        </p:nvSpPr>
        <p:spPr bwMode="auto">
          <a:xfrm>
            <a:off x="6021264" y="2463576"/>
            <a:ext cx="666001"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Health Care</a:t>
            </a:r>
          </a:p>
        </p:txBody>
      </p:sp>
      <p:sp>
        <p:nvSpPr>
          <p:cNvPr id="59" name="Oval 58"/>
          <p:cNvSpPr/>
          <p:nvPr/>
        </p:nvSpPr>
        <p:spPr bwMode="auto">
          <a:xfrm>
            <a:off x="5315449" y="2298572"/>
            <a:ext cx="600529"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Family Services</a:t>
            </a:r>
          </a:p>
        </p:txBody>
      </p:sp>
      <p:sp>
        <p:nvSpPr>
          <p:cNvPr id="60" name="Oval 59"/>
          <p:cNvSpPr/>
          <p:nvPr/>
        </p:nvSpPr>
        <p:spPr bwMode="auto">
          <a:xfrm>
            <a:off x="4572526" y="2311236"/>
            <a:ext cx="654096" cy="215236"/>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Social Assistance</a:t>
            </a:r>
          </a:p>
        </p:txBody>
      </p:sp>
      <p:sp>
        <p:nvSpPr>
          <p:cNvPr id="61" name="Oval 60"/>
          <p:cNvSpPr/>
          <p:nvPr/>
        </p:nvSpPr>
        <p:spPr bwMode="auto">
          <a:xfrm>
            <a:off x="3948702" y="2459432"/>
            <a:ext cx="671672"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Pensions</a:t>
            </a:r>
          </a:p>
        </p:txBody>
      </p:sp>
      <p:sp>
        <p:nvSpPr>
          <p:cNvPr id="62" name="Oval 61"/>
          <p:cNvSpPr/>
          <p:nvPr/>
        </p:nvSpPr>
        <p:spPr bwMode="auto">
          <a:xfrm>
            <a:off x="3441846" y="2610536"/>
            <a:ext cx="648213" cy="27364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Employment</a:t>
            </a:r>
          </a:p>
        </p:txBody>
      </p:sp>
      <p:sp>
        <p:nvSpPr>
          <p:cNvPr id="63" name="Oval 62"/>
          <p:cNvSpPr/>
          <p:nvPr/>
        </p:nvSpPr>
        <p:spPr bwMode="auto">
          <a:xfrm>
            <a:off x="6844150" y="4256107"/>
            <a:ext cx="82440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Identification</a:t>
            </a:r>
          </a:p>
        </p:txBody>
      </p:sp>
      <p:sp>
        <p:nvSpPr>
          <p:cNvPr id="64" name="Oval 63"/>
          <p:cNvSpPr/>
          <p:nvPr/>
        </p:nvSpPr>
        <p:spPr bwMode="auto">
          <a:xfrm>
            <a:off x="7190134" y="4441834"/>
            <a:ext cx="834737"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Service Provisioning</a:t>
            </a:r>
          </a:p>
        </p:txBody>
      </p:sp>
      <p:sp>
        <p:nvSpPr>
          <p:cNvPr id="65" name="Oval 64"/>
          <p:cNvSpPr/>
          <p:nvPr/>
        </p:nvSpPr>
        <p:spPr bwMode="auto">
          <a:xfrm>
            <a:off x="6855255" y="4631467"/>
            <a:ext cx="72505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Planning</a:t>
            </a:r>
          </a:p>
        </p:txBody>
      </p:sp>
      <p:sp>
        <p:nvSpPr>
          <p:cNvPr id="66" name="Oval 65"/>
          <p:cNvSpPr/>
          <p:nvPr/>
        </p:nvSpPr>
        <p:spPr bwMode="auto">
          <a:xfrm>
            <a:off x="6513787" y="4441834"/>
            <a:ext cx="72505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Evaluation</a:t>
            </a:r>
          </a:p>
        </p:txBody>
      </p:sp>
      <p:sp>
        <p:nvSpPr>
          <p:cNvPr id="85" name="Rectangle 27"/>
          <p:cNvSpPr>
            <a:spLocks noChangeArrowheads="1"/>
          </p:cNvSpPr>
          <p:nvPr/>
        </p:nvSpPr>
        <p:spPr bwMode="auto">
          <a:xfrm>
            <a:off x="881858" y="1573553"/>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6" name="Rectangle 27"/>
          <p:cNvSpPr>
            <a:spLocks noChangeArrowheads="1"/>
          </p:cNvSpPr>
          <p:nvPr/>
        </p:nvSpPr>
        <p:spPr bwMode="auto">
          <a:xfrm>
            <a:off x="6123108" y="1478653"/>
            <a:ext cx="3168352" cy="332241"/>
          </a:xfrm>
          <a:prstGeom prst="rect">
            <a:avLst/>
          </a:prstGeom>
          <a:noFill/>
          <a:ln w="9525">
            <a:noFill/>
            <a:miter lim="800000"/>
            <a:headEnd/>
            <a:tailEnd/>
          </a:ln>
          <a:scene3d>
            <a:camera prst="isometricOffAxis1Left">
              <a:rot lat="780000" lon="3840000" rev="0"/>
            </a:camera>
            <a:lightRig rig="threePt" dir="t"/>
          </a:scene3d>
        </p:spPr>
        <p:txBody>
          <a:bodyPr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CBOs &amp; Service Providers</a:t>
            </a:r>
          </a:p>
        </p:txBody>
      </p:sp>
      <p:sp>
        <p:nvSpPr>
          <p:cNvPr id="87" name="Rectangle 27"/>
          <p:cNvSpPr>
            <a:spLocks noChangeArrowheads="1"/>
          </p:cNvSpPr>
          <p:nvPr/>
        </p:nvSpPr>
        <p:spPr bwMode="auto">
          <a:xfrm>
            <a:off x="4527552" y="1132744"/>
            <a:ext cx="2065117" cy="2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ct val="90000"/>
              </a:lnSpc>
            </a:pPr>
            <a:r>
              <a:rPr lang="en-US" sz="1385" b="1">
                <a:solidFill>
                  <a:srgbClr val="005591"/>
                </a:solidFill>
                <a:latin typeface="Tekton Pro Cond"/>
              </a:rPr>
              <a:t>Government Agencies</a:t>
            </a:r>
          </a:p>
        </p:txBody>
      </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6" name="Title 5"/>
          <p:cNvSpPr>
            <a:spLocks noGrp="1"/>
          </p:cNvSpPr>
          <p:nvPr>
            <p:ph type="title"/>
          </p:nvPr>
        </p:nvSpPr>
        <p:spPr/>
        <p:txBody>
          <a:bodyPr/>
          <a:lstStyle/>
          <a:p>
            <a:r>
              <a:rPr lang="en-GB" dirty="0" smtClean="0"/>
              <a:t>Outcome Management coordinates the provision of benefits and services</a:t>
            </a:r>
            <a:endParaRPr lang="en-GB" dirty="0"/>
          </a:p>
        </p:txBody>
      </p:sp>
      <p:grpSp>
        <p:nvGrpSpPr>
          <p:cNvPr id="67" name="Group 125"/>
          <p:cNvGrpSpPr>
            <a:grpSpLocks/>
          </p:cNvGrpSpPr>
          <p:nvPr/>
        </p:nvGrpSpPr>
        <p:grpSpPr bwMode="auto">
          <a:xfrm>
            <a:off x="227014" y="3505202"/>
            <a:ext cx="1366837" cy="656590"/>
            <a:chOff x="268692" y="952533"/>
            <a:chExt cx="1365820" cy="710055"/>
          </a:xfrm>
        </p:grpSpPr>
        <p:pic>
          <p:nvPicPr>
            <p:cNvPr id="68" name="Picture 67" descr="a.png"/>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70" name="Group 124"/>
          <p:cNvGrpSpPr>
            <a:grpSpLocks/>
          </p:cNvGrpSpPr>
          <p:nvPr/>
        </p:nvGrpSpPr>
        <p:grpSpPr bwMode="auto">
          <a:xfrm>
            <a:off x="217489" y="4103079"/>
            <a:ext cx="1376362" cy="438150"/>
            <a:chOff x="258384" y="1558782"/>
            <a:chExt cx="1376127" cy="474143"/>
          </a:xfrm>
        </p:grpSpPr>
        <p:pic>
          <p:nvPicPr>
            <p:cNvPr id="71" name="Picture 70" descr="b.pn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73" name="Group 123"/>
          <p:cNvGrpSpPr>
            <a:grpSpLocks/>
          </p:cNvGrpSpPr>
          <p:nvPr/>
        </p:nvGrpSpPr>
        <p:grpSpPr bwMode="auto">
          <a:xfrm>
            <a:off x="214313" y="4662857"/>
            <a:ext cx="1379537" cy="436685"/>
            <a:chOff x="256094" y="2123647"/>
            <a:chExt cx="1378417" cy="474143"/>
          </a:xfrm>
        </p:grpSpPr>
        <p:pic>
          <p:nvPicPr>
            <p:cNvPr id="74" name="Picture 73" descr="c.png"/>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76" name="Group 122"/>
          <p:cNvGrpSpPr>
            <a:grpSpLocks/>
          </p:cNvGrpSpPr>
          <p:nvPr/>
        </p:nvGrpSpPr>
        <p:grpSpPr bwMode="auto">
          <a:xfrm>
            <a:off x="171452" y="5221169"/>
            <a:ext cx="1422400" cy="427892"/>
            <a:chOff x="212486" y="2688511"/>
            <a:chExt cx="1422025" cy="462888"/>
          </a:xfrm>
        </p:grpSpPr>
        <p:sp>
          <p:nvSpPr>
            <p:cNvPr id="77"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78" name="Picture 1"/>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9" name="Group 121"/>
          <p:cNvGrpSpPr>
            <a:grpSpLocks/>
          </p:cNvGrpSpPr>
          <p:nvPr/>
        </p:nvGrpSpPr>
        <p:grpSpPr bwMode="auto">
          <a:xfrm>
            <a:off x="225426" y="5802934"/>
            <a:ext cx="1368425" cy="233397"/>
            <a:chOff x="266598" y="3361260"/>
            <a:chExt cx="1367913" cy="252884"/>
          </a:xfrm>
        </p:grpSpPr>
        <p:pic>
          <p:nvPicPr>
            <p:cNvPr id="80" name="Picture 79" descr="lifeevent.png"/>
            <p:cNvPicPr>
              <a:picLocks noChangeAspect="1"/>
            </p:cNvPicPr>
            <p:nvPr/>
          </p:nvPicPr>
          <p:blipFill>
            <a:blip r:embed="rId28"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82" name="Group 120"/>
          <p:cNvGrpSpPr>
            <a:grpSpLocks/>
          </p:cNvGrpSpPr>
          <p:nvPr/>
        </p:nvGrpSpPr>
        <p:grpSpPr bwMode="auto">
          <a:xfrm>
            <a:off x="247650" y="6239605"/>
            <a:ext cx="1346201" cy="236328"/>
            <a:chOff x="288284" y="3771693"/>
            <a:chExt cx="1346227" cy="255776"/>
          </a:xfrm>
        </p:grpSpPr>
        <p:pic>
          <p:nvPicPr>
            <p:cNvPr id="83" name="Picture 82" descr="box.png"/>
            <p:cNvPicPr>
              <a:picLocks noChangeAspect="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Tree>
    <p:extLst>
      <p:ext uri="{BB962C8B-B14F-4D97-AF65-F5344CB8AC3E}">
        <p14:creationId xmlns:p14="http://schemas.microsoft.com/office/powerpoint/2010/main" xmlns="" val="8805333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615460"/>
            <a:ext cx="8205788" cy="757238"/>
          </a:xfrm>
        </p:spPr>
        <p:txBody>
          <a:bodyPr/>
          <a:lstStyle/>
          <a:p>
            <a:r>
              <a:rPr lang="en-US" dirty="0" smtClean="0"/>
              <a:t>Outcome management capabilities give workers new insights into client needs and accomplishments, program efficacy, and resource utilization to help drive better outcomes </a:t>
            </a:r>
          </a:p>
        </p:txBody>
      </p:sp>
      <p:sp>
        <p:nvSpPr>
          <p:cNvPr id="39939" name="Rectangle 3"/>
          <p:cNvSpPr txBox="1">
            <a:spLocks noChangeArrowheads="1"/>
          </p:cNvSpPr>
          <p:nvPr/>
        </p:nvSpPr>
        <p:spPr bwMode="auto">
          <a:xfrm>
            <a:off x="463550" y="1924844"/>
            <a:ext cx="8199438" cy="1577989"/>
          </a:xfrm>
          <a:prstGeom prst="rect">
            <a:avLst/>
          </a:prstGeom>
          <a:noFill/>
          <a:ln w="9525">
            <a:noFill/>
            <a:miter lim="800000"/>
            <a:headEnd/>
            <a:tailEnd/>
          </a:ln>
        </p:spPr>
        <p:txBody>
          <a:bodyPr lIns="0" tIns="0" rIns="0" bIns="0" numCol="2" spcCol="274320"/>
          <a:lstStyle/>
          <a:p>
            <a:pPr>
              <a:defRPr/>
            </a:pPr>
            <a:r>
              <a:rPr lang="en-US" sz="1600" b="1" dirty="0">
                <a:solidFill>
                  <a:srgbClr val="00649D"/>
                </a:solidFill>
                <a:latin typeface="Arial"/>
                <a:cs typeface="Arial"/>
              </a:rPr>
              <a:t>Lack of coordination: </a:t>
            </a:r>
            <a:endParaRPr lang="en-US" sz="1600" dirty="0" smtClean="0">
              <a:solidFill>
                <a:srgbClr val="808080"/>
              </a:solidFill>
              <a:latin typeface="Arial"/>
              <a:cs typeface="Arial"/>
            </a:endParaRPr>
          </a:p>
          <a:p>
            <a:pPr marL="169863" indent="-169863">
              <a:buFont typeface="Arial" charset="0"/>
              <a:buChar char="•"/>
              <a:defRPr/>
            </a:pPr>
            <a:r>
              <a:rPr lang="en-US" sz="1600" dirty="0" smtClean="0">
                <a:solidFill>
                  <a:srgbClr val="808080"/>
                </a:solidFill>
                <a:latin typeface="Arial"/>
                <a:cs typeface="Arial"/>
              </a:rPr>
              <a:t>Inconvenience </a:t>
            </a:r>
            <a:r>
              <a:rPr lang="en-US" sz="1600" dirty="0">
                <a:solidFill>
                  <a:srgbClr val="808080"/>
                </a:solidFill>
                <a:latin typeface="Arial"/>
                <a:cs typeface="Arial"/>
              </a:rPr>
              <a:t>to </a:t>
            </a:r>
            <a:r>
              <a:rPr lang="en-US" sz="1600" dirty="0" smtClean="0">
                <a:solidFill>
                  <a:srgbClr val="808080"/>
                </a:solidFill>
                <a:latin typeface="Arial"/>
                <a:cs typeface="Arial"/>
              </a:rPr>
              <a:t>clients</a:t>
            </a:r>
          </a:p>
          <a:p>
            <a:pPr marL="169863" indent="-169863">
              <a:buFont typeface="Arial" charset="0"/>
              <a:buChar char="•"/>
              <a:defRPr/>
            </a:pPr>
            <a:r>
              <a:rPr lang="en-US" sz="1600" dirty="0">
                <a:solidFill>
                  <a:srgbClr val="808080"/>
                </a:solidFill>
                <a:latin typeface="Arial"/>
                <a:cs typeface="Arial"/>
              </a:rPr>
              <a:t>E</a:t>
            </a:r>
            <a:r>
              <a:rPr lang="en-US" sz="1600" dirty="0" smtClean="0">
                <a:solidFill>
                  <a:srgbClr val="808080"/>
                </a:solidFill>
                <a:latin typeface="Arial"/>
                <a:cs typeface="Arial"/>
              </a:rPr>
              <a:t>conomic </a:t>
            </a:r>
            <a:r>
              <a:rPr lang="en-US" sz="1600" dirty="0">
                <a:solidFill>
                  <a:srgbClr val="808080"/>
                </a:solidFill>
                <a:latin typeface="Arial"/>
                <a:cs typeface="Arial"/>
              </a:rPr>
              <a:t>waste </a:t>
            </a:r>
            <a:endParaRPr lang="en-US" sz="1600" dirty="0" smtClean="0">
              <a:solidFill>
                <a:srgbClr val="808080"/>
              </a:solidFill>
              <a:latin typeface="Arial"/>
              <a:cs typeface="Arial"/>
            </a:endParaRPr>
          </a:p>
          <a:p>
            <a:pPr marL="169863" indent="-169863">
              <a:buFont typeface="Arial" charset="0"/>
              <a:buChar char="•"/>
              <a:defRPr/>
            </a:pPr>
            <a:r>
              <a:rPr lang="en-US" sz="1600" dirty="0" smtClean="0">
                <a:solidFill>
                  <a:srgbClr val="808080"/>
                </a:solidFill>
                <a:latin typeface="Arial"/>
                <a:cs typeface="Arial"/>
              </a:rPr>
              <a:t>Ineffectual </a:t>
            </a:r>
            <a:r>
              <a:rPr lang="en-US" sz="1600" dirty="0">
                <a:solidFill>
                  <a:srgbClr val="808080"/>
                </a:solidFill>
                <a:latin typeface="Arial"/>
                <a:cs typeface="Arial"/>
              </a:rPr>
              <a:t>use of </a:t>
            </a:r>
            <a:r>
              <a:rPr lang="en-US" sz="1600" dirty="0" smtClean="0">
                <a:solidFill>
                  <a:srgbClr val="808080"/>
                </a:solidFill>
                <a:latin typeface="Arial"/>
                <a:cs typeface="Arial"/>
              </a:rPr>
              <a:t>resources</a:t>
            </a:r>
          </a:p>
          <a:p>
            <a:pPr marL="169863" indent="-169863">
              <a:buFont typeface="Arial" charset="0"/>
              <a:buChar char="•"/>
              <a:defRPr/>
            </a:pPr>
            <a:r>
              <a:rPr lang="en-US" sz="1600" dirty="0" smtClean="0">
                <a:solidFill>
                  <a:srgbClr val="808080"/>
                </a:solidFill>
                <a:latin typeface="Arial"/>
                <a:cs typeface="Arial"/>
              </a:rPr>
              <a:t>Extreme child welfare cases: further </a:t>
            </a:r>
            <a:br>
              <a:rPr lang="en-US" sz="1600" dirty="0" smtClean="0">
                <a:solidFill>
                  <a:srgbClr val="808080"/>
                </a:solidFill>
                <a:latin typeface="Arial"/>
                <a:cs typeface="Arial"/>
              </a:rPr>
            </a:br>
            <a:r>
              <a:rPr lang="en-US" sz="1600" dirty="0" smtClean="0">
                <a:solidFill>
                  <a:srgbClr val="808080"/>
                </a:solidFill>
                <a:latin typeface="Arial"/>
                <a:cs typeface="Arial"/>
              </a:rPr>
              <a:t>injury </a:t>
            </a:r>
            <a:r>
              <a:rPr lang="en-US" sz="1600" dirty="0">
                <a:solidFill>
                  <a:srgbClr val="808080"/>
                </a:solidFill>
                <a:latin typeface="Arial"/>
                <a:cs typeface="Arial"/>
              </a:rPr>
              <a:t>or even </a:t>
            </a:r>
            <a:r>
              <a:rPr lang="en-US" sz="1600" dirty="0" smtClean="0">
                <a:solidFill>
                  <a:srgbClr val="808080"/>
                </a:solidFill>
                <a:latin typeface="Arial"/>
                <a:cs typeface="Arial"/>
              </a:rPr>
              <a:t>death</a:t>
            </a:r>
            <a:endParaRPr lang="en-US" sz="1600" dirty="0">
              <a:solidFill>
                <a:srgbClr val="808080"/>
              </a:solidFill>
              <a:latin typeface="Arial"/>
              <a:cs typeface="Arial"/>
            </a:endParaRPr>
          </a:p>
          <a:p>
            <a:pPr>
              <a:defRPr/>
            </a:pPr>
            <a:r>
              <a:rPr lang="en-US" sz="1600" b="1" dirty="0">
                <a:solidFill>
                  <a:srgbClr val="00649D"/>
                </a:solidFill>
                <a:latin typeface="Arial"/>
                <a:cs typeface="Arial"/>
              </a:rPr>
              <a:t>Supporting high-risk populations:</a:t>
            </a:r>
            <a:br>
              <a:rPr lang="en-US" sz="1600" b="1" dirty="0">
                <a:solidFill>
                  <a:srgbClr val="00649D"/>
                </a:solidFill>
                <a:latin typeface="Arial"/>
                <a:cs typeface="Arial"/>
              </a:rPr>
            </a:br>
            <a:r>
              <a:rPr lang="en-US" sz="1600" dirty="0">
                <a:solidFill>
                  <a:srgbClr val="808080"/>
                </a:solidFill>
                <a:latin typeface="Arial"/>
                <a:cs typeface="Arial"/>
              </a:rPr>
              <a:t>20 percent of families commonly account for 80 percent of social expenditures </a:t>
            </a:r>
          </a:p>
          <a:p>
            <a:pPr marL="225425" indent="-225425">
              <a:spcBef>
                <a:spcPct val="20000"/>
              </a:spcBef>
              <a:buFont typeface="Arial" charset="0"/>
              <a:buChar char="•"/>
              <a:defRPr/>
            </a:pPr>
            <a:endParaRPr lang="en-GB" sz="1600" b="1" dirty="0">
              <a:solidFill>
                <a:srgbClr val="808080"/>
              </a:solidFill>
              <a:latin typeface="Arial"/>
              <a:cs typeface="Arial"/>
            </a:endParaRPr>
          </a:p>
        </p:txBody>
      </p:sp>
      <p:pic>
        <p:nvPicPr>
          <p:cNvPr id="39940" name="Picture 2"/>
          <p:cNvPicPr>
            <a:picLocks noChangeAspect="1" noChangeArrowheads="1"/>
          </p:cNvPicPr>
          <p:nvPr/>
        </p:nvPicPr>
        <p:blipFill>
          <a:blip r:embed="rId2"/>
          <a:srcRect/>
          <a:stretch>
            <a:fillRect/>
          </a:stretch>
        </p:blipFill>
        <p:spPr bwMode="auto">
          <a:xfrm>
            <a:off x="801688" y="3025775"/>
            <a:ext cx="7862887" cy="2978150"/>
          </a:xfrm>
          <a:prstGeom prst="rect">
            <a:avLst/>
          </a:prstGeom>
          <a:noFill/>
          <a:ln w="9525">
            <a:noFill/>
            <a:miter lim="800000"/>
            <a:headEnd/>
            <a:tailEnd/>
          </a:ln>
        </p:spPr>
      </p:pic>
    </p:spTree>
    <p:extLst>
      <p:ext uri="{BB962C8B-B14F-4D97-AF65-F5344CB8AC3E}">
        <p14:creationId xmlns:p14="http://schemas.microsoft.com/office/powerpoint/2010/main" xmlns="" val="30839070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77"/>
          <p:cNvGrpSpPr>
            <a:grpSpLocks/>
          </p:cNvGrpSpPr>
          <p:nvPr/>
        </p:nvGrpSpPr>
        <p:grpSpPr bwMode="auto">
          <a:xfrm>
            <a:off x="1787526" y="2104294"/>
            <a:ext cx="6981826" cy="3377712"/>
            <a:chOff x="1140920" y="1933330"/>
            <a:chExt cx="6982878" cy="3658545"/>
          </a:xfrm>
        </p:grpSpPr>
        <p:pic>
          <p:nvPicPr>
            <p:cNvPr id="10345" name="Picture 5" descr="03.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0920" y="1933330"/>
              <a:ext cx="6982878" cy="3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6" name="Picture 6" descr="bridge.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9358" y="4562533"/>
              <a:ext cx="563539" cy="1029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7" descr="secm.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1574" y="2586406"/>
            <a:ext cx="2935289" cy="1701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9"/>
          <p:cNvGrpSpPr>
            <a:grpSpLocks/>
          </p:cNvGrpSpPr>
          <p:nvPr/>
        </p:nvGrpSpPr>
        <p:grpSpPr bwMode="auto">
          <a:xfrm>
            <a:off x="6354764" y="2633297"/>
            <a:ext cx="2711451" cy="851389"/>
            <a:chOff x="5756183" y="2506475"/>
            <a:chExt cx="2711571" cy="921993"/>
          </a:xfrm>
        </p:grpSpPr>
        <p:pic>
          <p:nvPicPr>
            <p:cNvPr id="10343" name="Picture 9" descr="01.png"/>
            <p:cNvPicPr>
              <a:picLocks noChangeAspect="1"/>
            </p:cNvPicPr>
            <p:nvPr/>
          </p:nvPicPr>
          <p:blipFill>
            <a:blip r:embed="rId7" cstate="print">
              <a:extLst>
                <a:ext uri="{28A0092B-C50C-407E-A947-70E740481C1C}">
                  <a14:useLocalDpi xmlns:a14="http://schemas.microsoft.com/office/drawing/2010/main" xmlns="" val="0"/>
                </a:ext>
              </a:extLst>
            </a:blip>
            <a:srcRect l="68494" t="26299" b="57480"/>
            <a:stretch>
              <a:fillRect/>
            </a:stretch>
          </p:blipFill>
          <p:spPr bwMode="auto">
            <a:xfrm>
              <a:off x="6048586" y="2506475"/>
              <a:ext cx="2419168" cy="92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4" name="Picture 10" descr="4B.png"/>
            <p:cNvPicPr>
              <a:picLocks noChangeAspect="1"/>
            </p:cNvPicPr>
            <p:nvPr/>
          </p:nvPicPr>
          <p:blipFill>
            <a:blip r:embed="rId8" cstate="print">
              <a:extLst>
                <a:ext uri="{28A0092B-C50C-407E-A947-70E740481C1C}">
                  <a14:useLocalDpi xmlns:a14="http://schemas.microsoft.com/office/drawing/2010/main" xmlns="" val="0"/>
                </a:ext>
              </a:extLst>
            </a:blip>
            <a:srcRect r="80956"/>
            <a:stretch>
              <a:fillRect/>
            </a:stretch>
          </p:blipFill>
          <p:spPr bwMode="auto">
            <a:xfrm>
              <a:off x="5756183" y="2712089"/>
              <a:ext cx="292403" cy="66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Picture 11" descr="intake&amp;enroll.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95688" y="3682512"/>
            <a:ext cx="958850" cy="7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AA1.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utcomeplatform.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3375" y="3744061"/>
            <a:ext cx="2789238" cy="15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02.png"/>
          <p:cNvPicPr>
            <a:picLocks noChangeAspect="1"/>
          </p:cNvPicPr>
          <p:nvPr/>
        </p:nvPicPr>
        <p:blipFill>
          <a:blip r:embed="rId12" cstate="print">
            <a:extLst>
              <a:ext uri="{28A0092B-C50C-407E-A947-70E740481C1C}">
                <a14:useLocalDpi xmlns:a14="http://schemas.microsoft.com/office/drawing/2010/main" xmlns="" val="0"/>
              </a:ext>
            </a:extLst>
          </a:blip>
          <a:srcRect l="60706"/>
          <a:stretch>
            <a:fillRect/>
          </a:stretch>
        </p:blipFill>
        <p:spPr bwMode="auto">
          <a:xfrm>
            <a:off x="6008689" y="1606063"/>
            <a:ext cx="2787649"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13" cstate="print">
            <a:extLst>
              <a:ext uri="{28A0092B-C50C-407E-A947-70E740481C1C}">
                <a14:useLocalDpi xmlns:a14="http://schemas.microsoft.com/office/drawing/2010/main" xmlns="" val="0"/>
              </a:ext>
            </a:extLst>
          </a:blip>
          <a:srcRect r="67046" b="61179"/>
          <a:stretch>
            <a:fillRect/>
          </a:stretch>
        </p:blipFill>
        <p:spPr bwMode="auto">
          <a:xfrm>
            <a:off x="1400176" y="2136531"/>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AA6b.png"/>
          <p:cNvPicPr>
            <a:picLocks noChangeAspect="1"/>
          </p:cNvPicPr>
          <p:nvPr/>
        </p:nvPicPr>
        <p:blipFill>
          <a:blip r:embed="rId14" cstate="print">
            <a:extLst>
              <a:ext uri="{28A0092B-C50C-407E-A947-70E740481C1C}">
                <a14:useLocalDpi xmlns:a14="http://schemas.microsoft.com/office/drawing/2010/main" xmlns="" val="0"/>
              </a:ext>
            </a:extLst>
          </a:blip>
          <a:srcRect l="44093" b="66302"/>
          <a:stretch>
            <a:fillRect/>
          </a:stretch>
        </p:blipFill>
        <p:spPr bwMode="auto">
          <a:xfrm>
            <a:off x="4419602" y="1346690"/>
            <a:ext cx="1841500" cy="91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884363" y="1849317"/>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12" cstate="print">
            <a:extLst>
              <a:ext uri="{28A0092B-C50C-407E-A947-70E740481C1C}">
                <a14:useLocalDpi xmlns:a14="http://schemas.microsoft.com/office/drawing/2010/main" xmlns="" val="0"/>
              </a:ext>
            </a:extLst>
          </a:blip>
          <a:srcRect r="60902"/>
          <a:stretch>
            <a:fillRect/>
          </a:stretch>
        </p:blipFill>
        <p:spPr bwMode="auto">
          <a:xfrm>
            <a:off x="1711328" y="1606063"/>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7"/>
          <p:cNvSpPr>
            <a:spLocks noChangeArrowheads="1"/>
          </p:cNvSpPr>
          <p:nvPr/>
        </p:nvSpPr>
        <p:spPr bwMode="auto">
          <a:xfrm>
            <a:off x="3623193" y="3907591"/>
            <a:ext cx="1119655" cy="397066"/>
          </a:xfrm>
          <a:prstGeom prst="rect">
            <a:avLst/>
          </a:prstGeom>
          <a:noFill/>
          <a:ln w="9525">
            <a:noFill/>
            <a:miter lim="800000"/>
            <a:headEnd/>
            <a:tailEnd/>
          </a:ln>
          <a:scene3d>
            <a:camera prst="isometricOffAxis2Top">
              <a:rot lat="19825973" lon="2461438" rev="18720000"/>
            </a:camera>
            <a:lightRig rig="threePt" dir="t"/>
          </a:scene3d>
          <a:sp3d/>
        </p:spPr>
        <p:txBody>
          <a:bodyPr lIns="88424" tIns="44213" rIns="88424" bIns="44213">
            <a:spAutoFit/>
          </a:bodyPr>
          <a:lstStyle/>
          <a:p>
            <a:pPr defTabSz="442131">
              <a:lnSpc>
                <a:spcPts val="1160"/>
              </a:lnSpc>
              <a:defRPr/>
            </a:pPr>
            <a:r>
              <a:rPr lang="en-US" sz="1015" b="1" dirty="0">
                <a:solidFill>
                  <a:srgbClr val="1C618F">
                    <a:lumMod val="50000"/>
                  </a:srgbClr>
                </a:solidFill>
                <a:latin typeface="Tekton Pro Cond" pitchFamily="34" charset="0"/>
                <a:ea typeface="ＭＳ Ｐゴシック" charset="-128"/>
                <a:cs typeface="+mn-cs"/>
              </a:rPr>
              <a:t>Intake &amp; Enrollment</a:t>
            </a:r>
          </a:p>
        </p:txBody>
      </p:sp>
      <p:sp>
        <p:nvSpPr>
          <p:cNvPr id="21" name="Rectangle 27"/>
          <p:cNvSpPr>
            <a:spLocks noChangeArrowheads="1"/>
          </p:cNvSpPr>
          <p:nvPr/>
        </p:nvSpPr>
        <p:spPr bwMode="auto">
          <a:xfrm>
            <a:off x="1914135" y="3231775"/>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2" name="Rectangle 27"/>
          <p:cNvSpPr>
            <a:spLocks noChangeArrowheads="1"/>
          </p:cNvSpPr>
          <p:nvPr/>
        </p:nvSpPr>
        <p:spPr bwMode="auto">
          <a:xfrm>
            <a:off x="6062992" y="3730144"/>
            <a:ext cx="869579" cy="550954"/>
          </a:xfrm>
          <a:prstGeom prst="rect">
            <a:avLst/>
          </a:prstGeom>
          <a:noFill/>
          <a:ln w="9525">
            <a:noFill/>
            <a:miter lim="800000"/>
            <a:headEnd/>
            <a:tailEnd/>
          </a:ln>
          <a:scene3d>
            <a:camera prst="isometricOffAxis1Top">
              <a:rot lat="19386749" lon="19711733" rev="2719867"/>
            </a:camera>
            <a:lightRig rig="threePt" dir="t"/>
          </a:scene3d>
          <a:sp3d/>
        </p:spPr>
        <p:txBody>
          <a:bodyPr lIns="88424" tIns="44213" rIns="88424" bIns="44213">
            <a:spAutoFit/>
          </a:bodyPr>
          <a:lstStyle/>
          <a:p>
            <a:pPr defTabSz="442131">
              <a:lnSpc>
                <a:spcPts val="1160"/>
              </a:lnSpc>
              <a:spcBef>
                <a:spcPts val="581"/>
              </a:spcBef>
              <a:spcAft>
                <a:spcPts val="581"/>
              </a:spcAft>
              <a:defRPr/>
            </a:pPr>
            <a:r>
              <a:rPr lang="en-US" sz="831" b="1" dirty="0">
                <a:solidFill>
                  <a:srgbClr val="1C618F">
                    <a:lumMod val="50000"/>
                  </a:srgbClr>
                </a:solidFill>
                <a:latin typeface="Tekton Pro Cond" pitchFamily="34" charset="0"/>
                <a:ea typeface="ＭＳ Ｐゴシック" charset="-128"/>
                <a:cs typeface="+mn-cs"/>
              </a:rPr>
              <a:t>Integrated Service Delivery</a:t>
            </a:r>
          </a:p>
        </p:txBody>
      </p:sp>
      <p:sp>
        <p:nvSpPr>
          <p:cNvPr id="23" name="Rectangle 22"/>
          <p:cNvSpPr/>
          <p:nvPr/>
        </p:nvSpPr>
        <p:spPr>
          <a:xfrm>
            <a:off x="5791262" y="4920752"/>
            <a:ext cx="1295408" cy="448362"/>
          </a:xfrm>
          <a:prstGeom prst="rect">
            <a:avLst/>
          </a:prstGeom>
          <a:scene3d>
            <a:camera prst="isometricRightUp"/>
            <a:lightRig rig="threePt" dir="t"/>
          </a:scene3d>
        </p:spPr>
        <p:txBody>
          <a:bodyPr lIns="88424" tIns="44213" rIns="88424" bIns="44213">
            <a:spAutoFit/>
          </a:bodyPr>
          <a:lstStyle/>
          <a:p>
            <a:pPr defTabSz="442131">
              <a:lnSpc>
                <a:spcPts val="1355"/>
              </a:lnSpc>
              <a:defRPr/>
            </a:pPr>
            <a:r>
              <a:rPr lang="en-US" sz="1385" b="1" dirty="0">
                <a:solidFill>
                  <a:srgbClr val="005591">
                    <a:lumMod val="50000"/>
                  </a:srgbClr>
                </a:solidFill>
                <a:latin typeface="Tekton Pro Cond" pitchFamily="34" charset="0"/>
                <a:ea typeface="ＭＳ Ｐゴシック" charset="-128"/>
                <a:cs typeface="+mn-cs"/>
              </a:rPr>
              <a:t>Outcome</a:t>
            </a:r>
          </a:p>
          <a:p>
            <a:pPr defTabSz="442131">
              <a:lnSpc>
                <a:spcPts val="1355"/>
              </a:lnSpc>
              <a:defRPr/>
            </a:pPr>
            <a:r>
              <a:rPr lang="en-US" sz="1385" b="1" dirty="0">
                <a:solidFill>
                  <a:srgbClr val="005591">
                    <a:lumMod val="50000"/>
                  </a:srgbClr>
                </a:solidFill>
                <a:latin typeface="Tekton Pro Cond" pitchFamily="34" charset="0"/>
                <a:ea typeface="ＭＳ Ｐゴシック" charset="-128"/>
                <a:cs typeface="+mn-cs"/>
              </a:rPr>
              <a:t>Plan</a:t>
            </a:r>
          </a:p>
        </p:txBody>
      </p:sp>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sp>
        <p:nvSpPr>
          <p:cNvPr id="26" name="TextBox 25"/>
          <p:cNvSpPr txBox="1">
            <a:spLocks noChangeArrowheads="1"/>
          </p:cNvSpPr>
          <p:nvPr/>
        </p:nvSpPr>
        <p:spPr bwMode="auto">
          <a:xfrm>
            <a:off x="6842127" y="5059270"/>
            <a:ext cx="73818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Outcome Management</a:t>
            </a:r>
          </a:p>
        </p:txBody>
      </p:sp>
      <p:pic>
        <p:nvPicPr>
          <p:cNvPr id="27" name="Picture 26" descr="guy2.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584825" y="5301761"/>
            <a:ext cx="363539" cy="42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guy1.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50"/>
          <p:cNvGrpSpPr>
            <a:grpSpLocks/>
          </p:cNvGrpSpPr>
          <p:nvPr/>
        </p:nvGrpSpPr>
        <p:grpSpPr bwMode="auto">
          <a:xfrm>
            <a:off x="3403602" y="2120412"/>
            <a:ext cx="3676650" cy="763464"/>
            <a:chOff x="2805318" y="1950380"/>
            <a:chExt cx="3675923" cy="827716"/>
          </a:xfrm>
        </p:grpSpPr>
        <p:pic>
          <p:nvPicPr>
            <p:cNvPr id="10337" name="Picture 29" descr="F.pn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5809767" y="2329230"/>
              <a:ext cx="671474" cy="44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8" name="Picture 30" descr="A.pn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805318" y="2307330"/>
              <a:ext cx="686074" cy="42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9" name="Picture 31" descr="B.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322594" y="2067268"/>
              <a:ext cx="653228" cy="48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0" name="Picture 32" descr="C.png"/>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028306" y="1950380"/>
              <a:ext cx="485358" cy="4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1" name="Picture 33" descr="D.png"/>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770300" y="1970958"/>
              <a:ext cx="481710" cy="41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 name="Picture 34" descr="E.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342064" y="2138711"/>
              <a:ext cx="634980" cy="42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35" name="Picture 36" descr="x_soc&amp;eco.png"/>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122988" y="5756033"/>
            <a:ext cx="712407" cy="597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6" name="Rectangle 37"/>
          <p:cNvSpPr>
            <a:spLocks noChangeArrowheads="1"/>
          </p:cNvSpPr>
          <p:nvPr/>
        </p:nvSpPr>
        <p:spPr bwMode="auto">
          <a:xfrm>
            <a:off x="6871573" y="5839842"/>
            <a:ext cx="1580494" cy="512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1064"/>
              </a:lnSpc>
            </a:pPr>
            <a:r>
              <a:rPr lang="en-US" sz="1015" b="1" dirty="0">
                <a:solidFill>
                  <a:srgbClr val="005591"/>
                </a:solidFill>
                <a:latin typeface="Tekton Pro"/>
              </a:rPr>
              <a:t>SOCIAL and </a:t>
            </a:r>
          </a:p>
          <a:p>
            <a:pPr defTabSz="442131">
              <a:lnSpc>
                <a:spcPts val="1064"/>
              </a:lnSpc>
            </a:pPr>
            <a:r>
              <a:rPr lang="en-US" sz="1015" b="1" dirty="0">
                <a:solidFill>
                  <a:srgbClr val="005591"/>
                </a:solidFill>
                <a:latin typeface="Tekton Pro"/>
              </a:rPr>
              <a:t>ECONOMIC POTENTIAL</a:t>
            </a:r>
          </a:p>
        </p:txBody>
      </p:sp>
      <p:pic>
        <p:nvPicPr>
          <p:cNvPr id="39" name="Picture 38" descr="x_care&amp;protection.pn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3689351" y="5819045"/>
            <a:ext cx="574674" cy="537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a:spLocks noChangeArrowheads="1"/>
          </p:cNvSpPr>
          <p:nvPr/>
        </p:nvSpPr>
        <p:spPr bwMode="auto">
          <a:xfrm>
            <a:off x="2552700" y="5901106"/>
            <a:ext cx="1034579" cy="371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ts val="1064"/>
              </a:lnSpc>
            </a:pPr>
            <a:r>
              <a:rPr lang="en-US" sz="1015" b="1" dirty="0">
                <a:solidFill>
                  <a:srgbClr val="005591"/>
                </a:solidFill>
                <a:latin typeface="Tekton Pro"/>
              </a:rPr>
              <a:t>CARE and</a:t>
            </a:r>
          </a:p>
          <a:p>
            <a:pPr defTabSz="442131">
              <a:lnSpc>
                <a:spcPts val="1064"/>
              </a:lnSpc>
            </a:pPr>
            <a:r>
              <a:rPr lang="en-US" sz="1015" b="1" dirty="0">
                <a:solidFill>
                  <a:srgbClr val="005591"/>
                </a:solidFill>
                <a:latin typeface="Tekton Pro"/>
              </a:rPr>
              <a:t>PROTECTION</a:t>
            </a:r>
          </a:p>
        </p:txBody>
      </p:sp>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46" name="Rectangle 45"/>
          <p:cNvSpPr>
            <a:spLocks noChangeArrowheads="1"/>
          </p:cNvSpPr>
          <p:nvPr/>
        </p:nvSpPr>
        <p:spPr bwMode="auto">
          <a:xfrm>
            <a:off x="4895851" y="3462704"/>
            <a:ext cx="754063"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Financial Management</a:t>
            </a:r>
          </a:p>
        </p:txBody>
      </p:sp>
      <p:sp>
        <p:nvSpPr>
          <p:cNvPr id="47" name="Rectangle 46"/>
          <p:cNvSpPr>
            <a:spLocks noChangeArrowheads="1"/>
          </p:cNvSpPr>
          <p:nvPr/>
        </p:nvSpPr>
        <p:spPr bwMode="auto">
          <a:xfrm>
            <a:off x="5435602" y="3322027"/>
            <a:ext cx="800100"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Provider Management</a:t>
            </a:r>
          </a:p>
        </p:txBody>
      </p:sp>
      <p:sp>
        <p:nvSpPr>
          <p:cNvPr id="48" name="Rectangle 47"/>
          <p:cNvSpPr>
            <a:spLocks noChangeArrowheads="1"/>
          </p:cNvSpPr>
          <p:nvPr/>
        </p:nvSpPr>
        <p:spPr bwMode="auto">
          <a:xfrm>
            <a:off x="4224338" y="3313236"/>
            <a:ext cx="8969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Participant Management</a:t>
            </a:r>
          </a:p>
        </p:txBody>
      </p:sp>
      <p:sp>
        <p:nvSpPr>
          <p:cNvPr id="49" name="Rectangle 48"/>
          <p:cNvSpPr>
            <a:spLocks noChangeArrowheads="1"/>
          </p:cNvSpPr>
          <p:nvPr/>
        </p:nvSpPr>
        <p:spPr bwMode="auto">
          <a:xfrm>
            <a:off x="4554538" y="2993780"/>
            <a:ext cx="823912"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Evidence Management</a:t>
            </a:r>
          </a:p>
        </p:txBody>
      </p:sp>
      <p:sp>
        <p:nvSpPr>
          <p:cNvPr id="50" name="Rectangle 49"/>
          <p:cNvSpPr>
            <a:spLocks noChangeArrowheads="1"/>
          </p:cNvSpPr>
          <p:nvPr/>
        </p:nvSpPr>
        <p:spPr bwMode="auto">
          <a:xfrm>
            <a:off x="5188081" y="2992315"/>
            <a:ext cx="8334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Eligibility &amp; Entitlement</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57" name="Oval 56"/>
          <p:cNvSpPr/>
          <p:nvPr/>
        </p:nvSpPr>
        <p:spPr bwMode="auto">
          <a:xfrm>
            <a:off x="6402823" y="2640271"/>
            <a:ext cx="808397" cy="291051"/>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Disability &amp; </a:t>
            </a:r>
          </a:p>
          <a:p>
            <a:pPr defTabSz="442131">
              <a:lnSpc>
                <a:spcPts val="581"/>
              </a:lnSpc>
              <a:defRPr/>
            </a:pPr>
            <a:r>
              <a:rPr lang="en-US" sz="554" b="1" dirty="0">
                <a:solidFill>
                  <a:srgbClr val="005591"/>
                </a:solidFill>
                <a:latin typeface="Tekton Pro Cond" pitchFamily="34" charset="0"/>
                <a:ea typeface="ＭＳ Ｐゴシック" charset="-128"/>
                <a:cs typeface="+mn-cs"/>
              </a:rPr>
              <a:t>Workers’ Comp</a:t>
            </a:r>
          </a:p>
        </p:txBody>
      </p:sp>
      <p:sp>
        <p:nvSpPr>
          <p:cNvPr id="58" name="Oval 57"/>
          <p:cNvSpPr/>
          <p:nvPr/>
        </p:nvSpPr>
        <p:spPr bwMode="auto">
          <a:xfrm>
            <a:off x="6021264" y="2463576"/>
            <a:ext cx="666001"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Health Care</a:t>
            </a:r>
          </a:p>
        </p:txBody>
      </p:sp>
      <p:sp>
        <p:nvSpPr>
          <p:cNvPr id="59" name="Oval 58"/>
          <p:cNvSpPr/>
          <p:nvPr/>
        </p:nvSpPr>
        <p:spPr bwMode="auto">
          <a:xfrm>
            <a:off x="5315449" y="2298572"/>
            <a:ext cx="600529"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Family Services</a:t>
            </a:r>
          </a:p>
        </p:txBody>
      </p:sp>
      <p:sp>
        <p:nvSpPr>
          <p:cNvPr id="60" name="Oval 59"/>
          <p:cNvSpPr/>
          <p:nvPr/>
        </p:nvSpPr>
        <p:spPr bwMode="auto">
          <a:xfrm>
            <a:off x="4572526" y="2311236"/>
            <a:ext cx="654096" cy="215236"/>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Social Assistance</a:t>
            </a:r>
          </a:p>
        </p:txBody>
      </p:sp>
      <p:sp>
        <p:nvSpPr>
          <p:cNvPr id="61" name="Oval 60"/>
          <p:cNvSpPr/>
          <p:nvPr/>
        </p:nvSpPr>
        <p:spPr bwMode="auto">
          <a:xfrm>
            <a:off x="3948702" y="2459432"/>
            <a:ext cx="671672"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Pensions</a:t>
            </a:r>
          </a:p>
        </p:txBody>
      </p:sp>
      <p:sp>
        <p:nvSpPr>
          <p:cNvPr id="62" name="Oval 61"/>
          <p:cNvSpPr/>
          <p:nvPr/>
        </p:nvSpPr>
        <p:spPr bwMode="auto">
          <a:xfrm>
            <a:off x="3441846" y="2610536"/>
            <a:ext cx="648213" cy="27364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Employment</a:t>
            </a:r>
          </a:p>
        </p:txBody>
      </p:sp>
      <p:sp>
        <p:nvSpPr>
          <p:cNvPr id="63" name="Oval 62"/>
          <p:cNvSpPr/>
          <p:nvPr/>
        </p:nvSpPr>
        <p:spPr bwMode="auto">
          <a:xfrm>
            <a:off x="6844150" y="4256107"/>
            <a:ext cx="82440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Identification</a:t>
            </a:r>
          </a:p>
        </p:txBody>
      </p:sp>
      <p:sp>
        <p:nvSpPr>
          <p:cNvPr id="64" name="Oval 63"/>
          <p:cNvSpPr/>
          <p:nvPr/>
        </p:nvSpPr>
        <p:spPr bwMode="auto">
          <a:xfrm>
            <a:off x="7190134" y="4441834"/>
            <a:ext cx="834737"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Service Provisioning</a:t>
            </a:r>
          </a:p>
        </p:txBody>
      </p:sp>
      <p:sp>
        <p:nvSpPr>
          <p:cNvPr id="65" name="Oval 64"/>
          <p:cNvSpPr/>
          <p:nvPr/>
        </p:nvSpPr>
        <p:spPr bwMode="auto">
          <a:xfrm>
            <a:off x="6855255" y="4631467"/>
            <a:ext cx="72505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Planning</a:t>
            </a:r>
          </a:p>
        </p:txBody>
      </p:sp>
      <p:sp>
        <p:nvSpPr>
          <p:cNvPr id="66" name="Oval 65"/>
          <p:cNvSpPr/>
          <p:nvPr/>
        </p:nvSpPr>
        <p:spPr bwMode="auto">
          <a:xfrm>
            <a:off x="6513787" y="4441834"/>
            <a:ext cx="725058" cy="291051"/>
          </a:xfrm>
          <a:prstGeom prst="ellipse">
            <a:avLst/>
          </a:prstGeom>
          <a:solidFill>
            <a:srgbClr val="A9BCD6"/>
          </a:solidFill>
          <a:effectLst>
            <a:softEdge rad="63500"/>
          </a:effectLst>
        </p:spPr>
        <p:txBody>
          <a:bodyPr lIns="0" tIns="0" rIns="0" bIns="0" anchor="ctr"/>
          <a:lstStyle/>
          <a:p>
            <a:pPr defTabSz="442131">
              <a:lnSpc>
                <a:spcPts val="581"/>
              </a:lnSpc>
              <a:defRPr/>
            </a:pPr>
            <a:r>
              <a:rPr lang="en-US" sz="646" b="1" dirty="0">
                <a:solidFill>
                  <a:srgbClr val="005591"/>
                </a:solidFill>
                <a:latin typeface="Tekton Pro Cond" pitchFamily="34" charset="0"/>
                <a:ea typeface="ＭＳ Ｐゴシック" charset="-128"/>
                <a:cs typeface="+mn-cs"/>
              </a:rPr>
              <a:t>Outcome Evaluation</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30"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5" name="Rectangle 27"/>
          <p:cNvSpPr>
            <a:spLocks noChangeArrowheads="1"/>
          </p:cNvSpPr>
          <p:nvPr/>
        </p:nvSpPr>
        <p:spPr bwMode="auto">
          <a:xfrm>
            <a:off x="881858" y="1573553"/>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6" name="Rectangle 27"/>
          <p:cNvSpPr>
            <a:spLocks noChangeArrowheads="1"/>
          </p:cNvSpPr>
          <p:nvPr/>
        </p:nvSpPr>
        <p:spPr bwMode="auto">
          <a:xfrm>
            <a:off x="6123108" y="1478653"/>
            <a:ext cx="3168352" cy="332241"/>
          </a:xfrm>
          <a:prstGeom prst="rect">
            <a:avLst/>
          </a:prstGeom>
          <a:noFill/>
          <a:ln w="9525">
            <a:noFill/>
            <a:miter lim="800000"/>
            <a:headEnd/>
            <a:tailEnd/>
          </a:ln>
          <a:scene3d>
            <a:camera prst="isometricOffAxis1Left">
              <a:rot lat="780000" lon="3840000" rev="0"/>
            </a:camera>
            <a:lightRig rig="threePt" dir="t"/>
          </a:scene3d>
        </p:spPr>
        <p:txBody>
          <a:bodyPr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CBOs &amp; Service Providers</a:t>
            </a:r>
          </a:p>
        </p:txBody>
      </p:sp>
      <p:sp>
        <p:nvSpPr>
          <p:cNvPr id="87" name="Rectangle 27"/>
          <p:cNvSpPr>
            <a:spLocks noChangeArrowheads="1"/>
          </p:cNvSpPr>
          <p:nvPr/>
        </p:nvSpPr>
        <p:spPr bwMode="auto">
          <a:xfrm>
            <a:off x="4527552" y="1132744"/>
            <a:ext cx="2065117" cy="2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ct val="90000"/>
              </a:lnSpc>
            </a:pPr>
            <a:r>
              <a:rPr lang="en-US" sz="1385" b="1">
                <a:solidFill>
                  <a:srgbClr val="005591"/>
                </a:solidFill>
                <a:latin typeface="Tekton Pro Cond"/>
              </a:rPr>
              <a:t>Government Agencies</a:t>
            </a:r>
          </a:p>
        </p:txBody>
      </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10322" name="Title 1"/>
          <p:cNvSpPr>
            <a:spLocks noGrp="1"/>
          </p:cNvSpPr>
          <p:nvPr>
            <p:ph type="title"/>
          </p:nvPr>
        </p:nvSpPr>
        <p:spPr>
          <a:xfrm>
            <a:off x="455840" y="633043"/>
            <a:ext cx="8610371" cy="714312"/>
          </a:xfrm>
        </p:spPr>
        <p:txBody>
          <a:bodyPr/>
          <a:lstStyle/>
          <a:p>
            <a:r>
              <a:rPr lang="en-GB" dirty="0" smtClean="0"/>
              <a:t>Government can shift from a care and protection model to enabling social and economic potential</a:t>
            </a:r>
            <a:endParaRPr lang="en-IE" dirty="0"/>
          </a:p>
        </p:txBody>
      </p:sp>
    </p:spTree>
    <p:extLst>
      <p:ext uri="{BB962C8B-B14F-4D97-AF65-F5344CB8AC3E}">
        <p14:creationId xmlns:p14="http://schemas.microsoft.com/office/powerpoint/2010/main" xmlns="" val="40720164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0"/>
          <p:cNvSpPr>
            <a:spLocks noChangeArrowheads="1"/>
          </p:cNvSpPr>
          <p:nvPr/>
        </p:nvSpPr>
        <p:spPr bwMode="auto">
          <a:xfrm>
            <a:off x="5557838" y="1376363"/>
            <a:ext cx="3105150" cy="342900"/>
          </a:xfrm>
          <a:prstGeom prst="rect">
            <a:avLst/>
          </a:prstGeom>
          <a:solidFill>
            <a:srgbClr val="FDB813"/>
          </a:solidFill>
          <a:ln w="28575" algn="ctr">
            <a:solidFill>
              <a:schemeClr val="bg1"/>
            </a:solidFill>
            <a:round/>
            <a:headEnd/>
            <a:tailEnd/>
          </a:ln>
        </p:spPr>
        <p:txBody>
          <a:bodyPr/>
          <a:lstStyle/>
          <a:p>
            <a:pPr algn="ctr"/>
            <a:endParaRPr lang="en-US"/>
          </a:p>
        </p:txBody>
      </p:sp>
      <p:sp>
        <p:nvSpPr>
          <p:cNvPr id="23554" name="Pentagon 103"/>
          <p:cNvSpPr>
            <a:spLocks noChangeArrowheads="1"/>
          </p:cNvSpPr>
          <p:nvPr/>
        </p:nvSpPr>
        <p:spPr bwMode="auto">
          <a:xfrm>
            <a:off x="3011488" y="1373188"/>
            <a:ext cx="3282950" cy="346075"/>
          </a:xfrm>
          <a:prstGeom prst="homePlate">
            <a:avLst>
              <a:gd name="adj" fmla="val 50022"/>
            </a:avLst>
          </a:prstGeom>
          <a:solidFill>
            <a:srgbClr val="81BA4B"/>
          </a:solidFill>
          <a:ln w="28575" algn="ctr">
            <a:solidFill>
              <a:schemeClr val="bg1"/>
            </a:solidFill>
            <a:round/>
            <a:headEnd/>
            <a:tailEnd/>
          </a:ln>
        </p:spPr>
        <p:txBody>
          <a:bodyPr/>
          <a:lstStyle/>
          <a:p>
            <a:pPr algn="ctr"/>
            <a:endParaRPr lang="en-US"/>
          </a:p>
        </p:txBody>
      </p:sp>
      <p:sp>
        <p:nvSpPr>
          <p:cNvPr id="23555" name="Pentagon 36"/>
          <p:cNvSpPr>
            <a:spLocks noChangeArrowheads="1"/>
          </p:cNvSpPr>
          <p:nvPr/>
        </p:nvSpPr>
        <p:spPr bwMode="auto">
          <a:xfrm>
            <a:off x="463550" y="1373188"/>
            <a:ext cx="3284538" cy="346075"/>
          </a:xfrm>
          <a:prstGeom prst="homePlate">
            <a:avLst>
              <a:gd name="adj" fmla="val 50047"/>
            </a:avLst>
          </a:prstGeom>
          <a:solidFill>
            <a:srgbClr val="007670"/>
          </a:solidFill>
          <a:ln w="28575" algn="ctr">
            <a:solidFill>
              <a:schemeClr val="bg1"/>
            </a:solidFill>
            <a:round/>
            <a:headEnd/>
            <a:tailEnd/>
          </a:ln>
        </p:spPr>
        <p:txBody>
          <a:bodyPr/>
          <a:lstStyle/>
          <a:p>
            <a:pPr algn="ctr"/>
            <a:endParaRPr lang="en-US">
              <a:solidFill>
                <a:srgbClr val="073F65"/>
              </a:solidFill>
            </a:endParaRPr>
          </a:p>
        </p:txBody>
      </p:sp>
      <p:sp>
        <p:nvSpPr>
          <p:cNvPr id="23556" name="Text Box 26"/>
          <p:cNvSpPr txBox="1">
            <a:spLocks noChangeArrowheads="1"/>
          </p:cNvSpPr>
          <p:nvPr/>
        </p:nvSpPr>
        <p:spPr bwMode="auto">
          <a:xfrm>
            <a:off x="6124575" y="1373188"/>
            <a:ext cx="2538413" cy="320675"/>
          </a:xfrm>
          <a:prstGeom prst="rect">
            <a:avLst/>
          </a:prstGeom>
          <a:noFill/>
          <a:ln w="9525">
            <a:noFill/>
            <a:miter lim="800000"/>
            <a:headEnd/>
            <a:tailEnd/>
          </a:ln>
        </p:spPr>
        <p:txBody>
          <a:bodyPr>
            <a:spAutoFit/>
          </a:bodyPr>
          <a:lstStyle/>
          <a:p>
            <a:pPr algn="ctr">
              <a:lnSpc>
                <a:spcPct val="90000"/>
              </a:lnSpc>
            </a:pPr>
            <a:r>
              <a:rPr lang="en-US" sz="1600" b="1">
                <a:solidFill>
                  <a:srgbClr val="FFFFFF"/>
                </a:solidFill>
              </a:rPr>
              <a:t>Outcomes </a:t>
            </a:r>
          </a:p>
        </p:txBody>
      </p:sp>
      <p:sp>
        <p:nvSpPr>
          <p:cNvPr id="23557" name="Text Box 24"/>
          <p:cNvSpPr txBox="1">
            <a:spLocks noChangeArrowheads="1"/>
          </p:cNvSpPr>
          <p:nvPr/>
        </p:nvSpPr>
        <p:spPr bwMode="auto">
          <a:xfrm>
            <a:off x="463550" y="1373188"/>
            <a:ext cx="3108325" cy="317500"/>
          </a:xfrm>
          <a:prstGeom prst="rect">
            <a:avLst/>
          </a:prstGeom>
          <a:noFill/>
          <a:ln w="9525">
            <a:noFill/>
            <a:miter lim="800000"/>
            <a:headEnd/>
            <a:tailEnd/>
          </a:ln>
        </p:spPr>
        <p:txBody>
          <a:bodyPr>
            <a:spAutoFit/>
          </a:bodyPr>
          <a:lstStyle/>
          <a:p>
            <a:pPr algn="ctr">
              <a:lnSpc>
                <a:spcPct val="90000"/>
              </a:lnSpc>
            </a:pPr>
            <a:r>
              <a:rPr lang="en-US" sz="1600" b="1">
                <a:solidFill>
                  <a:schemeClr val="bg1"/>
                </a:solidFill>
              </a:rPr>
              <a:t>Needs</a:t>
            </a:r>
          </a:p>
        </p:txBody>
      </p:sp>
      <p:sp>
        <p:nvSpPr>
          <p:cNvPr id="23558" name="Text Box 24"/>
          <p:cNvSpPr txBox="1">
            <a:spLocks noChangeArrowheads="1"/>
          </p:cNvSpPr>
          <p:nvPr/>
        </p:nvSpPr>
        <p:spPr bwMode="auto">
          <a:xfrm>
            <a:off x="3576638" y="1373188"/>
            <a:ext cx="2560637" cy="317500"/>
          </a:xfrm>
          <a:prstGeom prst="rect">
            <a:avLst/>
          </a:prstGeom>
          <a:noFill/>
          <a:ln w="9525">
            <a:noFill/>
            <a:miter lim="800000"/>
            <a:headEnd/>
            <a:tailEnd/>
          </a:ln>
        </p:spPr>
        <p:txBody>
          <a:bodyPr>
            <a:spAutoFit/>
          </a:bodyPr>
          <a:lstStyle/>
          <a:p>
            <a:pPr algn="ctr">
              <a:lnSpc>
                <a:spcPct val="90000"/>
              </a:lnSpc>
            </a:pPr>
            <a:r>
              <a:rPr lang="en-US" sz="1600" b="1">
                <a:solidFill>
                  <a:srgbClr val="FFFFFF"/>
                </a:solidFill>
              </a:rPr>
              <a:t>To </a:t>
            </a:r>
          </a:p>
        </p:txBody>
      </p:sp>
      <p:sp>
        <p:nvSpPr>
          <p:cNvPr id="23559" name="Title 2"/>
          <p:cNvSpPr>
            <a:spLocks/>
          </p:cNvSpPr>
          <p:nvPr/>
        </p:nvSpPr>
        <p:spPr bwMode="auto">
          <a:xfrm>
            <a:off x="457200" y="685800"/>
            <a:ext cx="8205788" cy="530225"/>
          </a:xfrm>
          <a:prstGeom prst="rect">
            <a:avLst/>
          </a:prstGeom>
          <a:noFill/>
          <a:ln w="9525">
            <a:noFill/>
            <a:miter lim="800000"/>
            <a:headEnd/>
            <a:tailEnd/>
          </a:ln>
        </p:spPr>
        <p:txBody>
          <a:bodyPr lIns="0" tIns="0" rIns="0" bIns="0">
            <a:spAutoFit/>
          </a:bodyPr>
          <a:lstStyle/>
          <a:p>
            <a:pPr>
              <a:lnSpc>
                <a:spcPct val="85000"/>
              </a:lnSpc>
            </a:pPr>
            <a:r>
              <a:rPr lang="en-US" altLang="en-US" sz="2000"/>
              <a:t>IBM’s Social Program Management approach enables governments to make necessary changes</a:t>
            </a:r>
            <a:endParaRPr lang="en-US" altLang="en-US" sz="2000" i="1"/>
          </a:p>
        </p:txBody>
      </p:sp>
      <p:sp>
        <p:nvSpPr>
          <p:cNvPr id="84" name="Round Single Corner Rectangle 83"/>
          <p:cNvSpPr/>
          <p:nvPr/>
        </p:nvSpPr>
        <p:spPr bwMode="auto">
          <a:xfrm flipH="1">
            <a:off x="7165975" y="1868488"/>
            <a:ext cx="1492250"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85" name="Round Single Corner Rectangle 84"/>
          <p:cNvSpPr/>
          <p:nvPr/>
        </p:nvSpPr>
        <p:spPr bwMode="auto">
          <a:xfrm flipH="1">
            <a:off x="7132638" y="2471738"/>
            <a:ext cx="1530350" cy="3756025"/>
          </a:xfrm>
          <a:prstGeom prst="round1Rect">
            <a:avLst>
              <a:gd name="adj" fmla="val 0"/>
            </a:avLst>
          </a:prstGeom>
          <a:solidFill>
            <a:srgbClr val="7F7F7F">
              <a:alpha val="45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77" name="Picture 2" descr="stripes.png"/>
          <p:cNvPicPr>
            <a:picLocks noChangeAspect="1"/>
          </p:cNvPicPr>
          <p:nvPr/>
        </p:nvPicPr>
        <p:blipFill>
          <a:blip r:embed="rId2"/>
          <a:srcRect l="5421" t="511" r="66084" b="7309"/>
          <a:stretch>
            <a:fillRect/>
          </a:stretch>
        </p:blipFill>
        <p:spPr bwMode="auto">
          <a:xfrm>
            <a:off x="7178675" y="2484438"/>
            <a:ext cx="1479550" cy="3743325"/>
          </a:xfrm>
          <a:prstGeom prst="rect">
            <a:avLst/>
          </a:prstGeom>
          <a:solidFill>
            <a:schemeClr val="bg1">
              <a:lumMod val="95000"/>
            </a:schemeClr>
          </a:solidFill>
          <a:ln w="9525">
            <a:noFill/>
            <a:miter lim="800000"/>
            <a:headEnd/>
            <a:tailEnd/>
          </a:ln>
        </p:spPr>
      </p:pic>
      <p:sp>
        <p:nvSpPr>
          <p:cNvPr id="87" name="Rectangle 23"/>
          <p:cNvSpPr>
            <a:spLocks noChangeArrowheads="1"/>
          </p:cNvSpPr>
          <p:nvPr/>
        </p:nvSpPr>
        <p:spPr bwMode="auto">
          <a:xfrm>
            <a:off x="7280275" y="2111375"/>
            <a:ext cx="1330325" cy="3935413"/>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rPr>
              <a:t>Measure</a:t>
            </a:r>
          </a:p>
          <a:p>
            <a:pPr marL="111125" indent="-111125" eaLnBrk="0" hangingPunct="0">
              <a:spcAft>
                <a:spcPts val="300"/>
              </a:spcAft>
              <a:buFont typeface="Arial"/>
              <a:buChar char="•"/>
              <a:defRPr/>
            </a:pPr>
            <a:r>
              <a:rPr lang="en-US" sz="1200" dirty="0">
                <a:solidFill>
                  <a:srgbClr val="404040"/>
                </a:solidFill>
                <a:latin typeface="Arial" pitchFamily="34" charset="0"/>
              </a:rPr>
              <a:t>Outcome Evaluation</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Clients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Providers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Programs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Processes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Spend</a:t>
            </a:r>
          </a:p>
          <a:p>
            <a:pPr marL="117475" lvl="1" eaLnBrk="0" hangingPunct="0">
              <a:spcAft>
                <a:spcPts val="600"/>
              </a:spcAft>
              <a:defRPr/>
            </a:pPr>
            <a:endParaRPr lang="en-US" sz="1200" b="1" dirty="0">
              <a:solidFill>
                <a:srgbClr val="404040"/>
              </a:solidFill>
              <a:latin typeface="Arial" pitchFamily="34" charset="0"/>
            </a:endParaRPr>
          </a:p>
          <a:p>
            <a:pPr marL="111125" indent="-111125" eaLnBrk="0" hangingPunct="0">
              <a:spcAft>
                <a:spcPts val="300"/>
              </a:spcAft>
              <a:buFont typeface="Arial"/>
              <a:buChar char="•"/>
              <a:defRPr/>
            </a:pPr>
            <a:r>
              <a:rPr lang="en-US" sz="1200" dirty="0">
                <a:solidFill>
                  <a:srgbClr val="404040"/>
                </a:solidFill>
                <a:latin typeface="Arial" pitchFamily="34" charset="0"/>
              </a:rPr>
              <a:t>Multidimensional Analytics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Fraud</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Social Innovation Programs</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Assessment &amp; Response Models</a:t>
            </a:r>
            <a:endParaRPr lang="en-US" sz="1200" dirty="0">
              <a:solidFill>
                <a:srgbClr val="404040"/>
              </a:solidFill>
            </a:endParaRPr>
          </a:p>
        </p:txBody>
      </p:sp>
      <p:cxnSp>
        <p:nvCxnSpPr>
          <p:cNvPr id="23564" name="Straight Connector 87"/>
          <p:cNvCxnSpPr>
            <a:cxnSpLocks noChangeShapeType="1"/>
          </p:cNvCxnSpPr>
          <p:nvPr/>
        </p:nvCxnSpPr>
        <p:spPr bwMode="auto">
          <a:xfrm>
            <a:off x="7165975" y="2474913"/>
            <a:ext cx="1492250" cy="0"/>
          </a:xfrm>
          <a:prstGeom prst="line">
            <a:avLst/>
          </a:prstGeom>
          <a:noFill/>
          <a:ln w="19050" algn="ctr">
            <a:solidFill>
              <a:srgbClr val="FFFFFF"/>
            </a:solidFill>
            <a:round/>
            <a:headEnd/>
            <a:tailEnd/>
          </a:ln>
        </p:spPr>
      </p:cxnSp>
      <p:cxnSp>
        <p:nvCxnSpPr>
          <p:cNvPr id="23565" name="Straight Connector 88"/>
          <p:cNvCxnSpPr>
            <a:cxnSpLocks noChangeShapeType="1"/>
          </p:cNvCxnSpPr>
          <p:nvPr/>
        </p:nvCxnSpPr>
        <p:spPr bwMode="auto">
          <a:xfrm flipV="1">
            <a:off x="7167563" y="1865313"/>
            <a:ext cx="0" cy="4362450"/>
          </a:xfrm>
          <a:prstGeom prst="line">
            <a:avLst/>
          </a:prstGeom>
          <a:noFill/>
          <a:ln w="76200" algn="ctr">
            <a:solidFill>
              <a:srgbClr val="F17227"/>
            </a:solidFill>
            <a:round/>
            <a:headEnd/>
            <a:tailEnd/>
          </a:ln>
        </p:spPr>
      </p:cxnSp>
      <p:sp>
        <p:nvSpPr>
          <p:cNvPr id="23566" name="Isosceles Triangle 98"/>
          <p:cNvSpPr>
            <a:spLocks noChangeArrowheads="1"/>
          </p:cNvSpPr>
          <p:nvPr/>
        </p:nvSpPr>
        <p:spPr bwMode="auto">
          <a:xfrm rot="5400000">
            <a:off x="6954044" y="1877219"/>
            <a:ext cx="314325" cy="382587"/>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grpSp>
        <p:nvGrpSpPr>
          <p:cNvPr id="23567" name="Group 75"/>
          <p:cNvGrpSpPr>
            <a:grpSpLocks/>
          </p:cNvGrpSpPr>
          <p:nvPr/>
        </p:nvGrpSpPr>
        <p:grpSpPr bwMode="auto">
          <a:xfrm>
            <a:off x="5473700" y="1865313"/>
            <a:ext cx="1530350" cy="4362450"/>
            <a:chOff x="-2252664" y="1610704"/>
            <a:chExt cx="1570038" cy="4363059"/>
          </a:xfrm>
        </p:grpSpPr>
        <p:sp>
          <p:nvSpPr>
            <p:cNvPr id="77" name="Round Single Corner Rectangle 76"/>
            <p:cNvSpPr/>
            <p:nvPr/>
          </p:nvSpPr>
          <p:spPr>
            <a:xfrm flipH="1">
              <a:off x="-2218461" y="1613879"/>
              <a:ext cx="1530950" cy="611272"/>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8" name="Round Single Corner Rectangle 77"/>
            <p:cNvSpPr/>
            <p:nvPr/>
          </p:nvSpPr>
          <p:spPr>
            <a:xfrm flipH="1">
              <a:off x="-2252664" y="2217214"/>
              <a:ext cx="1570038" cy="3756549"/>
            </a:xfrm>
            <a:prstGeom prst="round1Rect">
              <a:avLst>
                <a:gd name="adj" fmla="val 0"/>
              </a:avLst>
            </a:prstGeom>
            <a:solidFill>
              <a:srgbClr val="7F7F7F">
                <a:alpha val="45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71" name="Picture 2" descr="stripes.png"/>
            <p:cNvPicPr>
              <a:picLocks noChangeAspect="1"/>
            </p:cNvPicPr>
            <p:nvPr/>
          </p:nvPicPr>
          <p:blipFill>
            <a:blip r:embed="rId2"/>
            <a:srcRect l="5421" t="511" r="66084" b="7309"/>
            <a:stretch>
              <a:fillRect/>
            </a:stretch>
          </p:blipFill>
          <p:spPr bwMode="auto">
            <a:xfrm>
              <a:off x="-2205432" y="2229915"/>
              <a:ext cx="1517921" cy="3743848"/>
            </a:xfrm>
            <a:prstGeom prst="rect">
              <a:avLst/>
            </a:prstGeom>
            <a:solidFill>
              <a:schemeClr val="bg1">
                <a:lumMod val="95000"/>
              </a:schemeClr>
            </a:solidFill>
            <a:ln w="9525">
              <a:noFill/>
              <a:miter lim="800000"/>
              <a:headEnd/>
              <a:tailEnd/>
            </a:ln>
          </p:spPr>
        </p:pic>
        <p:sp>
          <p:nvSpPr>
            <p:cNvPr id="80" name="Rectangle 23"/>
            <p:cNvSpPr>
              <a:spLocks noChangeArrowheads="1"/>
            </p:cNvSpPr>
            <p:nvPr/>
          </p:nvSpPr>
          <p:spPr bwMode="auto">
            <a:xfrm>
              <a:off x="-2101197" y="1856800"/>
              <a:ext cx="1364826" cy="3396137"/>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rPr>
                <a:t>Manage</a:t>
              </a:r>
            </a:p>
            <a:p>
              <a:pPr marL="111125" indent="-111125" eaLnBrk="0" hangingPunct="0">
                <a:lnSpc>
                  <a:spcPct val="90000"/>
                </a:lnSpc>
                <a:spcAft>
                  <a:spcPts val="1000"/>
                </a:spcAft>
                <a:buFont typeface="Arial"/>
                <a:buChar char="•"/>
                <a:defRPr/>
              </a:pPr>
              <a:r>
                <a:rPr lang="en-US" sz="1200" dirty="0">
                  <a:solidFill>
                    <a:srgbClr val="404040"/>
                  </a:solidFill>
                </a:rPr>
                <a:t>Outcome Plans</a:t>
              </a:r>
            </a:p>
            <a:p>
              <a:pPr marL="111125" indent="-111125" eaLnBrk="0" hangingPunct="0">
                <a:lnSpc>
                  <a:spcPct val="90000"/>
                </a:lnSpc>
                <a:spcAft>
                  <a:spcPts val="1000"/>
                </a:spcAft>
                <a:buFont typeface="Arial"/>
                <a:buChar char="•"/>
                <a:defRPr/>
              </a:pPr>
              <a:r>
                <a:rPr lang="en-US" sz="1200" dirty="0">
                  <a:solidFill>
                    <a:srgbClr val="404040"/>
                  </a:solidFill>
                </a:rPr>
                <a:t>Personal Budgets</a:t>
              </a:r>
            </a:p>
            <a:p>
              <a:pPr marL="111125" indent="-111125" eaLnBrk="0" hangingPunct="0">
                <a:lnSpc>
                  <a:spcPct val="90000"/>
                </a:lnSpc>
                <a:spcAft>
                  <a:spcPts val="1000"/>
                </a:spcAft>
                <a:buFont typeface="Arial"/>
                <a:buChar char="•"/>
                <a:defRPr/>
              </a:pPr>
              <a:r>
                <a:rPr lang="en-US" sz="1200" dirty="0">
                  <a:solidFill>
                    <a:srgbClr val="404040"/>
                  </a:solidFill>
                </a:rPr>
                <a:t>Service &amp; Provider Provisioning</a:t>
              </a:r>
            </a:p>
            <a:p>
              <a:pPr marL="111125" indent="-111125" eaLnBrk="0" hangingPunct="0">
                <a:lnSpc>
                  <a:spcPct val="90000"/>
                </a:lnSpc>
                <a:spcAft>
                  <a:spcPts val="1000"/>
                </a:spcAft>
                <a:buFont typeface="Arial"/>
                <a:buChar char="•"/>
                <a:defRPr/>
              </a:pPr>
              <a:r>
                <a:rPr lang="en-US" sz="1200" dirty="0">
                  <a:solidFill>
                    <a:srgbClr val="404040"/>
                  </a:solidFill>
                </a:rPr>
                <a:t>Collaboration and Social Media</a:t>
              </a:r>
            </a:p>
            <a:p>
              <a:pPr marL="111125" indent="-111125" eaLnBrk="0" hangingPunct="0">
                <a:lnSpc>
                  <a:spcPct val="90000"/>
                </a:lnSpc>
                <a:spcAft>
                  <a:spcPts val="1000"/>
                </a:spcAft>
                <a:buFont typeface="Arial"/>
                <a:buChar char="•"/>
                <a:defRPr/>
              </a:pPr>
              <a:r>
                <a:rPr lang="en-US" sz="1200" dirty="0">
                  <a:solidFill>
                    <a:srgbClr val="404040"/>
                  </a:solidFill>
                </a:rPr>
                <a:t>Multidisciplinary Teams</a:t>
              </a:r>
            </a:p>
            <a:p>
              <a:pPr marL="111125" indent="-111125" eaLnBrk="0" hangingPunct="0">
                <a:lnSpc>
                  <a:spcPct val="90000"/>
                </a:lnSpc>
                <a:spcAft>
                  <a:spcPts val="1000"/>
                </a:spcAft>
                <a:buFont typeface="Arial"/>
                <a:buChar char="•"/>
                <a:defRPr/>
              </a:pPr>
              <a:r>
                <a:rPr lang="en-US" sz="1200" dirty="0">
                  <a:solidFill>
                    <a:srgbClr val="404040"/>
                  </a:solidFill>
                </a:rPr>
                <a:t>Provider Management</a:t>
              </a:r>
            </a:p>
            <a:p>
              <a:pPr marL="111125" indent="-111125" eaLnBrk="0" hangingPunct="0">
                <a:lnSpc>
                  <a:spcPct val="90000"/>
                </a:lnSpc>
                <a:spcAft>
                  <a:spcPts val="1000"/>
                </a:spcAft>
                <a:buFont typeface="Arial"/>
                <a:buChar char="•"/>
                <a:defRPr/>
              </a:pPr>
              <a:r>
                <a:rPr lang="en-US" sz="1200" dirty="0">
                  <a:solidFill>
                    <a:srgbClr val="404040"/>
                  </a:solidFill>
                </a:rPr>
                <a:t>Financial Management</a:t>
              </a:r>
            </a:p>
          </p:txBody>
        </p:sp>
        <p:cxnSp>
          <p:nvCxnSpPr>
            <p:cNvPr id="23596" name="Straight Connector 80"/>
            <p:cNvCxnSpPr>
              <a:cxnSpLocks noChangeShapeType="1"/>
            </p:cNvCxnSpPr>
            <p:nvPr/>
          </p:nvCxnSpPr>
          <p:spPr bwMode="auto">
            <a:xfrm>
              <a:off x="-2218619" y="2220736"/>
              <a:ext cx="1531325" cy="0"/>
            </a:xfrm>
            <a:prstGeom prst="line">
              <a:avLst/>
            </a:prstGeom>
            <a:noFill/>
            <a:ln w="19050" algn="ctr">
              <a:solidFill>
                <a:srgbClr val="FFFFFF"/>
              </a:solidFill>
              <a:round/>
              <a:headEnd/>
              <a:tailEnd/>
            </a:ln>
          </p:spPr>
        </p:cxnSp>
        <p:cxnSp>
          <p:nvCxnSpPr>
            <p:cNvPr id="23597" name="Straight Connector 81"/>
            <p:cNvCxnSpPr>
              <a:cxnSpLocks noChangeShapeType="1"/>
            </p:cNvCxnSpPr>
            <p:nvPr/>
          </p:nvCxnSpPr>
          <p:spPr bwMode="auto">
            <a:xfrm flipV="1">
              <a:off x="-2217533" y="1610704"/>
              <a:ext cx="0" cy="4363059"/>
            </a:xfrm>
            <a:prstGeom prst="line">
              <a:avLst/>
            </a:prstGeom>
            <a:noFill/>
            <a:ln w="76200" algn="ctr">
              <a:solidFill>
                <a:srgbClr val="FDB813"/>
              </a:solidFill>
              <a:round/>
              <a:headEnd/>
              <a:tailEnd/>
            </a:ln>
          </p:spPr>
        </p:cxnSp>
      </p:grpSp>
      <p:sp>
        <p:nvSpPr>
          <p:cNvPr id="23568" name="Isosceles Triangle 97"/>
          <p:cNvSpPr>
            <a:spLocks noChangeArrowheads="1"/>
          </p:cNvSpPr>
          <p:nvPr/>
        </p:nvSpPr>
        <p:spPr bwMode="auto">
          <a:xfrm rot="5400000">
            <a:off x="5295106" y="1877219"/>
            <a:ext cx="314325" cy="382588"/>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grpSp>
        <p:nvGrpSpPr>
          <p:cNvPr id="23569" name="Group 68"/>
          <p:cNvGrpSpPr>
            <a:grpSpLocks/>
          </p:cNvGrpSpPr>
          <p:nvPr/>
        </p:nvGrpSpPr>
        <p:grpSpPr bwMode="auto">
          <a:xfrm>
            <a:off x="3813175" y="1865313"/>
            <a:ext cx="1530350" cy="4362450"/>
            <a:chOff x="-2252664" y="1610704"/>
            <a:chExt cx="1570038" cy="4363059"/>
          </a:xfrm>
        </p:grpSpPr>
        <p:sp>
          <p:nvSpPr>
            <p:cNvPr id="70" name="Round Single Corner Rectangle 69"/>
            <p:cNvSpPr/>
            <p:nvPr/>
          </p:nvSpPr>
          <p:spPr>
            <a:xfrm flipH="1">
              <a:off x="-2218461" y="1613879"/>
              <a:ext cx="1530950" cy="611272"/>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1" name="Round Single Corner Rectangle 70"/>
            <p:cNvSpPr/>
            <p:nvPr/>
          </p:nvSpPr>
          <p:spPr>
            <a:xfrm flipH="1">
              <a:off x="-2252664" y="2217214"/>
              <a:ext cx="1570038" cy="3756549"/>
            </a:xfrm>
            <a:prstGeom prst="round1Rect">
              <a:avLst>
                <a:gd name="adj" fmla="val 0"/>
              </a:avLst>
            </a:prstGeom>
            <a:solidFill>
              <a:srgbClr val="7F7F7F">
                <a:alpha val="45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63" name="Picture 2" descr="stripes.png"/>
            <p:cNvPicPr>
              <a:picLocks noChangeAspect="1"/>
            </p:cNvPicPr>
            <p:nvPr/>
          </p:nvPicPr>
          <p:blipFill>
            <a:blip r:embed="rId2"/>
            <a:srcRect l="5421" t="511" r="66084" b="7309"/>
            <a:stretch>
              <a:fillRect/>
            </a:stretch>
          </p:blipFill>
          <p:spPr bwMode="auto">
            <a:xfrm>
              <a:off x="-2205432" y="2229915"/>
              <a:ext cx="1517921" cy="3743848"/>
            </a:xfrm>
            <a:prstGeom prst="rect">
              <a:avLst/>
            </a:prstGeom>
            <a:solidFill>
              <a:schemeClr val="bg1">
                <a:lumMod val="95000"/>
              </a:schemeClr>
            </a:solidFill>
            <a:ln w="9525">
              <a:noFill/>
              <a:miter lim="800000"/>
              <a:headEnd/>
              <a:tailEnd/>
            </a:ln>
          </p:spPr>
        </p:pic>
        <p:sp>
          <p:nvSpPr>
            <p:cNvPr id="73" name="Rectangle 23"/>
            <p:cNvSpPr>
              <a:spLocks noChangeArrowheads="1"/>
            </p:cNvSpPr>
            <p:nvPr/>
          </p:nvSpPr>
          <p:spPr bwMode="auto">
            <a:xfrm>
              <a:off x="-2101197" y="1856800"/>
              <a:ext cx="1364826" cy="3658111"/>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rPr>
                <a:t>Respond</a:t>
              </a:r>
            </a:p>
            <a:p>
              <a:pPr marL="111125" indent="-111125" eaLnBrk="0" hangingPunct="0">
                <a:lnSpc>
                  <a:spcPct val="90000"/>
                </a:lnSpc>
                <a:spcAft>
                  <a:spcPts val="1000"/>
                </a:spcAft>
                <a:buFont typeface="Arial"/>
                <a:buChar char="•"/>
                <a:defRPr/>
              </a:pPr>
              <a:r>
                <a:rPr lang="en-US" sz="1200" dirty="0">
                  <a:solidFill>
                    <a:srgbClr val="404040"/>
                  </a:solidFill>
                  <a:latin typeface="Arial" pitchFamily="34" charset="0"/>
                </a:rPr>
                <a:t>Integrated Eligibility &amp; Entitlement </a:t>
              </a:r>
            </a:p>
            <a:p>
              <a:pPr marL="111125" indent="-111125" eaLnBrk="0" hangingPunct="0">
                <a:lnSpc>
                  <a:spcPct val="90000"/>
                </a:lnSpc>
                <a:spcAft>
                  <a:spcPts val="1000"/>
                </a:spcAft>
                <a:buFont typeface="Arial"/>
                <a:buChar char="•"/>
                <a:defRPr/>
              </a:pPr>
              <a:r>
                <a:rPr lang="en-US" sz="1200" dirty="0">
                  <a:solidFill>
                    <a:srgbClr val="404040"/>
                  </a:solidFill>
                  <a:latin typeface="Arial" pitchFamily="34" charset="0"/>
                </a:rPr>
                <a:t>Intake &amp; Enrollment</a:t>
              </a:r>
            </a:p>
            <a:p>
              <a:pPr marL="111125" indent="-111125" eaLnBrk="0" hangingPunct="0">
                <a:spcAft>
                  <a:spcPts val="300"/>
                </a:spcAft>
                <a:buFont typeface="Arial"/>
                <a:buChar char="•"/>
                <a:defRPr/>
              </a:pPr>
              <a:r>
                <a:rPr lang="en-US" sz="1200" dirty="0">
                  <a:solidFill>
                    <a:srgbClr val="404040"/>
                  </a:solidFill>
                  <a:latin typeface="Arial" pitchFamily="34" charset="0"/>
                </a:rPr>
                <a:t>Differential Response</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Crisis </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Diversion</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Prevention</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No Touch </a:t>
              </a:r>
            </a:p>
            <a:p>
              <a:pPr marL="233363" lvl="1" indent="-115888" eaLnBrk="0" hangingPunct="0">
                <a:spcAft>
                  <a:spcPts val="200"/>
                </a:spcAft>
                <a:buSzPct val="100000"/>
                <a:buFont typeface="Arial" pitchFamily="34" charset="0"/>
                <a:buChar char="-"/>
                <a:defRPr/>
              </a:pPr>
              <a:r>
                <a:rPr lang="en-US" sz="1200" i="1" dirty="0">
                  <a:solidFill>
                    <a:srgbClr val="404040"/>
                  </a:solidFill>
                  <a:latin typeface="Arial" pitchFamily="34" charset="0"/>
                </a:rPr>
                <a:t>Manage Case</a:t>
              </a:r>
            </a:p>
            <a:p>
              <a:pPr marL="233363" lvl="1" indent="-115888" eaLnBrk="0" hangingPunct="0">
                <a:spcAft>
                  <a:spcPts val="1000"/>
                </a:spcAft>
                <a:buSzPct val="100000"/>
                <a:buFont typeface="Arial" pitchFamily="34" charset="0"/>
                <a:buChar char="-"/>
                <a:defRPr/>
              </a:pPr>
              <a:r>
                <a:rPr lang="en-US" sz="1200" i="1" dirty="0">
                  <a:solidFill>
                    <a:srgbClr val="404040"/>
                  </a:solidFill>
                  <a:latin typeface="Arial" pitchFamily="34" charset="0"/>
                </a:rPr>
                <a:t>High Touch </a:t>
              </a:r>
              <a:endParaRPr lang="en-US" sz="1200" dirty="0">
                <a:solidFill>
                  <a:srgbClr val="404040"/>
                </a:solidFill>
                <a:latin typeface="Arial" pitchFamily="34" charset="0"/>
              </a:endParaRPr>
            </a:p>
            <a:p>
              <a:pPr marL="111125" indent="-111125" eaLnBrk="0" hangingPunct="0">
                <a:lnSpc>
                  <a:spcPct val="90000"/>
                </a:lnSpc>
                <a:spcAft>
                  <a:spcPct val="150000"/>
                </a:spcAft>
                <a:buFont typeface="Arial"/>
                <a:buChar char="•"/>
                <a:defRPr/>
              </a:pPr>
              <a:r>
                <a:rPr lang="en-US" sz="1200" dirty="0">
                  <a:solidFill>
                    <a:srgbClr val="404040"/>
                  </a:solidFill>
                  <a:latin typeface="Arial" pitchFamily="34" charset="0"/>
                </a:rPr>
                <a:t>Evidence-based Models</a:t>
              </a:r>
            </a:p>
          </p:txBody>
        </p:sp>
        <p:cxnSp>
          <p:nvCxnSpPr>
            <p:cNvPr id="23590" name="Straight Connector 73"/>
            <p:cNvCxnSpPr>
              <a:cxnSpLocks noChangeShapeType="1"/>
            </p:cNvCxnSpPr>
            <p:nvPr/>
          </p:nvCxnSpPr>
          <p:spPr bwMode="auto">
            <a:xfrm>
              <a:off x="-2218619" y="2220736"/>
              <a:ext cx="1531325" cy="0"/>
            </a:xfrm>
            <a:prstGeom prst="line">
              <a:avLst/>
            </a:prstGeom>
            <a:noFill/>
            <a:ln w="19050" algn="ctr">
              <a:solidFill>
                <a:srgbClr val="FFFFFF"/>
              </a:solidFill>
              <a:round/>
              <a:headEnd/>
              <a:tailEnd/>
            </a:ln>
          </p:spPr>
        </p:cxnSp>
        <p:cxnSp>
          <p:nvCxnSpPr>
            <p:cNvPr id="23591" name="Straight Connector 74"/>
            <p:cNvCxnSpPr>
              <a:cxnSpLocks noChangeShapeType="1"/>
            </p:cNvCxnSpPr>
            <p:nvPr/>
          </p:nvCxnSpPr>
          <p:spPr bwMode="auto">
            <a:xfrm flipV="1">
              <a:off x="-2217533" y="1610704"/>
              <a:ext cx="0" cy="4363059"/>
            </a:xfrm>
            <a:prstGeom prst="line">
              <a:avLst/>
            </a:prstGeom>
            <a:noFill/>
            <a:ln w="76200" algn="ctr">
              <a:solidFill>
                <a:srgbClr val="8CC63F"/>
              </a:solidFill>
              <a:round/>
              <a:headEnd/>
              <a:tailEnd/>
            </a:ln>
          </p:spPr>
        </p:cxnSp>
      </p:grpSp>
      <p:sp>
        <p:nvSpPr>
          <p:cNvPr id="23570" name="Isosceles Triangle 96"/>
          <p:cNvSpPr>
            <a:spLocks noChangeArrowheads="1"/>
          </p:cNvSpPr>
          <p:nvPr/>
        </p:nvSpPr>
        <p:spPr bwMode="auto">
          <a:xfrm rot="5400000">
            <a:off x="3635375" y="1876425"/>
            <a:ext cx="314325" cy="384175"/>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grpSp>
        <p:nvGrpSpPr>
          <p:cNvPr id="23571" name="Group 61"/>
          <p:cNvGrpSpPr>
            <a:grpSpLocks/>
          </p:cNvGrpSpPr>
          <p:nvPr/>
        </p:nvGrpSpPr>
        <p:grpSpPr bwMode="auto">
          <a:xfrm>
            <a:off x="2124075" y="1865313"/>
            <a:ext cx="1531938" cy="4362450"/>
            <a:chOff x="-2252664" y="1610704"/>
            <a:chExt cx="1570038" cy="4363059"/>
          </a:xfrm>
        </p:grpSpPr>
        <p:sp>
          <p:nvSpPr>
            <p:cNvPr id="63" name="Round Single Corner Rectangle 62"/>
            <p:cNvSpPr/>
            <p:nvPr/>
          </p:nvSpPr>
          <p:spPr>
            <a:xfrm flipH="1">
              <a:off x="-2218497" y="1613879"/>
              <a:ext cx="1530989" cy="611272"/>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64" name="Round Single Corner Rectangle 63"/>
            <p:cNvSpPr/>
            <p:nvPr/>
          </p:nvSpPr>
          <p:spPr>
            <a:xfrm flipH="1">
              <a:off x="-2252664" y="2217214"/>
              <a:ext cx="1570038" cy="3756549"/>
            </a:xfrm>
            <a:prstGeom prst="round1Rect">
              <a:avLst>
                <a:gd name="adj" fmla="val 0"/>
              </a:avLst>
            </a:prstGeom>
            <a:solidFill>
              <a:srgbClr val="7F7F7F">
                <a:alpha val="45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55" name="Picture 2" descr="stripes.png"/>
            <p:cNvPicPr>
              <a:picLocks noChangeAspect="1"/>
            </p:cNvPicPr>
            <p:nvPr/>
          </p:nvPicPr>
          <p:blipFill>
            <a:blip r:embed="rId2"/>
            <a:srcRect l="5421" t="511" r="66084" b="7309"/>
            <a:stretch>
              <a:fillRect/>
            </a:stretch>
          </p:blipFill>
          <p:spPr bwMode="auto">
            <a:xfrm>
              <a:off x="-2205481" y="2229915"/>
              <a:ext cx="1517974" cy="3743848"/>
            </a:xfrm>
            <a:prstGeom prst="rect">
              <a:avLst/>
            </a:prstGeom>
            <a:solidFill>
              <a:schemeClr val="bg1">
                <a:lumMod val="95000"/>
              </a:schemeClr>
            </a:solidFill>
            <a:ln w="9525">
              <a:noFill/>
              <a:miter lim="800000"/>
              <a:headEnd/>
              <a:tailEnd/>
            </a:ln>
          </p:spPr>
        </p:pic>
        <p:sp>
          <p:nvSpPr>
            <p:cNvPr id="66" name="Rectangle 23"/>
            <p:cNvSpPr>
              <a:spLocks noChangeArrowheads="1"/>
            </p:cNvSpPr>
            <p:nvPr/>
          </p:nvSpPr>
          <p:spPr bwMode="auto">
            <a:xfrm>
              <a:off x="-2101354" y="1856800"/>
              <a:ext cx="1365037" cy="3102408"/>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rPr>
                <a:t>Assess</a:t>
              </a:r>
            </a:p>
            <a:p>
              <a:pPr marL="111125" indent="-111125" eaLnBrk="0" hangingPunct="0">
                <a:lnSpc>
                  <a:spcPct val="90000"/>
                </a:lnSpc>
                <a:spcAft>
                  <a:spcPts val="1000"/>
                </a:spcAft>
                <a:buFont typeface="Arial"/>
                <a:buChar char="•"/>
                <a:defRPr/>
              </a:pPr>
              <a:r>
                <a:rPr lang="en-US" sz="1200" dirty="0">
                  <a:solidFill>
                    <a:srgbClr val="404040"/>
                  </a:solidFill>
                </a:rPr>
                <a:t>Social Context Analysis</a:t>
              </a:r>
            </a:p>
            <a:p>
              <a:pPr marL="111125" indent="-111125" eaLnBrk="0" hangingPunct="0">
                <a:lnSpc>
                  <a:spcPct val="90000"/>
                </a:lnSpc>
                <a:spcAft>
                  <a:spcPts val="1000"/>
                </a:spcAft>
                <a:buFont typeface="Arial"/>
                <a:buChar char="•"/>
                <a:defRPr/>
              </a:pPr>
              <a:r>
                <a:rPr lang="en-US" sz="1200" dirty="0">
                  <a:solidFill>
                    <a:srgbClr val="404040"/>
                  </a:solidFill>
                </a:rPr>
                <a:t>Evidence Management</a:t>
              </a:r>
            </a:p>
            <a:p>
              <a:pPr marL="111125" indent="-111125" eaLnBrk="0" hangingPunct="0">
                <a:lnSpc>
                  <a:spcPct val="90000"/>
                </a:lnSpc>
                <a:spcAft>
                  <a:spcPts val="1000"/>
                </a:spcAft>
                <a:buFont typeface="Arial"/>
                <a:buChar char="•"/>
                <a:defRPr/>
              </a:pPr>
              <a:r>
                <a:rPr lang="en-US" sz="1200" dirty="0">
                  <a:solidFill>
                    <a:srgbClr val="404040"/>
                  </a:solidFill>
                </a:rPr>
                <a:t>Strength &amp; Needs Assessment</a:t>
              </a:r>
            </a:p>
            <a:p>
              <a:pPr marL="111125" indent="-111125" eaLnBrk="0" hangingPunct="0">
                <a:lnSpc>
                  <a:spcPct val="90000"/>
                </a:lnSpc>
                <a:spcAft>
                  <a:spcPts val="1000"/>
                </a:spcAft>
                <a:buFont typeface="Arial"/>
                <a:buChar char="•"/>
                <a:defRPr/>
              </a:pPr>
              <a:r>
                <a:rPr lang="en-US" sz="1200" dirty="0">
                  <a:solidFill>
                    <a:srgbClr val="404040"/>
                  </a:solidFill>
                </a:rPr>
                <a:t>Advisor</a:t>
              </a:r>
            </a:p>
            <a:p>
              <a:pPr marL="111125" indent="-111125" eaLnBrk="0" hangingPunct="0">
                <a:lnSpc>
                  <a:spcPct val="90000"/>
                </a:lnSpc>
                <a:spcAft>
                  <a:spcPts val="1000"/>
                </a:spcAft>
                <a:buFont typeface="Arial"/>
                <a:buChar char="•"/>
                <a:defRPr/>
              </a:pPr>
              <a:r>
                <a:rPr lang="en-US" sz="1200" dirty="0">
                  <a:solidFill>
                    <a:srgbClr val="404040"/>
                  </a:solidFill>
                </a:rPr>
                <a:t>Priority, Complexity &amp; Risk (PCR)</a:t>
              </a:r>
            </a:p>
            <a:p>
              <a:pPr marL="111125" indent="-111125" eaLnBrk="0" hangingPunct="0">
                <a:lnSpc>
                  <a:spcPct val="90000"/>
                </a:lnSpc>
                <a:spcAft>
                  <a:spcPts val="1000"/>
                </a:spcAft>
                <a:buFont typeface="Arial"/>
                <a:buChar char="•"/>
                <a:defRPr/>
              </a:pPr>
              <a:r>
                <a:rPr lang="en-US" sz="1200" dirty="0">
                  <a:solidFill>
                    <a:srgbClr val="404040"/>
                  </a:solidFill>
                </a:rPr>
                <a:t>Predictive &amp; Content Analytics</a:t>
              </a:r>
            </a:p>
          </p:txBody>
        </p:sp>
        <p:cxnSp>
          <p:nvCxnSpPr>
            <p:cNvPr id="23584" name="Straight Connector 66"/>
            <p:cNvCxnSpPr>
              <a:cxnSpLocks noChangeShapeType="1"/>
            </p:cNvCxnSpPr>
            <p:nvPr/>
          </p:nvCxnSpPr>
          <p:spPr bwMode="auto">
            <a:xfrm>
              <a:off x="-2218619" y="2220736"/>
              <a:ext cx="1531325" cy="0"/>
            </a:xfrm>
            <a:prstGeom prst="line">
              <a:avLst/>
            </a:prstGeom>
            <a:noFill/>
            <a:ln w="19050" algn="ctr">
              <a:solidFill>
                <a:srgbClr val="FFFFFF"/>
              </a:solidFill>
              <a:round/>
              <a:headEnd/>
              <a:tailEnd/>
            </a:ln>
          </p:spPr>
        </p:cxnSp>
        <p:cxnSp>
          <p:nvCxnSpPr>
            <p:cNvPr id="23585" name="Straight Connector 67"/>
            <p:cNvCxnSpPr>
              <a:cxnSpLocks noChangeShapeType="1"/>
            </p:cNvCxnSpPr>
            <p:nvPr/>
          </p:nvCxnSpPr>
          <p:spPr bwMode="auto">
            <a:xfrm flipV="1">
              <a:off x="-2217533" y="1610704"/>
              <a:ext cx="0" cy="4363059"/>
            </a:xfrm>
            <a:prstGeom prst="line">
              <a:avLst/>
            </a:prstGeom>
            <a:noFill/>
            <a:ln w="76200" algn="ctr">
              <a:solidFill>
                <a:srgbClr val="007670"/>
              </a:solidFill>
              <a:round/>
              <a:headEnd/>
              <a:tailEnd/>
            </a:ln>
          </p:spPr>
        </p:cxnSp>
      </p:grpSp>
      <p:sp>
        <p:nvSpPr>
          <p:cNvPr id="23572" name="Isosceles Triangle 31"/>
          <p:cNvSpPr>
            <a:spLocks noChangeArrowheads="1"/>
          </p:cNvSpPr>
          <p:nvPr/>
        </p:nvSpPr>
        <p:spPr bwMode="auto">
          <a:xfrm rot="5400000">
            <a:off x="1945481" y="1869282"/>
            <a:ext cx="314325" cy="382588"/>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grpSp>
        <p:nvGrpSpPr>
          <p:cNvPr id="23573" name="Group 8"/>
          <p:cNvGrpSpPr>
            <a:grpSpLocks/>
          </p:cNvGrpSpPr>
          <p:nvPr/>
        </p:nvGrpSpPr>
        <p:grpSpPr bwMode="auto">
          <a:xfrm>
            <a:off x="461963" y="1865313"/>
            <a:ext cx="1530350" cy="4364037"/>
            <a:chOff x="-2252664" y="1610704"/>
            <a:chExt cx="1570038" cy="4364981"/>
          </a:xfrm>
        </p:grpSpPr>
        <p:sp>
          <p:nvSpPr>
            <p:cNvPr id="20" name="Round Single Corner Rectangle 19"/>
            <p:cNvSpPr/>
            <p:nvPr/>
          </p:nvSpPr>
          <p:spPr>
            <a:xfrm flipH="1">
              <a:off x="-2218462" y="1613880"/>
              <a:ext cx="1530950" cy="611319"/>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24" name="Round Single Corner Rectangle 23"/>
            <p:cNvSpPr/>
            <p:nvPr/>
          </p:nvSpPr>
          <p:spPr>
            <a:xfrm flipH="1">
              <a:off x="-2252664" y="2217260"/>
              <a:ext cx="1570038" cy="3758425"/>
            </a:xfrm>
            <a:prstGeom prst="round1Rect">
              <a:avLst>
                <a:gd name="adj" fmla="val 0"/>
              </a:avLst>
            </a:prstGeom>
            <a:solidFill>
              <a:schemeClr val="bg1">
                <a:lumMod val="95000"/>
                <a:alpha val="45000"/>
              </a:scheme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3576" name="Picture 2" descr="stripes.png"/>
            <p:cNvPicPr>
              <a:picLocks noChangeAspect="1"/>
            </p:cNvPicPr>
            <p:nvPr/>
          </p:nvPicPr>
          <p:blipFill>
            <a:blip r:embed="rId2"/>
            <a:srcRect l="5421" t="511" r="66084" b="7919"/>
            <a:stretch>
              <a:fillRect/>
            </a:stretch>
          </p:blipFill>
          <p:spPr bwMode="auto">
            <a:xfrm>
              <a:off x="-2205036" y="2229203"/>
              <a:ext cx="1518081" cy="3719744"/>
            </a:xfrm>
            <a:prstGeom prst="rect">
              <a:avLst/>
            </a:prstGeom>
            <a:noFill/>
            <a:ln w="9525">
              <a:noFill/>
              <a:miter lim="800000"/>
              <a:headEnd/>
              <a:tailEnd/>
            </a:ln>
          </p:spPr>
        </p:pic>
        <p:sp>
          <p:nvSpPr>
            <p:cNvPr id="27" name="Rectangle 23"/>
            <p:cNvSpPr>
              <a:spLocks noChangeArrowheads="1"/>
            </p:cNvSpPr>
            <p:nvPr/>
          </p:nvSpPr>
          <p:spPr bwMode="auto">
            <a:xfrm>
              <a:off x="-2101198" y="1856819"/>
              <a:ext cx="1364826" cy="4002954"/>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rPr>
                <a:t>Identify</a:t>
              </a:r>
            </a:p>
            <a:p>
              <a:pPr marL="111125" indent="-111125" eaLnBrk="0" hangingPunct="0">
                <a:spcAft>
                  <a:spcPts val="1000"/>
                </a:spcAft>
                <a:buFont typeface="Arial"/>
                <a:buChar char="•"/>
                <a:defRPr/>
              </a:pPr>
              <a:r>
                <a:rPr lang="en-US" sz="1200" dirty="0">
                  <a:solidFill>
                    <a:srgbClr val="404040"/>
                  </a:solidFill>
                </a:rPr>
                <a:t>Triage &amp; Screening &amp; Applications</a:t>
              </a:r>
            </a:p>
            <a:p>
              <a:pPr marL="111125" indent="-111125" eaLnBrk="0" hangingPunct="0">
                <a:spcAft>
                  <a:spcPts val="1000"/>
                </a:spcAft>
                <a:buFont typeface="Arial"/>
                <a:buChar char="•"/>
                <a:defRPr/>
              </a:pPr>
              <a:r>
                <a:rPr lang="en-US" sz="1200" dirty="0">
                  <a:solidFill>
                    <a:srgbClr val="404040"/>
                  </a:solidFill>
                </a:rPr>
                <a:t>Benefit Planning </a:t>
              </a:r>
              <a:br>
                <a:rPr lang="en-US" sz="1200" dirty="0">
                  <a:solidFill>
                    <a:srgbClr val="404040"/>
                  </a:solidFill>
                </a:rPr>
              </a:br>
              <a:r>
                <a:rPr lang="en-US" sz="1200" dirty="0">
                  <a:solidFill>
                    <a:srgbClr val="404040"/>
                  </a:solidFill>
                </a:rPr>
                <a:t>&amp; Selection</a:t>
              </a:r>
            </a:p>
            <a:p>
              <a:pPr marL="111125" indent="-111125" eaLnBrk="0" hangingPunct="0">
                <a:spcAft>
                  <a:spcPts val="1000"/>
                </a:spcAft>
                <a:buFont typeface="Arial"/>
                <a:buChar char="•"/>
                <a:defRPr/>
              </a:pPr>
              <a:r>
                <a:rPr lang="en-US" sz="1200" dirty="0">
                  <a:solidFill>
                    <a:srgbClr val="404040"/>
                  </a:solidFill>
                </a:rPr>
                <a:t>Life Event Management</a:t>
              </a:r>
            </a:p>
            <a:p>
              <a:pPr marL="111125" indent="-111125" eaLnBrk="0" hangingPunct="0">
                <a:spcAft>
                  <a:spcPts val="1000"/>
                </a:spcAft>
                <a:buFont typeface="Arial"/>
                <a:buChar char="•"/>
                <a:defRPr/>
              </a:pPr>
              <a:r>
                <a:rPr lang="en-US" sz="1200" dirty="0">
                  <a:solidFill>
                    <a:srgbClr val="404040"/>
                  </a:solidFill>
                </a:rPr>
                <a:t>Outreach Management </a:t>
              </a:r>
            </a:p>
            <a:p>
              <a:pPr marL="111125" indent="-111125" eaLnBrk="0" hangingPunct="0">
                <a:spcAft>
                  <a:spcPts val="1000"/>
                </a:spcAft>
                <a:buFont typeface="Arial"/>
                <a:buChar char="•"/>
                <a:defRPr/>
              </a:pPr>
              <a:r>
                <a:rPr lang="en-US" sz="1200" dirty="0">
                  <a:solidFill>
                    <a:srgbClr val="404040"/>
                  </a:solidFill>
                </a:rPr>
                <a:t>Social Record Management</a:t>
              </a:r>
            </a:p>
            <a:p>
              <a:pPr marL="111125" indent="-111125" eaLnBrk="0" hangingPunct="0">
                <a:spcAft>
                  <a:spcPts val="1000"/>
                </a:spcAft>
                <a:buFont typeface="Arial"/>
                <a:buChar char="•"/>
                <a:defRPr/>
              </a:pPr>
              <a:r>
                <a:rPr lang="en-US" sz="1200" dirty="0">
                  <a:solidFill>
                    <a:srgbClr val="404040"/>
                  </a:solidFill>
                </a:rPr>
                <a:t>Personalized Response</a:t>
              </a:r>
            </a:p>
            <a:p>
              <a:pPr marL="111125" indent="-111125" eaLnBrk="0" hangingPunct="0">
                <a:spcAft>
                  <a:spcPts val="1000"/>
                </a:spcAft>
                <a:buFont typeface="Arial"/>
                <a:buChar char="•"/>
                <a:defRPr/>
              </a:pPr>
              <a:r>
                <a:rPr lang="en-US" sz="1200" dirty="0">
                  <a:solidFill>
                    <a:srgbClr val="404040"/>
                  </a:solidFill>
                </a:rPr>
                <a:t>Identity &amp; Fraud Prevention</a:t>
              </a:r>
            </a:p>
          </p:txBody>
        </p:sp>
        <p:cxnSp>
          <p:nvCxnSpPr>
            <p:cNvPr id="23578" name="Straight Connector 27"/>
            <p:cNvCxnSpPr>
              <a:cxnSpLocks noChangeShapeType="1"/>
            </p:cNvCxnSpPr>
            <p:nvPr/>
          </p:nvCxnSpPr>
          <p:spPr bwMode="auto">
            <a:xfrm>
              <a:off x="-2218619" y="2220736"/>
              <a:ext cx="1531325" cy="0"/>
            </a:xfrm>
            <a:prstGeom prst="line">
              <a:avLst/>
            </a:prstGeom>
            <a:noFill/>
            <a:ln w="19050" algn="ctr">
              <a:solidFill>
                <a:srgbClr val="FFFFFF"/>
              </a:solidFill>
              <a:round/>
              <a:headEnd/>
              <a:tailEnd/>
            </a:ln>
          </p:spPr>
        </p:cxnSp>
        <p:cxnSp>
          <p:nvCxnSpPr>
            <p:cNvPr id="23579" name="Straight Connector 29"/>
            <p:cNvCxnSpPr>
              <a:cxnSpLocks noChangeShapeType="1"/>
            </p:cNvCxnSpPr>
            <p:nvPr/>
          </p:nvCxnSpPr>
          <p:spPr bwMode="auto">
            <a:xfrm flipV="1">
              <a:off x="-2217533" y="1610704"/>
              <a:ext cx="0" cy="4363059"/>
            </a:xfrm>
            <a:prstGeom prst="line">
              <a:avLst/>
            </a:prstGeom>
            <a:noFill/>
            <a:ln w="76200" algn="ctr">
              <a:solidFill>
                <a:srgbClr val="003F69"/>
              </a:solidFill>
              <a:round/>
              <a:headEnd/>
              <a:tailEnd/>
            </a:ln>
          </p:spPr>
        </p:cxnSp>
      </p:grpSp>
    </p:spTree>
    <p:extLst>
      <p:ext uri="{BB962C8B-B14F-4D97-AF65-F5344CB8AC3E}">
        <p14:creationId xmlns:p14="http://schemas.microsoft.com/office/powerpoint/2010/main" xmlns="" val="18596004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entagon 36"/>
          <p:cNvSpPr/>
          <p:nvPr/>
        </p:nvSpPr>
        <p:spPr bwMode="auto">
          <a:xfrm>
            <a:off x="466725" y="4757738"/>
            <a:ext cx="8461375" cy="1681162"/>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lstStyle/>
          <a:p>
            <a:pPr algn="ctr">
              <a:defRPr/>
            </a:pPr>
            <a:endParaRPr lang="en-US" b="1" kern="0" dirty="0">
              <a:solidFill>
                <a:srgbClr val="00B050"/>
              </a:solidFill>
              <a:latin typeface="Arial" pitchFamily="34" charset="0"/>
              <a:ea typeface="ＭＳ Ｐゴシック" pitchFamily="34" charset="-128"/>
            </a:endParaRPr>
          </a:p>
        </p:txBody>
      </p:sp>
      <p:sp>
        <p:nvSpPr>
          <p:cNvPr id="38" name="Rectangle 37"/>
          <p:cNvSpPr/>
          <p:nvPr/>
        </p:nvSpPr>
        <p:spPr>
          <a:xfrm>
            <a:off x="457200" y="4762500"/>
            <a:ext cx="1649413" cy="1676400"/>
          </a:xfrm>
          <a:prstGeom prst="rect">
            <a:avLst/>
          </a:prstGeom>
          <a:solidFill>
            <a:srgbClr val="00B2DA"/>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39" name="Pentagon 38"/>
          <p:cNvSpPr/>
          <p:nvPr/>
        </p:nvSpPr>
        <p:spPr bwMode="auto">
          <a:xfrm>
            <a:off x="454025" y="3005138"/>
            <a:ext cx="8461375" cy="1681162"/>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40" name="Pentagon 39"/>
          <p:cNvSpPr/>
          <p:nvPr/>
        </p:nvSpPr>
        <p:spPr bwMode="auto">
          <a:xfrm>
            <a:off x="454025" y="1270000"/>
            <a:ext cx="8461375" cy="1681163"/>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42" name="Rectangle 41"/>
          <p:cNvSpPr/>
          <p:nvPr/>
        </p:nvSpPr>
        <p:spPr bwMode="auto">
          <a:xfrm>
            <a:off x="446088" y="3022600"/>
            <a:ext cx="1649412" cy="1668463"/>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43" name="Rectangle 42"/>
          <p:cNvSpPr/>
          <p:nvPr/>
        </p:nvSpPr>
        <p:spPr bwMode="auto">
          <a:xfrm>
            <a:off x="446088" y="1287463"/>
            <a:ext cx="1649412" cy="1668462"/>
          </a:xfrm>
          <a:prstGeom prst="rect">
            <a:avLst/>
          </a:prstGeom>
          <a:solidFill>
            <a:srgbClr val="FFCF01"/>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44" name="Rectangle 38"/>
          <p:cNvSpPr>
            <a:spLocks noChangeArrowheads="1"/>
          </p:cNvSpPr>
          <p:nvPr/>
        </p:nvSpPr>
        <p:spPr bwMode="auto">
          <a:xfrm>
            <a:off x="2116136" y="1391854"/>
            <a:ext cx="6062663" cy="1477328"/>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Social Industry Specific</a:t>
            </a:r>
          </a:p>
          <a:p>
            <a:pPr marL="628650" lvl="1" indent="-171450">
              <a:spcBef>
                <a:spcPts val="400"/>
              </a:spcBef>
              <a:buFont typeface="Arial" panose="020B0604020202020204" pitchFamily="34" charset="0"/>
              <a:buChar char="•"/>
            </a:pPr>
            <a:r>
              <a:rPr lang="en-US" sz="1200" dirty="0"/>
              <a:t>Domain Specific Platform, built to address the core needs of Social Organizations</a:t>
            </a:r>
          </a:p>
          <a:p>
            <a:pPr marL="628650" lvl="1" indent="-171450">
              <a:spcBef>
                <a:spcPts val="400"/>
              </a:spcBef>
              <a:buFont typeface="Arial" panose="020B0604020202020204" pitchFamily="34" charset="0"/>
              <a:buChar char="•"/>
            </a:pPr>
            <a:r>
              <a:rPr lang="en-US" sz="1200" dirty="0"/>
              <a:t>Pre-defined, best-in-class business processes supporting the complete social lifecycle</a:t>
            </a:r>
          </a:p>
          <a:p>
            <a:pPr marL="628650" lvl="1" indent="-171450">
              <a:spcBef>
                <a:spcPts val="400"/>
              </a:spcBef>
              <a:buFont typeface="Arial" panose="020B0604020202020204" pitchFamily="34" charset="0"/>
              <a:buChar char="•"/>
            </a:pPr>
            <a:r>
              <a:rPr lang="en-US" sz="1200" dirty="0"/>
              <a:t>Role-based User Experience targeted at the needs of stakeholders</a:t>
            </a:r>
            <a:endParaRPr lang="en-IE" altLang="ja-JP" sz="1200" kern="0" dirty="0"/>
          </a:p>
        </p:txBody>
      </p:sp>
      <p:sp>
        <p:nvSpPr>
          <p:cNvPr id="45" name="Rectangle 38"/>
          <p:cNvSpPr>
            <a:spLocks noChangeArrowheads="1"/>
          </p:cNvSpPr>
          <p:nvPr/>
        </p:nvSpPr>
        <p:spPr bwMode="auto">
          <a:xfrm>
            <a:off x="2197098" y="3205175"/>
            <a:ext cx="5900738" cy="1292662"/>
          </a:xfrm>
          <a:prstGeom prst="rect">
            <a:avLst/>
          </a:prstGeom>
          <a:noFill/>
          <a:ln w="9525">
            <a:noFill/>
            <a:miter lim="800000"/>
            <a:headEnd/>
            <a:tailEnd/>
          </a:ln>
          <a:effectLst>
            <a:prstShdw prst="shdw17" dist="17961" dir="2700000">
              <a:srgbClr val="006B8F"/>
            </a:prstShdw>
          </a:effectLst>
        </p:spPr>
        <p:txBody>
          <a:bodyPr wrap="square">
            <a:spAutoFit/>
          </a:bodyPr>
          <a:lstStyle/>
          <a:p>
            <a:r>
              <a:rPr lang="en-US" sz="2000" dirty="0"/>
              <a:t>Dynamic Programs</a:t>
            </a:r>
          </a:p>
          <a:p>
            <a:pPr marL="742950" lvl="1" indent="-285750">
              <a:spcBef>
                <a:spcPts val="400"/>
              </a:spcBef>
              <a:buFont typeface="Arial" panose="020B0604020202020204" pitchFamily="34" charset="0"/>
              <a:buChar char="•"/>
            </a:pPr>
            <a:r>
              <a:rPr lang="en-US" sz="1200" dirty="0"/>
              <a:t>Business User Tools for program creation and modification</a:t>
            </a:r>
          </a:p>
          <a:p>
            <a:pPr marL="742950" lvl="1" indent="-285750">
              <a:spcBef>
                <a:spcPts val="400"/>
              </a:spcBef>
              <a:buFont typeface="Arial" panose="020B0604020202020204" pitchFamily="34" charset="0"/>
              <a:buChar char="•"/>
            </a:pPr>
            <a:r>
              <a:rPr lang="en-US" sz="1200" dirty="0"/>
              <a:t>Configurable, end-to-end business processes support </a:t>
            </a:r>
          </a:p>
          <a:p>
            <a:pPr marL="742950" lvl="1" indent="-285750">
              <a:spcBef>
                <a:spcPts val="400"/>
              </a:spcBef>
              <a:buFont typeface="Arial" panose="020B0604020202020204" pitchFamily="34" charset="0"/>
              <a:buChar char="•"/>
            </a:pPr>
            <a:r>
              <a:rPr lang="en-US" sz="1200" dirty="0"/>
              <a:t>Configurability built on top of a core social application, delivering the flexibility and adaptability required by Social organizations</a:t>
            </a:r>
          </a:p>
        </p:txBody>
      </p:sp>
      <p:sp>
        <p:nvSpPr>
          <p:cNvPr id="46" name="Rectangle 38"/>
          <p:cNvSpPr>
            <a:spLocks noChangeArrowheads="1"/>
          </p:cNvSpPr>
          <p:nvPr/>
        </p:nvSpPr>
        <p:spPr bwMode="auto">
          <a:xfrm>
            <a:off x="2197098" y="4985695"/>
            <a:ext cx="5842000" cy="1292662"/>
          </a:xfrm>
          <a:prstGeom prst="rect">
            <a:avLst/>
          </a:prstGeom>
          <a:noFill/>
          <a:ln w="9525">
            <a:noFill/>
            <a:miter lim="800000"/>
            <a:headEnd/>
            <a:tailEnd/>
          </a:ln>
          <a:effectLst>
            <a:prstShdw prst="shdw17" dist="17961" dir="2700000">
              <a:srgbClr val="006B8F"/>
            </a:prstShdw>
          </a:effectLst>
        </p:spPr>
        <p:txBody>
          <a:bodyPr wrap="square">
            <a:spAutoFit/>
          </a:bodyPr>
          <a:lstStyle/>
          <a:p>
            <a:pPr>
              <a:spcBef>
                <a:spcPts val="400"/>
              </a:spcBef>
            </a:pPr>
            <a:r>
              <a:rPr lang="en-US" sz="2000" dirty="0"/>
              <a:t>Platform for the Future</a:t>
            </a:r>
          </a:p>
          <a:p>
            <a:pPr marL="800100" lvl="1" indent="-342900">
              <a:spcBef>
                <a:spcPts val="400"/>
              </a:spcBef>
              <a:buFont typeface="Arial" panose="020B0604020202020204" pitchFamily="34" charset="0"/>
              <a:buChar char="•"/>
            </a:pPr>
            <a:r>
              <a:rPr lang="en-US" sz="1200" dirty="0"/>
              <a:t>Flexibility to support Traditional and Outcome-focused delivery </a:t>
            </a:r>
          </a:p>
          <a:p>
            <a:pPr marL="800100" lvl="1" indent="-342900">
              <a:spcBef>
                <a:spcPts val="400"/>
              </a:spcBef>
              <a:buFont typeface="Arial" panose="020B0604020202020204" pitchFamily="34" charset="0"/>
              <a:buChar char="•"/>
            </a:pPr>
            <a:r>
              <a:rPr lang="en-US" sz="1200" dirty="0"/>
              <a:t>Toolsets to support differential response </a:t>
            </a:r>
          </a:p>
          <a:p>
            <a:pPr marL="800100" lvl="1" indent="-342900">
              <a:spcBef>
                <a:spcPts val="400"/>
              </a:spcBef>
              <a:buFont typeface="Arial" panose="020B0604020202020204" pitchFamily="34" charset="0"/>
              <a:buChar char="•"/>
            </a:pPr>
            <a:r>
              <a:rPr lang="en-US" sz="1200" dirty="0"/>
              <a:t>Agility to prototype and adopt new programs and delivery models (e.g., conditional cash transfers, social impact bonds) </a:t>
            </a:r>
          </a:p>
        </p:txBody>
      </p:sp>
      <p:sp>
        <p:nvSpPr>
          <p:cNvPr id="2" name="Title 1"/>
          <p:cNvSpPr>
            <a:spLocks noGrp="1"/>
          </p:cNvSpPr>
          <p:nvPr>
            <p:ph type="title"/>
          </p:nvPr>
        </p:nvSpPr>
        <p:spPr/>
        <p:txBody>
          <a:bodyPr/>
          <a:lstStyle/>
          <a:p>
            <a:r>
              <a:rPr lang="en-US" dirty="0" smtClean="0"/>
              <a:t>IBM Cúram Social Program Management Platform is the foundation</a:t>
            </a:r>
            <a:endParaRPr lang="en-US" dirty="0"/>
          </a:p>
        </p:txBody>
      </p:sp>
    </p:spTree>
    <p:extLst>
      <p:ext uri="{BB962C8B-B14F-4D97-AF65-F5344CB8AC3E}">
        <p14:creationId xmlns:p14="http://schemas.microsoft.com/office/powerpoint/2010/main" xmlns="" val="15632608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874"/>
            <a:ext cx="8203814" cy="954701"/>
          </a:xfrm>
        </p:spPr>
        <p:txBody>
          <a:bodyPr/>
          <a:lstStyle/>
          <a:p>
            <a:pPr>
              <a:tabLst>
                <a:tab pos="796925" algn="l"/>
              </a:tabLst>
            </a:pPr>
            <a:r>
              <a:rPr lang="en-US" dirty="0" smtClean="0"/>
              <a:t>The IBM </a:t>
            </a:r>
            <a:r>
              <a:rPr lang="en-US" dirty="0"/>
              <a:t>Cúram Solution for Social Assistance supports a range of social programs that assist eligible individuals and their families during economic hardship</a:t>
            </a:r>
          </a:p>
        </p:txBody>
      </p:sp>
      <p:sp>
        <p:nvSpPr>
          <p:cNvPr id="3" name="Content Placeholder 2"/>
          <p:cNvSpPr>
            <a:spLocks noGrp="1"/>
          </p:cNvSpPr>
          <p:nvPr>
            <p:ph idx="1"/>
          </p:nvPr>
        </p:nvSpPr>
        <p:spPr>
          <a:xfrm>
            <a:off x="5677858" y="1374014"/>
            <a:ext cx="3392286" cy="5308140"/>
          </a:xfrm>
        </p:spPr>
        <p:txBody>
          <a:bodyPr/>
          <a:lstStyle/>
          <a:p>
            <a:r>
              <a:rPr lang="en-US" sz="1400" dirty="0" smtClean="0"/>
              <a:t>The IBM Cúram Solution for Social Assistance supports a broad array of social programs including: </a:t>
            </a:r>
            <a:endParaRPr lang="en-US" sz="1400" dirty="0"/>
          </a:p>
          <a:p>
            <a:pPr lvl="1">
              <a:buFont typeface="Wingdings" panose="05000000000000000000" pitchFamily="2" charset="2"/>
              <a:buChar char="§"/>
            </a:pPr>
            <a:r>
              <a:rPr lang="en-US" sz="1200" dirty="0" smtClean="0"/>
              <a:t>TANF</a:t>
            </a:r>
          </a:p>
          <a:p>
            <a:pPr lvl="1">
              <a:buFont typeface="Wingdings" panose="05000000000000000000" pitchFamily="2" charset="2"/>
              <a:buChar char="§"/>
            </a:pPr>
            <a:r>
              <a:rPr lang="en-US" sz="1200" dirty="0" smtClean="0"/>
              <a:t>SNAP</a:t>
            </a:r>
          </a:p>
          <a:p>
            <a:pPr lvl="1">
              <a:buFont typeface="Wingdings" panose="05000000000000000000" pitchFamily="2" charset="2"/>
              <a:buChar char="§"/>
            </a:pPr>
            <a:r>
              <a:rPr lang="en-US" sz="1200" dirty="0" smtClean="0"/>
              <a:t>Homeless</a:t>
            </a:r>
          </a:p>
          <a:p>
            <a:pPr lvl="1">
              <a:buFont typeface="Wingdings" panose="05000000000000000000" pitchFamily="2" charset="2"/>
              <a:buChar char="§"/>
            </a:pPr>
            <a:r>
              <a:rPr lang="en-US" sz="1200" dirty="0" smtClean="0"/>
              <a:t>Child Welfare</a:t>
            </a:r>
          </a:p>
          <a:p>
            <a:pPr lvl="1">
              <a:buFont typeface="Wingdings" panose="05000000000000000000" pitchFamily="2" charset="2"/>
              <a:buChar char="§"/>
            </a:pPr>
            <a:r>
              <a:rPr lang="en-US" sz="1200" dirty="0" smtClean="0"/>
              <a:t>Child Care</a:t>
            </a:r>
          </a:p>
          <a:p>
            <a:pPr lvl="1">
              <a:buFont typeface="Wingdings" panose="05000000000000000000" pitchFamily="2" charset="2"/>
              <a:buChar char="§"/>
            </a:pPr>
            <a:r>
              <a:rPr lang="en-US" sz="1200" dirty="0" smtClean="0"/>
              <a:t>Juvenile Justice</a:t>
            </a:r>
          </a:p>
          <a:p>
            <a:pPr lvl="1">
              <a:buFont typeface="Wingdings" panose="05000000000000000000" pitchFamily="2" charset="2"/>
              <a:buChar char="§"/>
            </a:pPr>
            <a:r>
              <a:rPr lang="en-US" sz="1200" dirty="0" smtClean="0"/>
              <a:t>Adult Protection Services</a:t>
            </a:r>
          </a:p>
          <a:p>
            <a:pPr marL="285750" lvl="1" indent="0">
              <a:buNone/>
            </a:pPr>
            <a:endParaRPr lang="en-US" sz="1400" dirty="0" smtClean="0"/>
          </a:p>
          <a:p>
            <a:r>
              <a:rPr lang="en-US" sz="1400" dirty="0"/>
              <a:t>The IBM Cúram Solution for Social Assistance helps caseworkers:</a:t>
            </a:r>
          </a:p>
          <a:p>
            <a:pPr lvl="1">
              <a:buFont typeface="Wingdings" panose="05000000000000000000" pitchFamily="2" charset="2"/>
              <a:buChar char="§"/>
            </a:pPr>
            <a:r>
              <a:rPr lang="en-US" sz="1200" dirty="0"/>
              <a:t>Screen eligible program participants to identify optimal programs for their needs; </a:t>
            </a:r>
          </a:p>
          <a:p>
            <a:pPr lvl="1">
              <a:buFont typeface="Wingdings" panose="05000000000000000000" pitchFamily="2" charset="2"/>
              <a:buChar char="§"/>
            </a:pPr>
            <a:r>
              <a:rPr lang="en-US" sz="1200" dirty="0"/>
              <a:t>Determine benefit entitlement and eligibility; </a:t>
            </a:r>
          </a:p>
          <a:p>
            <a:pPr lvl="1">
              <a:buFont typeface="Wingdings" panose="05000000000000000000" pitchFamily="2" charset="2"/>
              <a:buChar char="§"/>
            </a:pPr>
            <a:r>
              <a:rPr lang="en-US" sz="1200" dirty="0"/>
              <a:t>Make payments; and</a:t>
            </a:r>
          </a:p>
          <a:p>
            <a:pPr lvl="1">
              <a:buFont typeface="Wingdings" panose="05000000000000000000" pitchFamily="2" charset="2"/>
              <a:buChar char="§"/>
            </a:pPr>
            <a:r>
              <a:rPr lang="en-US" sz="1200" dirty="0"/>
              <a:t>Manage ongoing changes in circumstances that may affect entitlement</a:t>
            </a:r>
            <a:endParaRPr lang="en-US" sz="1200" dirty="0" smtClean="0"/>
          </a:p>
          <a:p>
            <a:pPr marL="285750" lvl="1" indent="0">
              <a:buNone/>
            </a:pPr>
            <a:endParaRPr lang="en-US" sz="1400" dirty="0"/>
          </a:p>
        </p:txBody>
      </p:sp>
      <p:pic>
        <p:nvPicPr>
          <p:cNvPr id="7" name="Picture 3"/>
          <p:cNvPicPr>
            <a:picLocks noChangeAspect="1"/>
          </p:cNvPicPr>
          <p:nvPr/>
        </p:nvPicPr>
        <p:blipFill>
          <a:blip r:embed="rId2">
            <a:extLst>
              <a:ext uri="{28A0092B-C50C-407E-A947-70E740481C1C}">
                <a14:useLocalDpi xmlns:a14="http://schemas.microsoft.com/office/drawing/2010/main" xmlns="" val="0"/>
              </a:ext>
            </a:extLst>
          </a:blip>
          <a:srcRect r="2126" b="21111"/>
          <a:stretch>
            <a:fillRect/>
          </a:stretch>
        </p:blipFill>
        <p:spPr bwMode="auto">
          <a:xfrm>
            <a:off x="476245" y="1962283"/>
            <a:ext cx="4810125" cy="407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4"/>
          <p:cNvGrpSpPr>
            <a:grpSpLocks/>
          </p:cNvGrpSpPr>
          <p:nvPr/>
        </p:nvGrpSpPr>
        <p:grpSpPr bwMode="auto">
          <a:xfrm>
            <a:off x="236533" y="2970345"/>
            <a:ext cx="2593975" cy="2278063"/>
            <a:chOff x="18143" y="568751"/>
            <a:chExt cx="9089571" cy="6252963"/>
          </a:xfrm>
        </p:grpSpPr>
        <p:pic>
          <p:nvPicPr>
            <p:cNvPr id="12"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1285" y="568751"/>
              <a:ext cx="3438072" cy="228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2416" y="2565790"/>
              <a:ext cx="3425298" cy="26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429" y="708286"/>
              <a:ext cx="3473652" cy="3974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77572" y="735421"/>
              <a:ext cx="2830141" cy="183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33886" y="2848429"/>
              <a:ext cx="3443687" cy="2654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0"/>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143" y="4366522"/>
              <a:ext cx="4483774" cy="2381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 name="Group 15"/>
            <p:cNvGrpSpPr>
              <a:grpSpLocks/>
            </p:cNvGrpSpPr>
            <p:nvPr/>
          </p:nvGrpSpPr>
          <p:grpSpPr bwMode="auto">
            <a:xfrm>
              <a:off x="3268221" y="4612936"/>
              <a:ext cx="3587295" cy="2208778"/>
              <a:chOff x="1043608" y="1052736"/>
              <a:chExt cx="6840760" cy="3600400"/>
            </a:xfrm>
          </p:grpSpPr>
          <p:pic>
            <p:nvPicPr>
              <p:cNvPr id="20" name="Picture 1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043608" y="1052736"/>
                <a:ext cx="6840760"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p:cNvSpPr>
                <a:spLocks noChangeArrowheads="1"/>
              </p:cNvSpPr>
              <p:nvPr/>
            </p:nvSpPr>
            <p:spPr bwMode="auto">
              <a:xfrm>
                <a:off x="6012160" y="3068960"/>
                <a:ext cx="1584176" cy="1224136"/>
              </a:xfrm>
              <a:prstGeom prst="rect">
                <a:avLst/>
              </a:prstGeom>
              <a:solidFill>
                <a:srgbClr val="B657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pPr>
                <a:endParaRPr lang="en-US" altLang="en-US" sz="2400">
                  <a:solidFill>
                    <a:srgbClr val="000000"/>
                  </a:solidFill>
                  <a:ea typeface="MS PGothic" panose="020B0600070205080204" pitchFamily="34" charset="-128"/>
                </a:endParaRPr>
              </a:p>
            </p:txBody>
          </p:sp>
        </p:grpSp>
        <p:pic>
          <p:nvPicPr>
            <p:cNvPr id="19" name="Picture 12"/>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542882" y="4523127"/>
              <a:ext cx="2564832" cy="17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TextBox 19"/>
          <p:cNvSpPr txBox="1">
            <a:spLocks noChangeArrowheads="1"/>
          </p:cNvSpPr>
          <p:nvPr/>
        </p:nvSpPr>
        <p:spPr bwMode="auto">
          <a:xfrm>
            <a:off x="4425945" y="3730758"/>
            <a:ext cx="1189038" cy="5283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ts val="1700"/>
              </a:lnSpc>
            </a:pPr>
            <a:r>
              <a:rPr lang="en-US" altLang="en-US" sz="1600" b="1" dirty="0" smtClean="0">
                <a:solidFill>
                  <a:srgbClr val="00B050"/>
                </a:solidFill>
              </a:rPr>
              <a:t>Social Network</a:t>
            </a:r>
            <a:endParaRPr lang="en-US" altLang="en-US" sz="1600" b="1" dirty="0">
              <a:solidFill>
                <a:srgbClr val="00B050"/>
              </a:solidFill>
            </a:endParaRPr>
          </a:p>
        </p:txBody>
      </p:sp>
    </p:spTree>
    <p:extLst>
      <p:ext uri="{BB962C8B-B14F-4D97-AF65-F5344CB8AC3E}">
        <p14:creationId xmlns:p14="http://schemas.microsoft.com/office/powerpoint/2010/main" xmlns="" val="25995280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829464" y="5551450"/>
            <a:ext cx="6130337" cy="91598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marL="403225" lvl="1" indent="-228600" eaLnBrk="0"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25" name="Rectangle 24"/>
          <p:cNvSpPr/>
          <p:nvPr/>
        </p:nvSpPr>
        <p:spPr>
          <a:xfrm>
            <a:off x="2815540" y="4409308"/>
            <a:ext cx="6130337" cy="91656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marL="403225" lvl="1" indent="-228600" eaLnBrk="0" hangingPunct="0">
              <a:lnSpc>
                <a:spcPts val="13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26" name="Rectangle 25"/>
          <p:cNvSpPr/>
          <p:nvPr/>
        </p:nvSpPr>
        <p:spPr>
          <a:xfrm>
            <a:off x="2829464" y="3275822"/>
            <a:ext cx="6130337" cy="945901"/>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marL="403225" lvl="1" indent="-228600" eaLnBrk="0"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24" name="Rectangle 23"/>
          <p:cNvSpPr/>
          <p:nvPr/>
        </p:nvSpPr>
        <p:spPr>
          <a:xfrm>
            <a:off x="2815542" y="2152086"/>
            <a:ext cx="6130337" cy="944161"/>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marL="403225" lvl="1" indent="-228600" eaLnBrk="0"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43009" name="Rectangle 2"/>
          <p:cNvSpPr>
            <a:spLocks noGrp="1" noChangeArrowheads="1"/>
          </p:cNvSpPr>
          <p:nvPr>
            <p:ph type="title" idx="4294967295"/>
          </p:nvPr>
        </p:nvSpPr>
        <p:spPr>
          <a:xfrm>
            <a:off x="457200" y="685800"/>
            <a:ext cx="8686800" cy="455613"/>
          </a:xfrm>
        </p:spPr>
        <p:txBody>
          <a:bodyPr/>
          <a:lstStyle/>
          <a:p>
            <a:pPr eaLnBrk="1" hangingPunct="1"/>
            <a:r>
              <a:rPr lang="en-AU" dirty="0" smtClean="0"/>
              <a:t>The IBM Cúram for Social Assistance features include:</a:t>
            </a:r>
            <a:endParaRPr lang="en-US" dirty="0" smtClean="0"/>
          </a:p>
        </p:txBody>
      </p:sp>
      <p:pic>
        <p:nvPicPr>
          <p:cNvPr id="43025" name="Picture 16"/>
          <p:cNvPicPr>
            <a:picLocks noChangeAspect="1"/>
          </p:cNvPicPr>
          <p:nvPr/>
        </p:nvPicPr>
        <p:blipFill>
          <a:blip r:embed="rId2"/>
          <a:srcRect l="46085"/>
          <a:stretch>
            <a:fillRect/>
          </a:stretch>
        </p:blipFill>
        <p:spPr bwMode="auto">
          <a:xfrm>
            <a:off x="457200" y="3283831"/>
            <a:ext cx="2372264" cy="937892"/>
          </a:xfrm>
          <a:prstGeom prst="rect">
            <a:avLst/>
          </a:prstGeom>
          <a:noFill/>
          <a:ln w="9525">
            <a:noFill/>
            <a:miter lim="800000"/>
            <a:headEnd/>
            <a:tailEnd/>
          </a:ln>
        </p:spPr>
      </p:pic>
      <p:sp>
        <p:nvSpPr>
          <p:cNvPr id="29" name=" 4"/>
          <p:cNvSpPr/>
          <p:nvPr/>
        </p:nvSpPr>
        <p:spPr bwMode="auto">
          <a:xfrm>
            <a:off x="3125977" y="2241230"/>
            <a:ext cx="4759379" cy="765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lstStyle/>
          <a:p>
            <a:pPr marL="0" lvl="1" defTabSz="533400">
              <a:spcAft>
                <a:spcPts val="0"/>
              </a:spcAft>
              <a:defRPr/>
            </a:pPr>
            <a:r>
              <a:rPr lang="en-US" sz="1600" b="1" dirty="0" smtClean="0">
                <a:solidFill>
                  <a:srgbClr val="1A66A0"/>
                </a:solidFill>
              </a:rPr>
              <a:t>Support for modern caseworkers </a:t>
            </a:r>
            <a:r>
              <a:rPr lang="en-US" sz="1600" dirty="0" smtClean="0">
                <a:solidFill>
                  <a:schemeClr val="tx1"/>
                </a:solidFill>
              </a:rPr>
              <a:t>with </a:t>
            </a:r>
            <a:r>
              <a:rPr lang="en-US" sz="1600" dirty="0">
                <a:solidFill>
                  <a:schemeClr val="tx1"/>
                </a:solidFill>
              </a:rPr>
              <a:t>program-specific processes, information and tools for more efficient, effective </a:t>
            </a:r>
            <a:r>
              <a:rPr lang="en-US" sz="1600" dirty="0" smtClean="0">
                <a:solidFill>
                  <a:schemeClr val="tx1"/>
                </a:solidFill>
              </a:rPr>
              <a:t>management</a:t>
            </a:r>
            <a:r>
              <a:rPr lang="en-US" dirty="0" smtClean="0">
                <a:solidFill>
                  <a:schemeClr val="tx1"/>
                </a:solidFill>
              </a:rPr>
              <a:t>.</a:t>
            </a:r>
            <a:endParaRPr lang="en-US" sz="1600" dirty="0">
              <a:solidFill>
                <a:schemeClr val="tx1"/>
              </a:solidFill>
            </a:endParaRPr>
          </a:p>
        </p:txBody>
      </p:sp>
      <p:pic>
        <p:nvPicPr>
          <p:cNvPr id="43022" name="Picture 17"/>
          <p:cNvPicPr>
            <a:picLocks noChangeAspect="1"/>
          </p:cNvPicPr>
          <p:nvPr/>
        </p:nvPicPr>
        <p:blipFill>
          <a:blip r:embed="rId3"/>
          <a:srcRect l="46400"/>
          <a:stretch>
            <a:fillRect/>
          </a:stretch>
        </p:blipFill>
        <p:spPr bwMode="auto">
          <a:xfrm>
            <a:off x="457200" y="2152086"/>
            <a:ext cx="2372264" cy="944161"/>
          </a:xfrm>
          <a:prstGeom prst="rect">
            <a:avLst/>
          </a:prstGeom>
          <a:noFill/>
          <a:ln w="9525">
            <a:noFill/>
            <a:miter lim="800000"/>
            <a:headEnd/>
            <a:tailEnd/>
          </a:ln>
        </p:spPr>
      </p:pic>
      <p:pic>
        <p:nvPicPr>
          <p:cNvPr id="43019" name="Picture 20"/>
          <p:cNvPicPr>
            <a:picLocks noChangeAspect="1"/>
          </p:cNvPicPr>
          <p:nvPr/>
        </p:nvPicPr>
        <p:blipFill>
          <a:blip r:embed="rId4"/>
          <a:srcRect l="41557"/>
          <a:stretch>
            <a:fillRect/>
          </a:stretch>
        </p:blipFill>
        <p:spPr bwMode="auto">
          <a:xfrm>
            <a:off x="449076" y="1048515"/>
            <a:ext cx="2372451" cy="915987"/>
          </a:xfrm>
          <a:prstGeom prst="rect">
            <a:avLst/>
          </a:prstGeom>
          <a:noFill/>
          <a:ln w="9525">
            <a:noFill/>
            <a:miter lim="800000"/>
            <a:headEnd/>
            <a:tailEnd/>
          </a:ln>
        </p:spPr>
      </p:pic>
      <p:sp>
        <p:nvSpPr>
          <p:cNvPr id="71" name=" 4"/>
          <p:cNvSpPr/>
          <p:nvPr/>
        </p:nvSpPr>
        <p:spPr bwMode="auto">
          <a:xfrm>
            <a:off x="3125977" y="4575781"/>
            <a:ext cx="4759379" cy="5167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lstStyle/>
          <a:p>
            <a:pPr marL="0" lvl="1" defTabSz="533400">
              <a:spcAft>
                <a:spcPts val="0"/>
              </a:spcAft>
              <a:defRPr/>
            </a:pPr>
            <a:r>
              <a:rPr lang="en-US" sz="1600" b="1" dirty="0" smtClean="0">
                <a:solidFill>
                  <a:srgbClr val="1A66A0"/>
                </a:solidFill>
              </a:rPr>
              <a:t>Outcome Management </a:t>
            </a:r>
            <a:r>
              <a:rPr lang="en-US" sz="1600" dirty="0" smtClean="0">
                <a:solidFill>
                  <a:schemeClr val="tx1"/>
                </a:solidFill>
              </a:rPr>
              <a:t>to achieve desired outcomes and for long-term self-sufficiency.</a:t>
            </a:r>
            <a:endParaRPr lang="en-US" sz="1600" dirty="0">
              <a:solidFill>
                <a:schemeClr val="tx1"/>
              </a:solidFill>
            </a:endParaRPr>
          </a:p>
        </p:txBody>
      </p:sp>
      <p:pic>
        <p:nvPicPr>
          <p:cNvPr id="43016" name="Picture 24"/>
          <p:cNvPicPr>
            <a:picLocks noChangeAspect="1"/>
          </p:cNvPicPr>
          <p:nvPr/>
        </p:nvPicPr>
        <p:blipFill>
          <a:blip r:embed="rId5"/>
          <a:srcRect l="40889" t="-1418" r="665" b="1418"/>
          <a:stretch>
            <a:fillRect/>
          </a:stretch>
        </p:blipFill>
        <p:spPr bwMode="auto">
          <a:xfrm>
            <a:off x="449076" y="4409308"/>
            <a:ext cx="2372451" cy="916567"/>
          </a:xfrm>
          <a:prstGeom prst="rect">
            <a:avLst/>
          </a:prstGeom>
          <a:noFill/>
          <a:ln w="9525">
            <a:noFill/>
            <a:miter lim="800000"/>
            <a:headEnd/>
            <a:tailEnd/>
          </a:ln>
        </p:spPr>
      </p:pic>
      <p:sp>
        <p:nvSpPr>
          <p:cNvPr id="23" name=" 4"/>
          <p:cNvSpPr/>
          <p:nvPr/>
        </p:nvSpPr>
        <p:spPr bwMode="auto">
          <a:xfrm>
            <a:off x="3125976" y="5599449"/>
            <a:ext cx="5833825" cy="985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lstStyle/>
          <a:p>
            <a:pPr lvl="0">
              <a:lnSpc>
                <a:spcPts val="1800"/>
              </a:lnSpc>
            </a:pPr>
            <a:r>
              <a:rPr lang="en-US" sz="1600" b="1" dirty="0">
                <a:solidFill>
                  <a:srgbClr val="1A66A0"/>
                </a:solidFill>
              </a:rPr>
              <a:t>A configurable design based on service-oriented architecture (SOA)</a:t>
            </a:r>
            <a:r>
              <a:rPr lang="en-US" sz="1600" dirty="0">
                <a:solidFill>
                  <a:srgbClr val="1A66A0"/>
                </a:solidFill>
              </a:rPr>
              <a:t> </a:t>
            </a:r>
            <a:r>
              <a:rPr lang="en-US" sz="1600" dirty="0">
                <a:solidFill>
                  <a:schemeClr val="tx1"/>
                </a:solidFill>
              </a:rPr>
              <a:t>so solutions can be configured and administered, rather than coded in costlier, traditional approaches.</a:t>
            </a:r>
          </a:p>
        </p:txBody>
      </p:sp>
      <p:pic>
        <p:nvPicPr>
          <p:cNvPr id="33" name="Picture 18"/>
          <p:cNvPicPr>
            <a:picLocks noChangeAspect="1"/>
          </p:cNvPicPr>
          <p:nvPr/>
        </p:nvPicPr>
        <p:blipFill>
          <a:blip r:embed="rId6"/>
          <a:srcRect l="44920"/>
          <a:stretch>
            <a:fillRect/>
          </a:stretch>
        </p:blipFill>
        <p:spPr bwMode="auto">
          <a:xfrm>
            <a:off x="457130" y="5541004"/>
            <a:ext cx="2372334" cy="918067"/>
          </a:xfrm>
          <a:prstGeom prst="rect">
            <a:avLst/>
          </a:prstGeom>
          <a:noFill/>
          <a:ln w="9525">
            <a:noFill/>
            <a:miter lim="800000"/>
            <a:headEnd/>
            <a:tailEnd/>
          </a:ln>
        </p:spPr>
      </p:pic>
      <p:sp>
        <p:nvSpPr>
          <p:cNvPr id="22" name="Rectangle 21"/>
          <p:cNvSpPr/>
          <p:nvPr/>
        </p:nvSpPr>
        <p:spPr>
          <a:xfrm>
            <a:off x="2815543" y="1048515"/>
            <a:ext cx="6130337" cy="91598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marL="403225" lvl="1" indent="-228600" eaLnBrk="0"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46" name=" 4"/>
          <p:cNvSpPr/>
          <p:nvPr/>
        </p:nvSpPr>
        <p:spPr bwMode="auto">
          <a:xfrm>
            <a:off x="3125976" y="1156138"/>
            <a:ext cx="5149343" cy="869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lstStyle/>
          <a:p>
            <a:pPr marL="0" lvl="1" defTabSz="533400">
              <a:spcAft>
                <a:spcPts val="0"/>
              </a:spcAft>
              <a:defRPr/>
            </a:pPr>
            <a:r>
              <a:rPr lang="en-US" sz="1600" b="1" dirty="0" smtClean="0">
                <a:solidFill>
                  <a:srgbClr val="1A66A0"/>
                </a:solidFill>
              </a:rPr>
              <a:t>Citizen-centric service delivery</a:t>
            </a:r>
            <a:r>
              <a:rPr lang="en-US" sz="1600" b="1" dirty="0" smtClean="0">
                <a:solidFill>
                  <a:schemeClr val="tx1"/>
                </a:solidFill>
              </a:rPr>
              <a:t> </a:t>
            </a:r>
            <a:r>
              <a:rPr lang="en-US" sz="1600" dirty="0" smtClean="0">
                <a:solidFill>
                  <a:schemeClr val="tx1"/>
                </a:solidFill>
              </a:rPr>
              <a:t>to </a:t>
            </a:r>
            <a:r>
              <a:rPr lang="en-US" sz="1600" dirty="0">
                <a:solidFill>
                  <a:schemeClr val="tx1"/>
                </a:solidFill>
              </a:rPr>
              <a:t>ensure that programs and services are based on a solid understanding of the individual’s and family’s needs.</a:t>
            </a:r>
          </a:p>
        </p:txBody>
      </p:sp>
      <p:sp>
        <p:nvSpPr>
          <p:cNvPr id="70" name=" 4"/>
          <p:cNvSpPr/>
          <p:nvPr/>
        </p:nvSpPr>
        <p:spPr bwMode="auto">
          <a:xfrm>
            <a:off x="3125977" y="3275822"/>
            <a:ext cx="5833824" cy="1007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lstStyle/>
          <a:p>
            <a:pPr marL="0" lvl="1" defTabSz="533400">
              <a:lnSpc>
                <a:spcPts val="1800"/>
              </a:lnSpc>
              <a:spcAft>
                <a:spcPts val="0"/>
              </a:spcAft>
              <a:defRPr/>
            </a:pPr>
            <a:r>
              <a:rPr lang="en-US" sz="1600" b="1" dirty="0" smtClean="0">
                <a:solidFill>
                  <a:srgbClr val="1A66A0"/>
                </a:solidFill>
              </a:rPr>
              <a:t>Integrated eligibility and entitlement payment management systems</a:t>
            </a:r>
            <a:r>
              <a:rPr lang="en-US" sz="1600" b="1" dirty="0" smtClean="0">
                <a:solidFill>
                  <a:schemeClr val="tx1"/>
                </a:solidFill>
              </a:rPr>
              <a:t> </a:t>
            </a:r>
            <a:r>
              <a:rPr lang="en-US" sz="1600" dirty="0" smtClean="0">
                <a:solidFill>
                  <a:schemeClr val="tx1"/>
                </a:solidFill>
              </a:rPr>
              <a:t>that </a:t>
            </a:r>
            <a:r>
              <a:rPr lang="en-US" sz="1600" dirty="0">
                <a:solidFill>
                  <a:schemeClr val="tx1"/>
                </a:solidFill>
              </a:rPr>
              <a:t>allow new programs to be created, existing programs to be modified quickly, and recipient changes to be applied automatically</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xmlns="" val="6543762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2575" y="581917"/>
            <a:ext cx="8580438" cy="872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a:lnSpc>
                <a:spcPts val="2000"/>
              </a:lnSpc>
              <a:buNone/>
            </a:pPr>
            <a:r>
              <a:rPr lang="en-US" sz="2000" dirty="0">
                <a:solidFill>
                  <a:schemeClr val="tx1"/>
                </a:solidFill>
              </a:rPr>
              <a:t>A </a:t>
            </a:r>
            <a:r>
              <a:rPr lang="en-US" sz="2000" dirty="0" smtClean="0">
                <a:solidFill>
                  <a:schemeClr val="tx1"/>
                </a:solidFill>
              </a:rPr>
              <a:t>Canadian government agency </a:t>
            </a:r>
            <a:r>
              <a:rPr lang="en-US" sz="2000" dirty="0">
                <a:solidFill>
                  <a:schemeClr val="tx1"/>
                </a:solidFill>
              </a:rPr>
              <a:t>responsible for administering </a:t>
            </a:r>
            <a:r>
              <a:rPr lang="en-US" sz="2000" dirty="0" smtClean="0">
                <a:solidFill>
                  <a:schemeClr val="tx1"/>
                </a:solidFill>
              </a:rPr>
              <a:t>social services programs implements IBM Cúram to streamline processes</a:t>
            </a:r>
            <a:r>
              <a:rPr lang="en-US" sz="2000" dirty="0">
                <a:solidFill>
                  <a:schemeClr val="tx1"/>
                </a:solidFill>
              </a:rPr>
              <a:t> </a:t>
            </a:r>
            <a:r>
              <a:rPr lang="en-US" sz="2000" dirty="0" smtClean="0">
                <a:solidFill>
                  <a:schemeClr val="tx1"/>
                </a:solidFill>
              </a:rPr>
              <a:t>and improve outcomes through a better understanding of citizen needs</a:t>
            </a:r>
            <a:endParaRPr lang="en-US" sz="2000" dirty="0">
              <a:solidFill>
                <a:schemeClr val="tx1"/>
              </a:solidFill>
            </a:endParaRPr>
          </a:p>
        </p:txBody>
      </p:sp>
      <p:sp>
        <p:nvSpPr>
          <p:cNvPr id="6148" name="Line 3"/>
          <p:cNvSpPr>
            <a:spLocks noChangeShapeType="1"/>
          </p:cNvSpPr>
          <p:nvPr/>
        </p:nvSpPr>
        <p:spPr bwMode="auto">
          <a:xfrm flipV="1">
            <a:off x="371475" y="1520636"/>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223838" y="4383773"/>
            <a:ext cx="2286000" cy="328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dirty="0">
                <a:solidFill>
                  <a:srgbClr val="1562AE"/>
                </a:solidFill>
                <a:latin typeface="+mn-lt"/>
                <a:cs typeface="+mn-cs"/>
              </a:rPr>
              <a:t>Solution </a:t>
            </a:r>
            <a:r>
              <a:rPr lang="en-US" altLang="en-US" sz="1400" b="1" dirty="0" smtClean="0">
                <a:solidFill>
                  <a:srgbClr val="1562AE"/>
                </a:solidFill>
                <a:latin typeface="+mn-lt"/>
                <a:cs typeface="+mn-cs"/>
              </a:rPr>
              <a:t>components</a:t>
            </a:r>
            <a:endParaRPr lang="en-US" altLang="en-US" sz="1400" b="1" dirty="0">
              <a:solidFill>
                <a:srgbClr val="1562AE"/>
              </a:solidFill>
              <a:latin typeface="+mn-lt"/>
              <a:cs typeface="+mn-cs"/>
            </a:endParaRPr>
          </a:p>
        </p:txBody>
      </p:sp>
      <p:sp>
        <p:nvSpPr>
          <p:cNvPr id="6156" name="Rectangle 2"/>
          <p:cNvSpPr>
            <a:spLocks noChangeArrowheads="1"/>
          </p:cNvSpPr>
          <p:nvPr/>
        </p:nvSpPr>
        <p:spPr bwMode="auto">
          <a:xfrm>
            <a:off x="285444" y="4642045"/>
            <a:ext cx="292676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Appeals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Evidence Broker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Provider </a:t>
            </a:r>
            <a:r>
              <a:rPr lang="en-US" sz="1200" dirty="0" smtClean="0">
                <a:solidFill>
                  <a:schemeClr val="tx1"/>
                </a:solidFill>
              </a:rPr>
              <a:t>Management</a:t>
            </a: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Social Program Management Platform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Verification Engine </a:t>
            </a:r>
            <a:endParaRPr lang="en-US" sz="1200" dirty="0" smtClean="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Business Intelligence and </a:t>
            </a:r>
            <a:r>
              <a:rPr lang="en-US" sz="1200" dirty="0" smtClean="0">
                <a:solidFill>
                  <a:schemeClr val="tx1"/>
                </a:solidFill>
              </a:rPr>
              <a:t>Analytics</a:t>
            </a:r>
            <a:endParaRPr lang="en-US" sz="1200" dirty="0">
              <a:solidFill>
                <a:schemeClr val="tx1"/>
              </a:solidFill>
            </a:endParaRPr>
          </a:p>
          <a:p>
            <a:pPr marL="171450" indent="-171450"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Social Enterprise </a:t>
            </a:r>
            <a:r>
              <a:rPr lang="en-US" sz="1200" dirty="0" smtClean="0">
                <a:solidFill>
                  <a:schemeClr val="tx1"/>
                </a:solidFill>
              </a:rPr>
              <a:t>Collaboration</a:t>
            </a:r>
            <a:endParaRPr lang="en-US" altLang="en-US" sz="1200" dirty="0">
              <a:solidFill>
                <a:schemeClr val="tx1"/>
              </a:solidFill>
            </a:endParaRPr>
          </a:p>
        </p:txBody>
      </p:sp>
      <p:sp>
        <p:nvSpPr>
          <p:cNvPr id="2" name="TextBox 1"/>
          <p:cNvSpPr txBox="1"/>
          <p:nvPr/>
        </p:nvSpPr>
        <p:spPr>
          <a:xfrm>
            <a:off x="3508602" y="3350911"/>
            <a:ext cx="5482997" cy="3416320"/>
          </a:xfrm>
          <a:prstGeom prst="rect">
            <a:avLst/>
          </a:prstGeom>
          <a:noFill/>
        </p:spPr>
        <p:txBody>
          <a:bodyPr wrap="square" rtlCol="0">
            <a:spAutoFit/>
          </a:bodyPr>
          <a:lstStyle/>
          <a:p>
            <a:pPr>
              <a:lnSpc>
                <a:spcPts val="1400"/>
              </a:lnSpc>
            </a:pPr>
            <a:r>
              <a:rPr lang="en-US" sz="1200" b="1" dirty="0" smtClean="0">
                <a:latin typeface="+mn-lt"/>
              </a:rPr>
              <a:t>Business Challenge:</a:t>
            </a:r>
            <a:r>
              <a:rPr lang="en-US" sz="1200" dirty="0">
                <a:latin typeface="+mn-lt"/>
              </a:rPr>
              <a:t> </a:t>
            </a:r>
            <a:r>
              <a:rPr lang="en-US" sz="1200" dirty="0" smtClean="0">
                <a:latin typeface="+mn-lt"/>
              </a:rPr>
              <a:t>A </a:t>
            </a:r>
            <a:r>
              <a:rPr lang="en-US" sz="1200" dirty="0">
                <a:latin typeface="+mn-lt"/>
              </a:rPr>
              <a:t>complex and fragmented system of government and independent agencies provided access to </a:t>
            </a:r>
            <a:r>
              <a:rPr lang="en-US" sz="1200" dirty="0" smtClean="0">
                <a:latin typeface="+mn-lt"/>
              </a:rPr>
              <a:t>services in this Canadian province.  </a:t>
            </a:r>
            <a:r>
              <a:rPr lang="en-US" sz="1200" dirty="0">
                <a:latin typeface="+mn-lt"/>
              </a:rPr>
              <a:t>Over time, the complex nature of the system resulted in inequitable and inefficient service delivery.  </a:t>
            </a:r>
            <a:r>
              <a:rPr lang="en-US" sz="1200" dirty="0" smtClean="0">
                <a:latin typeface="+mn-lt"/>
              </a:rPr>
              <a:t>Many </a:t>
            </a:r>
            <a:r>
              <a:rPr lang="en-US" sz="1200" dirty="0">
                <a:latin typeface="+mn-lt"/>
              </a:rPr>
              <a:t>different paper-based processes and </a:t>
            </a:r>
            <a:r>
              <a:rPr lang="en-US" sz="1200" dirty="0" smtClean="0">
                <a:latin typeface="+mn-lt"/>
              </a:rPr>
              <a:t>dozens of </a:t>
            </a:r>
            <a:r>
              <a:rPr lang="en-US" sz="1200" dirty="0">
                <a:latin typeface="+mn-lt"/>
              </a:rPr>
              <a:t>disparate IT </a:t>
            </a:r>
            <a:r>
              <a:rPr lang="en-US" sz="1200" dirty="0" smtClean="0">
                <a:latin typeface="+mn-lt"/>
              </a:rPr>
              <a:t>applications were used </a:t>
            </a:r>
            <a:r>
              <a:rPr lang="en-US" sz="1200" dirty="0">
                <a:latin typeface="+mn-lt"/>
              </a:rPr>
              <a:t>to evaluate each citizen’s needs, identify available services, request funding and recommend placement. </a:t>
            </a:r>
            <a:endParaRPr lang="en-US" sz="1200" dirty="0" smtClean="0">
              <a:latin typeface="+mn-lt"/>
            </a:endParaRPr>
          </a:p>
          <a:p>
            <a:pPr>
              <a:lnSpc>
                <a:spcPts val="1400"/>
              </a:lnSpc>
            </a:pPr>
            <a:r>
              <a:rPr lang="en-US" sz="1200" dirty="0">
                <a:latin typeface="+mn-lt"/>
              </a:rPr>
              <a:t>The ministry also experienced difficulty measuring the demand for services, resulting in ineffective planning for funding requirements</a:t>
            </a:r>
            <a:r>
              <a:rPr lang="en-US" sz="1200" dirty="0" smtClean="0">
                <a:latin typeface="+mn-lt"/>
              </a:rPr>
              <a:t>.</a:t>
            </a:r>
          </a:p>
          <a:p>
            <a:pPr>
              <a:lnSpc>
                <a:spcPts val="1400"/>
              </a:lnSpc>
            </a:pPr>
            <a:r>
              <a:rPr lang="en-US" sz="1200" dirty="0"/>
              <a:t/>
            </a:r>
            <a:br>
              <a:rPr lang="en-US" sz="1200" dirty="0"/>
            </a:br>
            <a:r>
              <a:rPr lang="en-US" sz="1200" b="1" dirty="0" smtClean="0">
                <a:latin typeface="+mn-lt"/>
              </a:rPr>
              <a:t>The Solution: </a:t>
            </a:r>
            <a:r>
              <a:rPr lang="en-US" sz="1200" dirty="0" smtClean="0">
                <a:latin typeface="+mn-lt"/>
              </a:rPr>
              <a:t>By implementing a suite of IBM Cúram software, the ministry streamlined its business processes</a:t>
            </a:r>
            <a:r>
              <a:rPr lang="en-US" sz="1200" dirty="0">
                <a:latin typeface="+mn-lt"/>
              </a:rPr>
              <a:t> </a:t>
            </a:r>
            <a:r>
              <a:rPr lang="en-US" sz="1200" dirty="0" smtClean="0">
                <a:latin typeface="+mn-lt"/>
              </a:rPr>
              <a:t>including a </a:t>
            </a:r>
            <a:r>
              <a:rPr lang="en-US" sz="1200" dirty="0">
                <a:latin typeface="+mn-lt"/>
              </a:rPr>
              <a:t>standard application and assessment process that ensures people’s needs are assessed consistently. Clear eligibility criteria for accessing services allow the ministry to make more consistent eligibility decisions, helping to reduce errors and possible fraud. In addition, individual support plans, service profiles and active case management through system automation enable better outcomes for citizens while stronger fiscal management and control allows funds to be allocated based on assessed needs and priorities. </a:t>
            </a:r>
          </a:p>
        </p:txBody>
      </p:sp>
      <p:sp>
        <p:nvSpPr>
          <p:cNvPr id="17" name="Text Placeholder 50"/>
          <p:cNvSpPr txBox="1">
            <a:spLocks/>
          </p:cNvSpPr>
          <p:nvPr/>
        </p:nvSpPr>
        <p:spPr bwMode="auto">
          <a:xfrm>
            <a:off x="323850" y="1588470"/>
            <a:ext cx="2786063"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2400"/>
              </a:spcBef>
              <a:spcAft>
                <a:spcPct val="0"/>
              </a:spcAft>
              <a:buClr>
                <a:srgbClr val="000000"/>
              </a:buClr>
              <a:buSzPct val="100000"/>
              <a:buFont typeface="Times New Roman" panose="02020603050405020304" pitchFamily="18" charset="0"/>
              <a:buChar char="•"/>
              <a:defRPr sz="3200">
                <a:solidFill>
                  <a:srgbClr val="5F5D5E"/>
                </a:solidFill>
                <a:latin typeface="+mn-lt"/>
                <a:ea typeface="+mn-ea"/>
                <a:cs typeface="Arial Unicode MS" pitchFamily="32" charset="0"/>
              </a:defRPr>
            </a:lvl1pPr>
            <a:lvl2pPr marL="742950" indent="-285750" algn="l" defTabSz="457200" rtl="0" eaLnBrk="0" fontAlgn="base" hangingPunct="0">
              <a:spcBef>
                <a:spcPts val="1400"/>
              </a:spcBef>
              <a:spcAft>
                <a:spcPct val="0"/>
              </a:spcAft>
              <a:buClr>
                <a:srgbClr val="000000"/>
              </a:buClr>
              <a:buSzPct val="100000"/>
              <a:buFont typeface="Times New Roman" panose="02020603050405020304" pitchFamily="18" charset="0"/>
              <a:buChar char="–"/>
              <a:defRPr sz="2800">
                <a:solidFill>
                  <a:srgbClr val="5F5D5E"/>
                </a:solidFill>
                <a:latin typeface="+mn-lt"/>
                <a:ea typeface="+mn-ea"/>
                <a:cs typeface="Arial Unicode MS" pitchFamily="32"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mn-lt"/>
                <a:ea typeface="+mn-ea"/>
                <a:cs typeface="Arial Unicode MS" pitchFamily="32" charset="0"/>
              </a:defRPr>
            </a:lvl5pPr>
            <a:lvl6pPr marL="25146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6pPr>
            <a:lvl7pPr marL="29718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7pPr>
            <a:lvl8pPr marL="34290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8pPr>
            <a:lvl9pPr marL="38862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9pPr>
          </a:lstStyle>
          <a:p>
            <a:pPr marL="0" lvl="0" indent="0" defTabSz="914400" eaLnBrk="1" hangingPunct="1">
              <a:lnSpc>
                <a:spcPct val="80000"/>
              </a:lnSpc>
              <a:spcBef>
                <a:spcPct val="0"/>
              </a:spcBef>
              <a:buClrTx/>
              <a:buSzTx/>
              <a:buNone/>
            </a:pPr>
            <a:r>
              <a:rPr lang="en-US" altLang="en-US" sz="1800" b="1" kern="0" dirty="0" smtClean="0">
                <a:solidFill>
                  <a:srgbClr val="7FBA00"/>
                </a:solidFill>
                <a:cs typeface="Arial"/>
              </a:rPr>
              <a:t>Needs Focused</a:t>
            </a:r>
          </a:p>
          <a:p>
            <a:pPr marL="0" lvl="0" indent="0" defTabSz="914400" eaLnBrk="1" hangingPunct="1">
              <a:lnSpc>
                <a:spcPts val="1300"/>
              </a:lnSpc>
              <a:spcBef>
                <a:spcPct val="0"/>
              </a:spcBef>
              <a:buClrTx/>
              <a:buSzTx/>
              <a:buNone/>
            </a:pPr>
            <a:r>
              <a:rPr lang="en-US" altLang="en-US" sz="1400" dirty="0">
                <a:solidFill>
                  <a:schemeClr val="tx1"/>
                </a:solidFill>
              </a:rPr>
              <a:t>F</a:t>
            </a:r>
            <a:r>
              <a:rPr lang="en-US" altLang="en-US" sz="1400" dirty="0" smtClean="0">
                <a:solidFill>
                  <a:schemeClr val="tx1"/>
                </a:solidFill>
              </a:rPr>
              <a:t>iscal management and controls allow fund allocation based on needs and priorities</a:t>
            </a:r>
            <a:endParaRPr lang="en-US" altLang="en-US" sz="1400" b="1" kern="0" dirty="0">
              <a:solidFill>
                <a:schemeClr val="tx1"/>
              </a:solidFill>
              <a:cs typeface="Arial"/>
            </a:endParaRPr>
          </a:p>
        </p:txBody>
      </p:sp>
      <p:sp>
        <p:nvSpPr>
          <p:cNvPr id="18" name="Text Placeholder 50"/>
          <p:cNvSpPr>
            <a:spLocks/>
          </p:cNvSpPr>
          <p:nvPr/>
        </p:nvSpPr>
        <p:spPr bwMode="auto">
          <a:xfrm>
            <a:off x="321367" y="2359114"/>
            <a:ext cx="2890838"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FF9933"/>
                </a:solidFill>
                <a:ea typeface="Arial Unicode MS" panose="020B0604020202020204" pitchFamily="34" charset="-128"/>
                <a:cs typeface="Arial Unicode MS" panose="020B0604020202020204" pitchFamily="34" charset="-128"/>
              </a:rPr>
              <a:t>Accuracy</a:t>
            </a:r>
          </a:p>
          <a:p>
            <a:pPr>
              <a:lnSpc>
                <a:spcPts val="1300"/>
              </a:lnSpc>
            </a:pPr>
            <a:r>
              <a:rPr lang="en-US" sz="1400" b="0" dirty="0" smtClean="0"/>
              <a:t>Improved the accuracy of eligibility determinations</a:t>
            </a:r>
            <a:endParaRPr lang="en-US" altLang="en-US" sz="1400" b="0" dirty="0">
              <a:solidFill>
                <a:srgbClr val="FF9933"/>
              </a:solidFill>
              <a:ea typeface="Arial Unicode MS" panose="020B0604020202020204" pitchFamily="34" charset="-128"/>
              <a:cs typeface="Arial Unicode MS" panose="020B0604020202020204" pitchFamily="34" charset="-128"/>
            </a:endParaRPr>
          </a:p>
        </p:txBody>
      </p:sp>
      <p:sp>
        <p:nvSpPr>
          <p:cNvPr id="19" name="Text Placeholder 50"/>
          <p:cNvSpPr>
            <a:spLocks/>
          </p:cNvSpPr>
          <p:nvPr/>
        </p:nvSpPr>
        <p:spPr bwMode="auto">
          <a:xfrm>
            <a:off x="287594" y="3180978"/>
            <a:ext cx="3141407" cy="1150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0099B5"/>
                </a:solidFill>
                <a:ea typeface="Arial Unicode MS" panose="020B0604020202020204" pitchFamily="34" charset="-128"/>
                <a:cs typeface="Arial Unicode MS" panose="020B0604020202020204" pitchFamily="34" charset="-128"/>
              </a:rPr>
              <a:t>Low Risk</a:t>
            </a:r>
          </a:p>
          <a:p>
            <a:pPr>
              <a:lnSpc>
                <a:spcPts val="1300"/>
              </a:lnSpc>
            </a:pPr>
            <a:r>
              <a:rPr lang="en-US" sz="1400" b="0" dirty="0" smtClean="0"/>
              <a:t>Flexible modularity and simple integration with existing systems reduces risk, cost, and time associated with large technology investments</a:t>
            </a:r>
            <a:endParaRPr lang="en-US" altLang="en-US" sz="1400" b="0" dirty="0" smtClean="0">
              <a:solidFill>
                <a:srgbClr val="0099B5"/>
              </a:solidFill>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3706323" y="1524000"/>
            <a:ext cx="5156690" cy="1768008"/>
          </a:xfrm>
          <a:prstGeom prst="rect">
            <a:avLst/>
          </a:prstGeom>
        </p:spPr>
      </p:pic>
    </p:spTree>
    <p:extLst>
      <p:ext uri="{BB962C8B-B14F-4D97-AF65-F5344CB8AC3E}">
        <p14:creationId xmlns:p14="http://schemas.microsoft.com/office/powerpoint/2010/main" xmlns="" val="1199370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2575" y="581917"/>
            <a:ext cx="8580438" cy="872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a:buNone/>
            </a:pPr>
            <a:r>
              <a:rPr lang="en-US" sz="2000" dirty="0" smtClean="0">
                <a:solidFill>
                  <a:schemeClr val="tx1"/>
                </a:solidFill>
              </a:rPr>
              <a:t>A U.S. county social services department implements IBM Cúram to improve services and outcomes for citizens</a:t>
            </a:r>
            <a:endParaRPr lang="en-US" sz="2000" dirty="0">
              <a:solidFill>
                <a:schemeClr val="tx1"/>
              </a:solidFill>
            </a:endParaRPr>
          </a:p>
        </p:txBody>
      </p:sp>
      <p:sp>
        <p:nvSpPr>
          <p:cNvPr id="6148" name="Line 3"/>
          <p:cNvSpPr>
            <a:spLocks noChangeShapeType="1"/>
          </p:cNvSpPr>
          <p:nvPr/>
        </p:nvSpPr>
        <p:spPr bwMode="auto">
          <a:xfrm flipV="1">
            <a:off x="371475" y="1344786"/>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223838" y="4700950"/>
            <a:ext cx="2286000" cy="328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dirty="0">
                <a:solidFill>
                  <a:srgbClr val="1562AE"/>
                </a:solidFill>
                <a:latin typeface="+mn-lt"/>
                <a:cs typeface="+mn-cs"/>
              </a:rPr>
              <a:t>Solution </a:t>
            </a:r>
            <a:r>
              <a:rPr lang="en-US" altLang="en-US" sz="1400" b="1" dirty="0" smtClean="0">
                <a:solidFill>
                  <a:srgbClr val="1562AE"/>
                </a:solidFill>
                <a:latin typeface="+mn-lt"/>
                <a:cs typeface="+mn-cs"/>
              </a:rPr>
              <a:t>component</a:t>
            </a:r>
            <a:endParaRPr lang="en-US" altLang="en-US" sz="1400" b="1" dirty="0">
              <a:solidFill>
                <a:srgbClr val="1562AE"/>
              </a:solidFill>
              <a:latin typeface="+mn-lt"/>
              <a:cs typeface="+mn-cs"/>
            </a:endParaRPr>
          </a:p>
        </p:txBody>
      </p:sp>
      <p:sp>
        <p:nvSpPr>
          <p:cNvPr id="6156" name="Rectangle 2"/>
          <p:cNvSpPr>
            <a:spLocks noChangeArrowheads="1"/>
          </p:cNvSpPr>
          <p:nvPr/>
        </p:nvSpPr>
        <p:spPr bwMode="auto">
          <a:xfrm>
            <a:off x="285444" y="4941637"/>
            <a:ext cx="292676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71450" indent="-171450" eaLnBrk="1" hangingPunct="1">
              <a:lnSpc>
                <a:spcPts val="1400"/>
              </a:lnSpc>
              <a:spcBef>
                <a:spcPct val="0"/>
              </a:spcBef>
              <a:buClr>
                <a:schemeClr val="accent6"/>
              </a:buClr>
              <a:buSzPct val="125000"/>
            </a:pPr>
            <a:r>
              <a:rPr lang="en-US" sz="1200" dirty="0">
                <a:solidFill>
                  <a:schemeClr val="tx1"/>
                </a:solidFill>
              </a:rPr>
              <a:t>IBM Cúram Social Program Management Platform </a:t>
            </a:r>
            <a:endParaRPr lang="en-US" sz="1200" dirty="0" smtClean="0">
              <a:solidFill>
                <a:schemeClr val="tx1"/>
              </a:solidFill>
            </a:endParaRPr>
          </a:p>
          <a:p>
            <a:pPr marL="171450" indent="-171450" eaLnBrk="1" hangingPunct="1">
              <a:lnSpc>
                <a:spcPts val="1400"/>
              </a:lnSpc>
              <a:spcBef>
                <a:spcPct val="0"/>
              </a:spcBef>
              <a:buClr>
                <a:schemeClr val="accent6"/>
              </a:buClr>
              <a:buSzPct val="125000"/>
            </a:pPr>
            <a:r>
              <a:rPr lang="en-US" sz="1200" dirty="0" smtClean="0">
                <a:solidFill>
                  <a:schemeClr val="tx1"/>
                </a:solidFill>
              </a:rPr>
              <a:t>IBM </a:t>
            </a:r>
            <a:r>
              <a:rPr lang="en-US" sz="1200" dirty="0">
                <a:solidFill>
                  <a:schemeClr val="tx1"/>
                </a:solidFill>
              </a:rPr>
              <a:t>Cúram Universal Access </a:t>
            </a:r>
            <a:endParaRPr lang="en-US" sz="1200" dirty="0" smtClean="0">
              <a:solidFill>
                <a:schemeClr val="tx1"/>
              </a:solidFill>
            </a:endParaRPr>
          </a:p>
          <a:p>
            <a:pPr marL="171450" indent="-171450" eaLnBrk="1" hangingPunct="1">
              <a:lnSpc>
                <a:spcPts val="1400"/>
              </a:lnSpc>
              <a:spcBef>
                <a:spcPct val="0"/>
              </a:spcBef>
              <a:buClr>
                <a:schemeClr val="accent6"/>
              </a:buClr>
              <a:buSzPct val="125000"/>
            </a:pPr>
            <a:r>
              <a:rPr lang="en-US" sz="1200" dirty="0" smtClean="0">
                <a:solidFill>
                  <a:schemeClr val="tx1"/>
                </a:solidFill>
              </a:rPr>
              <a:t>IBM </a:t>
            </a:r>
            <a:r>
              <a:rPr lang="en-US" sz="1200" dirty="0">
                <a:solidFill>
                  <a:schemeClr val="tx1"/>
                </a:solidFill>
              </a:rPr>
              <a:t>Cúram Verification </a:t>
            </a:r>
            <a:endParaRPr lang="en-US" sz="1200" dirty="0" smtClean="0">
              <a:solidFill>
                <a:schemeClr val="tx1"/>
              </a:solidFill>
            </a:endParaRPr>
          </a:p>
          <a:p>
            <a:pPr marL="171450" indent="-171450" eaLnBrk="1" hangingPunct="1">
              <a:lnSpc>
                <a:spcPts val="1400"/>
              </a:lnSpc>
              <a:spcBef>
                <a:spcPct val="0"/>
              </a:spcBef>
              <a:buClr>
                <a:schemeClr val="accent6"/>
              </a:buClr>
              <a:buSzPct val="125000"/>
            </a:pPr>
            <a:r>
              <a:rPr lang="en-US" sz="1200" dirty="0" smtClean="0">
                <a:solidFill>
                  <a:schemeClr val="tx1"/>
                </a:solidFill>
              </a:rPr>
              <a:t>IBM </a:t>
            </a:r>
            <a:r>
              <a:rPr lang="en-US" sz="1200" dirty="0">
                <a:solidFill>
                  <a:schemeClr val="tx1"/>
                </a:solidFill>
              </a:rPr>
              <a:t>Cúram Provider </a:t>
            </a:r>
            <a:r>
              <a:rPr lang="en-US" sz="1200" dirty="0" smtClean="0">
                <a:solidFill>
                  <a:schemeClr val="tx1"/>
                </a:solidFill>
              </a:rPr>
              <a:t>Management</a:t>
            </a:r>
          </a:p>
          <a:p>
            <a:pPr marL="171450" indent="-171450" eaLnBrk="1" hangingPunct="1">
              <a:lnSpc>
                <a:spcPts val="1400"/>
              </a:lnSpc>
              <a:spcBef>
                <a:spcPct val="0"/>
              </a:spcBef>
              <a:buClr>
                <a:schemeClr val="accent6"/>
              </a:buClr>
              <a:buSzPct val="125000"/>
            </a:pPr>
            <a:r>
              <a:rPr lang="en-US" sz="1200" dirty="0" smtClean="0">
                <a:solidFill>
                  <a:schemeClr val="tx1"/>
                </a:solidFill>
              </a:rPr>
              <a:t>IBM </a:t>
            </a:r>
            <a:r>
              <a:rPr lang="en-US" sz="1200" dirty="0">
                <a:solidFill>
                  <a:schemeClr val="tx1"/>
                </a:solidFill>
              </a:rPr>
              <a:t>Cúram Income Support </a:t>
            </a:r>
            <a:endParaRPr lang="en-US" sz="1200" dirty="0" smtClean="0">
              <a:solidFill>
                <a:schemeClr val="tx1"/>
              </a:solidFill>
            </a:endParaRPr>
          </a:p>
          <a:p>
            <a:pPr marL="171450" indent="-171450" eaLnBrk="1" hangingPunct="1">
              <a:lnSpc>
                <a:spcPts val="1400"/>
              </a:lnSpc>
              <a:spcBef>
                <a:spcPct val="0"/>
              </a:spcBef>
              <a:buClr>
                <a:schemeClr val="accent6"/>
              </a:buClr>
              <a:buSzPct val="125000"/>
            </a:pPr>
            <a:r>
              <a:rPr lang="en-US" sz="1200" dirty="0" smtClean="0">
                <a:solidFill>
                  <a:schemeClr val="tx1"/>
                </a:solidFill>
              </a:rPr>
              <a:t>IBM </a:t>
            </a:r>
            <a:r>
              <a:rPr lang="en-US" sz="1200" dirty="0">
                <a:solidFill>
                  <a:schemeClr val="tx1"/>
                </a:solidFill>
              </a:rPr>
              <a:t>Cúram Business Intelligence and </a:t>
            </a:r>
            <a:r>
              <a:rPr lang="en-US" sz="1200" dirty="0" smtClean="0">
                <a:solidFill>
                  <a:schemeClr val="tx1"/>
                </a:solidFill>
              </a:rPr>
              <a:t>Analytics</a:t>
            </a:r>
            <a:endParaRPr lang="en-US" altLang="en-US" sz="1200" dirty="0">
              <a:solidFill>
                <a:schemeClr val="tx1"/>
              </a:solidFill>
            </a:endParaRPr>
          </a:p>
        </p:txBody>
      </p:sp>
      <p:sp>
        <p:nvSpPr>
          <p:cNvPr id="2" name="TextBox 1"/>
          <p:cNvSpPr txBox="1"/>
          <p:nvPr/>
        </p:nvSpPr>
        <p:spPr>
          <a:xfrm>
            <a:off x="3508602" y="3024550"/>
            <a:ext cx="5482997" cy="3600986"/>
          </a:xfrm>
          <a:prstGeom prst="rect">
            <a:avLst/>
          </a:prstGeom>
          <a:noFill/>
        </p:spPr>
        <p:txBody>
          <a:bodyPr wrap="square" rtlCol="0">
            <a:spAutoFit/>
          </a:bodyPr>
          <a:lstStyle/>
          <a:p>
            <a:pPr>
              <a:lnSpc>
                <a:spcPts val="1400"/>
              </a:lnSpc>
            </a:pPr>
            <a:r>
              <a:rPr lang="en-US" sz="1200" b="1" dirty="0" smtClean="0">
                <a:latin typeface="+mn-lt"/>
              </a:rPr>
              <a:t>Business Challenge:</a:t>
            </a:r>
            <a:r>
              <a:rPr lang="en-US" sz="1200" dirty="0" smtClean="0">
                <a:latin typeface="+mn-lt"/>
              </a:rPr>
              <a:t>. A U.S. county social services organizations that provides </a:t>
            </a:r>
            <a:r>
              <a:rPr lang="en-US" sz="1200" dirty="0">
                <a:latin typeface="+mn-lt"/>
              </a:rPr>
              <a:t>financial and medical assistance primarily for childless adults and protective services for </a:t>
            </a:r>
            <a:r>
              <a:rPr lang="en-US" sz="1200" dirty="0" smtClean="0">
                <a:latin typeface="+mn-lt"/>
              </a:rPr>
              <a:t>seniors needed to replace a case management system that no </a:t>
            </a:r>
            <a:r>
              <a:rPr lang="en-US" sz="1200" dirty="0">
                <a:latin typeface="+mn-lt"/>
              </a:rPr>
              <a:t>longer supported the county's data-collection </a:t>
            </a:r>
            <a:r>
              <a:rPr lang="en-US" sz="1200" dirty="0" smtClean="0">
                <a:latin typeface="+mn-lt"/>
              </a:rPr>
              <a:t>requirements.  This included the </a:t>
            </a:r>
            <a:r>
              <a:rPr lang="en-US" sz="1200" dirty="0">
                <a:latin typeface="+mn-lt"/>
              </a:rPr>
              <a:t>storage of documentation and evidence used to process referrals from other agencies and hospitals</a:t>
            </a:r>
            <a:r>
              <a:rPr lang="en-US" sz="1200" dirty="0" smtClean="0">
                <a:latin typeface="+mn-lt"/>
              </a:rPr>
              <a:t>.  The case-management function was only </a:t>
            </a:r>
            <a:r>
              <a:rPr lang="en-US" sz="1200" dirty="0">
                <a:latin typeface="+mn-lt"/>
              </a:rPr>
              <a:t>used </a:t>
            </a:r>
            <a:r>
              <a:rPr lang="en-US" sz="1200" dirty="0" smtClean="0">
                <a:latin typeface="+mn-lt"/>
              </a:rPr>
              <a:t>for clients </a:t>
            </a:r>
            <a:r>
              <a:rPr lang="en-US" sz="1200" dirty="0">
                <a:latin typeface="+mn-lt"/>
              </a:rPr>
              <a:t>with serious and recurring problems. The outdated system's technical environment required programming expertise to generate management reports. </a:t>
            </a:r>
            <a:r>
              <a:rPr lang="en-US" sz="1200" dirty="0" smtClean="0">
                <a:latin typeface="+mn-lt"/>
              </a:rPr>
              <a:t> Fragmented information prevented the tracking of outcomes of the county’s social assistance programs.  </a:t>
            </a:r>
          </a:p>
          <a:p>
            <a:endParaRPr lang="en-US" sz="1200" dirty="0">
              <a:latin typeface="+mn-lt"/>
            </a:endParaRPr>
          </a:p>
          <a:p>
            <a:pPr>
              <a:lnSpc>
                <a:spcPts val="1400"/>
              </a:lnSpc>
            </a:pPr>
            <a:r>
              <a:rPr lang="en-US" sz="1200" b="1" dirty="0" smtClean="0">
                <a:latin typeface="+mn-lt"/>
              </a:rPr>
              <a:t>The Solution:  </a:t>
            </a:r>
            <a:r>
              <a:rPr lang="en-US" sz="1200" dirty="0" smtClean="0">
                <a:solidFill>
                  <a:schemeClr val="tx1"/>
                </a:solidFill>
                <a:latin typeface="+mn-lt"/>
              </a:rPr>
              <a:t>The county replaced their outdated benefits administration </a:t>
            </a:r>
            <a:r>
              <a:rPr lang="en-US" sz="1200" dirty="0">
                <a:solidFill>
                  <a:schemeClr val="tx1"/>
                </a:solidFill>
                <a:latin typeface="+mn-lt"/>
              </a:rPr>
              <a:t>system with </a:t>
            </a:r>
            <a:r>
              <a:rPr lang="en-US" sz="1200" dirty="0" smtClean="0">
                <a:solidFill>
                  <a:schemeClr val="tx1"/>
                </a:solidFill>
                <a:latin typeface="+mn-lt"/>
              </a:rPr>
              <a:t>a solution that can more </a:t>
            </a:r>
            <a:r>
              <a:rPr lang="en-US" sz="1200" dirty="0">
                <a:solidFill>
                  <a:schemeClr val="tx1"/>
                </a:solidFill>
                <a:latin typeface="+mn-lt"/>
              </a:rPr>
              <a:t>effectively manage its </a:t>
            </a:r>
            <a:r>
              <a:rPr lang="en-US" sz="1200" dirty="0" smtClean="0">
                <a:solidFill>
                  <a:schemeClr val="tx1"/>
                </a:solidFill>
                <a:latin typeface="+mn-lt"/>
              </a:rPr>
              <a:t>client </a:t>
            </a:r>
            <a:r>
              <a:rPr lang="en-US" sz="1200" dirty="0">
                <a:solidFill>
                  <a:schemeClr val="tx1"/>
                </a:solidFill>
                <a:latin typeface="+mn-lt"/>
              </a:rPr>
              <a:t>base. With an enhanced process covering all steps, from application to case integration to benefit delivery, </a:t>
            </a:r>
            <a:r>
              <a:rPr lang="en-US" sz="1200" dirty="0" smtClean="0">
                <a:solidFill>
                  <a:schemeClr val="tx1"/>
                </a:solidFill>
                <a:latin typeface="+mn-lt"/>
              </a:rPr>
              <a:t>staff can </a:t>
            </a:r>
            <a:r>
              <a:rPr lang="en-US" sz="1200" dirty="0">
                <a:solidFill>
                  <a:schemeClr val="tx1"/>
                </a:solidFill>
                <a:latin typeface="+mn-lt"/>
              </a:rPr>
              <a:t>serve </a:t>
            </a:r>
            <a:r>
              <a:rPr lang="en-US" sz="1200" dirty="0" smtClean="0">
                <a:solidFill>
                  <a:schemeClr val="tx1"/>
                </a:solidFill>
                <a:latin typeface="+mn-lt"/>
              </a:rPr>
              <a:t>clients more quickly than before.  And  the </a:t>
            </a:r>
            <a:r>
              <a:rPr lang="en-US" sz="1200" dirty="0">
                <a:solidFill>
                  <a:schemeClr val="tx1"/>
                </a:solidFill>
                <a:latin typeface="+mn-lt"/>
              </a:rPr>
              <a:t>organization </a:t>
            </a:r>
            <a:r>
              <a:rPr lang="en-US" sz="1200" dirty="0" smtClean="0">
                <a:solidFill>
                  <a:schemeClr val="tx1"/>
                </a:solidFill>
                <a:latin typeface="+mn-lt"/>
              </a:rPr>
              <a:t>gained </a:t>
            </a:r>
            <a:r>
              <a:rPr lang="en-US" sz="1200" dirty="0">
                <a:solidFill>
                  <a:schemeClr val="tx1"/>
                </a:solidFill>
                <a:latin typeface="+mn-lt"/>
              </a:rPr>
              <a:t>unprecedented insight into the way it serves </a:t>
            </a:r>
            <a:r>
              <a:rPr lang="en-US" sz="1200" dirty="0" smtClean="0">
                <a:solidFill>
                  <a:schemeClr val="tx1"/>
                </a:solidFill>
                <a:latin typeface="+mn-lt"/>
              </a:rPr>
              <a:t>citizens.</a:t>
            </a:r>
            <a:r>
              <a:rPr lang="en-US" sz="1200" dirty="0">
                <a:solidFill>
                  <a:schemeClr val="tx1"/>
                </a:solidFill>
                <a:latin typeface="+mn-lt"/>
              </a:rPr>
              <a:t> </a:t>
            </a:r>
            <a:r>
              <a:rPr lang="en-US" sz="1200" dirty="0" smtClean="0">
                <a:solidFill>
                  <a:schemeClr val="tx1"/>
                </a:solidFill>
                <a:latin typeface="+mn-lt"/>
              </a:rPr>
              <a:t> The county can now conduct </a:t>
            </a:r>
            <a:r>
              <a:rPr lang="en-US" sz="1200" dirty="0" smtClean="0">
                <a:latin typeface="+mn-lt"/>
              </a:rPr>
              <a:t>same-day </a:t>
            </a:r>
            <a:r>
              <a:rPr lang="en-US" sz="1200" dirty="0">
                <a:latin typeface="+mn-lt"/>
              </a:rPr>
              <a:t>eligibility </a:t>
            </a:r>
            <a:r>
              <a:rPr lang="en-US" sz="1200" dirty="0" smtClean="0">
                <a:latin typeface="+mn-lt"/>
              </a:rPr>
              <a:t>determinations to </a:t>
            </a:r>
            <a:r>
              <a:rPr lang="en-US" sz="1200" dirty="0">
                <a:latin typeface="+mn-lt"/>
              </a:rPr>
              <a:t>meet emergency needs more efficiently. D</a:t>
            </a:r>
            <a:r>
              <a:rPr lang="en-US" sz="1200" dirty="0" smtClean="0">
                <a:latin typeface="+mn-lt"/>
              </a:rPr>
              <a:t>ata-management </a:t>
            </a:r>
            <a:r>
              <a:rPr lang="en-US" sz="1200" dirty="0">
                <a:latin typeface="+mn-lt"/>
              </a:rPr>
              <a:t>capabilities </a:t>
            </a:r>
            <a:r>
              <a:rPr lang="en-US" sz="1200" dirty="0" smtClean="0">
                <a:latin typeface="+mn-lt"/>
              </a:rPr>
              <a:t>have helped </a:t>
            </a:r>
            <a:r>
              <a:rPr lang="en-US" sz="1200" dirty="0">
                <a:latin typeface="+mn-lt"/>
              </a:rPr>
              <a:t>reduce redundancy in the collection of data from outside agencies</a:t>
            </a:r>
            <a:r>
              <a:rPr lang="en-US" sz="1200" dirty="0" smtClean="0">
                <a:latin typeface="+mn-lt"/>
              </a:rPr>
              <a:t>.</a:t>
            </a:r>
          </a:p>
        </p:txBody>
      </p:sp>
      <p:sp>
        <p:nvSpPr>
          <p:cNvPr id="17" name="Text Placeholder 50"/>
          <p:cNvSpPr txBox="1">
            <a:spLocks/>
          </p:cNvSpPr>
          <p:nvPr/>
        </p:nvSpPr>
        <p:spPr bwMode="auto">
          <a:xfrm>
            <a:off x="323850" y="1424350"/>
            <a:ext cx="2786063"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2400"/>
              </a:spcBef>
              <a:spcAft>
                <a:spcPct val="0"/>
              </a:spcAft>
              <a:buClr>
                <a:srgbClr val="000000"/>
              </a:buClr>
              <a:buSzPct val="100000"/>
              <a:buFont typeface="Times New Roman" panose="02020603050405020304" pitchFamily="18" charset="0"/>
              <a:buChar char="•"/>
              <a:defRPr sz="3200">
                <a:solidFill>
                  <a:srgbClr val="5F5D5E"/>
                </a:solidFill>
                <a:latin typeface="+mn-lt"/>
                <a:ea typeface="+mn-ea"/>
                <a:cs typeface="Arial Unicode MS" pitchFamily="32" charset="0"/>
              </a:defRPr>
            </a:lvl1pPr>
            <a:lvl2pPr marL="742950" indent="-285750" algn="l" defTabSz="457200" rtl="0" eaLnBrk="0" fontAlgn="base" hangingPunct="0">
              <a:spcBef>
                <a:spcPts val="1400"/>
              </a:spcBef>
              <a:spcAft>
                <a:spcPct val="0"/>
              </a:spcAft>
              <a:buClr>
                <a:srgbClr val="000000"/>
              </a:buClr>
              <a:buSzPct val="100000"/>
              <a:buFont typeface="Times New Roman" panose="02020603050405020304" pitchFamily="18" charset="0"/>
              <a:buChar char="–"/>
              <a:defRPr sz="2800">
                <a:solidFill>
                  <a:srgbClr val="5F5D5E"/>
                </a:solidFill>
                <a:latin typeface="+mn-lt"/>
                <a:ea typeface="+mn-ea"/>
                <a:cs typeface="Arial Unicode MS" pitchFamily="32"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600">
                <a:solidFill>
                  <a:srgbClr val="5F5D5E"/>
                </a:solidFill>
                <a:latin typeface="+mn-lt"/>
                <a:ea typeface="+mn-ea"/>
                <a:cs typeface="Arial Unicode MS" pitchFamily="32"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mn-lt"/>
                <a:ea typeface="+mn-ea"/>
                <a:cs typeface="Arial Unicode MS" pitchFamily="32" charset="0"/>
              </a:defRPr>
            </a:lvl5pPr>
            <a:lvl6pPr marL="25146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6pPr>
            <a:lvl7pPr marL="29718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7pPr>
            <a:lvl8pPr marL="34290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8pPr>
            <a:lvl9pPr marL="3886200" indent="-228600" algn="l" defTabSz="457200" rtl="0" eaLnBrk="0" fontAlgn="base" hangingPunct="0">
              <a:spcBef>
                <a:spcPct val="0"/>
              </a:spcBef>
              <a:spcAft>
                <a:spcPct val="0"/>
              </a:spcAft>
              <a:buClr>
                <a:srgbClr val="000000"/>
              </a:buClr>
              <a:buSzPct val="100000"/>
              <a:buFont typeface="Times New Roman" pitchFamily="18" charset="0"/>
              <a:buChar char="»"/>
              <a:defRPr sz="1400">
                <a:solidFill>
                  <a:srgbClr val="5F5D5E"/>
                </a:solidFill>
                <a:latin typeface="+mn-lt"/>
                <a:ea typeface="+mn-ea"/>
              </a:defRPr>
            </a:lvl9pPr>
          </a:lstStyle>
          <a:p>
            <a:pPr marL="0" lvl="0" indent="0" defTabSz="914400" eaLnBrk="1" hangingPunct="1">
              <a:lnSpc>
                <a:spcPct val="80000"/>
              </a:lnSpc>
              <a:spcBef>
                <a:spcPct val="0"/>
              </a:spcBef>
              <a:buClrTx/>
              <a:buSzTx/>
              <a:buNone/>
            </a:pPr>
            <a:r>
              <a:rPr lang="en-US" altLang="en-US" sz="1800" b="1" kern="0" dirty="0" smtClean="0">
                <a:solidFill>
                  <a:srgbClr val="7FBA00"/>
                </a:solidFill>
                <a:cs typeface="Arial"/>
              </a:rPr>
              <a:t>Accessible</a:t>
            </a:r>
          </a:p>
          <a:p>
            <a:pPr marL="0" lvl="0" indent="0" defTabSz="914400" eaLnBrk="1" hangingPunct="1">
              <a:lnSpc>
                <a:spcPct val="80000"/>
              </a:lnSpc>
              <a:spcBef>
                <a:spcPct val="0"/>
              </a:spcBef>
              <a:buClrTx/>
              <a:buSzTx/>
              <a:buNone/>
            </a:pPr>
            <a:r>
              <a:rPr lang="en-US" sz="1400" dirty="0">
                <a:solidFill>
                  <a:schemeClr val="tx1"/>
                </a:solidFill>
              </a:rPr>
              <a:t>p</a:t>
            </a:r>
            <a:r>
              <a:rPr lang="en-US" sz="1400" dirty="0" smtClean="0">
                <a:solidFill>
                  <a:schemeClr val="tx1"/>
                </a:solidFill>
              </a:rPr>
              <a:t>rovides a single point of access to social programs and services</a:t>
            </a:r>
            <a:endParaRPr lang="en-US" altLang="en-US" sz="1400" b="1" kern="0" dirty="0">
              <a:solidFill>
                <a:schemeClr val="tx1"/>
              </a:solidFill>
              <a:cs typeface="Arial"/>
            </a:endParaRPr>
          </a:p>
        </p:txBody>
      </p:sp>
      <p:sp>
        <p:nvSpPr>
          <p:cNvPr id="18" name="Text Placeholder 50"/>
          <p:cNvSpPr>
            <a:spLocks/>
          </p:cNvSpPr>
          <p:nvPr/>
        </p:nvSpPr>
        <p:spPr bwMode="auto">
          <a:xfrm>
            <a:off x="321367" y="2186350"/>
            <a:ext cx="2890838"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FF9933"/>
                </a:solidFill>
                <a:ea typeface="Arial Unicode MS" panose="020B0604020202020204" pitchFamily="34" charset="-128"/>
                <a:cs typeface="Arial Unicode MS" panose="020B0604020202020204" pitchFamily="34" charset="-128"/>
              </a:rPr>
              <a:t>Automated</a:t>
            </a:r>
          </a:p>
          <a:p>
            <a:pPr>
              <a:lnSpc>
                <a:spcPts val="1400"/>
              </a:lnSpc>
            </a:pPr>
            <a:r>
              <a:rPr lang="en-US" sz="1400" b="0" dirty="0"/>
              <a:t>e</a:t>
            </a:r>
            <a:r>
              <a:rPr lang="en-US" sz="1400" b="0" dirty="0" smtClean="0"/>
              <a:t>xpedites </a:t>
            </a:r>
            <a:r>
              <a:rPr lang="en-US" sz="1400" dirty="0"/>
              <a:t>eligibility determination, the issuance of benefits and the subsequent closing of cases</a:t>
            </a:r>
            <a:endParaRPr lang="en-US" altLang="en-US" sz="1400" b="0" dirty="0">
              <a:ea typeface="Arial Unicode MS" panose="020B0604020202020204" pitchFamily="34" charset="-128"/>
              <a:cs typeface="Arial Unicode MS" panose="020B0604020202020204" pitchFamily="34" charset="-128"/>
            </a:endParaRPr>
          </a:p>
        </p:txBody>
      </p:sp>
      <p:sp>
        <p:nvSpPr>
          <p:cNvPr id="19" name="Text Placeholder 50"/>
          <p:cNvSpPr>
            <a:spLocks/>
          </p:cNvSpPr>
          <p:nvPr/>
        </p:nvSpPr>
        <p:spPr bwMode="auto">
          <a:xfrm>
            <a:off x="287594" y="3481750"/>
            <a:ext cx="2924611" cy="113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18" tIns="45709" rIns="91418" bIns="45709"/>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nSpc>
                <a:spcPts val="1500"/>
              </a:lnSpc>
            </a:pPr>
            <a:r>
              <a:rPr lang="en-US" altLang="en-US" dirty="0" smtClean="0">
                <a:solidFill>
                  <a:srgbClr val="0099B5"/>
                </a:solidFill>
                <a:ea typeface="Arial Unicode MS" panose="020B0604020202020204" pitchFamily="34" charset="-128"/>
                <a:cs typeface="Arial Unicode MS" panose="020B0604020202020204" pitchFamily="34" charset="-128"/>
              </a:rPr>
              <a:t>Flexible</a:t>
            </a:r>
          </a:p>
          <a:p>
            <a:pPr>
              <a:lnSpc>
                <a:spcPts val="1500"/>
              </a:lnSpc>
            </a:pPr>
            <a:r>
              <a:rPr lang="en-US" sz="1400" b="0" dirty="0"/>
              <a:t>configuration functions help administrators more easily change the system to address unforeseen or future needs</a:t>
            </a:r>
            <a:endParaRPr lang="en-US" altLang="en-US" sz="1400" b="0" dirty="0" smtClean="0">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3"/>
          <a:stretch>
            <a:fillRect/>
          </a:stretch>
        </p:blipFill>
        <p:spPr>
          <a:xfrm>
            <a:off x="3605246" y="1327602"/>
            <a:ext cx="5108507" cy="1623749"/>
          </a:xfrm>
          <a:prstGeom prst="rect">
            <a:avLst/>
          </a:prstGeom>
        </p:spPr>
      </p:pic>
    </p:spTree>
    <p:extLst>
      <p:ext uri="{BB962C8B-B14F-4D97-AF65-F5344CB8AC3E}">
        <p14:creationId xmlns:p14="http://schemas.microsoft.com/office/powerpoint/2010/main" xmlns="" val="10560360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57200" y="695325"/>
            <a:ext cx="8720138" cy="457200"/>
          </a:xfrm>
        </p:spPr>
        <p:txBody>
          <a:bodyPr/>
          <a:lstStyle/>
          <a:p>
            <a:r>
              <a:rPr lang="en-US" dirty="0" smtClean="0"/>
              <a:t>IBM Cúram Social Program Management value proposition</a:t>
            </a:r>
          </a:p>
        </p:txBody>
      </p:sp>
      <p:sp>
        <p:nvSpPr>
          <p:cNvPr id="5" name="Pentagon 4"/>
          <p:cNvSpPr/>
          <p:nvPr/>
        </p:nvSpPr>
        <p:spPr bwMode="auto">
          <a:xfrm>
            <a:off x="1680186" y="5214948"/>
            <a:ext cx="7247914" cy="1168277"/>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dirty="0"/>
              <a:t>Reduces</a:t>
            </a:r>
            <a:r>
              <a:rPr lang="en-US" dirty="0"/>
              <a:t> overall costs and the time </a:t>
            </a:r>
            <a:r>
              <a:rPr lang="en-US" dirty="0" smtClean="0"/>
              <a:t>needed to </a:t>
            </a:r>
            <a:r>
              <a:rPr lang="en-US" dirty="0"/>
              <a:t>deploy new programs</a:t>
            </a:r>
          </a:p>
        </p:txBody>
      </p:sp>
      <p:sp>
        <p:nvSpPr>
          <p:cNvPr id="6" name="Rectangle 5"/>
          <p:cNvSpPr/>
          <p:nvPr/>
        </p:nvSpPr>
        <p:spPr>
          <a:xfrm>
            <a:off x="457201" y="5218257"/>
            <a:ext cx="1242036" cy="1164968"/>
          </a:xfrm>
          <a:prstGeom prst="rect">
            <a:avLst/>
          </a:prstGeom>
          <a:solidFill>
            <a:srgbClr val="008ABF"/>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 name="Pentagon 6"/>
          <p:cNvSpPr/>
          <p:nvPr/>
        </p:nvSpPr>
        <p:spPr bwMode="auto">
          <a:xfrm>
            <a:off x="1680186" y="3897729"/>
            <a:ext cx="7219339" cy="1168277"/>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a:t>Protects </a:t>
            </a:r>
            <a:r>
              <a:rPr lang="en-US"/>
              <a:t>current investments and provides flexibility to address new and emerging service delivery trends</a:t>
            </a:r>
            <a:endParaRPr lang="en-US" dirty="0"/>
          </a:p>
        </p:txBody>
      </p:sp>
      <p:sp>
        <p:nvSpPr>
          <p:cNvPr id="8" name="Pentagon 7"/>
          <p:cNvSpPr/>
          <p:nvPr/>
        </p:nvSpPr>
        <p:spPr bwMode="auto">
          <a:xfrm>
            <a:off x="1699237" y="2580509"/>
            <a:ext cx="7200288" cy="1168278"/>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a:t>Empowers</a:t>
            </a:r>
            <a:r>
              <a:rPr lang="en-US"/>
              <a:t> the business to define and deploy new programs with configuration tools in a runtime environment</a:t>
            </a:r>
            <a:endParaRPr lang="en-US" dirty="0"/>
          </a:p>
        </p:txBody>
      </p:sp>
      <p:sp>
        <p:nvSpPr>
          <p:cNvPr id="9" name="Rectangle 8"/>
          <p:cNvSpPr/>
          <p:nvPr/>
        </p:nvSpPr>
        <p:spPr bwMode="auto">
          <a:xfrm>
            <a:off x="438151" y="3906554"/>
            <a:ext cx="1242035" cy="1159452"/>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10" name="Rectangle 9"/>
          <p:cNvSpPr/>
          <p:nvPr/>
        </p:nvSpPr>
        <p:spPr bwMode="auto">
          <a:xfrm>
            <a:off x="446087" y="2580509"/>
            <a:ext cx="1242035" cy="1159451"/>
          </a:xfrm>
          <a:prstGeom prst="rect">
            <a:avLst/>
          </a:prstGeom>
          <a:solidFill>
            <a:schemeClr val="accent5"/>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14" name="Pentagon 13"/>
          <p:cNvSpPr/>
          <p:nvPr/>
        </p:nvSpPr>
        <p:spPr bwMode="auto">
          <a:xfrm>
            <a:off x="1688122" y="1263289"/>
            <a:ext cx="7211403" cy="1168278"/>
          </a:xfrm>
          <a:prstGeom prst="homePlate">
            <a:avLst>
              <a:gd name="adj" fmla="val 37565"/>
            </a:avLst>
          </a:prstGeom>
          <a:gradFill flip="none" rotWithShape="1">
            <a:gsLst>
              <a:gs pos="0">
                <a:schemeClr val="bg1">
                  <a:lumMod val="85000"/>
                </a:schemeClr>
              </a:gs>
              <a:gs pos="76000">
                <a:schemeClr val="bg1"/>
              </a:gs>
            </a:gsLst>
            <a:lin ang="0" scaled="1"/>
            <a:tileRect/>
          </a:gradFill>
          <a:ln w="12700" cap="flat" cmpd="sng" algn="ctr">
            <a:solidFill>
              <a:schemeClr val="bg1">
                <a:lumMod val="95000"/>
              </a:schemeClr>
            </a:solidFill>
            <a:prstDash val="solid"/>
            <a:round/>
            <a:headEnd type="none" w="med" len="med"/>
            <a:tailEnd type="none" w="med" len="med"/>
          </a:ln>
          <a:effectLst/>
          <a:extLst/>
        </p:spPr>
        <p:txBody>
          <a:bodyPr anchor="ctr"/>
          <a:lstStyle/>
          <a:p>
            <a:pPr>
              <a:spcAft>
                <a:spcPts val="1800"/>
              </a:spcAft>
            </a:pPr>
            <a:r>
              <a:rPr lang="en-US" b="1" dirty="0"/>
              <a:t>Enables</a:t>
            </a:r>
            <a:r>
              <a:rPr lang="en-US" dirty="0"/>
              <a:t> rapid, lower-risk implementation by leveraging prebuilt and configurable social service elements and business processes</a:t>
            </a:r>
          </a:p>
        </p:txBody>
      </p:sp>
      <p:sp>
        <p:nvSpPr>
          <p:cNvPr id="15" name="Rectangle 14"/>
          <p:cNvSpPr/>
          <p:nvPr/>
        </p:nvSpPr>
        <p:spPr bwMode="auto">
          <a:xfrm>
            <a:off x="446087" y="1263289"/>
            <a:ext cx="1242035" cy="1159451"/>
          </a:xfrm>
          <a:prstGeom prst="rect">
            <a:avLst/>
          </a:prstGeom>
          <a:solidFill>
            <a:srgbClr val="F17227"/>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Tree>
    <p:extLst>
      <p:ext uri="{BB962C8B-B14F-4D97-AF65-F5344CB8AC3E}">
        <p14:creationId xmlns:p14="http://schemas.microsoft.com/office/powerpoint/2010/main" xmlns="" val="20007523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457200" y="685800"/>
            <a:ext cx="7731125" cy="822325"/>
          </a:xfrm>
        </p:spPr>
        <p:txBody>
          <a:bodyPr/>
          <a:lstStyle/>
          <a:p>
            <a:r>
              <a:rPr lang="en-GB" dirty="0" smtClean="0"/>
              <a:t>IBM has a strong, long-standing commitment to social programs – going back to the 1930s –  which was expanded with the acquisition of C</a:t>
            </a:r>
            <a:r>
              <a:rPr lang="en-GB" dirty="0" smtClean="0">
                <a:cs typeface="Calibri" pitchFamily="34" charset="0"/>
              </a:rPr>
              <a:t>ú</a:t>
            </a:r>
            <a:r>
              <a:rPr lang="en-GB" dirty="0" smtClean="0"/>
              <a:t>ram Software </a:t>
            </a:r>
          </a:p>
        </p:txBody>
      </p:sp>
      <p:sp>
        <p:nvSpPr>
          <p:cNvPr id="20482" name="Content Placeholder 5"/>
          <p:cNvSpPr>
            <a:spLocks noGrp="1"/>
          </p:cNvSpPr>
          <p:nvPr>
            <p:ph idx="4294967295"/>
          </p:nvPr>
        </p:nvSpPr>
        <p:spPr>
          <a:xfrm>
            <a:off x="466725" y="1658938"/>
            <a:ext cx="4105275" cy="4495800"/>
          </a:xfrm>
        </p:spPr>
        <p:txBody>
          <a:bodyPr/>
          <a:lstStyle/>
          <a:p>
            <a:pPr>
              <a:spcBef>
                <a:spcPct val="0"/>
              </a:spcBef>
              <a:spcAft>
                <a:spcPts val="1200"/>
              </a:spcAft>
              <a:buFont typeface="Arial" charset="0"/>
              <a:buChar char="•"/>
            </a:pPr>
            <a:r>
              <a:rPr lang="en-GB" sz="1600" dirty="0" smtClean="0"/>
              <a:t>Offers industrial-strength</a:t>
            </a:r>
            <a:r>
              <a:rPr lang="en-GB" sz="1600" dirty="0" smtClean="0">
                <a:solidFill>
                  <a:srgbClr val="1A66A0"/>
                </a:solidFill>
              </a:rPr>
              <a:t>, </a:t>
            </a:r>
            <a:r>
              <a:rPr lang="en-GB" sz="1600" b="1" dirty="0" smtClean="0">
                <a:solidFill>
                  <a:srgbClr val="1A66A0"/>
                </a:solidFill>
              </a:rPr>
              <a:t>line-of-business</a:t>
            </a:r>
            <a:r>
              <a:rPr lang="en-GB" sz="1600" b="1" dirty="0" smtClean="0">
                <a:solidFill>
                  <a:srgbClr val="00B050"/>
                </a:solidFill>
              </a:rPr>
              <a:t/>
            </a:r>
            <a:br>
              <a:rPr lang="en-GB" sz="1600" b="1" dirty="0" smtClean="0">
                <a:solidFill>
                  <a:srgbClr val="00B050"/>
                </a:solidFill>
              </a:rPr>
            </a:br>
            <a:r>
              <a:rPr lang="en-GB" sz="1600" b="1" dirty="0" smtClean="0">
                <a:solidFill>
                  <a:srgbClr val="1A66A0"/>
                </a:solidFill>
              </a:rPr>
              <a:t>software for social programs</a:t>
            </a:r>
            <a:r>
              <a:rPr lang="en-GB" sz="1600" dirty="0" smtClean="0"/>
              <a:t>, covering all types of organizations</a:t>
            </a:r>
          </a:p>
          <a:p>
            <a:pPr>
              <a:spcBef>
                <a:spcPct val="0"/>
              </a:spcBef>
              <a:spcAft>
                <a:spcPts val="600"/>
              </a:spcAft>
              <a:buFont typeface="Arial" charset="0"/>
              <a:buChar char="•"/>
            </a:pPr>
            <a:r>
              <a:rPr lang="en-GB" sz="1600" dirty="0" smtClean="0"/>
              <a:t>Adds some </a:t>
            </a:r>
            <a:r>
              <a:rPr lang="en-GB" sz="1600" b="1" dirty="0" smtClean="0">
                <a:solidFill>
                  <a:srgbClr val="1A66A0"/>
                </a:solidFill>
              </a:rPr>
              <a:t>700 subject matter experts </a:t>
            </a:r>
            <a:r>
              <a:rPr lang="en-GB" sz="1600" dirty="0" smtClean="0"/>
              <a:t>in social programs to IBM:</a:t>
            </a:r>
          </a:p>
          <a:p>
            <a:pPr marL="463550" lvl="1" indent="-231775">
              <a:spcBef>
                <a:spcPct val="0"/>
              </a:spcBef>
              <a:spcAft>
                <a:spcPts val="600"/>
              </a:spcAft>
              <a:buFont typeface="Arial" charset="0"/>
              <a:buChar char="—"/>
            </a:pPr>
            <a:r>
              <a:rPr lang="en-GB" sz="1600" dirty="0" smtClean="0"/>
              <a:t>40 client-facing specialists with deep industry knowledge</a:t>
            </a:r>
          </a:p>
          <a:p>
            <a:pPr marL="463550" lvl="1" indent="-231775">
              <a:spcBef>
                <a:spcPct val="0"/>
              </a:spcBef>
              <a:spcAft>
                <a:spcPts val="600"/>
              </a:spcAft>
              <a:buFont typeface="Arial" charset="0"/>
              <a:buChar char="—"/>
            </a:pPr>
            <a:r>
              <a:rPr lang="en-GB" sz="1600" dirty="0" smtClean="0"/>
              <a:t>300 service professionals experienced in social programs</a:t>
            </a:r>
          </a:p>
          <a:p>
            <a:pPr marL="463550" lvl="1" indent="-231775">
              <a:spcBef>
                <a:spcPct val="0"/>
              </a:spcBef>
              <a:spcAft>
                <a:spcPts val="1200"/>
              </a:spcAft>
              <a:buFont typeface="Arial" charset="0"/>
              <a:buChar char="—"/>
            </a:pPr>
            <a:r>
              <a:rPr lang="en-GB" sz="1600" dirty="0" smtClean="0"/>
              <a:t>320 dedicated social program product development resources </a:t>
            </a:r>
          </a:p>
          <a:p>
            <a:pPr>
              <a:spcBef>
                <a:spcPct val="0"/>
              </a:spcBef>
              <a:spcAft>
                <a:spcPts val="1200"/>
              </a:spcAft>
              <a:buFont typeface="Arial" charset="0"/>
              <a:buChar char="•"/>
            </a:pPr>
            <a:r>
              <a:rPr lang="en-GB" sz="1600" dirty="0" smtClean="0"/>
              <a:t>Provides a </a:t>
            </a:r>
            <a:r>
              <a:rPr lang="en-GB" sz="1600" b="1" dirty="0" smtClean="0">
                <a:solidFill>
                  <a:srgbClr val="1A66A0"/>
                </a:solidFill>
              </a:rPr>
              <a:t>new social programs policy research </a:t>
            </a:r>
            <a:r>
              <a:rPr lang="en-GB" sz="1600" dirty="0" smtClean="0"/>
              <a:t>capability—the IBM Cúram Research Institute</a:t>
            </a:r>
          </a:p>
        </p:txBody>
      </p:sp>
      <p:sp>
        <p:nvSpPr>
          <p:cNvPr id="2" name="Rectangle 1"/>
          <p:cNvSpPr/>
          <p:nvPr/>
        </p:nvSpPr>
        <p:spPr bwMode="auto">
          <a:xfrm>
            <a:off x="5370286" y="1658938"/>
            <a:ext cx="3236685" cy="48362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28575" cap="flat" cmpd="sng" algn="ctr">
            <a:solidFill>
              <a:srgbClr val="008AB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400" dirty="0" smtClean="0"/>
              <a:t>While definitions can vary from one country to another, for the purposes of this deck, the term “social programs” </a:t>
            </a:r>
            <a:r>
              <a:rPr lang="en-US" sz="1400" dirty="0"/>
              <a:t>is used as a collective term to describe </a:t>
            </a:r>
            <a:r>
              <a:rPr lang="en-US" sz="1400" dirty="0" smtClean="0"/>
              <a:t>social security</a:t>
            </a:r>
            <a:r>
              <a:rPr lang="en-US" sz="1400" dirty="0"/>
              <a:t>, social services, human services, social welfare </a:t>
            </a:r>
            <a:r>
              <a:rPr lang="en-US" sz="1400" dirty="0" smtClean="0"/>
              <a:t>and workers compensation/labor </a:t>
            </a:r>
            <a:r>
              <a:rPr lang="en-US" sz="1400" dirty="0"/>
              <a:t>accident programs and </a:t>
            </a:r>
            <a:r>
              <a:rPr lang="en-US" sz="1400" dirty="0" smtClean="0"/>
              <a:t>agencies or organizations.</a:t>
            </a:r>
          </a:p>
          <a:p>
            <a:pPr marL="285750" indent="-285750">
              <a:buFont typeface="Arial" panose="020B0604020202020204" pitchFamily="34" charset="0"/>
              <a:buChar char="•"/>
            </a:pPr>
            <a:endParaRPr kumimoji="0" lang="en-US" sz="1400" b="0" i="0" u="none" strike="noStrike" cap="none" normalizeH="0" baseline="0" dirty="0">
              <a:ln>
                <a:noFill/>
              </a:ln>
              <a:solidFill>
                <a:schemeClr val="tx1"/>
              </a:solidFill>
              <a:effectLst/>
              <a:latin typeface="Arial" pitchFamily="34" charset="0"/>
              <a:ea typeface="ＭＳ Ｐゴシック" pitchFamily="34" charset="-128"/>
            </a:endParaRPr>
          </a:p>
          <a:p>
            <a:pPr marL="285750" indent="-285750">
              <a:buFont typeface="Arial" panose="020B0604020202020204" pitchFamily="34" charset="0"/>
              <a:buChar char="•"/>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The term “social assistanc</a:t>
            </a:r>
            <a:r>
              <a:rPr lang="en-US" sz="1400" dirty="0" smtClean="0">
                <a:latin typeface="+mn-lt"/>
                <a:ea typeface="ＭＳ Ｐゴシック" pitchFamily="34" charset="-128"/>
              </a:rPr>
              <a:t>e” refers to </a:t>
            </a:r>
            <a:r>
              <a:rPr lang="en-US" sz="1400" dirty="0" smtClean="0">
                <a:solidFill>
                  <a:srgbClr val="000000"/>
                </a:solidFill>
                <a:latin typeface="+mn-lt"/>
                <a:ea typeface="MS Mincho" panose="02020609040205080304" pitchFamily="49" charset="-128"/>
                <a:cs typeface="Times New Roman" panose="02020603050405020304" pitchFamily="18" charset="0"/>
              </a:rPr>
              <a:t>a </a:t>
            </a:r>
            <a:r>
              <a:rPr lang="en-US" sz="1400" dirty="0">
                <a:solidFill>
                  <a:srgbClr val="000000"/>
                </a:solidFill>
                <a:latin typeface="+mn-lt"/>
                <a:ea typeface="MS Mincho" panose="02020609040205080304" pitchFamily="49" charset="-128"/>
                <a:cs typeface="Times New Roman" panose="02020603050405020304" pitchFamily="18" charset="0"/>
              </a:rPr>
              <a:t>range of </a:t>
            </a:r>
            <a:r>
              <a:rPr lang="en-US" sz="1400" dirty="0" smtClean="0">
                <a:solidFill>
                  <a:srgbClr val="000000"/>
                </a:solidFill>
                <a:latin typeface="+mn-lt"/>
                <a:ea typeface="MS Mincho" panose="02020609040205080304" pitchFamily="49" charset="-128"/>
                <a:cs typeface="Times New Roman" panose="02020603050405020304" pitchFamily="18" charset="0"/>
              </a:rPr>
              <a:t>means tested or insurance based programs designed to assist individuals and families facing social and economic hardship.  This programs include those that provide: </a:t>
            </a:r>
            <a:r>
              <a:rPr lang="en-US" sz="1400" dirty="0" smtClean="0">
                <a:latin typeface="+mn-lt"/>
                <a:ea typeface="Calibri" panose="020F0502020204030204" pitchFamily="34" charset="0"/>
                <a:cs typeface="Times New Roman" panose="02020603050405020304" pitchFamily="18" charset="0"/>
              </a:rPr>
              <a:t>cash </a:t>
            </a:r>
            <a:r>
              <a:rPr lang="en-US" sz="1400" dirty="0">
                <a:latin typeface="+mn-lt"/>
                <a:ea typeface="Calibri" panose="020F0502020204030204" pitchFamily="34" charset="0"/>
                <a:cs typeface="Times New Roman" panose="02020603050405020304" pitchFamily="18" charset="0"/>
              </a:rPr>
              <a:t>payments, tax credits, food assistance, </a:t>
            </a:r>
            <a:r>
              <a:rPr lang="en-US" sz="1400" dirty="0" smtClean="0">
                <a:latin typeface="+mn-lt"/>
                <a:ea typeface="Calibri" panose="020F0502020204030204" pitchFamily="34" charset="0"/>
                <a:cs typeface="Times New Roman" panose="02020603050405020304" pitchFamily="18" charset="0"/>
              </a:rPr>
              <a:t>housing or utility </a:t>
            </a:r>
            <a:r>
              <a:rPr lang="en-US" sz="1400" dirty="0">
                <a:latin typeface="+mn-lt"/>
                <a:ea typeface="Calibri" panose="020F0502020204030204" pitchFamily="34" charset="0"/>
                <a:cs typeface="Times New Roman" panose="02020603050405020304" pitchFamily="18" charset="0"/>
              </a:rPr>
              <a:t>subsidies, child care, medical care and other types of </a:t>
            </a:r>
            <a:r>
              <a:rPr lang="en-US" sz="1400" dirty="0" smtClean="0">
                <a:latin typeface="+mn-lt"/>
                <a:ea typeface="Calibri" panose="020F0502020204030204" pitchFamily="34" charset="0"/>
                <a:cs typeface="Times New Roman" panose="02020603050405020304" pitchFamily="18" charset="0"/>
              </a:rPr>
              <a:t>assistance.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xmlns="" val="11082952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VIDEO_061-01.png"/>
          <p:cNvPicPr>
            <a:picLocks noChangeAspect="1"/>
          </p:cNvPicPr>
          <p:nvPr/>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3250" name="Picture 10" descr="ibm_37-01.png"/>
          <p:cNvPicPr>
            <a:picLocks noChangeAspect="1"/>
          </p:cNvPicPr>
          <p:nvPr/>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53251"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
        <p:nvSpPr>
          <p:cNvPr id="8" name="Title 1"/>
          <p:cNvSpPr txBox="1">
            <a:spLocks/>
          </p:cNvSpPr>
          <p:nvPr/>
        </p:nvSpPr>
        <p:spPr>
          <a:xfrm>
            <a:off x="674234" y="331271"/>
            <a:ext cx="7243989" cy="4401205"/>
          </a:xfrm>
          <a:prstGeom prst="rect">
            <a:avLst/>
          </a:prstGeom>
          <a:ln>
            <a:noFill/>
          </a:ln>
        </p:spPr>
        <p:txBody>
          <a:bodyPr wrap="square">
            <a:spAutoFit/>
          </a:bodyPr>
          <a:lstStyle>
            <a:lvl1pPr algn="l" rtl="0" eaLnBrk="0" fontAlgn="base" hangingPunct="0">
              <a:spcBef>
                <a:spcPct val="0"/>
              </a:spcBef>
              <a:spcAft>
                <a:spcPct val="0"/>
              </a:spcAft>
              <a:defRPr sz="20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2pPr>
            <a:lvl3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3pPr>
            <a:lvl4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4pPr>
            <a:lvl5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5pPr>
            <a:lvl6pPr marL="457200" algn="l" rtl="0" fontAlgn="base">
              <a:spcBef>
                <a:spcPct val="0"/>
              </a:spcBef>
              <a:spcAft>
                <a:spcPct val="0"/>
              </a:spcAft>
              <a:defRPr sz="2200" b="1">
                <a:solidFill>
                  <a:schemeClr val="tx2"/>
                </a:solidFill>
                <a:latin typeface="Arial" charset="0"/>
                <a:ea typeface="ＭＳ Ｐゴシック" charset="0"/>
              </a:defRPr>
            </a:lvl6pPr>
            <a:lvl7pPr marL="914400" algn="l" rtl="0" fontAlgn="base">
              <a:spcBef>
                <a:spcPct val="0"/>
              </a:spcBef>
              <a:spcAft>
                <a:spcPct val="0"/>
              </a:spcAft>
              <a:defRPr sz="2200" b="1">
                <a:solidFill>
                  <a:schemeClr val="tx2"/>
                </a:solidFill>
                <a:latin typeface="Arial" charset="0"/>
                <a:ea typeface="ＭＳ Ｐゴシック" charset="0"/>
              </a:defRPr>
            </a:lvl7pPr>
            <a:lvl8pPr marL="1371600" algn="l" rtl="0" fontAlgn="base">
              <a:spcBef>
                <a:spcPct val="0"/>
              </a:spcBef>
              <a:spcAft>
                <a:spcPct val="0"/>
              </a:spcAft>
              <a:defRPr sz="2200" b="1">
                <a:solidFill>
                  <a:schemeClr val="tx2"/>
                </a:solidFill>
                <a:latin typeface="Arial" charset="0"/>
                <a:ea typeface="ＭＳ Ｐゴシック" charset="0"/>
              </a:defRPr>
            </a:lvl8pPr>
            <a:lvl9pPr marL="1828800" algn="l" rtl="0" fontAlgn="base">
              <a:spcBef>
                <a:spcPct val="0"/>
              </a:spcBef>
              <a:spcAft>
                <a:spcPct val="0"/>
              </a:spcAft>
              <a:defRPr sz="2200" b="1">
                <a:solidFill>
                  <a:schemeClr val="tx2"/>
                </a:solidFill>
                <a:latin typeface="Arial" charset="0"/>
                <a:ea typeface="ＭＳ Ｐゴシック" charset="0"/>
              </a:defRPr>
            </a:lvl9pPr>
          </a:lstStyle>
          <a:p>
            <a:pPr>
              <a:defRPr/>
            </a:pPr>
            <a:r>
              <a:rPr lang="en-US" sz="3600" kern="0" dirty="0" smtClean="0"/>
              <a:t>Thank you.</a:t>
            </a:r>
          </a:p>
          <a:p>
            <a:pPr>
              <a:defRPr/>
            </a:pPr>
            <a:r>
              <a:rPr lang="en-US" sz="3600" kern="0" dirty="0" smtClean="0"/>
              <a:t>For additional information: </a:t>
            </a:r>
            <a:r>
              <a:rPr lang="en-US" sz="3200" kern="0" dirty="0" smtClean="0">
                <a:hlinkClick r:id="rId4"/>
              </a:rPr>
              <a:t>www.ibm.com/smartersocialprograms</a:t>
            </a:r>
            <a:endParaRPr lang="en-US" sz="3200" kern="0" dirty="0" smtClean="0"/>
          </a:p>
          <a:p>
            <a:pPr>
              <a:defRPr/>
            </a:pPr>
            <a:endParaRPr lang="en-US" sz="3200" kern="0" dirty="0"/>
          </a:p>
          <a:p>
            <a:pPr>
              <a:defRPr/>
            </a:pPr>
            <a:r>
              <a:rPr lang="en-US" sz="3600" dirty="0" smtClean="0">
                <a:hlinkClick r:id="rId5"/>
              </a:rPr>
              <a:t>martin.duggan@uk.ibm.com</a:t>
            </a:r>
            <a:endParaRPr lang="en-US" sz="3600" dirty="0" smtClean="0"/>
          </a:p>
          <a:p>
            <a:endParaRPr lang="en-US" sz="3600" dirty="0"/>
          </a:p>
          <a:p>
            <a:r>
              <a:rPr lang="en-US" sz="2400" dirty="0" err="1"/>
              <a:t>linkedin</a:t>
            </a:r>
            <a:r>
              <a:rPr lang="en-US" sz="2400" dirty="0"/>
              <a:t>: http://www.linkedin.com/in/martingduggan</a:t>
            </a:r>
          </a:p>
          <a:p>
            <a:r>
              <a:rPr lang="en-US" sz="2400" dirty="0"/>
              <a:t>Twitter: @</a:t>
            </a:r>
            <a:r>
              <a:rPr lang="en-US" sz="2400" dirty="0" err="1"/>
              <a:t>martingduggan</a:t>
            </a:r>
            <a:endParaRPr lang="en-US" sz="2400" dirty="0"/>
          </a:p>
          <a:p>
            <a:pPr>
              <a:defRPr/>
            </a:pPr>
            <a:r>
              <a:rPr lang="en-US" sz="2400" kern="0" dirty="0" smtClean="0"/>
              <a:t> </a:t>
            </a:r>
            <a:endParaRPr lang="en-US" sz="2400" kern="0" dirty="0"/>
          </a:p>
        </p:txBody>
      </p:sp>
    </p:spTree>
    <p:extLst>
      <p:ext uri="{BB962C8B-B14F-4D97-AF65-F5344CB8AC3E}">
        <p14:creationId xmlns:p14="http://schemas.microsoft.com/office/powerpoint/2010/main" xmlns="" val="2413831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73075" y="788988"/>
            <a:ext cx="6959600" cy="411162"/>
          </a:xfrm>
        </p:spPr>
        <p:txBody>
          <a:bodyPr/>
          <a:lstStyle/>
          <a:p>
            <a:pPr eaLnBrk="1" hangingPunct="1"/>
            <a:r>
              <a:rPr lang="en-US" smtClean="0"/>
              <a:t>Trademarks and notes</a:t>
            </a:r>
          </a:p>
        </p:txBody>
      </p:sp>
      <p:sp>
        <p:nvSpPr>
          <p:cNvPr id="60418" name="Rectangle 3"/>
          <p:cNvSpPr>
            <a:spLocks noGrp="1" noChangeArrowheads="1"/>
          </p:cNvSpPr>
          <p:nvPr>
            <p:ph type="body" idx="1"/>
          </p:nvPr>
        </p:nvSpPr>
        <p:spPr>
          <a:xfrm>
            <a:off x="474663" y="1458913"/>
            <a:ext cx="8166100" cy="4495800"/>
          </a:xfrm>
        </p:spPr>
        <p:txBody>
          <a:bodyPr/>
          <a:lstStyle/>
          <a:p>
            <a:pPr eaLnBrk="1" hangingPunct="1">
              <a:buFont typeface="Wingdings" pitchFamily="2" charset="2"/>
              <a:buNone/>
            </a:pPr>
            <a:r>
              <a:rPr lang="en-US" sz="1600" dirty="0" smtClean="0">
                <a:solidFill>
                  <a:schemeClr val="tx1"/>
                </a:solidFill>
              </a:rPr>
              <a:t>© IBM Corporation 2015</a:t>
            </a:r>
            <a:endParaRPr lang="en-GB" sz="1600" dirty="0" smtClean="0">
              <a:solidFill>
                <a:schemeClr val="tx1"/>
              </a:solidFill>
            </a:endParaRPr>
          </a:p>
          <a:p>
            <a:pPr>
              <a:buClrTx/>
              <a:buFont typeface="Arial" charset="0"/>
              <a:buChar char="•"/>
            </a:pPr>
            <a:r>
              <a:rPr lang="en-US" sz="1600" dirty="0" smtClean="0">
                <a:solidFill>
                  <a:schemeClr val="tx1"/>
                </a:solidFill>
              </a:rPr>
              <a:t>IBM, the IBM logo, ibm.com, and Cúram are trademarks or registered trademarks of International Business Machines Corporation in the United States, other countries, or both. If these and other IBM trademarked terms are marked on their first occurrence in this information with the appropriate symbol (</a:t>
            </a:r>
            <a:r>
              <a:rPr lang="en-US" sz="1600" baseline="30000" dirty="0" smtClean="0">
                <a:solidFill>
                  <a:schemeClr val="tx1"/>
                </a:solidFill>
              </a:rPr>
              <a:t>®</a:t>
            </a:r>
            <a:r>
              <a:rPr lang="en-US" sz="1600" dirty="0" smtClean="0">
                <a:solidFill>
                  <a:schemeClr val="tx1"/>
                </a:solidFill>
              </a:rPr>
              <a:t> or </a:t>
            </a:r>
            <a:r>
              <a:rPr lang="en-US" sz="1600" baseline="30000" dirty="0" smtClean="0">
                <a:solidFill>
                  <a:schemeClr val="tx1"/>
                </a:solidFill>
              </a:rPr>
              <a:t>™</a:t>
            </a:r>
            <a:r>
              <a:rPr lang="en-US" sz="1600" dirty="0" smtClean="0">
                <a:solidFill>
                  <a:schemeClr val="tx1"/>
                </a:solidFill>
              </a:rPr>
              <a:t>), these symbols indicate U.S. registered or common law trademarks owned by IBM at the time this information was published. Such trademarks may also be registered or common law trademarks in other countries. A current list of IBM trademarks is available on the Web at </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hlinkClick r:id="rId2"/>
              </a:rPr>
              <a:t>Copyright and trademark information</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rPr>
              <a:t> at </a:t>
            </a:r>
            <a:r>
              <a:rPr lang="en-US" altLang="ja-JP" sz="1600" b="1" dirty="0" smtClean="0">
                <a:solidFill>
                  <a:schemeClr val="tx1"/>
                </a:solidFill>
                <a:ea typeface="MS PGothic" pitchFamily="34" charset="-128"/>
                <a:hlinkClick r:id="rId2"/>
              </a:rPr>
              <a:t>ibm.com</a:t>
            </a:r>
            <a:r>
              <a:rPr lang="en-US" altLang="ja-JP" sz="1600" dirty="0" smtClean="0">
                <a:solidFill>
                  <a:schemeClr val="tx1"/>
                </a:solidFill>
                <a:ea typeface="MS PGothic" pitchFamily="34" charset="-128"/>
                <a:hlinkClick r:id="rId2"/>
              </a:rPr>
              <a:t>/legal/copytrade.shtml</a:t>
            </a:r>
            <a:r>
              <a:rPr lang="en-US" altLang="ja-JP" sz="1600" dirty="0" smtClean="0">
                <a:solidFill>
                  <a:schemeClr val="tx1"/>
                </a:solidFill>
                <a:ea typeface="MS PGothic" pitchFamily="34" charset="-128"/>
              </a:rPr>
              <a:t>.</a:t>
            </a:r>
          </a:p>
          <a:p>
            <a:pPr eaLnBrk="1" hangingPunct="1">
              <a:buClrTx/>
              <a:buFont typeface="Arial" charset="0"/>
              <a:buChar char="•"/>
            </a:pPr>
            <a:r>
              <a:rPr lang="en-GB" sz="1600" dirty="0" smtClean="0">
                <a:solidFill>
                  <a:schemeClr val="tx1"/>
                </a:solidFill>
              </a:rPr>
              <a:t>Other company, product, and service names may be trademarks or service marks of others.</a:t>
            </a:r>
          </a:p>
          <a:p>
            <a:pPr eaLnBrk="1" hangingPunct="1">
              <a:buClrTx/>
              <a:buFont typeface="Arial" charset="0"/>
              <a:buChar char="•"/>
            </a:pPr>
            <a:r>
              <a:rPr lang="en-GB" sz="1600" dirty="0" smtClean="0">
                <a:solidFill>
                  <a:schemeClr val="tx1"/>
                </a:solidFill>
              </a:rPr>
              <a:t>References in this publication to IBM products or services do not imply that IBM intends to make them available in all countries in which IBM operates.</a:t>
            </a:r>
            <a:endParaRPr lang="en-US" sz="1600" dirty="0" smtClean="0">
              <a:solidFill>
                <a:schemeClr val="tx1"/>
              </a:solidFill>
            </a:endParaRPr>
          </a:p>
        </p:txBody>
      </p:sp>
    </p:spTree>
    <p:extLst>
      <p:ext uri="{BB962C8B-B14F-4D97-AF65-F5344CB8AC3E}">
        <p14:creationId xmlns:p14="http://schemas.microsoft.com/office/powerpoint/2010/main" xmlns="" val="27501544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2"/>
          <p:cNvSpPr>
            <a:spLocks noGrp="1" noChangeArrowheads="1"/>
          </p:cNvSpPr>
          <p:nvPr>
            <p:ph type="title" idx="4294967295"/>
          </p:nvPr>
        </p:nvSpPr>
        <p:spPr>
          <a:xfrm>
            <a:off x="457200" y="685800"/>
            <a:ext cx="8686800" cy="455613"/>
          </a:xfrm>
        </p:spPr>
        <p:txBody>
          <a:bodyPr/>
          <a:lstStyle/>
          <a:p>
            <a:pPr>
              <a:lnSpc>
                <a:spcPct val="80000"/>
              </a:lnSpc>
            </a:pPr>
            <a:r>
              <a:rPr lang="en-IE" dirty="0"/>
              <a:t>There are challenges and issues that governments need to address</a:t>
            </a:r>
          </a:p>
        </p:txBody>
      </p:sp>
      <p:grpSp>
        <p:nvGrpSpPr>
          <p:cNvPr id="2" name="Group 1"/>
          <p:cNvGrpSpPr/>
          <p:nvPr/>
        </p:nvGrpSpPr>
        <p:grpSpPr>
          <a:xfrm>
            <a:off x="463551" y="1141413"/>
            <a:ext cx="8680450" cy="1202417"/>
            <a:chOff x="463551" y="1427263"/>
            <a:chExt cx="7994719" cy="916567"/>
          </a:xfrm>
        </p:grpSpPr>
        <p:pic>
          <p:nvPicPr>
            <p:cNvPr id="21" name="Picture 20"/>
            <p:cNvPicPr>
              <a:picLocks noChangeAspect="1"/>
            </p:cNvPicPr>
            <p:nvPr/>
          </p:nvPicPr>
          <p:blipFill rotWithShape="1">
            <a:blip r:embed="rId2">
              <a:extLst>
                <a:ext uri="{28A0092B-C50C-407E-A947-70E740481C1C}">
                  <a14:useLocalDpi xmlns:a14="http://schemas.microsoft.com/office/drawing/2010/main" xmlns="" val="0"/>
                </a:ext>
              </a:extLst>
            </a:blip>
            <a:srcRect l="41557"/>
            <a:stretch/>
          </p:blipFill>
          <p:spPr>
            <a:xfrm>
              <a:off x="463551" y="1427263"/>
              <a:ext cx="2372264" cy="916567"/>
            </a:xfrm>
            <a:prstGeom prst="rect">
              <a:avLst/>
            </a:prstGeom>
          </p:spPr>
        </p:pic>
        <p:sp>
          <p:nvSpPr>
            <p:cNvPr id="20" name="Rectangle 19"/>
            <p:cNvSpPr/>
            <p:nvPr/>
          </p:nvSpPr>
          <p:spPr>
            <a:xfrm>
              <a:off x="2812212" y="1427263"/>
              <a:ext cx="5646058" cy="91656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eaLnBrk="0" hangingPunct="0">
                <a:spcBef>
                  <a:spcPct val="55000"/>
                </a:spcBef>
                <a:buClr>
                  <a:srgbClr val="17AF4B"/>
                </a:buClr>
                <a:defRPr/>
              </a:pPr>
              <a:r>
                <a:rPr lang="en-GB" sz="1400" b="1" dirty="0">
                  <a:solidFill>
                    <a:srgbClr val="1A66A0"/>
                  </a:solidFill>
                  <a:latin typeface="Arial"/>
                  <a:cs typeface="Arial"/>
                </a:rPr>
                <a:t>Societal shifts</a:t>
              </a:r>
            </a:p>
            <a:p>
              <a:pPr marL="280988" lvl="1" indent="-177800" eaLnBrk="0" hangingPunct="0">
                <a:buFont typeface="Arial" panose="020B0604020202020204" pitchFamily="34" charset="0"/>
                <a:buChar char="•"/>
                <a:defRPr/>
              </a:pPr>
              <a:r>
                <a:rPr lang="en-GB" sz="1200" dirty="0">
                  <a:latin typeface="Arial"/>
                  <a:cs typeface="Arial"/>
                </a:rPr>
                <a:t>Resurgence of social exclusion and poverty</a:t>
              </a:r>
            </a:p>
            <a:p>
              <a:pPr marL="280988" lvl="1" indent="-177800" eaLnBrk="0" hangingPunct="0">
                <a:buFont typeface="Arial" panose="020B0604020202020204" pitchFamily="34" charset="0"/>
                <a:buChar char="•"/>
                <a:defRPr/>
              </a:pPr>
              <a:r>
                <a:rPr lang="en-GB" sz="1200" dirty="0">
                  <a:latin typeface="Arial"/>
                  <a:cs typeface="Arial"/>
                </a:rPr>
                <a:t>Changes in family structures: the vulnerable are more reliant on programs for help</a:t>
              </a:r>
            </a:p>
            <a:p>
              <a:pPr marL="280988" lvl="1" indent="-177800" eaLnBrk="0" hangingPunct="0">
                <a:buFont typeface="Arial" panose="020B0604020202020204" pitchFamily="34" charset="0"/>
                <a:buChar char="•"/>
                <a:defRPr/>
              </a:pPr>
              <a:r>
                <a:rPr lang="en-IE" sz="1200" dirty="0">
                  <a:latin typeface="Arial"/>
                  <a:cs typeface="Arial"/>
                </a:rPr>
                <a:t>Increasing and changing patterns of migration</a:t>
              </a:r>
            </a:p>
            <a:p>
              <a:pPr marL="280988" lvl="1" indent="-177800" eaLnBrk="0" hangingPunct="0">
                <a:buFont typeface="Arial" panose="020B0604020202020204" pitchFamily="34" charset="0"/>
                <a:buChar char="•"/>
                <a:defRPr/>
              </a:pPr>
              <a:r>
                <a:rPr lang="en-GB" sz="1200" dirty="0">
                  <a:latin typeface="Arial"/>
                  <a:cs typeface="Arial"/>
                </a:rPr>
                <a:t>Changes in work patterns—fewer “jobs for life” in one location</a:t>
              </a:r>
            </a:p>
            <a:p>
              <a:pPr marL="403225" lvl="1" indent="-228600" eaLnBrk="0"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grpSp>
      <p:grpSp>
        <p:nvGrpSpPr>
          <p:cNvPr id="4" name="Group 3"/>
          <p:cNvGrpSpPr/>
          <p:nvPr/>
        </p:nvGrpSpPr>
        <p:grpSpPr>
          <a:xfrm>
            <a:off x="437004" y="3919396"/>
            <a:ext cx="8706995" cy="1202417"/>
            <a:chOff x="472171" y="4134829"/>
            <a:chExt cx="8018322" cy="916567"/>
          </a:xfrm>
        </p:grpSpPr>
        <p:pic>
          <p:nvPicPr>
            <p:cNvPr id="17" name="Picture 16"/>
            <p:cNvPicPr>
              <a:picLocks noChangeAspect="1"/>
            </p:cNvPicPr>
            <p:nvPr/>
          </p:nvPicPr>
          <p:blipFill rotWithShape="1">
            <a:blip r:embed="rId3">
              <a:extLst>
                <a:ext uri="{28A0092B-C50C-407E-A947-70E740481C1C}">
                  <a14:useLocalDpi xmlns:a14="http://schemas.microsoft.com/office/drawing/2010/main" xmlns="" val="0"/>
                </a:ext>
              </a:extLst>
            </a:blip>
            <a:srcRect l="46085"/>
            <a:stretch/>
          </p:blipFill>
          <p:spPr>
            <a:xfrm>
              <a:off x="472171" y="4135056"/>
              <a:ext cx="2372264" cy="916340"/>
            </a:xfrm>
            <a:prstGeom prst="rect">
              <a:avLst/>
            </a:prstGeom>
          </p:spPr>
        </p:pic>
        <p:sp>
          <p:nvSpPr>
            <p:cNvPr id="22" name="Rectangle 21"/>
            <p:cNvSpPr/>
            <p:nvPr/>
          </p:nvSpPr>
          <p:spPr>
            <a:xfrm>
              <a:off x="2844435" y="4134829"/>
              <a:ext cx="5646058" cy="91656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a:spcBef>
                  <a:spcPct val="30000"/>
                </a:spcBef>
                <a:buClr>
                  <a:srgbClr val="17AF4B"/>
                </a:buClr>
                <a:defRPr/>
              </a:pPr>
              <a:r>
                <a:rPr lang="en-GB" sz="1400" b="1" dirty="0">
                  <a:solidFill>
                    <a:srgbClr val="1A66A0"/>
                  </a:solidFill>
                  <a:latin typeface="Arial"/>
                  <a:cs typeface="Arial"/>
                </a:rPr>
                <a:t>Government status quo</a:t>
              </a:r>
            </a:p>
            <a:p>
              <a:pPr marL="346075" lvl="1" indent="-171450">
                <a:buFont typeface="Arial" panose="020B0604020202020204" pitchFamily="34" charset="0"/>
                <a:buChar char="•"/>
                <a:defRPr/>
              </a:pPr>
              <a:r>
                <a:rPr lang="en-GB" sz="1200" dirty="0">
                  <a:latin typeface="Arial"/>
                  <a:cs typeface="Arial"/>
                </a:rPr>
                <a:t>Old and unstable technology </a:t>
              </a:r>
            </a:p>
            <a:p>
              <a:pPr marL="346075" lvl="1" indent="-171450">
                <a:buFont typeface="Arial" panose="020B0604020202020204" pitchFamily="34" charset="0"/>
                <a:buChar char="•"/>
                <a:defRPr/>
              </a:pPr>
              <a:r>
                <a:rPr lang="en-GB" sz="1200" dirty="0">
                  <a:latin typeface="Arial"/>
                  <a:cs typeface="Arial"/>
                </a:rPr>
                <a:t>Budgetary constraints</a:t>
              </a:r>
            </a:p>
          </p:txBody>
        </p:sp>
      </p:grpSp>
      <p:grpSp>
        <p:nvGrpSpPr>
          <p:cNvPr id="3" name="Group 2"/>
          <p:cNvGrpSpPr/>
          <p:nvPr/>
        </p:nvGrpSpPr>
        <p:grpSpPr>
          <a:xfrm>
            <a:off x="455850" y="2504338"/>
            <a:ext cx="8529885" cy="1211098"/>
            <a:chOff x="472171" y="2761453"/>
            <a:chExt cx="7986099" cy="916567"/>
          </a:xfrm>
        </p:grpSpPr>
        <p:pic>
          <p:nvPicPr>
            <p:cNvPr id="18" name="Picture 17"/>
            <p:cNvPicPr>
              <a:picLocks noChangeAspect="1"/>
            </p:cNvPicPr>
            <p:nvPr/>
          </p:nvPicPr>
          <p:blipFill rotWithShape="1">
            <a:blip r:embed="rId4">
              <a:extLst>
                <a:ext uri="{28A0092B-C50C-407E-A947-70E740481C1C}">
                  <a14:useLocalDpi xmlns:a14="http://schemas.microsoft.com/office/drawing/2010/main" xmlns="" val="0"/>
                </a:ext>
              </a:extLst>
            </a:blip>
            <a:srcRect l="46401"/>
            <a:stretch/>
          </p:blipFill>
          <p:spPr>
            <a:xfrm>
              <a:off x="472171" y="2767721"/>
              <a:ext cx="2372264" cy="910299"/>
            </a:xfrm>
            <a:prstGeom prst="rect">
              <a:avLst/>
            </a:prstGeom>
          </p:spPr>
        </p:pic>
        <p:sp>
          <p:nvSpPr>
            <p:cNvPr id="23" name="Rectangle 22"/>
            <p:cNvSpPr/>
            <p:nvPr/>
          </p:nvSpPr>
          <p:spPr>
            <a:xfrm>
              <a:off x="2812212" y="2761453"/>
              <a:ext cx="5646058" cy="91656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a:spcBef>
                  <a:spcPct val="30000"/>
                </a:spcBef>
                <a:buClr>
                  <a:srgbClr val="17AF4B"/>
                </a:buClr>
                <a:defRPr/>
              </a:pPr>
              <a:r>
                <a:rPr lang="en-GB" sz="1400" b="1" dirty="0">
                  <a:solidFill>
                    <a:srgbClr val="1A66A0"/>
                  </a:solidFill>
                  <a:latin typeface="Arial"/>
                  <a:cs typeface="Arial"/>
                </a:rPr>
                <a:t>Generational shifts</a:t>
              </a:r>
            </a:p>
            <a:p>
              <a:pPr marL="346075" lvl="1" indent="-171450" eaLnBrk="0" hangingPunct="0">
                <a:buFont typeface="Arial" panose="020B0604020202020204" pitchFamily="34" charset="0"/>
                <a:buChar char="•"/>
                <a:defRPr/>
              </a:pPr>
              <a:r>
                <a:rPr lang="en-GB" sz="1200" dirty="0">
                  <a:latin typeface="Arial"/>
                  <a:cs typeface="Arial"/>
                </a:rPr>
                <a:t>Aging societies and the demographic bulge</a:t>
              </a:r>
            </a:p>
            <a:p>
              <a:pPr marL="346075" lvl="1" indent="-171450" eaLnBrk="0" hangingPunct="0">
                <a:buFont typeface="Arial" panose="020B0604020202020204" pitchFamily="34" charset="0"/>
                <a:buChar char="•"/>
                <a:defRPr/>
              </a:pPr>
              <a:r>
                <a:rPr lang="en-GB" sz="1200" dirty="0">
                  <a:latin typeface="Arial"/>
                  <a:cs typeface="Arial"/>
                </a:rPr>
                <a:t>Growth in unemployment, particularly among the young</a:t>
              </a:r>
            </a:p>
            <a:p>
              <a:pPr marL="346075" lvl="1" indent="-171450" eaLnBrk="0" hangingPunct="0">
                <a:buFont typeface="Arial" panose="020B0604020202020204" pitchFamily="34" charset="0"/>
                <a:buChar char="•"/>
                <a:defRPr/>
              </a:pPr>
              <a:r>
                <a:rPr lang="en-IE" sz="1200" dirty="0">
                  <a:latin typeface="Arial"/>
                  <a:cs typeface="Arial"/>
                </a:rPr>
                <a:t>Intergenerational solidarity breakdown </a:t>
              </a:r>
            </a:p>
          </p:txBody>
        </p:sp>
      </p:grpSp>
      <p:grpSp>
        <p:nvGrpSpPr>
          <p:cNvPr id="5" name="Group 4"/>
          <p:cNvGrpSpPr/>
          <p:nvPr/>
        </p:nvGrpSpPr>
        <p:grpSpPr>
          <a:xfrm>
            <a:off x="455850" y="5325773"/>
            <a:ext cx="8706996" cy="1202417"/>
            <a:chOff x="457200" y="5496838"/>
            <a:chExt cx="8001070" cy="916568"/>
          </a:xfrm>
        </p:grpSpPr>
        <p:pic>
          <p:nvPicPr>
            <p:cNvPr id="25" name="Picture 24"/>
            <p:cNvPicPr>
              <a:picLocks noChangeAspect="1"/>
            </p:cNvPicPr>
            <p:nvPr/>
          </p:nvPicPr>
          <p:blipFill rotWithShape="1">
            <a:blip r:embed="rId5">
              <a:extLst>
                <a:ext uri="{28A0092B-C50C-407E-A947-70E740481C1C}">
                  <a14:useLocalDpi xmlns:a14="http://schemas.microsoft.com/office/drawing/2010/main" xmlns="" val="0"/>
                </a:ext>
              </a:extLst>
            </a:blip>
            <a:srcRect l="40889" t="-1417" r="666" b="1417"/>
            <a:stretch/>
          </p:blipFill>
          <p:spPr>
            <a:xfrm>
              <a:off x="457200" y="5496839"/>
              <a:ext cx="2372264" cy="916567"/>
            </a:xfrm>
            <a:prstGeom prst="rect">
              <a:avLst/>
            </a:prstGeom>
          </p:spPr>
        </p:pic>
        <p:sp>
          <p:nvSpPr>
            <p:cNvPr id="24" name="Rectangle 23"/>
            <p:cNvSpPr/>
            <p:nvPr/>
          </p:nvSpPr>
          <p:spPr>
            <a:xfrm>
              <a:off x="2812212" y="5496838"/>
              <a:ext cx="5646058" cy="916567"/>
            </a:xfrm>
            <a:prstGeom prst="rect">
              <a:avLst/>
            </a:prstGeom>
            <a:gradFill flip="none" rotWithShape="1">
              <a:gsLst>
                <a:gs pos="0">
                  <a:schemeClr val="bg1">
                    <a:lumMod val="85000"/>
                  </a:schemeClr>
                </a:gs>
                <a:gs pos="100000">
                  <a:schemeClr val="bg1"/>
                </a:gs>
              </a:gsLst>
              <a:lin ang="0" scaled="0"/>
              <a:tileRect/>
            </a:gradFill>
            <a:ln w="9525" cap="flat" cmpd="sng" algn="ctr">
              <a:noFill/>
              <a:prstDash val="solid"/>
            </a:ln>
            <a:effectLst/>
          </p:spPr>
          <p:txBody>
            <a:bodyPr anchor="t"/>
            <a:lstStyle/>
            <a:p>
              <a:pPr>
                <a:spcBef>
                  <a:spcPct val="55000"/>
                </a:spcBef>
                <a:defRPr/>
              </a:pPr>
              <a:r>
                <a:rPr lang="en-IE" sz="1400" b="1" dirty="0" smtClean="0">
                  <a:solidFill>
                    <a:srgbClr val="1A66A0"/>
                  </a:solidFill>
                  <a:latin typeface="Arial"/>
                  <a:cs typeface="Arial"/>
                </a:rPr>
                <a:t>Government shifts</a:t>
              </a:r>
            </a:p>
            <a:p>
              <a:pPr marL="346075" lvl="1" indent="-171450">
                <a:buFont typeface="Arial" panose="020B0604020202020204" pitchFamily="34" charset="0"/>
                <a:buChar char="•"/>
                <a:defRPr/>
              </a:pPr>
              <a:r>
                <a:rPr lang="en-IE" sz="1200" dirty="0" smtClean="0">
                  <a:latin typeface="Arial"/>
                  <a:cs typeface="Arial"/>
                </a:rPr>
                <a:t>Increased outsourcing to non-governmental organizations </a:t>
              </a:r>
              <a:br>
                <a:rPr lang="en-IE" sz="1200" dirty="0" smtClean="0">
                  <a:latin typeface="Arial"/>
                  <a:cs typeface="Arial"/>
                </a:rPr>
              </a:br>
              <a:r>
                <a:rPr lang="en-IE" sz="1200" dirty="0" smtClean="0">
                  <a:latin typeface="Arial"/>
                  <a:cs typeface="Arial"/>
                </a:rPr>
                <a:t>and the private sector</a:t>
              </a:r>
            </a:p>
            <a:p>
              <a:pPr marL="346075" lvl="1" indent="-171450">
                <a:buFont typeface="Arial" panose="020B0604020202020204" pitchFamily="34" charset="0"/>
                <a:buChar char="•"/>
                <a:defRPr/>
              </a:pPr>
              <a:r>
                <a:rPr lang="en-GB" sz="1200" dirty="0" smtClean="0">
                  <a:latin typeface="Arial"/>
                  <a:cs typeface="Arial"/>
                </a:rPr>
                <a:t>Greater </a:t>
              </a:r>
              <a:r>
                <a:rPr lang="en-GB" sz="1200" dirty="0">
                  <a:latin typeface="Arial"/>
                  <a:cs typeface="Arial"/>
                </a:rPr>
                <a:t>spending needed for social and health programs</a:t>
              </a:r>
            </a:p>
            <a:p>
              <a:pPr marL="346075" lvl="1" indent="-171450">
                <a:buFont typeface="Arial" panose="020B0604020202020204" pitchFamily="34" charset="0"/>
                <a:buChar char="•"/>
                <a:defRPr/>
              </a:pPr>
              <a:r>
                <a:rPr lang="en-GB" sz="1200" dirty="0">
                  <a:latin typeface="Arial"/>
                  <a:cs typeface="Arial"/>
                </a:rPr>
                <a:t>More sickness and invalidity benefit recipients</a:t>
              </a:r>
              <a:endParaRPr lang="en-IE" sz="1200" dirty="0">
                <a:latin typeface="Arial"/>
                <a:cs typeface="Arial"/>
              </a:endParaRPr>
            </a:p>
            <a:p>
              <a:pPr marL="346075" lvl="1" indent="-171450">
                <a:buFont typeface="Arial" panose="020B0604020202020204" pitchFamily="34" charset="0"/>
                <a:buChar char="•"/>
                <a:defRPr/>
              </a:pPr>
              <a:r>
                <a:rPr lang="en-IE" sz="1200" dirty="0">
                  <a:latin typeface="Arial"/>
                  <a:cs typeface="Arial"/>
                </a:rPr>
                <a:t>Less tolerance of fraud, abuse, waste and error</a:t>
              </a:r>
            </a:p>
            <a:p>
              <a:pPr marL="279400" lvl="1" indent="-171450" eaLnBrk="0" hangingPunct="0">
                <a:lnSpc>
                  <a:spcPts val="1500"/>
                </a:lnSpc>
                <a:spcBef>
                  <a:spcPts val="0"/>
                </a:spcBef>
                <a:spcAft>
                  <a:spcPts val="0"/>
                </a:spcAft>
                <a:buFont typeface="Arial" panose="020B0604020202020204" pitchFamily="34" charset="0"/>
                <a:buChar char="•"/>
                <a:defRPr/>
              </a:pPr>
              <a:endParaRPr lang="en-GB" sz="1200" dirty="0">
                <a:latin typeface="Arial"/>
                <a:cs typeface="Arial"/>
              </a:endParaRPr>
            </a:p>
          </p:txBody>
        </p:sp>
      </p:grpSp>
    </p:spTree>
    <p:extLst>
      <p:ext uri="{BB962C8B-B14F-4D97-AF65-F5344CB8AC3E}">
        <p14:creationId xmlns:p14="http://schemas.microsoft.com/office/powerpoint/2010/main" xmlns="" val="8623596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2" name="Title 1"/>
          <p:cNvSpPr>
            <a:spLocks noGrp="1"/>
          </p:cNvSpPr>
          <p:nvPr>
            <p:ph type="title"/>
          </p:nvPr>
        </p:nvSpPr>
        <p:spPr>
          <a:xfrm>
            <a:off x="487108" y="633043"/>
            <a:ext cx="8579103" cy="714312"/>
          </a:xfrm>
        </p:spPr>
        <p:txBody>
          <a:bodyPr/>
          <a:lstStyle/>
          <a:p>
            <a:r>
              <a:rPr lang="en-IE" dirty="0"/>
              <a:t>IBM Cúram has a clear vision to address these challenges - </a:t>
            </a:r>
            <a:r>
              <a:rPr lang="en-US" dirty="0"/>
              <a:t>Needs to Outcomes™</a:t>
            </a:r>
            <a:r>
              <a:rPr lang="en-US" dirty="0">
                <a:solidFill>
                  <a:srgbClr val="0070C0"/>
                </a:solidFill>
              </a:rPr>
              <a:t/>
            </a:r>
            <a:br>
              <a:rPr lang="en-US" dirty="0">
                <a:solidFill>
                  <a:srgbClr val="0070C0"/>
                </a:solidFill>
              </a:rPr>
            </a:br>
            <a:endParaRPr lang="en-IE" dirty="0"/>
          </a:p>
        </p:txBody>
      </p:sp>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pic>
        <p:nvPicPr>
          <p:cNvPr id="28" name="Picture 27" descr="guy1.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9"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3" name="TextBox 2"/>
          <p:cNvSpPr txBox="1"/>
          <p:nvPr/>
        </p:nvSpPr>
        <p:spPr>
          <a:xfrm>
            <a:off x="3153287" y="2612808"/>
            <a:ext cx="4455066" cy="1477328"/>
          </a:xfrm>
          <a:prstGeom prst="rect">
            <a:avLst/>
          </a:prstGeom>
          <a:noFill/>
        </p:spPr>
        <p:txBody>
          <a:bodyPr wrap="none" rtlCol="0">
            <a:spAutoFit/>
          </a:bodyPr>
          <a:lstStyle/>
          <a:p>
            <a:r>
              <a:rPr lang="en-GB" dirty="0" smtClean="0"/>
              <a:t>It starts with the individual and their family</a:t>
            </a:r>
          </a:p>
          <a:p>
            <a:endParaRPr lang="en-GB" dirty="0"/>
          </a:p>
          <a:p>
            <a:r>
              <a:rPr lang="en-GB" dirty="0" smtClean="0"/>
              <a:t>And understanding their complete needs</a:t>
            </a:r>
          </a:p>
          <a:p>
            <a:endParaRPr lang="en-GB" dirty="0"/>
          </a:p>
          <a:p>
            <a:r>
              <a:rPr lang="en-GB" dirty="0" smtClean="0"/>
              <a:t>Not just what they might apply for</a:t>
            </a:r>
            <a:endParaRPr lang="en-GB" dirty="0"/>
          </a:p>
        </p:txBody>
      </p:sp>
    </p:spTree>
    <p:extLst>
      <p:ext uri="{BB962C8B-B14F-4D97-AF65-F5344CB8AC3E}">
        <p14:creationId xmlns:p14="http://schemas.microsoft.com/office/powerpoint/2010/main" xmlns="" val="15700801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A1.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2" name="Title 1"/>
          <p:cNvSpPr>
            <a:spLocks noGrp="1"/>
          </p:cNvSpPr>
          <p:nvPr>
            <p:ph type="title"/>
          </p:nvPr>
        </p:nvSpPr>
        <p:spPr>
          <a:xfrm>
            <a:off x="455840" y="633043"/>
            <a:ext cx="8610371" cy="1026823"/>
          </a:xfrm>
        </p:spPr>
        <p:txBody>
          <a:bodyPr/>
          <a:lstStyle/>
          <a:p>
            <a:r>
              <a:rPr lang="en-GB" dirty="0" smtClean="0"/>
              <a:t>The concept of Universal Access opens up the door to all the benefits and services that might be appropriate for the needs</a:t>
            </a:r>
            <a:r>
              <a:rPr lang="en-US" dirty="0">
                <a:solidFill>
                  <a:srgbClr val="0070C0"/>
                </a:solidFill>
              </a:rPr>
              <a:t/>
            </a:r>
            <a:br>
              <a:rPr lang="en-US" dirty="0">
                <a:solidFill>
                  <a:srgbClr val="0070C0"/>
                </a:solidFill>
              </a:rPr>
            </a:br>
            <a:endParaRPr lang="en-IE" dirty="0"/>
          </a:p>
        </p:txBody>
      </p:sp>
      <p:pic>
        <p:nvPicPr>
          <p:cNvPr id="4" name="Picture 3" descr="social_context2.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sp>
        <p:nvSpPr>
          <p:cNvPr id="26" name="TextBox 25"/>
          <p:cNvSpPr txBox="1">
            <a:spLocks noChangeArrowheads="1"/>
          </p:cNvSpPr>
          <p:nvPr/>
        </p:nvSpPr>
        <p:spPr bwMode="auto">
          <a:xfrm>
            <a:off x="6842127" y="5059270"/>
            <a:ext cx="73818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Outcome Management</a:t>
            </a:r>
          </a:p>
        </p:txBody>
      </p:sp>
      <p:pic>
        <p:nvPicPr>
          <p:cNvPr id="28" name="Picture 27" descr="guy1.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10"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2" name="TextBox 1"/>
          <p:cNvSpPr txBox="1"/>
          <p:nvPr/>
        </p:nvSpPr>
        <p:spPr>
          <a:xfrm>
            <a:off x="1232434" y="2115511"/>
            <a:ext cx="184731" cy="923330"/>
          </a:xfrm>
          <a:prstGeom prst="rect">
            <a:avLst/>
          </a:prstGeom>
          <a:noFill/>
        </p:spPr>
        <p:txBody>
          <a:bodyPr wrap="none" rtlCol="0">
            <a:spAutoFit/>
          </a:bodyPr>
          <a:lstStyle/>
          <a:p>
            <a:endParaRPr lang="en-GB" dirty="0" smtClean="0"/>
          </a:p>
          <a:p>
            <a:endParaRPr lang="en-GB" dirty="0"/>
          </a:p>
          <a:p>
            <a:endParaRPr lang="en-GB" dirty="0"/>
          </a:p>
        </p:txBody>
      </p:sp>
    </p:spTree>
    <p:extLst>
      <p:ext uri="{BB962C8B-B14F-4D97-AF65-F5344CB8AC3E}">
        <p14:creationId xmlns:p14="http://schemas.microsoft.com/office/powerpoint/2010/main" xmlns="" val="31490145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A1.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9326" y="3798279"/>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84363" y="1915259"/>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2" name="Title 1"/>
          <p:cNvSpPr>
            <a:spLocks noGrp="1"/>
          </p:cNvSpPr>
          <p:nvPr>
            <p:ph type="title"/>
          </p:nvPr>
        </p:nvSpPr>
        <p:spPr>
          <a:xfrm>
            <a:off x="467521" y="669254"/>
            <a:ext cx="8096187" cy="262733"/>
          </a:xfrm>
        </p:spPr>
        <p:txBody>
          <a:bodyPr/>
          <a:lstStyle/>
          <a:p>
            <a:r>
              <a:rPr lang="en-GB" dirty="0" smtClean="0"/>
              <a:t>You can reach out to the non-government organizations</a:t>
            </a:r>
            <a:endParaRPr lang="en-IE" dirty="0"/>
          </a:p>
        </p:txBody>
      </p:sp>
      <p:pic>
        <p:nvPicPr>
          <p:cNvPr id="4" name="Picture 3" descr="social_context2.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60864" y="5391150"/>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6" cstate="print">
            <a:extLst>
              <a:ext uri="{28A0092B-C50C-407E-A947-70E740481C1C}">
                <a14:useLocalDpi xmlns:a14="http://schemas.microsoft.com/office/drawing/2010/main" xmlns="" val="0"/>
              </a:ext>
            </a:extLst>
          </a:blip>
          <a:srcRect r="67046" b="61179"/>
          <a:stretch>
            <a:fillRect/>
          </a:stretch>
        </p:blipFill>
        <p:spPr bwMode="auto">
          <a:xfrm>
            <a:off x="1400176" y="2202472"/>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7" cstate="print">
            <a:extLst>
              <a:ext uri="{28A0092B-C50C-407E-A947-70E740481C1C}">
                <a14:useLocalDpi xmlns:a14="http://schemas.microsoft.com/office/drawing/2010/main" xmlns="" val="0"/>
              </a:ext>
            </a:extLst>
          </a:blip>
          <a:srcRect r="60902"/>
          <a:stretch>
            <a:fillRect/>
          </a:stretch>
        </p:blipFill>
        <p:spPr bwMode="auto">
          <a:xfrm>
            <a:off x="1711328" y="1672005"/>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7"/>
          <p:cNvSpPr>
            <a:spLocks noChangeArrowheads="1"/>
          </p:cNvSpPr>
          <p:nvPr/>
        </p:nvSpPr>
        <p:spPr bwMode="auto">
          <a:xfrm>
            <a:off x="1914135" y="3297717"/>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4" name="TextBox 23"/>
          <p:cNvSpPr txBox="1">
            <a:spLocks noChangeArrowheads="1"/>
          </p:cNvSpPr>
          <p:nvPr/>
        </p:nvSpPr>
        <p:spPr bwMode="auto">
          <a:xfrm>
            <a:off x="2944815" y="5139164"/>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pic>
        <p:nvPicPr>
          <p:cNvPr id="28" name="Picture 27" descr="guy1.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13265" y="5841023"/>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Rectangle 27"/>
          <p:cNvSpPr>
            <a:spLocks noChangeArrowheads="1"/>
          </p:cNvSpPr>
          <p:nvPr/>
        </p:nvSpPr>
        <p:spPr bwMode="auto">
          <a:xfrm>
            <a:off x="2374899" y="4563208"/>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148563"/>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90255"/>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95968"/>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51" name="Rectangle 50"/>
          <p:cNvSpPr>
            <a:spLocks noChangeArrowheads="1"/>
          </p:cNvSpPr>
          <p:nvPr/>
        </p:nvSpPr>
        <p:spPr bwMode="auto">
          <a:xfrm>
            <a:off x="5037140" y="5502519"/>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753101"/>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943599"/>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219093"/>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663713"/>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79124"/>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85" name="Rectangle 27"/>
          <p:cNvSpPr>
            <a:spLocks noChangeArrowheads="1"/>
          </p:cNvSpPr>
          <p:nvPr/>
        </p:nvSpPr>
        <p:spPr bwMode="auto">
          <a:xfrm>
            <a:off x="881858" y="1639495"/>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8" name="TextBox 87"/>
          <p:cNvSpPr txBox="1"/>
          <p:nvPr/>
        </p:nvSpPr>
        <p:spPr>
          <a:xfrm>
            <a:off x="4844429" y="6363403"/>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Tree>
    <p:extLst>
      <p:ext uri="{BB962C8B-B14F-4D97-AF65-F5344CB8AC3E}">
        <p14:creationId xmlns:p14="http://schemas.microsoft.com/office/powerpoint/2010/main" xmlns="" val="27336464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ec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1574" y="2586406"/>
            <a:ext cx="2935289" cy="1701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intake&amp;enroll.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95688" y="3682512"/>
            <a:ext cx="958850" cy="7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AA1.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7" cstate="print">
            <a:extLst>
              <a:ext uri="{28A0092B-C50C-407E-A947-70E740481C1C}">
                <a14:useLocalDpi xmlns:a14="http://schemas.microsoft.com/office/drawing/2010/main" xmlns="" val="0"/>
              </a:ext>
            </a:extLst>
          </a:blip>
          <a:srcRect r="67046" b="61179"/>
          <a:stretch>
            <a:fillRect/>
          </a:stretch>
        </p:blipFill>
        <p:spPr bwMode="auto">
          <a:xfrm>
            <a:off x="1400176" y="2136531"/>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AA6b.png"/>
          <p:cNvPicPr>
            <a:picLocks noChangeAspect="1"/>
          </p:cNvPicPr>
          <p:nvPr/>
        </p:nvPicPr>
        <p:blipFill>
          <a:blip r:embed="rId8" cstate="print">
            <a:extLst>
              <a:ext uri="{28A0092B-C50C-407E-A947-70E740481C1C}">
                <a14:useLocalDpi xmlns:a14="http://schemas.microsoft.com/office/drawing/2010/main" xmlns="" val="0"/>
              </a:ext>
            </a:extLst>
          </a:blip>
          <a:srcRect l="44093" b="66302"/>
          <a:stretch>
            <a:fillRect/>
          </a:stretch>
        </p:blipFill>
        <p:spPr bwMode="auto">
          <a:xfrm>
            <a:off x="4419602" y="1346690"/>
            <a:ext cx="1841500" cy="91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84363" y="1849317"/>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10" cstate="print">
            <a:extLst>
              <a:ext uri="{28A0092B-C50C-407E-A947-70E740481C1C}">
                <a14:useLocalDpi xmlns:a14="http://schemas.microsoft.com/office/drawing/2010/main" xmlns="" val="0"/>
              </a:ext>
            </a:extLst>
          </a:blip>
          <a:srcRect r="60902"/>
          <a:stretch>
            <a:fillRect/>
          </a:stretch>
        </p:blipFill>
        <p:spPr bwMode="auto">
          <a:xfrm>
            <a:off x="1711328" y="1606063"/>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7"/>
          <p:cNvSpPr>
            <a:spLocks noChangeArrowheads="1"/>
          </p:cNvSpPr>
          <p:nvPr/>
        </p:nvSpPr>
        <p:spPr bwMode="auto">
          <a:xfrm>
            <a:off x="3623193" y="3907591"/>
            <a:ext cx="1119655" cy="397066"/>
          </a:xfrm>
          <a:prstGeom prst="rect">
            <a:avLst/>
          </a:prstGeom>
          <a:noFill/>
          <a:ln w="9525">
            <a:noFill/>
            <a:miter lim="800000"/>
            <a:headEnd/>
            <a:tailEnd/>
          </a:ln>
          <a:scene3d>
            <a:camera prst="isometricOffAxis2Top">
              <a:rot lat="19825973" lon="2461438" rev="18720000"/>
            </a:camera>
            <a:lightRig rig="threePt" dir="t"/>
          </a:scene3d>
          <a:sp3d/>
        </p:spPr>
        <p:txBody>
          <a:bodyPr lIns="88424" tIns="44213" rIns="88424" bIns="44213">
            <a:spAutoFit/>
          </a:bodyPr>
          <a:lstStyle/>
          <a:p>
            <a:pPr defTabSz="442131">
              <a:lnSpc>
                <a:spcPts val="1160"/>
              </a:lnSpc>
              <a:defRPr/>
            </a:pPr>
            <a:r>
              <a:rPr lang="en-US" sz="1015" b="1" dirty="0">
                <a:solidFill>
                  <a:srgbClr val="1C618F">
                    <a:lumMod val="50000"/>
                  </a:srgbClr>
                </a:solidFill>
                <a:latin typeface="Tekton Pro Cond" pitchFamily="34" charset="0"/>
                <a:ea typeface="ＭＳ Ｐゴシック" charset="-128"/>
                <a:cs typeface="+mn-cs"/>
              </a:rPr>
              <a:t>Intake &amp; Enrollment</a:t>
            </a:r>
          </a:p>
        </p:txBody>
      </p:sp>
      <p:sp>
        <p:nvSpPr>
          <p:cNvPr id="21" name="Rectangle 27"/>
          <p:cNvSpPr>
            <a:spLocks noChangeArrowheads="1"/>
          </p:cNvSpPr>
          <p:nvPr/>
        </p:nvSpPr>
        <p:spPr bwMode="auto">
          <a:xfrm>
            <a:off x="1914135" y="3231775"/>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pic>
        <p:nvPicPr>
          <p:cNvPr id="28" name="Picture 27" descr="guy1.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50"/>
          <p:cNvGrpSpPr>
            <a:grpSpLocks/>
          </p:cNvGrpSpPr>
          <p:nvPr/>
        </p:nvGrpSpPr>
        <p:grpSpPr bwMode="auto">
          <a:xfrm>
            <a:off x="3403602" y="2120412"/>
            <a:ext cx="3676650" cy="763464"/>
            <a:chOff x="2805318" y="1950380"/>
            <a:chExt cx="3675923" cy="827716"/>
          </a:xfrm>
        </p:grpSpPr>
        <p:pic>
          <p:nvPicPr>
            <p:cNvPr id="10337" name="Picture 29" descr="F.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809767" y="2329230"/>
              <a:ext cx="671474" cy="44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8" name="Picture 30" descr="A.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05318" y="2307330"/>
              <a:ext cx="686074" cy="42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9" name="Picture 31" descr="B.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322594" y="2067268"/>
              <a:ext cx="653228" cy="48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0" name="Picture 32" descr="C.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028306" y="1950380"/>
              <a:ext cx="485358" cy="4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1" name="Picture 33" descr="D.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770300" y="1970958"/>
              <a:ext cx="481710" cy="41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 name="Picture 34" descr="E.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342064" y="2138711"/>
              <a:ext cx="634980" cy="42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46" name="Rectangle 45"/>
          <p:cNvSpPr>
            <a:spLocks noChangeArrowheads="1"/>
          </p:cNvSpPr>
          <p:nvPr/>
        </p:nvSpPr>
        <p:spPr bwMode="auto">
          <a:xfrm>
            <a:off x="4895851" y="3462704"/>
            <a:ext cx="754063"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Financial Management</a:t>
            </a:r>
          </a:p>
        </p:txBody>
      </p:sp>
      <p:sp>
        <p:nvSpPr>
          <p:cNvPr id="47" name="Rectangle 46"/>
          <p:cNvSpPr>
            <a:spLocks noChangeArrowheads="1"/>
          </p:cNvSpPr>
          <p:nvPr/>
        </p:nvSpPr>
        <p:spPr bwMode="auto">
          <a:xfrm>
            <a:off x="5435602" y="3322027"/>
            <a:ext cx="800100"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Provider Management</a:t>
            </a:r>
          </a:p>
        </p:txBody>
      </p:sp>
      <p:sp>
        <p:nvSpPr>
          <p:cNvPr id="48" name="Rectangle 47"/>
          <p:cNvSpPr>
            <a:spLocks noChangeArrowheads="1"/>
          </p:cNvSpPr>
          <p:nvPr/>
        </p:nvSpPr>
        <p:spPr bwMode="auto">
          <a:xfrm>
            <a:off x="4224338" y="3313236"/>
            <a:ext cx="8969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Participant Management</a:t>
            </a:r>
          </a:p>
        </p:txBody>
      </p:sp>
      <p:sp>
        <p:nvSpPr>
          <p:cNvPr id="49" name="Rectangle 48"/>
          <p:cNvSpPr>
            <a:spLocks noChangeArrowheads="1"/>
          </p:cNvSpPr>
          <p:nvPr/>
        </p:nvSpPr>
        <p:spPr bwMode="auto">
          <a:xfrm>
            <a:off x="4554538" y="2993780"/>
            <a:ext cx="823912"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Evidence Management</a:t>
            </a:r>
          </a:p>
        </p:txBody>
      </p:sp>
      <p:sp>
        <p:nvSpPr>
          <p:cNvPr id="50" name="Rectangle 49"/>
          <p:cNvSpPr>
            <a:spLocks noChangeArrowheads="1"/>
          </p:cNvSpPr>
          <p:nvPr/>
        </p:nvSpPr>
        <p:spPr bwMode="auto">
          <a:xfrm>
            <a:off x="5188081" y="2992315"/>
            <a:ext cx="8334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Eligibility &amp; Entitlement</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57" name="Oval 56"/>
          <p:cNvSpPr/>
          <p:nvPr/>
        </p:nvSpPr>
        <p:spPr bwMode="auto">
          <a:xfrm>
            <a:off x="6402823" y="2640271"/>
            <a:ext cx="808397" cy="291051"/>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Disability &amp; </a:t>
            </a:r>
          </a:p>
          <a:p>
            <a:pPr defTabSz="442131">
              <a:lnSpc>
                <a:spcPts val="581"/>
              </a:lnSpc>
              <a:defRPr/>
            </a:pPr>
            <a:r>
              <a:rPr lang="en-US" sz="554" b="1" dirty="0">
                <a:solidFill>
                  <a:srgbClr val="005591"/>
                </a:solidFill>
                <a:latin typeface="Tekton Pro Cond" pitchFamily="34" charset="0"/>
                <a:ea typeface="ＭＳ Ｐゴシック" charset="-128"/>
                <a:cs typeface="+mn-cs"/>
              </a:rPr>
              <a:t>Workers’ Comp</a:t>
            </a:r>
          </a:p>
        </p:txBody>
      </p:sp>
      <p:sp>
        <p:nvSpPr>
          <p:cNvPr id="58" name="Oval 57"/>
          <p:cNvSpPr/>
          <p:nvPr/>
        </p:nvSpPr>
        <p:spPr bwMode="auto">
          <a:xfrm>
            <a:off x="6021264" y="2463576"/>
            <a:ext cx="666001"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Health Care</a:t>
            </a:r>
          </a:p>
        </p:txBody>
      </p:sp>
      <p:sp>
        <p:nvSpPr>
          <p:cNvPr id="59" name="Oval 58"/>
          <p:cNvSpPr/>
          <p:nvPr/>
        </p:nvSpPr>
        <p:spPr bwMode="auto">
          <a:xfrm>
            <a:off x="5315449" y="2298572"/>
            <a:ext cx="600529"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Family Services</a:t>
            </a:r>
          </a:p>
        </p:txBody>
      </p:sp>
      <p:sp>
        <p:nvSpPr>
          <p:cNvPr id="60" name="Oval 59"/>
          <p:cNvSpPr/>
          <p:nvPr/>
        </p:nvSpPr>
        <p:spPr bwMode="auto">
          <a:xfrm>
            <a:off x="4572526" y="2311236"/>
            <a:ext cx="654096" cy="215236"/>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Social Assistance</a:t>
            </a:r>
          </a:p>
        </p:txBody>
      </p:sp>
      <p:sp>
        <p:nvSpPr>
          <p:cNvPr id="61" name="Oval 60"/>
          <p:cNvSpPr/>
          <p:nvPr/>
        </p:nvSpPr>
        <p:spPr bwMode="auto">
          <a:xfrm>
            <a:off x="3948702" y="2459432"/>
            <a:ext cx="671672"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Pensions</a:t>
            </a:r>
          </a:p>
        </p:txBody>
      </p:sp>
      <p:sp>
        <p:nvSpPr>
          <p:cNvPr id="62" name="Oval 61"/>
          <p:cNvSpPr/>
          <p:nvPr/>
        </p:nvSpPr>
        <p:spPr bwMode="auto">
          <a:xfrm>
            <a:off x="3441846" y="2610536"/>
            <a:ext cx="648213" cy="27364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Employment</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22"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5" name="Rectangle 27"/>
          <p:cNvSpPr>
            <a:spLocks noChangeArrowheads="1"/>
          </p:cNvSpPr>
          <p:nvPr/>
        </p:nvSpPr>
        <p:spPr bwMode="auto">
          <a:xfrm>
            <a:off x="881858" y="1573553"/>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7" name="Rectangle 27"/>
          <p:cNvSpPr>
            <a:spLocks noChangeArrowheads="1"/>
          </p:cNvSpPr>
          <p:nvPr/>
        </p:nvSpPr>
        <p:spPr bwMode="auto">
          <a:xfrm>
            <a:off x="4527552" y="1132744"/>
            <a:ext cx="2065117" cy="2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ct val="90000"/>
              </a:lnSpc>
            </a:pPr>
            <a:r>
              <a:rPr lang="en-US" sz="1385" b="1">
                <a:solidFill>
                  <a:srgbClr val="005591"/>
                </a:solidFill>
                <a:latin typeface="Tekton Pro Cond"/>
              </a:rPr>
              <a:t>Government Agencies</a:t>
            </a:r>
          </a:p>
        </p:txBody>
      </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10322" name="Title 1"/>
          <p:cNvSpPr>
            <a:spLocks noGrp="1"/>
          </p:cNvSpPr>
          <p:nvPr>
            <p:ph type="title"/>
          </p:nvPr>
        </p:nvSpPr>
        <p:spPr>
          <a:xfrm>
            <a:off x="404236" y="644554"/>
            <a:ext cx="8591635" cy="478216"/>
          </a:xfrm>
        </p:spPr>
        <p:txBody>
          <a:bodyPr/>
          <a:lstStyle/>
          <a:p>
            <a:r>
              <a:rPr lang="en-GB" dirty="0" smtClean="0"/>
              <a:t>And to the government organizations across many different program areas</a:t>
            </a:r>
            <a:endParaRPr lang="en-IE" dirty="0"/>
          </a:p>
        </p:txBody>
      </p:sp>
    </p:spTree>
    <p:extLst>
      <p:ext uri="{BB962C8B-B14F-4D97-AF65-F5344CB8AC3E}">
        <p14:creationId xmlns:p14="http://schemas.microsoft.com/office/powerpoint/2010/main" xmlns="" val="8549709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ec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1574" y="2586406"/>
            <a:ext cx="2935289" cy="1701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9"/>
          <p:cNvGrpSpPr>
            <a:grpSpLocks/>
          </p:cNvGrpSpPr>
          <p:nvPr/>
        </p:nvGrpSpPr>
        <p:grpSpPr bwMode="auto">
          <a:xfrm>
            <a:off x="6354764" y="2633297"/>
            <a:ext cx="2711451" cy="851389"/>
            <a:chOff x="5756183" y="2506475"/>
            <a:chExt cx="2711571" cy="921993"/>
          </a:xfrm>
        </p:grpSpPr>
        <p:pic>
          <p:nvPicPr>
            <p:cNvPr id="10343" name="Picture 9" descr="01.png"/>
            <p:cNvPicPr>
              <a:picLocks noChangeAspect="1"/>
            </p:cNvPicPr>
            <p:nvPr/>
          </p:nvPicPr>
          <p:blipFill>
            <a:blip r:embed="rId5" cstate="print">
              <a:extLst>
                <a:ext uri="{28A0092B-C50C-407E-A947-70E740481C1C}">
                  <a14:useLocalDpi xmlns:a14="http://schemas.microsoft.com/office/drawing/2010/main" xmlns="" val="0"/>
                </a:ext>
              </a:extLst>
            </a:blip>
            <a:srcRect l="68494" t="26299" b="57480"/>
            <a:stretch>
              <a:fillRect/>
            </a:stretch>
          </p:blipFill>
          <p:spPr bwMode="auto">
            <a:xfrm>
              <a:off x="6048586" y="2506475"/>
              <a:ext cx="2419168" cy="92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4" name="Picture 10" descr="4B.png"/>
            <p:cNvPicPr>
              <a:picLocks noChangeAspect="1"/>
            </p:cNvPicPr>
            <p:nvPr/>
          </p:nvPicPr>
          <p:blipFill>
            <a:blip r:embed="rId6" cstate="print">
              <a:extLst>
                <a:ext uri="{28A0092B-C50C-407E-A947-70E740481C1C}">
                  <a14:useLocalDpi xmlns:a14="http://schemas.microsoft.com/office/drawing/2010/main" xmlns="" val="0"/>
                </a:ext>
              </a:extLst>
            </a:blip>
            <a:srcRect r="80956"/>
            <a:stretch>
              <a:fillRect/>
            </a:stretch>
          </p:blipFill>
          <p:spPr bwMode="auto">
            <a:xfrm>
              <a:off x="5756183" y="2712089"/>
              <a:ext cx="292403" cy="66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Picture 11" descr="intake&amp;enroll.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95688" y="3682512"/>
            <a:ext cx="958850" cy="7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AA1.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02.png"/>
          <p:cNvPicPr>
            <a:picLocks noChangeAspect="1"/>
          </p:cNvPicPr>
          <p:nvPr/>
        </p:nvPicPr>
        <p:blipFill>
          <a:blip r:embed="rId9" cstate="print">
            <a:extLst>
              <a:ext uri="{28A0092B-C50C-407E-A947-70E740481C1C}">
                <a14:useLocalDpi xmlns:a14="http://schemas.microsoft.com/office/drawing/2010/main" xmlns="" val="0"/>
              </a:ext>
            </a:extLst>
          </a:blip>
          <a:srcRect l="60706"/>
          <a:stretch>
            <a:fillRect/>
          </a:stretch>
        </p:blipFill>
        <p:spPr bwMode="auto">
          <a:xfrm>
            <a:off x="6008689" y="1606063"/>
            <a:ext cx="2787649"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10" cstate="print">
            <a:extLst>
              <a:ext uri="{28A0092B-C50C-407E-A947-70E740481C1C}">
                <a14:useLocalDpi xmlns:a14="http://schemas.microsoft.com/office/drawing/2010/main" xmlns="" val="0"/>
              </a:ext>
            </a:extLst>
          </a:blip>
          <a:srcRect r="67046" b="61179"/>
          <a:stretch>
            <a:fillRect/>
          </a:stretch>
        </p:blipFill>
        <p:spPr bwMode="auto">
          <a:xfrm>
            <a:off x="1400176" y="2136531"/>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AA6b.png"/>
          <p:cNvPicPr>
            <a:picLocks noChangeAspect="1"/>
          </p:cNvPicPr>
          <p:nvPr/>
        </p:nvPicPr>
        <p:blipFill>
          <a:blip r:embed="rId11" cstate="print">
            <a:extLst>
              <a:ext uri="{28A0092B-C50C-407E-A947-70E740481C1C}">
                <a14:useLocalDpi xmlns:a14="http://schemas.microsoft.com/office/drawing/2010/main" xmlns="" val="0"/>
              </a:ext>
            </a:extLst>
          </a:blip>
          <a:srcRect l="44093" b="66302"/>
          <a:stretch>
            <a:fillRect/>
          </a:stretch>
        </p:blipFill>
        <p:spPr bwMode="auto">
          <a:xfrm>
            <a:off x="4419602" y="1346690"/>
            <a:ext cx="1841500" cy="91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884363" y="1849317"/>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9" cstate="print">
            <a:extLst>
              <a:ext uri="{28A0092B-C50C-407E-A947-70E740481C1C}">
                <a14:useLocalDpi xmlns:a14="http://schemas.microsoft.com/office/drawing/2010/main" xmlns="" val="0"/>
              </a:ext>
            </a:extLst>
          </a:blip>
          <a:srcRect r="60902"/>
          <a:stretch>
            <a:fillRect/>
          </a:stretch>
        </p:blipFill>
        <p:spPr bwMode="auto">
          <a:xfrm>
            <a:off x="1711328" y="1606063"/>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7"/>
          <p:cNvSpPr>
            <a:spLocks noChangeArrowheads="1"/>
          </p:cNvSpPr>
          <p:nvPr/>
        </p:nvSpPr>
        <p:spPr bwMode="auto">
          <a:xfrm>
            <a:off x="3623193" y="3907591"/>
            <a:ext cx="1119655" cy="397066"/>
          </a:xfrm>
          <a:prstGeom prst="rect">
            <a:avLst/>
          </a:prstGeom>
          <a:noFill/>
          <a:ln w="9525">
            <a:noFill/>
            <a:miter lim="800000"/>
            <a:headEnd/>
            <a:tailEnd/>
          </a:ln>
          <a:scene3d>
            <a:camera prst="isometricOffAxis2Top">
              <a:rot lat="19825973" lon="2461438" rev="18720000"/>
            </a:camera>
            <a:lightRig rig="threePt" dir="t"/>
          </a:scene3d>
          <a:sp3d/>
        </p:spPr>
        <p:txBody>
          <a:bodyPr lIns="88424" tIns="44213" rIns="88424" bIns="44213">
            <a:spAutoFit/>
          </a:bodyPr>
          <a:lstStyle/>
          <a:p>
            <a:pPr defTabSz="442131">
              <a:lnSpc>
                <a:spcPts val="1160"/>
              </a:lnSpc>
              <a:defRPr/>
            </a:pPr>
            <a:r>
              <a:rPr lang="en-US" sz="1015" b="1" dirty="0">
                <a:solidFill>
                  <a:srgbClr val="1C618F">
                    <a:lumMod val="50000"/>
                  </a:srgbClr>
                </a:solidFill>
                <a:latin typeface="Tekton Pro Cond" pitchFamily="34" charset="0"/>
                <a:ea typeface="ＭＳ Ｐゴシック" charset="-128"/>
                <a:cs typeface="+mn-cs"/>
              </a:rPr>
              <a:t>Intake &amp; Enrollment</a:t>
            </a:r>
          </a:p>
        </p:txBody>
      </p:sp>
      <p:sp>
        <p:nvSpPr>
          <p:cNvPr id="21" name="Rectangle 27"/>
          <p:cNvSpPr>
            <a:spLocks noChangeArrowheads="1"/>
          </p:cNvSpPr>
          <p:nvPr/>
        </p:nvSpPr>
        <p:spPr bwMode="auto">
          <a:xfrm>
            <a:off x="1914135" y="3231775"/>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pic>
        <p:nvPicPr>
          <p:cNvPr id="28" name="Picture 27" descr="guy1.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50"/>
          <p:cNvGrpSpPr>
            <a:grpSpLocks/>
          </p:cNvGrpSpPr>
          <p:nvPr/>
        </p:nvGrpSpPr>
        <p:grpSpPr bwMode="auto">
          <a:xfrm>
            <a:off x="3403602" y="2120412"/>
            <a:ext cx="3676650" cy="763464"/>
            <a:chOff x="2805318" y="1950380"/>
            <a:chExt cx="3675923" cy="827716"/>
          </a:xfrm>
        </p:grpSpPr>
        <p:pic>
          <p:nvPicPr>
            <p:cNvPr id="10337" name="Picture 29" descr="F.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809767" y="2329230"/>
              <a:ext cx="671474" cy="44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8" name="Picture 30" descr="A.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805318" y="2307330"/>
              <a:ext cx="686074" cy="42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9" name="Picture 31" descr="B.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322594" y="2067268"/>
              <a:ext cx="653228" cy="48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0" name="Picture 32" descr="C.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028306" y="1950380"/>
              <a:ext cx="485358" cy="4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1" name="Picture 33" descr="D.pn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770300" y="1970958"/>
              <a:ext cx="481710" cy="41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 name="Picture 34" descr="E.pn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42064" y="2138711"/>
              <a:ext cx="634980" cy="42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46" name="Rectangle 45"/>
          <p:cNvSpPr>
            <a:spLocks noChangeArrowheads="1"/>
          </p:cNvSpPr>
          <p:nvPr/>
        </p:nvSpPr>
        <p:spPr bwMode="auto">
          <a:xfrm>
            <a:off x="4895851" y="3462704"/>
            <a:ext cx="754063"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Financial Management</a:t>
            </a:r>
          </a:p>
        </p:txBody>
      </p:sp>
      <p:sp>
        <p:nvSpPr>
          <p:cNvPr id="47" name="Rectangle 46"/>
          <p:cNvSpPr>
            <a:spLocks noChangeArrowheads="1"/>
          </p:cNvSpPr>
          <p:nvPr/>
        </p:nvSpPr>
        <p:spPr bwMode="auto">
          <a:xfrm>
            <a:off x="5435602" y="3322027"/>
            <a:ext cx="800100"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Provider Management</a:t>
            </a:r>
          </a:p>
        </p:txBody>
      </p:sp>
      <p:sp>
        <p:nvSpPr>
          <p:cNvPr id="48" name="Rectangle 47"/>
          <p:cNvSpPr>
            <a:spLocks noChangeArrowheads="1"/>
          </p:cNvSpPr>
          <p:nvPr/>
        </p:nvSpPr>
        <p:spPr bwMode="auto">
          <a:xfrm>
            <a:off x="4224338" y="3313236"/>
            <a:ext cx="8969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Participant Management</a:t>
            </a:r>
          </a:p>
        </p:txBody>
      </p:sp>
      <p:sp>
        <p:nvSpPr>
          <p:cNvPr id="49" name="Rectangle 48"/>
          <p:cNvSpPr>
            <a:spLocks noChangeArrowheads="1"/>
          </p:cNvSpPr>
          <p:nvPr/>
        </p:nvSpPr>
        <p:spPr bwMode="auto">
          <a:xfrm>
            <a:off x="4554538" y="2993780"/>
            <a:ext cx="823912"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Evidence Management</a:t>
            </a:r>
          </a:p>
        </p:txBody>
      </p:sp>
      <p:sp>
        <p:nvSpPr>
          <p:cNvPr id="50" name="Rectangle 49"/>
          <p:cNvSpPr>
            <a:spLocks noChangeArrowheads="1"/>
          </p:cNvSpPr>
          <p:nvPr/>
        </p:nvSpPr>
        <p:spPr bwMode="auto">
          <a:xfrm>
            <a:off x="5188081" y="2992315"/>
            <a:ext cx="8334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Eligibility &amp; Entitlement</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57" name="Oval 56"/>
          <p:cNvSpPr/>
          <p:nvPr/>
        </p:nvSpPr>
        <p:spPr bwMode="auto">
          <a:xfrm>
            <a:off x="6402823" y="2640271"/>
            <a:ext cx="808397" cy="291051"/>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Disability &amp; </a:t>
            </a:r>
          </a:p>
          <a:p>
            <a:pPr defTabSz="442131">
              <a:lnSpc>
                <a:spcPts val="581"/>
              </a:lnSpc>
              <a:defRPr/>
            </a:pPr>
            <a:r>
              <a:rPr lang="en-US" sz="554" b="1" dirty="0">
                <a:solidFill>
                  <a:srgbClr val="005591"/>
                </a:solidFill>
                <a:latin typeface="Tekton Pro Cond" pitchFamily="34" charset="0"/>
                <a:ea typeface="ＭＳ Ｐゴシック" charset="-128"/>
                <a:cs typeface="+mn-cs"/>
              </a:rPr>
              <a:t>Workers’ Comp</a:t>
            </a:r>
          </a:p>
        </p:txBody>
      </p:sp>
      <p:sp>
        <p:nvSpPr>
          <p:cNvPr id="58" name="Oval 57"/>
          <p:cNvSpPr/>
          <p:nvPr/>
        </p:nvSpPr>
        <p:spPr bwMode="auto">
          <a:xfrm>
            <a:off x="6021264" y="2463576"/>
            <a:ext cx="666001"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Health Care</a:t>
            </a:r>
          </a:p>
        </p:txBody>
      </p:sp>
      <p:sp>
        <p:nvSpPr>
          <p:cNvPr id="59" name="Oval 58"/>
          <p:cNvSpPr/>
          <p:nvPr/>
        </p:nvSpPr>
        <p:spPr bwMode="auto">
          <a:xfrm>
            <a:off x="5315449" y="2298572"/>
            <a:ext cx="600529"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Family Services</a:t>
            </a:r>
          </a:p>
        </p:txBody>
      </p:sp>
      <p:sp>
        <p:nvSpPr>
          <p:cNvPr id="60" name="Oval 59"/>
          <p:cNvSpPr/>
          <p:nvPr/>
        </p:nvSpPr>
        <p:spPr bwMode="auto">
          <a:xfrm>
            <a:off x="4572526" y="2311236"/>
            <a:ext cx="654096" cy="215236"/>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Social Assistance</a:t>
            </a:r>
          </a:p>
        </p:txBody>
      </p:sp>
      <p:sp>
        <p:nvSpPr>
          <p:cNvPr id="61" name="Oval 60"/>
          <p:cNvSpPr/>
          <p:nvPr/>
        </p:nvSpPr>
        <p:spPr bwMode="auto">
          <a:xfrm>
            <a:off x="3948702" y="2459432"/>
            <a:ext cx="671672"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Pensions</a:t>
            </a:r>
          </a:p>
        </p:txBody>
      </p:sp>
      <p:sp>
        <p:nvSpPr>
          <p:cNvPr id="62" name="Oval 61"/>
          <p:cNvSpPr/>
          <p:nvPr/>
        </p:nvSpPr>
        <p:spPr bwMode="auto">
          <a:xfrm>
            <a:off x="3441846" y="2610536"/>
            <a:ext cx="648213" cy="27364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Employment</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24"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5" name="Rectangle 27"/>
          <p:cNvSpPr>
            <a:spLocks noChangeArrowheads="1"/>
          </p:cNvSpPr>
          <p:nvPr/>
        </p:nvSpPr>
        <p:spPr bwMode="auto">
          <a:xfrm>
            <a:off x="881858" y="1573553"/>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6" name="Rectangle 27"/>
          <p:cNvSpPr>
            <a:spLocks noChangeArrowheads="1"/>
          </p:cNvSpPr>
          <p:nvPr/>
        </p:nvSpPr>
        <p:spPr bwMode="auto">
          <a:xfrm>
            <a:off x="6123108" y="1478653"/>
            <a:ext cx="3168352" cy="332241"/>
          </a:xfrm>
          <a:prstGeom prst="rect">
            <a:avLst/>
          </a:prstGeom>
          <a:noFill/>
          <a:ln w="9525">
            <a:noFill/>
            <a:miter lim="800000"/>
            <a:headEnd/>
            <a:tailEnd/>
          </a:ln>
          <a:scene3d>
            <a:camera prst="isometricOffAxis1Left">
              <a:rot lat="780000" lon="3840000" rev="0"/>
            </a:camera>
            <a:lightRig rig="threePt" dir="t"/>
          </a:scene3d>
        </p:spPr>
        <p:txBody>
          <a:bodyPr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CBOs &amp; Service Providers</a:t>
            </a:r>
          </a:p>
        </p:txBody>
      </p:sp>
      <p:sp>
        <p:nvSpPr>
          <p:cNvPr id="87" name="Rectangle 27"/>
          <p:cNvSpPr>
            <a:spLocks noChangeArrowheads="1"/>
          </p:cNvSpPr>
          <p:nvPr/>
        </p:nvSpPr>
        <p:spPr bwMode="auto">
          <a:xfrm>
            <a:off x="4527552" y="1132744"/>
            <a:ext cx="2065117" cy="2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ct val="90000"/>
              </a:lnSpc>
            </a:pPr>
            <a:r>
              <a:rPr lang="en-US" sz="1385" b="1">
                <a:solidFill>
                  <a:srgbClr val="005591"/>
                </a:solidFill>
                <a:latin typeface="Tekton Pro Cond"/>
              </a:rPr>
              <a:t>Government Agencies</a:t>
            </a:r>
          </a:p>
        </p:txBody>
      </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10322" name="Title 1"/>
          <p:cNvSpPr>
            <a:spLocks noGrp="1"/>
          </p:cNvSpPr>
          <p:nvPr>
            <p:ph type="title"/>
          </p:nvPr>
        </p:nvSpPr>
        <p:spPr>
          <a:xfrm>
            <a:off x="474577" y="650218"/>
            <a:ext cx="8579103" cy="600534"/>
          </a:xfrm>
        </p:spPr>
        <p:txBody>
          <a:bodyPr/>
          <a:lstStyle/>
          <a:p>
            <a:r>
              <a:rPr lang="en-GB" dirty="0" smtClean="0"/>
              <a:t>Who might contract out to community based organizations or service providers</a:t>
            </a:r>
            <a:r>
              <a:rPr lang="en-US" dirty="0">
                <a:solidFill>
                  <a:srgbClr val="0070C0"/>
                </a:solidFill>
              </a:rPr>
              <a:t/>
            </a:r>
            <a:br>
              <a:rPr lang="en-US" dirty="0">
                <a:solidFill>
                  <a:srgbClr val="0070C0"/>
                </a:solidFill>
              </a:rPr>
            </a:br>
            <a:endParaRPr lang="en-IE" dirty="0"/>
          </a:p>
        </p:txBody>
      </p:sp>
    </p:spTree>
    <p:extLst>
      <p:ext uri="{BB962C8B-B14F-4D97-AF65-F5344CB8AC3E}">
        <p14:creationId xmlns:p14="http://schemas.microsoft.com/office/powerpoint/2010/main" xmlns="" val="2651758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_context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864" y="5325208"/>
            <a:ext cx="1752600" cy="1203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77"/>
          <p:cNvGrpSpPr>
            <a:grpSpLocks/>
          </p:cNvGrpSpPr>
          <p:nvPr/>
        </p:nvGrpSpPr>
        <p:grpSpPr bwMode="auto">
          <a:xfrm>
            <a:off x="1787526" y="2104294"/>
            <a:ext cx="6981826" cy="3377712"/>
            <a:chOff x="1140920" y="1933330"/>
            <a:chExt cx="6982878" cy="3658545"/>
          </a:xfrm>
        </p:grpSpPr>
        <p:pic>
          <p:nvPicPr>
            <p:cNvPr id="10345" name="Picture 5" descr="03.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0920" y="1933330"/>
              <a:ext cx="6982878" cy="3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6" name="Picture 6" descr="bridge.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9358" y="4562533"/>
              <a:ext cx="563539" cy="1029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7" descr="secm.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1574" y="2586406"/>
            <a:ext cx="2935289" cy="1701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9"/>
          <p:cNvGrpSpPr>
            <a:grpSpLocks/>
          </p:cNvGrpSpPr>
          <p:nvPr/>
        </p:nvGrpSpPr>
        <p:grpSpPr bwMode="auto">
          <a:xfrm>
            <a:off x="6354764" y="2633297"/>
            <a:ext cx="2711451" cy="851389"/>
            <a:chOff x="5756183" y="2506475"/>
            <a:chExt cx="2711571" cy="921993"/>
          </a:xfrm>
        </p:grpSpPr>
        <p:pic>
          <p:nvPicPr>
            <p:cNvPr id="10343" name="Picture 9" descr="01.png"/>
            <p:cNvPicPr>
              <a:picLocks noChangeAspect="1"/>
            </p:cNvPicPr>
            <p:nvPr/>
          </p:nvPicPr>
          <p:blipFill>
            <a:blip r:embed="rId7" cstate="print">
              <a:extLst>
                <a:ext uri="{28A0092B-C50C-407E-A947-70E740481C1C}">
                  <a14:useLocalDpi xmlns:a14="http://schemas.microsoft.com/office/drawing/2010/main" xmlns="" val="0"/>
                </a:ext>
              </a:extLst>
            </a:blip>
            <a:srcRect l="68494" t="26299" b="57480"/>
            <a:stretch>
              <a:fillRect/>
            </a:stretch>
          </p:blipFill>
          <p:spPr bwMode="auto">
            <a:xfrm>
              <a:off x="6048586" y="2506475"/>
              <a:ext cx="2419168" cy="92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4" name="Picture 10" descr="4B.png"/>
            <p:cNvPicPr>
              <a:picLocks noChangeAspect="1"/>
            </p:cNvPicPr>
            <p:nvPr/>
          </p:nvPicPr>
          <p:blipFill>
            <a:blip r:embed="rId8" cstate="print">
              <a:extLst>
                <a:ext uri="{28A0092B-C50C-407E-A947-70E740481C1C}">
                  <a14:useLocalDpi xmlns:a14="http://schemas.microsoft.com/office/drawing/2010/main" xmlns="" val="0"/>
                </a:ext>
              </a:extLst>
            </a:blip>
            <a:srcRect r="80956"/>
            <a:stretch>
              <a:fillRect/>
            </a:stretch>
          </p:blipFill>
          <p:spPr bwMode="auto">
            <a:xfrm>
              <a:off x="5756183" y="2712089"/>
              <a:ext cx="292403" cy="66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Picture 11" descr="intake&amp;enroll.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95688" y="3682512"/>
            <a:ext cx="958850" cy="7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AA1.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19326" y="3732338"/>
            <a:ext cx="2549525" cy="181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02.png"/>
          <p:cNvPicPr>
            <a:picLocks noChangeAspect="1"/>
          </p:cNvPicPr>
          <p:nvPr/>
        </p:nvPicPr>
        <p:blipFill>
          <a:blip r:embed="rId11" cstate="print">
            <a:extLst>
              <a:ext uri="{28A0092B-C50C-407E-A947-70E740481C1C}">
                <a14:useLocalDpi xmlns:a14="http://schemas.microsoft.com/office/drawing/2010/main" xmlns="" val="0"/>
              </a:ext>
            </a:extLst>
          </a:blip>
          <a:srcRect l="60706"/>
          <a:stretch>
            <a:fillRect/>
          </a:stretch>
        </p:blipFill>
        <p:spPr bwMode="auto">
          <a:xfrm>
            <a:off x="6008689" y="1606063"/>
            <a:ext cx="2787649"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A6b.png"/>
          <p:cNvPicPr>
            <a:picLocks noChangeAspect="1"/>
          </p:cNvPicPr>
          <p:nvPr/>
        </p:nvPicPr>
        <p:blipFill>
          <a:blip r:embed="rId12" cstate="print">
            <a:extLst>
              <a:ext uri="{28A0092B-C50C-407E-A947-70E740481C1C}">
                <a14:useLocalDpi xmlns:a14="http://schemas.microsoft.com/office/drawing/2010/main" xmlns="" val="0"/>
              </a:ext>
            </a:extLst>
          </a:blip>
          <a:srcRect r="67046" b="61179"/>
          <a:stretch>
            <a:fillRect/>
          </a:stretch>
        </p:blipFill>
        <p:spPr bwMode="auto">
          <a:xfrm>
            <a:off x="1400176" y="2136531"/>
            <a:ext cx="1084263" cy="112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AA6b.png"/>
          <p:cNvPicPr>
            <a:picLocks noChangeAspect="1"/>
          </p:cNvPicPr>
          <p:nvPr/>
        </p:nvPicPr>
        <p:blipFill>
          <a:blip r:embed="rId13" cstate="print">
            <a:extLst>
              <a:ext uri="{28A0092B-C50C-407E-A947-70E740481C1C}">
                <a14:useLocalDpi xmlns:a14="http://schemas.microsoft.com/office/drawing/2010/main" xmlns="" val="0"/>
              </a:ext>
            </a:extLst>
          </a:blip>
          <a:srcRect l="44093" b="66302"/>
          <a:stretch>
            <a:fillRect/>
          </a:stretch>
        </p:blipFill>
        <p:spPr bwMode="auto">
          <a:xfrm>
            <a:off x="4419602" y="1346690"/>
            <a:ext cx="1841500" cy="915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eferral.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884363" y="1849317"/>
            <a:ext cx="2852738" cy="2778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02.png"/>
          <p:cNvPicPr>
            <a:picLocks noChangeAspect="1"/>
          </p:cNvPicPr>
          <p:nvPr/>
        </p:nvPicPr>
        <p:blipFill>
          <a:blip r:embed="rId11" cstate="print">
            <a:extLst>
              <a:ext uri="{28A0092B-C50C-407E-A947-70E740481C1C}">
                <a14:useLocalDpi xmlns:a14="http://schemas.microsoft.com/office/drawing/2010/main" xmlns="" val="0"/>
              </a:ext>
            </a:extLst>
          </a:blip>
          <a:srcRect r="60902"/>
          <a:stretch>
            <a:fillRect/>
          </a:stretch>
        </p:blipFill>
        <p:spPr bwMode="auto">
          <a:xfrm>
            <a:off x="1711328" y="1606063"/>
            <a:ext cx="2773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7"/>
          <p:cNvSpPr>
            <a:spLocks noChangeArrowheads="1"/>
          </p:cNvSpPr>
          <p:nvPr/>
        </p:nvSpPr>
        <p:spPr bwMode="auto">
          <a:xfrm>
            <a:off x="3623193" y="3907591"/>
            <a:ext cx="1119655" cy="397066"/>
          </a:xfrm>
          <a:prstGeom prst="rect">
            <a:avLst/>
          </a:prstGeom>
          <a:noFill/>
          <a:ln w="9525">
            <a:noFill/>
            <a:miter lim="800000"/>
            <a:headEnd/>
            <a:tailEnd/>
          </a:ln>
          <a:scene3d>
            <a:camera prst="isometricOffAxis2Top">
              <a:rot lat="19825973" lon="2461438" rev="18720000"/>
            </a:camera>
            <a:lightRig rig="threePt" dir="t"/>
          </a:scene3d>
          <a:sp3d/>
        </p:spPr>
        <p:txBody>
          <a:bodyPr lIns="88424" tIns="44213" rIns="88424" bIns="44213">
            <a:spAutoFit/>
          </a:bodyPr>
          <a:lstStyle/>
          <a:p>
            <a:pPr defTabSz="442131">
              <a:lnSpc>
                <a:spcPts val="1160"/>
              </a:lnSpc>
              <a:defRPr/>
            </a:pPr>
            <a:r>
              <a:rPr lang="en-US" sz="1015" b="1" dirty="0">
                <a:solidFill>
                  <a:srgbClr val="1C618F">
                    <a:lumMod val="50000"/>
                  </a:srgbClr>
                </a:solidFill>
                <a:latin typeface="Tekton Pro Cond" pitchFamily="34" charset="0"/>
                <a:ea typeface="ＭＳ Ｐゴシック" charset="-128"/>
                <a:cs typeface="+mn-cs"/>
              </a:rPr>
              <a:t>Intake &amp; Enrollment</a:t>
            </a:r>
          </a:p>
        </p:txBody>
      </p:sp>
      <p:sp>
        <p:nvSpPr>
          <p:cNvPr id="21" name="Rectangle 27"/>
          <p:cNvSpPr>
            <a:spLocks noChangeArrowheads="1"/>
          </p:cNvSpPr>
          <p:nvPr/>
        </p:nvSpPr>
        <p:spPr bwMode="auto">
          <a:xfrm>
            <a:off x="1914135" y="3231775"/>
            <a:ext cx="941604" cy="306593"/>
          </a:xfrm>
          <a:prstGeom prst="rect">
            <a:avLst/>
          </a:prstGeom>
          <a:noFill/>
          <a:ln w="9525">
            <a:noFill/>
            <a:miter lim="800000"/>
            <a:headEnd/>
            <a:tailEnd/>
          </a:ln>
          <a:scene3d>
            <a:camera prst="isometricLeftDown"/>
            <a:lightRig rig="threePt" dir="t"/>
          </a:scene3d>
        </p:spPr>
        <p:txBody>
          <a:bodyPr wrap="none" lIns="88424" tIns="44213" rIns="88424" bIns="44213">
            <a:spAutoFit/>
          </a:bodyPr>
          <a:lstStyle/>
          <a:p>
            <a:pPr defTabSz="442131">
              <a:lnSpc>
                <a:spcPct val="90000"/>
              </a:lnSpc>
              <a:defRPr/>
            </a:pPr>
            <a:r>
              <a:rPr lang="en-US" sz="1569" b="1" dirty="0">
                <a:solidFill>
                  <a:srgbClr val="1C618F">
                    <a:lumMod val="50000"/>
                  </a:srgbClr>
                </a:solidFill>
                <a:latin typeface="Tekton Pro Cond" pitchFamily="34" charset="0"/>
                <a:ea typeface="ＭＳ Ｐゴシック" charset="-128"/>
                <a:cs typeface="+mn-cs"/>
              </a:rPr>
              <a:t>Referral</a:t>
            </a:r>
          </a:p>
        </p:txBody>
      </p:sp>
      <p:sp>
        <p:nvSpPr>
          <p:cNvPr id="24" name="TextBox 23"/>
          <p:cNvSpPr txBox="1">
            <a:spLocks noChangeArrowheads="1"/>
          </p:cNvSpPr>
          <p:nvPr/>
        </p:nvSpPr>
        <p:spPr bwMode="auto">
          <a:xfrm>
            <a:off x="2944815" y="5073222"/>
            <a:ext cx="681037"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dirty="0">
                <a:solidFill>
                  <a:srgbClr val="FFFFFF"/>
                </a:solidFill>
                <a:latin typeface="Tekton Pro Cond"/>
              </a:rPr>
              <a:t>Universal Access</a:t>
            </a:r>
          </a:p>
        </p:txBody>
      </p:sp>
      <p:sp>
        <p:nvSpPr>
          <p:cNvPr id="25" name="TextBox 24"/>
          <p:cNvSpPr txBox="1">
            <a:spLocks noChangeArrowheads="1"/>
          </p:cNvSpPr>
          <p:nvPr/>
        </p:nvSpPr>
        <p:spPr bwMode="auto">
          <a:xfrm>
            <a:off x="4767265" y="4040125"/>
            <a:ext cx="1082675"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lvl1pPr defTabSz="457200" eaLnBrk="0" hangingPunct="0">
              <a:defRPr sz="2000">
                <a:solidFill>
                  <a:schemeClr val="tx1"/>
                </a:solidFill>
                <a:latin typeface="Calibri" pitchFamily="34" charset="0"/>
                <a:ea typeface="MS PGothic" pitchFamily="34" charset="-128"/>
              </a:defRPr>
            </a:lvl1pPr>
            <a:lvl2pPr marL="742950" indent="-285750" defTabSz="457200" eaLnBrk="0" hangingPunct="0">
              <a:defRPr sz="2000">
                <a:solidFill>
                  <a:schemeClr val="tx1"/>
                </a:solidFill>
                <a:latin typeface="Calibri" pitchFamily="34" charset="0"/>
                <a:ea typeface="MS PGothic" pitchFamily="34" charset="-128"/>
              </a:defRPr>
            </a:lvl2pPr>
            <a:lvl3pPr marL="1143000" indent="-228600" defTabSz="457200" eaLnBrk="0" hangingPunct="0">
              <a:defRPr sz="2000">
                <a:solidFill>
                  <a:schemeClr val="tx1"/>
                </a:solidFill>
                <a:latin typeface="Calibri" pitchFamily="34" charset="0"/>
                <a:ea typeface="MS PGothic" pitchFamily="34" charset="-128"/>
              </a:defRPr>
            </a:lvl3pPr>
            <a:lvl4pPr marL="1600200" indent="-228600" defTabSz="457200" eaLnBrk="0" hangingPunct="0">
              <a:defRPr sz="2000">
                <a:solidFill>
                  <a:schemeClr val="tx1"/>
                </a:solidFill>
                <a:latin typeface="Calibri" pitchFamily="34" charset="0"/>
                <a:ea typeface="MS PGothic" pitchFamily="34" charset="-128"/>
              </a:defRPr>
            </a:lvl4pPr>
            <a:lvl5pPr marL="2057400" indent="-228600" defTabSz="457200" eaLnBrk="0" hangingPunct="0">
              <a:defRPr sz="2000">
                <a:solidFill>
                  <a:schemeClr val="tx1"/>
                </a:solidFill>
                <a:latin typeface="Calibri" pitchFamily="34" charset="0"/>
                <a:ea typeface="MS PGothic" pitchFamily="34" charset="-128"/>
              </a:defRPr>
            </a:lvl5pPr>
            <a:lvl6pPr marL="25146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algn="ctr"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lnSpc>
                <a:spcPts val="678"/>
              </a:lnSpc>
            </a:pPr>
            <a:r>
              <a:rPr lang="en-US" sz="646" b="1">
                <a:solidFill>
                  <a:srgbClr val="FFFFFF"/>
                </a:solidFill>
                <a:latin typeface="Tekton Pro Cond"/>
              </a:rPr>
              <a:t>Social Program </a:t>
            </a:r>
          </a:p>
          <a:p>
            <a:pPr eaLnBrk="1" hangingPunct="1">
              <a:lnSpc>
                <a:spcPts val="678"/>
              </a:lnSpc>
            </a:pPr>
            <a:r>
              <a:rPr lang="en-US" sz="646" b="1">
                <a:solidFill>
                  <a:srgbClr val="FFFFFF"/>
                </a:solidFill>
                <a:latin typeface="Tekton Pro Cond"/>
              </a:rPr>
              <a:t>Case Management</a:t>
            </a:r>
          </a:p>
        </p:txBody>
      </p:sp>
      <p:pic>
        <p:nvPicPr>
          <p:cNvPr id="27" name="Picture 26" descr="guy2.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584825" y="5301761"/>
            <a:ext cx="363539" cy="42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guy1.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513265" y="5775081"/>
            <a:ext cx="428625" cy="39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oup 50"/>
          <p:cNvGrpSpPr>
            <a:grpSpLocks/>
          </p:cNvGrpSpPr>
          <p:nvPr/>
        </p:nvGrpSpPr>
        <p:grpSpPr bwMode="auto">
          <a:xfrm>
            <a:off x="3403602" y="2120412"/>
            <a:ext cx="3676650" cy="763464"/>
            <a:chOff x="2805318" y="1950380"/>
            <a:chExt cx="3675923" cy="827716"/>
          </a:xfrm>
        </p:grpSpPr>
        <p:pic>
          <p:nvPicPr>
            <p:cNvPr id="10337" name="Picture 29" descr="F.pn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809767" y="2329230"/>
              <a:ext cx="671474" cy="44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8" name="Picture 30" descr="A.pn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805318" y="2307330"/>
              <a:ext cx="686074" cy="42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9" name="Picture 31" descr="B.pn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3322594" y="2067268"/>
              <a:ext cx="653228" cy="48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0" name="Picture 32" descr="C.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028306" y="1950380"/>
              <a:ext cx="485358" cy="4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1" name="Picture 33" descr="D.png"/>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770300" y="1970958"/>
              <a:ext cx="481710" cy="416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 name="Picture 34" descr="E.png"/>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5342064" y="2138711"/>
              <a:ext cx="634980" cy="42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2" name="Rectangle 27"/>
          <p:cNvSpPr>
            <a:spLocks noChangeArrowheads="1"/>
          </p:cNvSpPr>
          <p:nvPr/>
        </p:nvSpPr>
        <p:spPr bwMode="auto">
          <a:xfrm>
            <a:off x="2374899" y="4497267"/>
            <a:ext cx="666750" cy="35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Benefit Planning &amp; selection</a:t>
            </a:r>
          </a:p>
        </p:txBody>
      </p:sp>
      <p:sp>
        <p:nvSpPr>
          <p:cNvPr id="43" name="Rectangle 27"/>
          <p:cNvSpPr>
            <a:spLocks noChangeArrowheads="1"/>
          </p:cNvSpPr>
          <p:nvPr/>
        </p:nvSpPr>
        <p:spPr bwMode="auto">
          <a:xfrm>
            <a:off x="2946399" y="4082621"/>
            <a:ext cx="750889"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Screening &amp; Application</a:t>
            </a:r>
          </a:p>
        </p:txBody>
      </p:sp>
      <p:sp>
        <p:nvSpPr>
          <p:cNvPr id="44" name="Rectangle 27"/>
          <p:cNvSpPr>
            <a:spLocks noChangeArrowheads="1"/>
          </p:cNvSpPr>
          <p:nvPr/>
        </p:nvSpPr>
        <p:spPr bwMode="auto">
          <a:xfrm>
            <a:off x="3568142" y="4424313"/>
            <a:ext cx="688974"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Life Event Management</a:t>
            </a:r>
          </a:p>
        </p:txBody>
      </p:sp>
      <p:sp>
        <p:nvSpPr>
          <p:cNvPr id="45" name="Rectangle 27"/>
          <p:cNvSpPr>
            <a:spLocks noChangeArrowheads="1"/>
          </p:cNvSpPr>
          <p:nvPr/>
        </p:nvSpPr>
        <p:spPr bwMode="auto">
          <a:xfrm>
            <a:off x="2891877" y="4830026"/>
            <a:ext cx="850901"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Needs-Based Triage</a:t>
            </a:r>
          </a:p>
        </p:txBody>
      </p:sp>
      <p:sp>
        <p:nvSpPr>
          <p:cNvPr id="46" name="Rectangle 45"/>
          <p:cNvSpPr>
            <a:spLocks noChangeArrowheads="1"/>
          </p:cNvSpPr>
          <p:nvPr/>
        </p:nvSpPr>
        <p:spPr bwMode="auto">
          <a:xfrm>
            <a:off x="4895851" y="3462704"/>
            <a:ext cx="754063"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Financial Management</a:t>
            </a:r>
          </a:p>
        </p:txBody>
      </p:sp>
      <p:sp>
        <p:nvSpPr>
          <p:cNvPr id="47" name="Rectangle 46"/>
          <p:cNvSpPr>
            <a:spLocks noChangeArrowheads="1"/>
          </p:cNvSpPr>
          <p:nvPr/>
        </p:nvSpPr>
        <p:spPr bwMode="auto">
          <a:xfrm>
            <a:off x="5435602" y="3322027"/>
            <a:ext cx="800100"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Provider Management</a:t>
            </a:r>
          </a:p>
        </p:txBody>
      </p:sp>
      <p:sp>
        <p:nvSpPr>
          <p:cNvPr id="48" name="Rectangle 47"/>
          <p:cNvSpPr>
            <a:spLocks noChangeArrowheads="1"/>
          </p:cNvSpPr>
          <p:nvPr/>
        </p:nvSpPr>
        <p:spPr bwMode="auto">
          <a:xfrm>
            <a:off x="4224338" y="3313236"/>
            <a:ext cx="8969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Participant Management</a:t>
            </a:r>
          </a:p>
        </p:txBody>
      </p:sp>
      <p:sp>
        <p:nvSpPr>
          <p:cNvPr id="49" name="Rectangle 48"/>
          <p:cNvSpPr>
            <a:spLocks noChangeArrowheads="1"/>
          </p:cNvSpPr>
          <p:nvPr/>
        </p:nvSpPr>
        <p:spPr bwMode="auto">
          <a:xfrm>
            <a:off x="4554538" y="2993780"/>
            <a:ext cx="823912"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a:solidFill>
                  <a:srgbClr val="005591"/>
                </a:solidFill>
                <a:latin typeface="Tekton Pro Cond"/>
              </a:rPr>
              <a:t>Evidence Management</a:t>
            </a:r>
          </a:p>
        </p:txBody>
      </p:sp>
      <p:sp>
        <p:nvSpPr>
          <p:cNvPr id="50" name="Rectangle 49"/>
          <p:cNvSpPr>
            <a:spLocks noChangeArrowheads="1"/>
          </p:cNvSpPr>
          <p:nvPr/>
        </p:nvSpPr>
        <p:spPr bwMode="auto">
          <a:xfrm>
            <a:off x="5188081" y="2992315"/>
            <a:ext cx="833438" cy="26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424" tIns="44213" rIns="88424" bIns="44213">
            <a:spAutoFit/>
          </a:bodyPr>
          <a:lstStyle/>
          <a:p>
            <a:pPr defTabSz="442131">
              <a:lnSpc>
                <a:spcPts val="678"/>
              </a:lnSpc>
            </a:pPr>
            <a:r>
              <a:rPr lang="en-US" sz="646" b="1" dirty="0">
                <a:solidFill>
                  <a:srgbClr val="005591"/>
                </a:solidFill>
                <a:latin typeface="Tekton Pro Cond"/>
              </a:rPr>
              <a:t>Eligibility &amp; Entitlement</a:t>
            </a:r>
          </a:p>
        </p:txBody>
      </p:sp>
      <p:sp>
        <p:nvSpPr>
          <p:cNvPr id="51" name="Rectangle 50"/>
          <p:cNvSpPr>
            <a:spLocks noChangeArrowheads="1"/>
          </p:cNvSpPr>
          <p:nvPr/>
        </p:nvSpPr>
        <p:spPr bwMode="auto">
          <a:xfrm>
            <a:off x="5037140" y="5436577"/>
            <a:ext cx="494367"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Finance</a:t>
            </a:r>
          </a:p>
        </p:txBody>
      </p:sp>
      <p:sp>
        <p:nvSpPr>
          <p:cNvPr id="52" name="Rectangle 51"/>
          <p:cNvSpPr>
            <a:spLocks noChangeArrowheads="1"/>
          </p:cNvSpPr>
          <p:nvPr/>
        </p:nvSpPr>
        <p:spPr bwMode="auto">
          <a:xfrm>
            <a:off x="5702302" y="5687159"/>
            <a:ext cx="45910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Shelter</a:t>
            </a:r>
          </a:p>
        </p:txBody>
      </p:sp>
      <p:sp>
        <p:nvSpPr>
          <p:cNvPr id="53" name="Rectangle 52"/>
          <p:cNvSpPr>
            <a:spLocks noChangeArrowheads="1"/>
          </p:cNvSpPr>
          <p:nvPr/>
        </p:nvSpPr>
        <p:spPr bwMode="auto">
          <a:xfrm>
            <a:off x="5705476" y="5877657"/>
            <a:ext cx="427041"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Safety</a:t>
            </a:r>
          </a:p>
        </p:txBody>
      </p:sp>
      <p:sp>
        <p:nvSpPr>
          <p:cNvPr id="54" name="Rectangle 53"/>
          <p:cNvSpPr>
            <a:spLocks noChangeArrowheads="1"/>
          </p:cNvSpPr>
          <p:nvPr/>
        </p:nvSpPr>
        <p:spPr bwMode="auto">
          <a:xfrm>
            <a:off x="4984752" y="6153151"/>
            <a:ext cx="58092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Education</a:t>
            </a:r>
          </a:p>
        </p:txBody>
      </p:sp>
      <p:sp>
        <p:nvSpPr>
          <p:cNvPr id="55" name="Rectangle 54"/>
          <p:cNvSpPr>
            <a:spLocks noChangeArrowheads="1"/>
          </p:cNvSpPr>
          <p:nvPr/>
        </p:nvSpPr>
        <p:spPr bwMode="auto">
          <a:xfrm>
            <a:off x="4435475" y="5597771"/>
            <a:ext cx="383759" cy="166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0" lvl="1" indent="-279401" defTabSz="442131">
              <a:lnSpc>
                <a:spcPts val="581"/>
              </a:lnSpc>
            </a:pPr>
            <a:r>
              <a:rPr lang="en-US" sz="646" b="1">
                <a:solidFill>
                  <a:srgbClr val="005591"/>
                </a:solidFill>
                <a:latin typeface="Tekton Pro Cond"/>
              </a:rPr>
              <a:t>Food</a:t>
            </a:r>
          </a:p>
        </p:txBody>
      </p:sp>
      <p:sp>
        <p:nvSpPr>
          <p:cNvPr id="56" name="Rectangle 55"/>
          <p:cNvSpPr>
            <a:spLocks noChangeArrowheads="1"/>
          </p:cNvSpPr>
          <p:nvPr/>
        </p:nvSpPr>
        <p:spPr bwMode="auto">
          <a:xfrm>
            <a:off x="4408489" y="5813182"/>
            <a:ext cx="431849" cy="17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marL="279401" lvl="1" indent="-279401">
              <a:lnSpc>
                <a:spcPct val="90000"/>
              </a:lnSpc>
              <a:spcBef>
                <a:spcPct val="20000"/>
              </a:spcBef>
            </a:pPr>
            <a:r>
              <a:rPr lang="en-US" sz="646" b="1">
                <a:solidFill>
                  <a:srgbClr val="005591"/>
                </a:solidFill>
                <a:latin typeface="Tekton Pro Cond"/>
              </a:rPr>
              <a:t>Health</a:t>
            </a:r>
          </a:p>
        </p:txBody>
      </p:sp>
      <p:sp>
        <p:nvSpPr>
          <p:cNvPr id="57" name="Oval 56"/>
          <p:cNvSpPr/>
          <p:nvPr/>
        </p:nvSpPr>
        <p:spPr bwMode="auto">
          <a:xfrm>
            <a:off x="6402823" y="2640271"/>
            <a:ext cx="808397" cy="291051"/>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Disability &amp; </a:t>
            </a:r>
          </a:p>
          <a:p>
            <a:pPr defTabSz="442131">
              <a:lnSpc>
                <a:spcPts val="581"/>
              </a:lnSpc>
              <a:defRPr/>
            </a:pPr>
            <a:r>
              <a:rPr lang="en-US" sz="554" b="1" dirty="0">
                <a:solidFill>
                  <a:srgbClr val="005591"/>
                </a:solidFill>
                <a:latin typeface="Tekton Pro Cond" pitchFamily="34" charset="0"/>
                <a:ea typeface="ＭＳ Ｐゴシック" charset="-128"/>
                <a:cs typeface="+mn-cs"/>
              </a:rPr>
              <a:t>Workers’ Comp</a:t>
            </a:r>
          </a:p>
        </p:txBody>
      </p:sp>
      <p:sp>
        <p:nvSpPr>
          <p:cNvPr id="58" name="Oval 57"/>
          <p:cNvSpPr/>
          <p:nvPr/>
        </p:nvSpPr>
        <p:spPr bwMode="auto">
          <a:xfrm>
            <a:off x="6021264" y="2463576"/>
            <a:ext cx="666001"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Health Care</a:t>
            </a:r>
          </a:p>
        </p:txBody>
      </p:sp>
      <p:sp>
        <p:nvSpPr>
          <p:cNvPr id="59" name="Oval 58"/>
          <p:cNvSpPr/>
          <p:nvPr/>
        </p:nvSpPr>
        <p:spPr bwMode="auto">
          <a:xfrm>
            <a:off x="5315449" y="2298572"/>
            <a:ext cx="600529"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Family Services</a:t>
            </a:r>
          </a:p>
        </p:txBody>
      </p:sp>
      <p:sp>
        <p:nvSpPr>
          <p:cNvPr id="60" name="Oval 59"/>
          <p:cNvSpPr/>
          <p:nvPr/>
        </p:nvSpPr>
        <p:spPr bwMode="auto">
          <a:xfrm>
            <a:off x="4572526" y="2311236"/>
            <a:ext cx="654096" cy="215236"/>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Social Assistance</a:t>
            </a:r>
          </a:p>
        </p:txBody>
      </p:sp>
      <p:sp>
        <p:nvSpPr>
          <p:cNvPr id="61" name="Oval 60"/>
          <p:cNvSpPr/>
          <p:nvPr/>
        </p:nvSpPr>
        <p:spPr bwMode="auto">
          <a:xfrm>
            <a:off x="3948702" y="2459432"/>
            <a:ext cx="671672" cy="24199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Pensions</a:t>
            </a:r>
          </a:p>
        </p:txBody>
      </p:sp>
      <p:sp>
        <p:nvSpPr>
          <p:cNvPr id="62" name="Oval 61"/>
          <p:cNvSpPr/>
          <p:nvPr/>
        </p:nvSpPr>
        <p:spPr bwMode="auto">
          <a:xfrm>
            <a:off x="3441846" y="2610536"/>
            <a:ext cx="648213" cy="273648"/>
          </a:xfrm>
          <a:prstGeom prst="ellipse">
            <a:avLst/>
          </a:prstGeom>
          <a:solidFill>
            <a:srgbClr val="8DA9D0"/>
          </a:solidFill>
          <a:effectLst>
            <a:softEdge rad="63500"/>
          </a:effectLst>
        </p:spPr>
        <p:txBody>
          <a:bodyPr lIns="0" tIns="0" rIns="0" bIns="0" anchor="ctr"/>
          <a:lstStyle/>
          <a:p>
            <a:pPr defTabSz="442131">
              <a:lnSpc>
                <a:spcPts val="581"/>
              </a:lnSpc>
              <a:defRPr/>
            </a:pPr>
            <a:r>
              <a:rPr lang="en-US" sz="554" b="1" dirty="0">
                <a:solidFill>
                  <a:srgbClr val="005591"/>
                </a:solidFill>
                <a:latin typeface="Tekton Pro Cond" pitchFamily="34" charset="0"/>
                <a:ea typeface="ＭＳ Ｐゴシック" charset="-128"/>
                <a:cs typeface="+mn-cs"/>
              </a:rPr>
              <a:t>Employment</a:t>
            </a:r>
          </a:p>
        </p:txBody>
      </p:sp>
      <p:grpSp>
        <p:nvGrpSpPr>
          <p:cNvPr id="10312" name="Group 125"/>
          <p:cNvGrpSpPr>
            <a:grpSpLocks/>
          </p:cNvGrpSpPr>
          <p:nvPr/>
        </p:nvGrpSpPr>
        <p:grpSpPr bwMode="auto">
          <a:xfrm>
            <a:off x="227014" y="3505202"/>
            <a:ext cx="1366837" cy="656590"/>
            <a:chOff x="268692" y="952533"/>
            <a:chExt cx="1365820" cy="710055"/>
          </a:xfrm>
        </p:grpSpPr>
        <p:pic>
          <p:nvPicPr>
            <p:cNvPr id="10333" name="Picture 67" descr="a.pn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68692" y="983532"/>
              <a:ext cx="247379" cy="45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5" name="Rectangle 68"/>
            <p:cNvSpPr>
              <a:spLocks noChangeArrowheads="1"/>
            </p:cNvSpPr>
            <p:nvPr/>
          </p:nvSpPr>
          <p:spPr bwMode="auto">
            <a:xfrm>
              <a:off x="522503" y="952533"/>
              <a:ext cx="1112009" cy="710055"/>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Non-Government</a:t>
              </a:r>
            </a:p>
            <a:p>
              <a:pPr defTabSz="442131">
                <a:lnSpc>
                  <a:spcPts val="1064"/>
                </a:lnSpc>
                <a:defRPr/>
              </a:pPr>
              <a:r>
                <a:rPr lang="en-US" sz="1015">
                  <a:solidFill>
                    <a:srgbClr val="0E3047"/>
                  </a:solidFill>
                  <a:latin typeface="+mn-lt"/>
                  <a:ea typeface="Tekton Pro Bold"/>
                  <a:cs typeface="Tekton Pro Bold"/>
                </a:rPr>
                <a:t>Organizations (NGO)</a:t>
              </a:r>
            </a:p>
          </p:txBody>
        </p:sp>
      </p:grpSp>
      <p:grpSp>
        <p:nvGrpSpPr>
          <p:cNvPr id="10313" name="Group 124"/>
          <p:cNvGrpSpPr>
            <a:grpSpLocks/>
          </p:cNvGrpSpPr>
          <p:nvPr/>
        </p:nvGrpSpPr>
        <p:grpSpPr bwMode="auto">
          <a:xfrm>
            <a:off x="217489" y="4103079"/>
            <a:ext cx="1376362" cy="438150"/>
            <a:chOff x="258384" y="1558782"/>
            <a:chExt cx="1376127" cy="474143"/>
          </a:xfrm>
        </p:grpSpPr>
        <p:pic>
          <p:nvPicPr>
            <p:cNvPr id="10331" name="Picture 70" descr="b.png"/>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258384" y="1558782"/>
              <a:ext cx="267994"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3" name="Rectangle 71"/>
            <p:cNvSpPr>
              <a:spLocks noChangeArrowheads="1"/>
            </p:cNvSpPr>
            <p:nvPr/>
          </p:nvSpPr>
          <p:spPr bwMode="auto">
            <a:xfrm>
              <a:off x="521864" y="1622213"/>
              <a:ext cx="1112647" cy="405222"/>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Government </a:t>
              </a:r>
            </a:p>
            <a:p>
              <a:pPr defTabSz="442131">
                <a:lnSpc>
                  <a:spcPts val="1064"/>
                </a:lnSpc>
                <a:defRPr/>
              </a:pPr>
              <a:r>
                <a:rPr lang="en-US" sz="1015">
                  <a:solidFill>
                    <a:srgbClr val="0E3047"/>
                  </a:solidFill>
                  <a:latin typeface="+mn-lt"/>
                  <a:ea typeface="Tekton Pro Bold"/>
                  <a:cs typeface="Tekton Pro Bold"/>
                </a:rPr>
                <a:t>Agencies</a:t>
              </a:r>
            </a:p>
          </p:txBody>
        </p:sp>
      </p:grpSp>
      <p:grpSp>
        <p:nvGrpSpPr>
          <p:cNvPr id="10314" name="Group 123"/>
          <p:cNvGrpSpPr>
            <a:grpSpLocks/>
          </p:cNvGrpSpPr>
          <p:nvPr/>
        </p:nvGrpSpPr>
        <p:grpSpPr bwMode="auto">
          <a:xfrm>
            <a:off x="214313" y="4662857"/>
            <a:ext cx="1379537" cy="436685"/>
            <a:chOff x="256094" y="2123647"/>
            <a:chExt cx="1378417" cy="474143"/>
          </a:xfrm>
        </p:grpSpPr>
        <p:pic>
          <p:nvPicPr>
            <p:cNvPr id="10329" name="Picture 73" descr="c.pn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256094" y="2123647"/>
              <a:ext cx="272575" cy="47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31" name="Rectangle 74"/>
            <p:cNvSpPr>
              <a:spLocks noChangeArrowheads="1"/>
            </p:cNvSpPr>
            <p:nvPr/>
          </p:nvSpPr>
          <p:spPr bwMode="auto">
            <a:xfrm>
              <a:off x="522577" y="2250935"/>
              <a:ext cx="1111934" cy="253417"/>
            </a:xfrm>
            <a:prstGeom prst="rect">
              <a:avLst/>
            </a:prstGeom>
            <a:noFill/>
            <a:ln w="9525">
              <a:noFill/>
              <a:miter lim="800000"/>
              <a:headEnd/>
              <a:tailEnd/>
            </a:ln>
          </p:spPr>
          <p:txBody>
            <a:bodyPr>
              <a:spAutoFit/>
            </a:bodyPr>
            <a:lstStyle/>
            <a:p>
              <a:pPr defTabSz="442131">
                <a:lnSpc>
                  <a:spcPts val="1064"/>
                </a:lnSpc>
                <a:defRPr/>
              </a:pPr>
              <a:r>
                <a:rPr lang="en-US" sz="1015" dirty="0">
                  <a:solidFill>
                    <a:srgbClr val="0E3047"/>
                  </a:solidFill>
                  <a:latin typeface="+mn-lt"/>
                  <a:ea typeface="Tekton Pro Bold"/>
                  <a:cs typeface="Tekton Pro Bold"/>
                </a:rPr>
                <a:t>Providers</a:t>
              </a:r>
            </a:p>
          </p:txBody>
        </p:sp>
      </p:grpSp>
      <p:grpSp>
        <p:nvGrpSpPr>
          <p:cNvPr id="10315" name="Group 122"/>
          <p:cNvGrpSpPr>
            <a:grpSpLocks/>
          </p:cNvGrpSpPr>
          <p:nvPr/>
        </p:nvGrpSpPr>
        <p:grpSpPr bwMode="auto">
          <a:xfrm>
            <a:off x="171452" y="5221169"/>
            <a:ext cx="1422400" cy="427892"/>
            <a:chOff x="212486" y="2688511"/>
            <a:chExt cx="1422025" cy="462888"/>
          </a:xfrm>
        </p:grpSpPr>
        <p:sp>
          <p:nvSpPr>
            <p:cNvPr id="35928" name="Rectangle 76"/>
            <p:cNvSpPr>
              <a:spLocks noChangeArrowheads="1"/>
            </p:cNvSpPr>
            <p:nvPr/>
          </p:nvSpPr>
          <p:spPr bwMode="auto">
            <a:xfrm>
              <a:off x="521967" y="2802649"/>
              <a:ext cx="1112544" cy="252486"/>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Client</a:t>
              </a:r>
            </a:p>
          </p:txBody>
        </p:sp>
        <p:pic>
          <p:nvPicPr>
            <p:cNvPr id="10328" name="Picture 1"/>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12486" y="2688511"/>
              <a:ext cx="359790" cy="46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6" name="Group 121"/>
          <p:cNvGrpSpPr>
            <a:grpSpLocks/>
          </p:cNvGrpSpPr>
          <p:nvPr/>
        </p:nvGrpSpPr>
        <p:grpSpPr bwMode="auto">
          <a:xfrm>
            <a:off x="225426" y="5802934"/>
            <a:ext cx="1368425" cy="233397"/>
            <a:chOff x="266598" y="3361260"/>
            <a:chExt cx="1367913" cy="252884"/>
          </a:xfrm>
        </p:grpSpPr>
        <p:pic>
          <p:nvPicPr>
            <p:cNvPr id="10325" name="Picture 79" descr="lifeevent.png"/>
            <p:cNvPicPr>
              <a:picLocks noChangeAspect="1"/>
            </p:cNvPicPr>
            <p:nvPr/>
          </p:nvPicPr>
          <p:blipFill>
            <a:blip r:embed="rId27" cstate="print">
              <a:extLst>
                <a:ext uri="{28A0092B-C50C-407E-A947-70E740481C1C}">
                  <a14:useLocalDpi xmlns:a14="http://schemas.microsoft.com/office/drawing/2010/main" xmlns="" val="0"/>
                </a:ext>
              </a:extLst>
            </a:blip>
            <a:srcRect b="19305"/>
            <a:stretch>
              <a:fillRect/>
            </a:stretch>
          </p:blipFill>
          <p:spPr bwMode="auto">
            <a:xfrm>
              <a:off x="266598" y="3367520"/>
              <a:ext cx="251567" cy="22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7" name="Rectangle 80"/>
            <p:cNvSpPr>
              <a:spLocks noChangeArrowheads="1"/>
            </p:cNvSpPr>
            <p:nvPr/>
          </p:nvSpPr>
          <p:spPr bwMode="auto">
            <a:xfrm>
              <a:off x="522090" y="3361260"/>
              <a:ext cx="1112421" cy="25288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Life Events</a:t>
              </a:r>
            </a:p>
          </p:txBody>
        </p:sp>
      </p:grpSp>
      <p:grpSp>
        <p:nvGrpSpPr>
          <p:cNvPr id="10317" name="Group 120"/>
          <p:cNvGrpSpPr>
            <a:grpSpLocks/>
          </p:cNvGrpSpPr>
          <p:nvPr/>
        </p:nvGrpSpPr>
        <p:grpSpPr bwMode="auto">
          <a:xfrm>
            <a:off x="247650" y="6239605"/>
            <a:ext cx="1346201" cy="236328"/>
            <a:chOff x="288284" y="3771693"/>
            <a:chExt cx="1346227" cy="255776"/>
          </a:xfrm>
        </p:grpSpPr>
        <p:pic>
          <p:nvPicPr>
            <p:cNvPr id="10323" name="Picture 82" descr="box.png"/>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88284" y="3771693"/>
              <a:ext cx="208195" cy="24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925" name="Rectangle 83"/>
            <p:cNvSpPr>
              <a:spLocks noChangeArrowheads="1"/>
            </p:cNvSpPr>
            <p:nvPr/>
          </p:nvSpPr>
          <p:spPr bwMode="auto">
            <a:xfrm>
              <a:off x="523239" y="3774865"/>
              <a:ext cx="1111272" cy="252604"/>
            </a:xfrm>
            <a:prstGeom prst="rect">
              <a:avLst/>
            </a:prstGeom>
            <a:noFill/>
            <a:ln w="9525">
              <a:noFill/>
              <a:miter lim="800000"/>
              <a:headEnd/>
              <a:tailEnd/>
            </a:ln>
          </p:spPr>
          <p:txBody>
            <a:bodyPr>
              <a:spAutoFit/>
            </a:bodyPr>
            <a:lstStyle/>
            <a:p>
              <a:pPr defTabSz="442131">
                <a:lnSpc>
                  <a:spcPts val="1064"/>
                </a:lnSpc>
                <a:defRPr/>
              </a:pPr>
              <a:r>
                <a:rPr lang="en-US" sz="1015">
                  <a:solidFill>
                    <a:srgbClr val="0E3047"/>
                  </a:solidFill>
                  <a:latin typeface="+mn-lt"/>
                  <a:ea typeface="Tekton Pro Bold"/>
                  <a:cs typeface="Tekton Pro Bold"/>
                </a:rPr>
                <a:t>Needs</a:t>
              </a:r>
            </a:p>
          </p:txBody>
        </p:sp>
      </p:grpSp>
      <p:sp>
        <p:nvSpPr>
          <p:cNvPr id="85" name="Rectangle 27"/>
          <p:cNvSpPr>
            <a:spLocks noChangeArrowheads="1"/>
          </p:cNvSpPr>
          <p:nvPr/>
        </p:nvSpPr>
        <p:spPr bwMode="auto">
          <a:xfrm>
            <a:off x="881858" y="1573553"/>
            <a:ext cx="3583353" cy="332241"/>
          </a:xfrm>
          <a:prstGeom prst="rect">
            <a:avLst/>
          </a:prstGeom>
          <a:noFill/>
          <a:ln w="9525">
            <a:noFill/>
            <a:miter lim="800000"/>
            <a:headEnd/>
            <a:tailEnd/>
          </a:ln>
          <a:scene3d>
            <a:camera prst="isometricOffAxis2Right">
              <a:rot lat="1575069" lon="19359859" rev="181036"/>
            </a:camera>
            <a:lightRig rig="threePt" dir="t"/>
          </a:scene3d>
        </p:spPr>
        <p:txBody>
          <a:bodyPr wrap="none"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Non-Government Organizations</a:t>
            </a:r>
          </a:p>
        </p:txBody>
      </p:sp>
      <p:sp>
        <p:nvSpPr>
          <p:cNvPr id="86" name="Rectangle 27"/>
          <p:cNvSpPr>
            <a:spLocks noChangeArrowheads="1"/>
          </p:cNvSpPr>
          <p:nvPr/>
        </p:nvSpPr>
        <p:spPr bwMode="auto">
          <a:xfrm>
            <a:off x="6123108" y="1478653"/>
            <a:ext cx="3168352" cy="332241"/>
          </a:xfrm>
          <a:prstGeom prst="rect">
            <a:avLst/>
          </a:prstGeom>
          <a:noFill/>
          <a:ln w="9525">
            <a:noFill/>
            <a:miter lim="800000"/>
            <a:headEnd/>
            <a:tailEnd/>
          </a:ln>
          <a:scene3d>
            <a:camera prst="isometricOffAxis1Left">
              <a:rot lat="780000" lon="3840000" rev="0"/>
            </a:camera>
            <a:lightRig rig="threePt" dir="t"/>
          </a:scene3d>
        </p:spPr>
        <p:txBody>
          <a:bodyPr lIns="88424" tIns="44213" rIns="88424" bIns="44213">
            <a:spAutoFit/>
          </a:bodyPr>
          <a:lstStyle/>
          <a:p>
            <a:pPr defTabSz="442131">
              <a:lnSpc>
                <a:spcPct val="90000"/>
              </a:lnSpc>
              <a:defRPr/>
            </a:pPr>
            <a:r>
              <a:rPr lang="en-US" sz="1754" b="1" dirty="0">
                <a:solidFill>
                  <a:srgbClr val="005591"/>
                </a:solidFill>
                <a:latin typeface="Tekton Pro Cond" pitchFamily="34" charset="0"/>
                <a:ea typeface="ＭＳ Ｐゴシック" charset="-128"/>
                <a:cs typeface="+mn-cs"/>
              </a:rPr>
              <a:t>CBOs &amp; Service Providers</a:t>
            </a:r>
          </a:p>
        </p:txBody>
      </p:sp>
      <p:sp>
        <p:nvSpPr>
          <p:cNvPr id="87" name="Rectangle 27"/>
          <p:cNvSpPr>
            <a:spLocks noChangeArrowheads="1"/>
          </p:cNvSpPr>
          <p:nvPr/>
        </p:nvSpPr>
        <p:spPr bwMode="auto">
          <a:xfrm>
            <a:off x="4527552" y="1132744"/>
            <a:ext cx="2065117" cy="2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8424" tIns="44213" rIns="88424" bIns="44213">
            <a:spAutoFit/>
          </a:bodyPr>
          <a:lstStyle/>
          <a:p>
            <a:pPr defTabSz="442131">
              <a:lnSpc>
                <a:spcPct val="90000"/>
              </a:lnSpc>
            </a:pPr>
            <a:r>
              <a:rPr lang="en-US" sz="1385" b="1">
                <a:solidFill>
                  <a:srgbClr val="005591"/>
                </a:solidFill>
                <a:latin typeface="Tekton Pro Cond"/>
              </a:rPr>
              <a:t>Government Agencies</a:t>
            </a:r>
          </a:p>
        </p:txBody>
      </p:sp>
      <p:sp>
        <p:nvSpPr>
          <p:cNvPr id="88" name="TextBox 87"/>
          <p:cNvSpPr txBox="1"/>
          <p:nvPr/>
        </p:nvSpPr>
        <p:spPr>
          <a:xfrm>
            <a:off x="4844429" y="6297461"/>
            <a:ext cx="749300" cy="191882"/>
          </a:xfrm>
          <a:prstGeom prst="rect">
            <a:avLst/>
          </a:prstGeom>
          <a:noFill/>
        </p:spPr>
        <p:txBody>
          <a:bodyPr wrap="square" lIns="88424" tIns="44213" rIns="88424" bIns="44213">
            <a:spAutoFit/>
          </a:bodyPr>
          <a:lstStyle/>
          <a:p>
            <a:pPr>
              <a:lnSpc>
                <a:spcPts val="774"/>
              </a:lnSpc>
              <a:defRPr/>
            </a:pPr>
            <a:r>
              <a:rPr lang="en-US" sz="646" b="1" dirty="0">
                <a:solidFill>
                  <a:schemeClr val="bg1"/>
                </a:solidFill>
                <a:latin typeface="+mn-lt"/>
                <a:cs typeface="+mn-cs"/>
              </a:rPr>
              <a:t>Social Context</a:t>
            </a:r>
          </a:p>
        </p:txBody>
      </p:sp>
      <p:sp>
        <p:nvSpPr>
          <p:cNvPr id="10322" name="Title 1"/>
          <p:cNvSpPr>
            <a:spLocks noGrp="1"/>
          </p:cNvSpPr>
          <p:nvPr>
            <p:ph type="title"/>
          </p:nvPr>
        </p:nvSpPr>
        <p:spPr>
          <a:xfrm>
            <a:off x="487108" y="613254"/>
            <a:ext cx="8579103" cy="408944"/>
          </a:xfrm>
        </p:spPr>
        <p:txBody>
          <a:bodyPr/>
          <a:lstStyle/>
          <a:p>
            <a:r>
              <a:rPr lang="en-GB" dirty="0" smtClean="0"/>
              <a:t>All of whom deliver service in a fragmented way</a:t>
            </a:r>
            <a:endParaRPr lang="en-IE" dirty="0"/>
          </a:p>
        </p:txBody>
      </p:sp>
    </p:spTree>
    <p:extLst>
      <p:ext uri="{BB962C8B-B14F-4D97-AF65-F5344CB8AC3E}">
        <p14:creationId xmlns:p14="http://schemas.microsoft.com/office/powerpoint/2010/main" xmlns="" val="21806674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0"/>
</p:tagLst>
</file>

<file path=ppt/theme/theme1.xml><?xml version="1.0" encoding="utf-8"?>
<a:theme xmlns:a="http://schemas.openxmlformats.org/drawingml/2006/main" name="4_white020409">
  <a:themeElements>
    <a:clrScheme name="Custom 1">
      <a:dk1>
        <a:srgbClr val="000000"/>
      </a:dk1>
      <a:lt1>
        <a:srgbClr val="FFFFFF"/>
      </a:lt1>
      <a:dk2>
        <a:srgbClr val="000000"/>
      </a:dk2>
      <a:lt2>
        <a:srgbClr val="808080"/>
      </a:lt2>
      <a:accent1>
        <a:srgbClr val="8CC63F"/>
      </a:accent1>
      <a:accent2>
        <a:srgbClr val="17AF4B"/>
      </a:accent2>
      <a:accent3>
        <a:srgbClr val="00B2DA"/>
      </a:accent3>
      <a:accent4>
        <a:srgbClr val="FFFF4F"/>
      </a:accent4>
      <a:accent5>
        <a:srgbClr val="FFCF01"/>
      </a:accent5>
      <a:accent6>
        <a:srgbClr val="FDB813"/>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14593</TotalTime>
  <Words>3074</Words>
  <Application>Microsoft Office PowerPoint</Application>
  <PresentationFormat>On-screen Show (4:3)</PresentationFormat>
  <Paragraphs>540</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4_white020409</vt:lpstr>
      <vt:lpstr>IBM Cúram Solution for Social Assistance </vt:lpstr>
      <vt:lpstr>IBM has a strong, long-standing commitment to social programs – going back to the 1930s –  which was expanded with the acquisition of Cúram Software </vt:lpstr>
      <vt:lpstr>There are challenges and issues that governments need to address</vt:lpstr>
      <vt:lpstr>IBM Cúram has a clear vision to address these challenges - Needs to Outcomes™ </vt:lpstr>
      <vt:lpstr>The concept of Universal Access opens up the door to all the benefits and services that might be appropriate for the needs </vt:lpstr>
      <vt:lpstr>You can reach out to the non-government organizations</vt:lpstr>
      <vt:lpstr>And to the government organizations across many different program areas</vt:lpstr>
      <vt:lpstr>Who might contract out to community based organizations or service providers </vt:lpstr>
      <vt:lpstr>All of whom deliver service in a fragmented way</vt:lpstr>
      <vt:lpstr>Outcome Management coordinates the provision of benefits and services</vt:lpstr>
      <vt:lpstr>Outcome management capabilities give workers new insights into client needs and accomplishments, program efficacy, and resource utilization to help drive better outcomes </vt:lpstr>
      <vt:lpstr>Government can shift from a care and protection model to enabling social and economic potential</vt:lpstr>
      <vt:lpstr>Slide 13</vt:lpstr>
      <vt:lpstr>IBM Cúram Social Program Management Platform is the foundation</vt:lpstr>
      <vt:lpstr>The IBM Cúram Solution for Social Assistance supports a range of social programs that assist eligible individuals and their families during economic hardship</vt:lpstr>
      <vt:lpstr>The IBM Cúram for Social Assistance features include:</vt:lpstr>
      <vt:lpstr>Slide 17</vt:lpstr>
      <vt:lpstr>Slide 18</vt:lpstr>
      <vt:lpstr>IBM Cúram Social Program Management value proposition</vt:lpstr>
      <vt:lpstr>Slide 20</vt:lpstr>
      <vt:lpstr>Trademarks and notes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SWG Smarter Social Programs TMPL EXTERNAL 2014</dc:title>
  <dc:creator>bsaltzman</dc:creator>
  <cp:lastModifiedBy>ADMINIBM</cp:lastModifiedBy>
  <cp:revision>558</cp:revision>
  <dcterms:modified xsi:type="dcterms:W3CDTF">2015-03-24T23:22:55Z</dcterms:modified>
</cp:coreProperties>
</file>