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59" r:id="rId6"/>
    <p:sldId id="323" r:id="rId7"/>
    <p:sldId id="324" r:id="rId8"/>
    <p:sldId id="322" r:id="rId9"/>
    <p:sldId id="292" r:id="rId10"/>
    <p:sldId id="325" r:id="rId11"/>
    <p:sldId id="326" r:id="rId12"/>
    <p:sldId id="327" r:id="rId13"/>
    <p:sldId id="328" r:id="rId14"/>
    <p:sldId id="330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276" r:id="rId2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Source Sans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4B7"/>
    <a:srgbClr val="22356B"/>
    <a:srgbClr val="FF9F13"/>
    <a:srgbClr val="FFCC9E"/>
    <a:srgbClr val="FF8000"/>
    <a:srgbClr val="FFE553"/>
    <a:srgbClr val="FFD127"/>
    <a:srgbClr val="29B136"/>
    <a:srgbClr val="29FFFF"/>
    <a:srgbClr val="FF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1" autoAdjust="0"/>
    <p:restoredTop sz="94698" autoAdjust="0"/>
  </p:normalViewPr>
  <p:slideViewPr>
    <p:cSldViewPr>
      <p:cViewPr>
        <p:scale>
          <a:sx n="66" d="100"/>
          <a:sy n="66" d="100"/>
        </p:scale>
        <p:origin x="-1188" y="-96"/>
      </p:cViewPr>
      <p:guideLst>
        <p:guide orient="horz" pos="182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9" d="100"/>
          <a:sy n="109" d="100"/>
        </p:scale>
        <p:origin x="-4224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fld id="{AF0DAA43-E76C-CA46-8DA5-1EDA7787C461}" type="datetimeFigureOut">
              <a:rPr lang="en-US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fld id="{4E49B422-5589-E54F-814D-4918298E1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0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fld id="{4D60C6F1-A8F7-C14F-A8AA-E0EF0671F716}" type="datetimeFigureOut">
              <a:rPr lang="en-US"/>
              <a:pPr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fld id="{37A5CF71-E4F1-1E41-9CCE-09F9F0A1B8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33865"/>
            <a:ext cx="9144000" cy="5190860"/>
          </a:xfrm>
          <a:prstGeom prst="rect">
            <a:avLst/>
          </a:prstGeom>
          <a:gradFill>
            <a:gsLst>
              <a:gs pos="60000">
                <a:srgbClr val="502378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rgbClr val="8A004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717800"/>
            <a:ext cx="73152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990600"/>
            <a:ext cx="7315200" cy="609600"/>
          </a:xfrm>
        </p:spPr>
        <p:txBody>
          <a:bodyPr>
            <a:noAutofit/>
          </a:bodyPr>
          <a:lstStyle>
            <a:lvl1pPr algn="l">
              <a:defRPr sz="3400" cap="all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65300"/>
            <a:ext cx="304800" cy="3251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6997"/>
            <a:ext cx="9144000" cy="17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405"/>
            <a:ext cx="9144000" cy="119063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600200"/>
            <a:ext cx="7315200" cy="1117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 kern="1100" cap="all" spc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SUBTITLE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7803"/>
            <a:ext cx="2438400" cy="398860"/>
          </a:xfrm>
          <a:ln w="6350"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MAY,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cap="all" baseline="0" dirty="0" smtClean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3563700"/>
            <a:ext cx="6629400" cy="914400"/>
          </a:xfr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SOME ONE, </a:t>
            </a:r>
            <a:r>
              <a:rPr lang="en-US" sz="1800" i="1" dirty="0" smtClean="0">
                <a:solidFill>
                  <a:schemeClr val="bg1"/>
                </a:solidFill>
              </a:rPr>
              <a:t>Senior Research Analyst</a:t>
            </a:r>
            <a:r>
              <a:rPr lang="en-US" sz="1600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Customer</a:t>
            </a:r>
            <a:r>
              <a:rPr lang="en-US" sz="1400" baseline="0" dirty="0" smtClean="0">
                <a:solidFill>
                  <a:schemeClr val="bg1"/>
                </a:solidFill>
              </a:rPr>
              <a:t> Experience Management  &amp; Contact Center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 descr="prpl_Logo_Aberdeen_ShortFrm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94" y="5334000"/>
            <a:ext cx="2654310" cy="14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5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\\ABGFPS01\Marketing_Team\Photos\Marketing_photos\Photos\images\Channels\BigStock\bigstock-Business-meeting-43484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1"/>
            <a:ext cx="9144000" cy="1362075"/>
          </a:xfrm>
          <a:solidFill>
            <a:schemeClr val="bg1">
              <a:alpha val="60000"/>
            </a:schemeClr>
          </a:solidFill>
        </p:spPr>
        <p:txBody>
          <a:bodyPr/>
          <a:lstStyle>
            <a:lvl1pPr algn="ctr">
              <a:defRPr sz="4000" b="1" cap="all" baseline="0">
                <a:latin typeface="Source Sans Pro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203"/>
            <a:ext cx="9144000" cy="11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0" y="6019800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0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\\ABGFPS01\Marketing_Team\Photos\Marketing_photos\Photos\images\Channels\BigStock\bigstock-Businesswoman-hands-with-touch-38945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6819" r="3677" b="5194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1"/>
            <a:ext cx="9144000" cy="1362075"/>
          </a:xfrm>
          <a:solidFill>
            <a:schemeClr val="bg1">
              <a:alpha val="60000"/>
            </a:schemeClr>
          </a:solidFill>
        </p:spPr>
        <p:txBody>
          <a:bodyPr/>
          <a:lstStyle>
            <a:lvl1pPr algn="ctr">
              <a:defRPr sz="4000" b="1" cap="all" baseline="0">
                <a:latin typeface="Source Sans Pro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203"/>
            <a:ext cx="9144000" cy="11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96200" y="6060388"/>
            <a:ext cx="1545087" cy="8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2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008A70"/>
              </a:gs>
              <a:gs pos="0">
                <a:srgbClr val="C2CD2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1828800"/>
          </a:xfrm>
          <a:solidFill>
            <a:schemeClr val="bg1">
              <a:alpha val="60000"/>
            </a:schemeClr>
          </a:solidFill>
        </p:spPr>
        <p:txBody>
          <a:bodyPr/>
          <a:lstStyle>
            <a:lvl1pPr algn="ctr">
              <a:defRPr sz="4000" b="1" cap="all" baseline="0">
                <a:solidFill>
                  <a:srgbClr val="008A70"/>
                </a:solidFill>
                <a:latin typeface="Source Sans Pro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3"/>
            <a:ext cx="9144000" cy="11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0" y="6007826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43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1"/>
            <a:ext cx="9144000" cy="1362075"/>
          </a:xfrm>
          <a:gradFill>
            <a:gsLst>
              <a:gs pos="72000">
                <a:srgbClr val="22356B"/>
              </a:gs>
              <a:gs pos="0">
                <a:srgbClr val="2B74B7"/>
              </a:gs>
              <a:gs pos="41000">
                <a:srgbClr val="2B74B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numCol="1" spcCol="0" fromWordArt="0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4000" dirty="0">
                <a:solidFill>
                  <a:schemeClr val="lt1"/>
                </a:solidFill>
                <a:latin typeface="Source Sans Pro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943"/>
            <a:ext cx="9144000" cy="119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2400" y="6086810"/>
            <a:ext cx="1447800" cy="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7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83400"/>
          </a:xfrm>
          <a:prstGeom prst="rect">
            <a:avLst/>
          </a:prstGeom>
          <a:gradFill>
            <a:gsLst>
              <a:gs pos="60000">
                <a:srgbClr val="502378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rgbClr val="8A004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609600" y="533400"/>
            <a:ext cx="2451100" cy="195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2" descr="\\ABGFPS01\Marketing_Team\Photos\Marketing_photos\Templates\2014\KM-Presentation-Template\Icons\SpeachBubble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088" y="692154"/>
            <a:ext cx="18415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3581400"/>
            <a:ext cx="44196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2" charset="2"/>
              <a:buNone/>
              <a:defRPr lang="en-US" sz="2000" b="0" kern="1200" dirty="0" smtClean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7000" y="2338391"/>
            <a:ext cx="4419600" cy="1014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None/>
              <a:defRPr lang="en-US" sz="2000" b="1" smtClean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544D0F-8916-2843-BDC0-1905BA6CFCE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0" y="6009735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5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83400"/>
          </a:xfrm>
          <a:prstGeom prst="rect">
            <a:avLst/>
          </a:prstGeom>
          <a:gradFill>
            <a:gsLst>
              <a:gs pos="60000">
                <a:srgbClr val="502378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rgbClr val="8A004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609600" y="533400"/>
            <a:ext cx="2451100" cy="195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3581400"/>
            <a:ext cx="44196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2" charset="2"/>
              <a:buNone/>
              <a:defRPr lang="en-US" sz="2000" b="0" kern="1200" dirty="0" smtClean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7000" y="2338391"/>
            <a:ext cx="4419600" cy="1014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None/>
              <a:defRPr lang="en-US" sz="2000" b="1" smtClean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A2F4640-5EBC-A44C-81FB-D70AB1E7CBD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994400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09600" y="533400"/>
            <a:ext cx="2451100" cy="195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2" descr="\\ABGFPS01\Marketing_Team\Photos\Marketing_photos\Templates\2014\KM-Presentation-Template\Icons\SpeachBubble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088" y="692154"/>
            <a:ext cx="18415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3581400"/>
            <a:ext cx="44196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2" charset="2"/>
              <a:buNone/>
              <a:defRPr lang="en-US" sz="2000" b="0" kern="1200" dirty="0" smtClean="0">
                <a:solidFill>
                  <a:srgbClr val="008A70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7000" y="2338391"/>
            <a:ext cx="4419600" cy="1014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None/>
              <a:defRPr lang="en-US" sz="2000" b="1" smtClean="0">
                <a:solidFill>
                  <a:schemeClr val="accent6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533C592-03AD-C14C-8966-1636A74D5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3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09600" y="533400"/>
            <a:ext cx="2451100" cy="195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3581400"/>
            <a:ext cx="44196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2" charset="2"/>
              <a:buNone/>
              <a:defRPr lang="en-US" sz="2000" b="0" kern="1200" dirty="0" smtClean="0">
                <a:solidFill>
                  <a:srgbClr val="008A70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7000" y="2338391"/>
            <a:ext cx="4419600" cy="1014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None/>
              <a:defRPr lang="en-US" sz="2000" b="1" smtClean="0">
                <a:solidFill>
                  <a:schemeClr val="accent6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516F164-BBB9-CD42-8B0B-5CA4A7274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19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69832"/>
            <a:ext cx="5181600" cy="857251"/>
          </a:xfrm>
        </p:spPr>
        <p:txBody>
          <a:bodyPr/>
          <a:lstStyle>
            <a:lvl1pPr>
              <a:defRPr b="1" cap="none" baseline="0">
                <a:solidFill>
                  <a:srgbClr val="008A70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2133600"/>
            <a:ext cx="5181600" cy="3394472"/>
          </a:xfrm>
        </p:spPr>
        <p:txBody>
          <a:bodyPr rtlCol="0">
            <a:normAutofit/>
          </a:bodyPr>
          <a:lstStyle>
            <a:lvl1pPr>
              <a:defRPr lang="en-US" dirty="0">
                <a:latin typeface="Source Sans Pro" pitchFamily="34" charset="0"/>
              </a:defRPr>
            </a:lvl1pPr>
            <a:lvl2pPr>
              <a:defRPr lang="en-US" dirty="0">
                <a:latin typeface="Source Sans Pro" pitchFamily="34" charset="0"/>
              </a:defRPr>
            </a:lvl2pPr>
            <a:lvl3pPr>
              <a:defRPr lang="en-US" dirty="0">
                <a:latin typeface="Source Sans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660741"/>
            <a:ext cx="2286000" cy="563231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6000" b="1" dirty="0">
                <a:solidFill>
                  <a:srgbClr val="008A70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420073"/>
            <a:ext cx="1981200" cy="64633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fld id="{09038EE2-F7D4-CB40-BCEB-5BC835C638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9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ABGFPS01\Marketing_Team\Photos\Marketing_photos\Templates\2014\KM-Presentation-Template\Icons\Chart-BlueLightDark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31384"/>
            <a:ext cx="2209800" cy="197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69832"/>
            <a:ext cx="5181600" cy="857251"/>
          </a:xfrm>
        </p:spPr>
        <p:txBody>
          <a:bodyPr/>
          <a:lstStyle>
            <a:lvl1pPr>
              <a:defRPr b="1" cap="none" baseline="0">
                <a:solidFill>
                  <a:srgbClr val="008A70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2133600"/>
            <a:ext cx="5181600" cy="3394472"/>
          </a:xfrm>
        </p:spPr>
        <p:txBody>
          <a:bodyPr rtlCol="0">
            <a:normAutofit/>
          </a:bodyPr>
          <a:lstStyle>
            <a:lvl1pPr>
              <a:defRPr lang="en-US" dirty="0">
                <a:latin typeface="Source Sans Pro" pitchFamily="34" charset="0"/>
              </a:defRPr>
            </a:lvl1pPr>
            <a:lvl2pPr>
              <a:defRPr lang="en-US" dirty="0">
                <a:latin typeface="Source Sans Pro" pitchFamily="34" charset="0"/>
              </a:defRPr>
            </a:lvl2pPr>
            <a:lvl3pPr>
              <a:defRPr lang="en-US" dirty="0">
                <a:latin typeface="Source Sans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482603"/>
            <a:ext cx="2286000" cy="563231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6000" b="1" dirty="0">
                <a:solidFill>
                  <a:srgbClr val="008A70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420073"/>
            <a:ext cx="1981200" cy="64633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fld id="{47E4378B-FD49-264B-8003-D5C03BAF5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3865"/>
            <a:ext cx="9144000" cy="5190860"/>
          </a:xfrm>
          <a:prstGeom prst="rect">
            <a:avLst/>
          </a:prstGeom>
          <a:gradFill>
            <a:gsLst>
              <a:gs pos="60000">
                <a:srgbClr val="22356B"/>
              </a:gs>
              <a:gs pos="0">
                <a:srgbClr val="2B74B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65300"/>
            <a:ext cx="304800" cy="3251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6997"/>
            <a:ext cx="9144000" cy="17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405"/>
            <a:ext cx="9144000" cy="1190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914400" y="2717800"/>
            <a:ext cx="73152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990600"/>
            <a:ext cx="7315200" cy="609600"/>
          </a:xfrm>
        </p:spPr>
        <p:txBody>
          <a:bodyPr>
            <a:noAutofit/>
          </a:bodyPr>
          <a:lstStyle>
            <a:lvl1pPr algn="l">
              <a:defRPr sz="3400" cap="all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1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600200"/>
            <a:ext cx="7315200" cy="1117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 kern="1100" cap="all" spc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SUBTITLE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7803"/>
            <a:ext cx="2438400" cy="398860"/>
          </a:xfrm>
          <a:ln w="6350"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MAY,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cap="all" baseline="0" dirty="0" smtClean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3563700"/>
            <a:ext cx="6629400" cy="914400"/>
          </a:xfr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SOME ONE, </a:t>
            </a:r>
            <a:r>
              <a:rPr lang="en-US" sz="1800" i="1" dirty="0" smtClean="0">
                <a:solidFill>
                  <a:schemeClr val="bg1"/>
                </a:solidFill>
              </a:rPr>
              <a:t>Senior Research Analyst</a:t>
            </a:r>
            <a:r>
              <a:rPr lang="en-US" sz="1600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Customer</a:t>
            </a:r>
            <a:r>
              <a:rPr lang="en-US" sz="1400" baseline="0" dirty="0" smtClean="0">
                <a:solidFill>
                  <a:schemeClr val="bg1"/>
                </a:solidFill>
              </a:rPr>
              <a:t> Experience Management  &amp; Contact Center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61981" y="5257800"/>
            <a:ext cx="3010619" cy="16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49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ABGFPS01\Marketing_Team\Photos\Marketing_photos\Templates\2014\KM-Presentation-Template\Icons\Building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1803"/>
            <a:ext cx="927100" cy="154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69832"/>
            <a:ext cx="5181600" cy="857251"/>
          </a:xfrm>
        </p:spPr>
        <p:txBody>
          <a:bodyPr/>
          <a:lstStyle>
            <a:lvl1pPr>
              <a:defRPr b="1" cap="none" baseline="0">
                <a:solidFill>
                  <a:srgbClr val="502378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2108031"/>
            <a:ext cx="5181600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ource Sans Pro" pitchFamily="34" charset="0"/>
              </a:defRPr>
            </a:lvl1pPr>
            <a:lvl2pPr>
              <a:defRPr>
                <a:solidFill>
                  <a:schemeClr val="tx1"/>
                </a:solidFill>
                <a:latin typeface="Source Sans Pro" pitchFamily="34" charset="0"/>
              </a:defRPr>
            </a:lvl2pPr>
            <a:lvl3pPr>
              <a:defRPr>
                <a:solidFill>
                  <a:schemeClr val="tx1"/>
                </a:solidFill>
                <a:latin typeface="Source Sans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482603"/>
            <a:ext cx="2286000" cy="563231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6000" b="1" dirty="0">
                <a:solidFill>
                  <a:srgbClr val="502378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62000" y="3343873"/>
            <a:ext cx="2346278" cy="64633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fld id="{2CBE80DD-5789-EF4F-AD3A-B991335C8D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ABGFPS01\Marketing_Team\Photos\Marketing_photos\Templates\2014\KM-Presentation-Template\Icons\Monitor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7001"/>
            <a:ext cx="1728788" cy="188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69832"/>
            <a:ext cx="5181600" cy="857251"/>
          </a:xfrm>
        </p:spPr>
        <p:txBody>
          <a:bodyPr/>
          <a:lstStyle>
            <a:lvl1pPr>
              <a:defRPr b="1" cap="none" baseline="0">
                <a:solidFill>
                  <a:srgbClr val="A60E24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2108031"/>
            <a:ext cx="5181600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ource Sans Pro" pitchFamily="34" charset="0"/>
              </a:defRPr>
            </a:lvl1pPr>
            <a:lvl2pPr>
              <a:defRPr>
                <a:solidFill>
                  <a:schemeClr val="tx1"/>
                </a:solidFill>
                <a:latin typeface="Source Sans Pro" pitchFamily="34" charset="0"/>
              </a:defRPr>
            </a:lvl2pPr>
            <a:lvl3pPr>
              <a:defRPr>
                <a:solidFill>
                  <a:schemeClr val="tx1"/>
                </a:solidFill>
                <a:latin typeface="Source Sans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177803"/>
            <a:ext cx="2286000" cy="563231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6000" b="1" dirty="0">
                <a:solidFill>
                  <a:srgbClr val="A60E24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62000" y="3505203"/>
            <a:ext cx="2286000" cy="64633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fld id="{98704BAD-3F6B-7848-8412-586582A723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66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ABGFPS01\Marketing_Team\Photos\Marketing_photos\Templates\2014\KM-Presentation-Template\Icons\Steps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917"/>
            <a:ext cx="2438400" cy="18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69832"/>
            <a:ext cx="5181600" cy="857251"/>
          </a:xfrm>
        </p:spPr>
        <p:txBody>
          <a:bodyPr/>
          <a:lstStyle>
            <a:lvl1pPr>
              <a:defRPr b="1" cap="none" baseline="0">
                <a:solidFill>
                  <a:srgbClr val="EE3B10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2108031"/>
            <a:ext cx="5181600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ource Sans Pro" pitchFamily="34" charset="0"/>
              </a:defRPr>
            </a:lvl1pPr>
            <a:lvl2pPr>
              <a:defRPr>
                <a:solidFill>
                  <a:schemeClr val="tx1"/>
                </a:solidFill>
                <a:latin typeface="Source Sans Pro" pitchFamily="34" charset="0"/>
              </a:defRPr>
            </a:lvl2pPr>
            <a:lvl3pPr>
              <a:defRPr>
                <a:solidFill>
                  <a:schemeClr val="tx1"/>
                </a:solidFill>
                <a:latin typeface="Source Sans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381003"/>
            <a:ext cx="2286000" cy="563231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6000" b="1" dirty="0">
                <a:solidFill>
                  <a:srgbClr val="EE3B10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3" y="3801072"/>
            <a:ext cx="2285999" cy="64633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fld id="{D681BBB2-3E55-8946-956D-6768B0634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ABGFPS01\Marketing_Team\Photos\Marketing_photos\Templates\2014\KM-Presentation-Template\Icons\Currency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477437"/>
            <a:ext cx="2101850" cy="228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69832"/>
            <a:ext cx="5181600" cy="857251"/>
          </a:xfrm>
        </p:spPr>
        <p:txBody>
          <a:bodyPr/>
          <a:lstStyle>
            <a:lvl1pPr>
              <a:defRPr b="1" cap="none" baseline="0">
                <a:solidFill>
                  <a:srgbClr val="22356B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2108031"/>
            <a:ext cx="5181600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ource Sans Pro" pitchFamily="34" charset="0"/>
              </a:defRPr>
            </a:lvl1pPr>
            <a:lvl2pPr>
              <a:defRPr>
                <a:solidFill>
                  <a:schemeClr val="tx1"/>
                </a:solidFill>
                <a:latin typeface="Source Sans Pro" pitchFamily="34" charset="0"/>
              </a:defRPr>
            </a:lvl2pPr>
            <a:lvl3pPr>
              <a:defRPr>
                <a:solidFill>
                  <a:schemeClr val="tx1"/>
                </a:solidFill>
                <a:latin typeface="Source Sans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279403"/>
            <a:ext cx="2286000" cy="563231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6000" b="1" dirty="0">
                <a:solidFill>
                  <a:srgbClr val="22356B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5800" y="3877273"/>
            <a:ext cx="2286000" cy="64633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fld id="{852B4690-D5B2-594F-AA8E-85BB7BED53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ABGFPS01\Marketing_Team\Photos\Marketing_photos\Templates\2014\KM-Presentation-Template\Icons\Folder2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269832"/>
            <a:ext cx="5181600" cy="857251"/>
          </a:xfrm>
        </p:spPr>
        <p:txBody>
          <a:bodyPr/>
          <a:lstStyle>
            <a:lvl1pPr>
              <a:defRPr b="1" cap="none" baseline="0">
                <a:solidFill>
                  <a:srgbClr val="FF7707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2108031"/>
            <a:ext cx="5181600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ource Sans Pro" pitchFamily="34" charset="0"/>
              </a:defRPr>
            </a:lvl1pPr>
            <a:lvl2pPr>
              <a:defRPr>
                <a:solidFill>
                  <a:schemeClr val="tx1"/>
                </a:solidFill>
                <a:latin typeface="Source Sans Pro" pitchFamily="34" charset="0"/>
              </a:defRPr>
            </a:lvl2pPr>
            <a:lvl3pPr>
              <a:defRPr>
                <a:solidFill>
                  <a:schemeClr val="tx1"/>
                </a:solidFill>
                <a:latin typeface="Source Sans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533400"/>
            <a:ext cx="2286000" cy="563231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6000" b="1" dirty="0">
                <a:solidFill>
                  <a:srgbClr val="FF7707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3810003"/>
            <a:ext cx="2271714" cy="646331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fld id="{1EE37970-1113-ED43-B7AC-5C2697EE8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6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008A70"/>
              </a:gs>
              <a:gs pos="0">
                <a:srgbClr val="C2CD2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 descr="\\ABGFPS01\Marketing_Team\Photos\Marketing_photos\Templates\2014\KM-Presentation-Template\Icons\Target.wmf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641349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3581400"/>
            <a:ext cx="44196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2" charset="2"/>
              <a:buNone/>
              <a:defRPr lang="en-US" sz="2000" b="0" kern="1200" dirty="0" smtClean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7000" y="2338391"/>
            <a:ext cx="4419600" cy="1014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None/>
              <a:defRPr lang="en-US" sz="2000" b="1" smtClean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75201A6-B6DE-B94B-89E2-18A36A5F510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0" y="6019800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4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008A70"/>
              </a:gs>
              <a:gs pos="0">
                <a:srgbClr val="C2CD2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3581400"/>
            <a:ext cx="44196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65000"/>
              <a:buFont typeface="Wingdings" pitchFamily="2" charset="2"/>
              <a:buNone/>
              <a:defRPr lang="en-US" sz="2000" b="0" kern="1200" dirty="0" smtClean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dirty="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 dirty="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7000" y="2338391"/>
            <a:ext cx="4419600" cy="1014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None/>
              <a:defRPr lang="en-US" sz="2000" b="1" smtClean="0">
                <a:solidFill>
                  <a:schemeClr val="bg1"/>
                </a:solidFill>
                <a:latin typeface="Source Sans Pro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lang="en-US" sz="20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lang="en-US" sz="1800" smtClean="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lang="en-US" sz="16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122C88E-650C-9548-A182-42CEB650BD8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6019800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04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eaders/Follow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22356B"/>
              </a:gs>
              <a:gs pos="0">
                <a:srgbClr val="2B74B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6163" y="159597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>
                <a:solidFill>
                  <a:schemeClr val="bg1"/>
                </a:solidFill>
                <a:cs typeface="+mn-cs"/>
              </a:rPr>
              <a:t>Leaders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26315" y="1595970"/>
            <a:ext cx="151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>
                <a:solidFill>
                  <a:schemeClr val="bg1"/>
                </a:solidFill>
                <a:cs typeface="+mn-cs"/>
              </a:rPr>
              <a:t>Followers</a:t>
            </a:r>
          </a:p>
        </p:txBody>
      </p:sp>
      <p:pic>
        <p:nvPicPr>
          <p:cNvPr id="8" name="Picture 5" descr="\\ABGFPS01\Marketing_Team\Photos\Marketing_photos\Templates\2014\KM-Presentation-Template\Icons\Follower2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1"/>
            <a:ext cx="895350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ABGFPS01\Marketing_Team\Photos\Marketing_photos\Templates\2014\KM-Presentation-Template\Icons\LeadersRed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219201"/>
            <a:ext cx="908050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9453"/>
            <a:ext cx="4038600" cy="403754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Source Sans Pro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Source Sans Pro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Source Sans Pro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Source Sans Pro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Source Sans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9453"/>
            <a:ext cx="4038600" cy="403754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Source Sans Pro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Source Sans Pro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Source Sans Pro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Source Sans Pro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Source Sans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5200" y="6324600"/>
            <a:ext cx="2133600" cy="36618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9DC1295-D9D5-A04A-8891-65A6C3C98DF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0" y="6019800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55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C/Oth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22356B"/>
              </a:gs>
              <a:gs pos="0">
                <a:srgbClr val="2B74B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1046163" y="1600202"/>
            <a:ext cx="2840037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ea typeface="+mn-ea"/>
                <a:cs typeface="+mn-cs"/>
              </a:rPr>
              <a:t>Best-in-Class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315200" y="1600202"/>
            <a:ext cx="151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>
                <a:solidFill>
                  <a:schemeClr val="bg1"/>
                </a:solidFill>
                <a:cs typeface="+mn-cs"/>
              </a:rPr>
              <a:t>All Others</a:t>
            </a:r>
          </a:p>
        </p:txBody>
      </p:sp>
      <p:pic>
        <p:nvPicPr>
          <p:cNvPr id="8" name="Picture 5" descr="\\ABGFPS01\Marketing_Team\Photos\Marketing_photos\Templates\2014\KM-Presentation-Template\Icons\bic3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19201"/>
            <a:ext cx="906463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\\ABGFPS01\Marketing_Team\Photos\Marketing_photos\Templates\2014\KM-Presentation-Template\Icons\AllOthers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1"/>
            <a:ext cx="895350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9453"/>
            <a:ext cx="4038600" cy="403754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Source Sans Pro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Source Sans Pro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Source Sans Pro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Source Sans Pro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Source Sans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9453"/>
            <a:ext cx="4038600" cy="403754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Source Sans Pro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Source Sans Pro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Source Sans Pro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Source Sans Pro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Source Sans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505200" y="6324600"/>
            <a:ext cx="2133600" cy="36618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1090DC8D-13DD-9349-83DB-D83132DECF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0" y="6019800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22356B"/>
              </a:gs>
              <a:gs pos="0">
                <a:srgbClr val="2B74B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20507" y="2173708"/>
            <a:ext cx="4842295" cy="3450717"/>
          </a:xfrm>
          <a:prstGeom prst="line">
            <a:avLst/>
          </a:prstGeom>
          <a:grpFill/>
          <a:ln w="12700">
            <a:solidFill>
              <a:schemeClr val="bg1"/>
            </a:solidFill>
            <a:round/>
            <a:headEnd/>
            <a:tailEnd/>
          </a:ln>
        </p:spPr>
      </p:cxnSp>
      <p:pic>
        <p:nvPicPr>
          <p:cNvPr id="9" name="Picture 2" descr="\\ABGFPS01\Marketing_Team\Photos\Marketing_photos\Templates\2014\KM-Presentation-Template\Icons\LeadersRed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105400"/>
            <a:ext cx="1320800" cy="149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\\ABGFPS01\Marketing_Team\Photos\Marketing_photos\Templates\2014\KM-Presentation-Template\Icons\Follower2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8" y="1236133"/>
            <a:ext cx="1119187" cy="128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5318" y="1613981"/>
            <a:ext cx="2362200" cy="2059147"/>
          </a:xfrm>
          <a:solidFill>
            <a:schemeClr val="bg1">
              <a:alpha val="34000"/>
            </a:schemeClr>
          </a:solidFill>
          <a:ln>
            <a:solidFill>
              <a:srgbClr val="2B74B7"/>
            </a:solidFill>
          </a:ln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Source Sans Pro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Source Sans Pro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Source Sans Pro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Source Sans Pro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Source Sans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13"/>
          </p:nvPr>
        </p:nvSpPr>
        <p:spPr>
          <a:xfrm>
            <a:off x="2209800" y="3886201"/>
            <a:ext cx="2362200" cy="2059147"/>
          </a:xfrm>
          <a:solidFill>
            <a:schemeClr val="bg1">
              <a:alpha val="34000"/>
            </a:schemeClr>
          </a:solidFill>
          <a:ln>
            <a:solidFill>
              <a:srgbClr val="2B74B7"/>
            </a:solidFill>
          </a:ln>
        </p:spPr>
        <p:txBody>
          <a:bodyPr rtlCol="0" anchor="ctr">
            <a:normAutofit/>
          </a:bodyPr>
          <a:lstStyle>
            <a:lvl1pPr>
              <a:defRPr lang="en-US" sz="2800" dirty="0" smtClean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14"/>
          </p:nvPr>
        </p:nvSpPr>
        <p:spPr>
          <a:xfrm>
            <a:off x="4757987" y="3886201"/>
            <a:ext cx="2362200" cy="2059147"/>
          </a:xfrm>
          <a:solidFill>
            <a:schemeClr val="bg1">
              <a:alpha val="34000"/>
            </a:schemeClr>
          </a:solidFill>
          <a:ln>
            <a:solidFill>
              <a:srgbClr val="2B74B7"/>
            </a:solidFill>
          </a:ln>
        </p:spPr>
        <p:txBody>
          <a:bodyPr rtlCol="0" anchor="ctr">
            <a:normAutofit/>
          </a:bodyPr>
          <a:lstStyle>
            <a:lvl1pPr>
              <a:defRPr lang="en-US" sz="2800" dirty="0" smtClean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15"/>
          </p:nvPr>
        </p:nvSpPr>
        <p:spPr>
          <a:xfrm>
            <a:off x="4757987" y="1618461"/>
            <a:ext cx="2362200" cy="2059147"/>
          </a:xfrm>
          <a:solidFill>
            <a:schemeClr val="bg1">
              <a:alpha val="34000"/>
            </a:schemeClr>
          </a:solidFill>
          <a:ln>
            <a:solidFill>
              <a:srgbClr val="2B74B7"/>
            </a:solidFill>
          </a:ln>
        </p:spPr>
        <p:txBody>
          <a:bodyPr rtlCol="0" anchor="ctr">
            <a:normAutofit/>
          </a:bodyPr>
          <a:lstStyle>
            <a:lvl1pPr>
              <a:defRPr lang="en-US" sz="2800" dirty="0" smtClean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3505200" y="6324600"/>
            <a:ext cx="2133600" cy="36618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FBB3A73-0556-DD49-B51F-EDDE85A66E7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0" y="6019800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60000">
                <a:srgbClr val="008A70"/>
              </a:gs>
              <a:gs pos="0">
                <a:srgbClr val="C2CD2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65300"/>
            <a:ext cx="304800" cy="32512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6997"/>
            <a:ext cx="9144000" cy="172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405"/>
            <a:ext cx="9144000" cy="11906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914400" y="2717800"/>
            <a:ext cx="73152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990600"/>
            <a:ext cx="7315200" cy="609600"/>
          </a:xfrm>
        </p:spPr>
        <p:txBody>
          <a:bodyPr>
            <a:noAutofit/>
          </a:bodyPr>
          <a:lstStyle>
            <a:lvl1pPr algn="l">
              <a:defRPr sz="3400" cap="all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600200"/>
            <a:ext cx="7315200" cy="1117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 kern="1100" cap="all" spc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/>
              <a:t>SUBTITLE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17803"/>
            <a:ext cx="2438400" cy="398860"/>
          </a:xfrm>
          <a:ln w="6350"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MAY,</a:t>
            </a:r>
            <a:r>
              <a:rPr lang="en-US" sz="1200" baseline="0" dirty="0" smtClean="0">
                <a:solidFill>
                  <a:schemeClr val="bg1"/>
                </a:solidFill>
              </a:rPr>
              <a:t> </a:t>
            </a:r>
            <a:r>
              <a:rPr lang="en-US" sz="1200" cap="all" baseline="0" dirty="0" smtClean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5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3563700"/>
            <a:ext cx="6629400" cy="914400"/>
          </a:xfrm>
        </p:spPr>
        <p:txBody>
          <a:bodyPr/>
          <a:lstStyle>
            <a:lvl1pPr marL="0" indent="0">
              <a:buNone/>
              <a:defRPr sz="2800" baseline="0"/>
            </a:lvl1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SOME ONE, </a:t>
            </a:r>
            <a:r>
              <a:rPr lang="en-US" sz="1800" i="1" dirty="0" smtClean="0">
                <a:solidFill>
                  <a:schemeClr val="bg1"/>
                </a:solidFill>
              </a:rPr>
              <a:t>Senior Research Analyst</a:t>
            </a:r>
            <a:r>
              <a:rPr lang="en-US" sz="1600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Customer</a:t>
            </a:r>
            <a:r>
              <a:rPr lang="en-US" sz="1400" baseline="0" dirty="0" smtClean="0">
                <a:solidFill>
                  <a:schemeClr val="bg1"/>
                </a:solidFill>
              </a:rPr>
              <a:t> Experience Management  &amp; Contact Center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86654" y="5257800"/>
            <a:ext cx="262466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0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1"/>
            <a:ext cx="6705600" cy="6876291"/>
          </a:xfrm>
          <a:prstGeom prst="rect">
            <a:avLst/>
          </a:prstGeom>
          <a:gradFill>
            <a:gsLst>
              <a:gs pos="60000">
                <a:srgbClr val="502378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rgbClr val="8A004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Block Arc 11"/>
          <p:cNvSpPr/>
          <p:nvPr/>
        </p:nvSpPr>
        <p:spPr>
          <a:xfrm rot="10800000">
            <a:off x="3051778" y="5306153"/>
            <a:ext cx="282728" cy="500259"/>
          </a:xfrm>
          <a:custGeom>
            <a:avLst/>
            <a:gdLst/>
            <a:ahLst/>
            <a:cxnLst/>
            <a:rect l="l" t="t" r="r" b="b"/>
            <a:pathLst>
              <a:path w="1356547" h="1800200">
                <a:moveTo>
                  <a:pt x="1140523" y="1800200"/>
                </a:moveTo>
                <a:cubicBezTo>
                  <a:pt x="1024114" y="1800200"/>
                  <a:pt x="929211" y="1708125"/>
                  <a:pt x="925369" y="1592802"/>
                </a:cubicBezTo>
                <a:lnTo>
                  <a:pt x="924499" y="1592802"/>
                </a:lnTo>
                <a:lnTo>
                  <a:pt x="924499" y="1330959"/>
                </a:lnTo>
                <a:lnTo>
                  <a:pt x="216024" y="1330959"/>
                </a:lnTo>
                <a:lnTo>
                  <a:pt x="205832" y="1330959"/>
                </a:lnTo>
                <a:lnTo>
                  <a:pt x="205832" y="1329932"/>
                </a:lnTo>
                <a:cubicBezTo>
                  <a:pt x="91238" y="1325381"/>
                  <a:pt x="0" y="1230813"/>
                  <a:pt x="0" y="1114935"/>
                </a:cubicBezTo>
                <a:cubicBezTo>
                  <a:pt x="0" y="999057"/>
                  <a:pt x="91238" y="904489"/>
                  <a:pt x="205832" y="899939"/>
                </a:cubicBezTo>
                <a:lnTo>
                  <a:pt x="205832" y="898911"/>
                </a:lnTo>
                <a:lnTo>
                  <a:pt x="216024" y="898911"/>
                </a:lnTo>
                <a:lnTo>
                  <a:pt x="924499" y="898911"/>
                </a:lnTo>
                <a:lnTo>
                  <a:pt x="924499" y="648194"/>
                </a:lnTo>
                <a:cubicBezTo>
                  <a:pt x="916681" y="596606"/>
                  <a:pt x="893144" y="548233"/>
                  <a:pt x="856644" y="509729"/>
                </a:cubicBezTo>
                <a:cubicBezTo>
                  <a:pt x="815573" y="466404"/>
                  <a:pt x="761147" y="438801"/>
                  <a:pt x="702565" y="432048"/>
                </a:cubicBezTo>
                <a:lnTo>
                  <a:pt x="216024" y="432048"/>
                </a:lnTo>
                <a:lnTo>
                  <a:pt x="205832" y="432048"/>
                </a:lnTo>
                <a:lnTo>
                  <a:pt x="205832" y="431021"/>
                </a:lnTo>
                <a:cubicBezTo>
                  <a:pt x="91238" y="426470"/>
                  <a:pt x="0" y="331902"/>
                  <a:pt x="0" y="216024"/>
                </a:cubicBezTo>
                <a:cubicBezTo>
                  <a:pt x="0" y="100146"/>
                  <a:pt x="91238" y="5578"/>
                  <a:pt x="205832" y="1028"/>
                </a:cubicBezTo>
                <a:lnTo>
                  <a:pt x="205832" y="0"/>
                </a:lnTo>
                <a:lnTo>
                  <a:pt x="216024" y="0"/>
                </a:lnTo>
                <a:lnTo>
                  <a:pt x="708475" y="0"/>
                </a:lnTo>
                <a:lnTo>
                  <a:pt x="708475" y="4474"/>
                </a:lnTo>
                <a:cubicBezTo>
                  <a:pt x="882642" y="11545"/>
                  <a:pt x="1046935" y="87570"/>
                  <a:pt x="1167646" y="214905"/>
                </a:cubicBezTo>
                <a:cubicBezTo>
                  <a:pt x="1279843" y="333258"/>
                  <a:pt x="1345766" y="486845"/>
                  <a:pt x="1351800" y="648073"/>
                </a:cubicBezTo>
                <a:lnTo>
                  <a:pt x="1356547" y="648073"/>
                </a:lnTo>
                <a:lnTo>
                  <a:pt x="1356547" y="1584171"/>
                </a:lnTo>
                <a:cubicBezTo>
                  <a:pt x="1356547" y="1584173"/>
                  <a:pt x="1356547" y="1584175"/>
                  <a:pt x="1356547" y="1584176"/>
                </a:cubicBezTo>
                <a:lnTo>
                  <a:pt x="1356547" y="1584181"/>
                </a:lnTo>
                <a:lnTo>
                  <a:pt x="1356547" y="1592802"/>
                </a:lnTo>
                <a:lnTo>
                  <a:pt x="1355678" y="1592802"/>
                </a:lnTo>
                <a:cubicBezTo>
                  <a:pt x="1351835" y="1708125"/>
                  <a:pt x="1256932" y="1800200"/>
                  <a:pt x="1140523" y="1800200"/>
                </a:cubicBezTo>
                <a:close/>
              </a:path>
            </a:pathLst>
          </a:custGeom>
          <a:grp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Oval 26"/>
          <p:cNvSpPr/>
          <p:nvPr/>
        </p:nvSpPr>
        <p:spPr>
          <a:xfrm>
            <a:off x="2999561" y="5978228"/>
            <a:ext cx="387162" cy="498773"/>
          </a:xfrm>
          <a:custGeom>
            <a:avLst/>
            <a:gdLst/>
            <a:ahLst/>
            <a:cxnLst/>
            <a:rect l="l" t="t" r="r" b="b"/>
            <a:pathLst>
              <a:path w="2477116" h="2393416">
                <a:moveTo>
                  <a:pt x="835857" y="728656"/>
                </a:moveTo>
                <a:lnTo>
                  <a:pt x="1421935" y="728656"/>
                </a:lnTo>
                <a:lnTo>
                  <a:pt x="1421935" y="862731"/>
                </a:lnTo>
                <a:cubicBezTo>
                  <a:pt x="1534093" y="795113"/>
                  <a:pt x="1709700" y="737011"/>
                  <a:pt x="2020317" y="732016"/>
                </a:cubicBezTo>
                <a:cubicBezTo>
                  <a:pt x="2494826" y="724385"/>
                  <a:pt x="2466380" y="1219620"/>
                  <a:pt x="2475310" y="1368152"/>
                </a:cubicBezTo>
                <a:lnTo>
                  <a:pt x="2477116" y="2393416"/>
                </a:lnTo>
                <a:lnTo>
                  <a:pt x="1891038" y="2393416"/>
                </a:lnTo>
                <a:lnTo>
                  <a:pt x="1891038" y="1368152"/>
                </a:lnTo>
                <a:lnTo>
                  <a:pt x="1891310" y="1368152"/>
                </a:lnTo>
                <a:cubicBezTo>
                  <a:pt x="1884120" y="1190930"/>
                  <a:pt x="1744793" y="1131251"/>
                  <a:pt x="1668412" y="1122714"/>
                </a:cubicBezTo>
                <a:cubicBezTo>
                  <a:pt x="1590227" y="1113975"/>
                  <a:pt x="1410824" y="1194091"/>
                  <a:pt x="1421935" y="1328828"/>
                </a:cubicBezTo>
                <a:lnTo>
                  <a:pt x="1421935" y="2384840"/>
                </a:lnTo>
                <a:lnTo>
                  <a:pt x="835857" y="2384840"/>
                </a:lnTo>
                <a:close/>
                <a:moveTo>
                  <a:pt x="0" y="720080"/>
                </a:moveTo>
                <a:lnTo>
                  <a:pt x="586078" y="720080"/>
                </a:lnTo>
                <a:lnTo>
                  <a:pt x="586078" y="2376264"/>
                </a:lnTo>
                <a:lnTo>
                  <a:pt x="0" y="2376264"/>
                </a:lnTo>
                <a:close/>
                <a:moveTo>
                  <a:pt x="293039" y="0"/>
                </a:moveTo>
                <a:cubicBezTo>
                  <a:pt x="454880" y="0"/>
                  <a:pt x="586078" y="131198"/>
                  <a:pt x="586078" y="293039"/>
                </a:cubicBezTo>
                <a:cubicBezTo>
                  <a:pt x="586078" y="454880"/>
                  <a:pt x="454880" y="586078"/>
                  <a:pt x="293039" y="586078"/>
                </a:cubicBezTo>
                <a:cubicBezTo>
                  <a:pt x="131198" y="586078"/>
                  <a:pt x="0" y="454880"/>
                  <a:pt x="0" y="293039"/>
                </a:cubicBezTo>
                <a:cubicBezTo>
                  <a:pt x="0" y="131198"/>
                  <a:pt x="131198" y="0"/>
                  <a:pt x="293039" y="0"/>
                </a:cubicBezTo>
                <a:close/>
              </a:path>
            </a:pathLst>
          </a:custGeom>
          <a:grp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014663" y="4739219"/>
            <a:ext cx="357187" cy="357716"/>
            <a:chOff x="4084636" y="3325730"/>
            <a:chExt cx="547308" cy="410719"/>
          </a:xfrm>
        </p:grpSpPr>
        <p:sp>
          <p:nvSpPr>
            <p:cNvPr id="13" name="Rectangle 12"/>
            <p:cNvSpPr/>
            <p:nvPr/>
          </p:nvSpPr>
          <p:spPr>
            <a:xfrm>
              <a:off x="4084637" y="3325730"/>
              <a:ext cx="547307" cy="410719"/>
            </a:xfrm>
            <a:prstGeom prst="rect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4084636" y="3325799"/>
              <a:ext cx="547308" cy="410650"/>
              <a:chOff x="4084636" y="3010161"/>
              <a:chExt cx="547308" cy="416755"/>
            </a:xfrm>
          </p:grpSpPr>
          <p:sp>
            <p:nvSpPr>
              <p:cNvPr id="15" name="Isosceles Triangle 128"/>
              <p:cNvSpPr/>
              <p:nvPr/>
            </p:nvSpPr>
            <p:spPr>
              <a:xfrm flipV="1">
                <a:off x="4084636" y="3010161"/>
                <a:ext cx="547308" cy="416755"/>
              </a:xfrm>
              <a:custGeom>
                <a:avLst/>
                <a:gdLst/>
                <a:ahLst/>
                <a:cxnLst/>
                <a:rect l="l" t="t" r="r" b="b"/>
                <a:pathLst>
                  <a:path w="547308" h="416755">
                    <a:moveTo>
                      <a:pt x="0" y="416755"/>
                    </a:moveTo>
                    <a:lnTo>
                      <a:pt x="547308" y="416755"/>
                    </a:lnTo>
                    <a:lnTo>
                      <a:pt x="315603" y="194928"/>
                    </a:lnTo>
                    <a:lnTo>
                      <a:pt x="547308" y="0"/>
                    </a:lnTo>
                    <a:lnTo>
                      <a:pt x="1" y="0"/>
                    </a:lnTo>
                    <a:lnTo>
                      <a:pt x="231706" y="19492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flipV="1">
                <a:off x="4084636" y="3010161"/>
                <a:ext cx="547308" cy="261988"/>
              </a:xfrm>
              <a:prstGeom prst="triangl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219204"/>
            <a:ext cx="60960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505200"/>
            <a:ext cx="6400800" cy="10668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Source Sans Pro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Round Single Corner Rectangle 8"/>
          <p:cNvSpPr>
            <a:spLocks/>
          </p:cNvSpPr>
          <p:nvPr userDrawn="1"/>
        </p:nvSpPr>
        <p:spPr bwMode="auto">
          <a:xfrm flipH="1">
            <a:off x="3505200" y="4578381"/>
            <a:ext cx="5638800" cy="2279619"/>
          </a:xfrm>
          <a:custGeom>
            <a:avLst/>
            <a:gdLst>
              <a:gd name="T0" fmla="*/ 0 w 5638800"/>
              <a:gd name="T1" fmla="*/ 0 h 1676400"/>
              <a:gd name="T2" fmla="*/ 5359394 w 5638800"/>
              <a:gd name="T3" fmla="*/ 0 h 1676400"/>
              <a:gd name="T4" fmla="*/ 5638800 w 5638800"/>
              <a:gd name="T5" fmla="*/ 279406 h 1676400"/>
              <a:gd name="T6" fmla="*/ 5638800 w 5638800"/>
              <a:gd name="T7" fmla="*/ 1676400 h 1676400"/>
              <a:gd name="T8" fmla="*/ 0 w 5638800"/>
              <a:gd name="T9" fmla="*/ 1676400 h 1676400"/>
              <a:gd name="T10" fmla="*/ 0 w 5638800"/>
              <a:gd name="T11" fmla="*/ 0 h 1676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8800" h="1676400">
                <a:moveTo>
                  <a:pt x="0" y="0"/>
                </a:moveTo>
                <a:lnTo>
                  <a:pt x="5359394" y="0"/>
                </a:lnTo>
                <a:cubicBezTo>
                  <a:pt x="5513706" y="0"/>
                  <a:pt x="5638800" y="125094"/>
                  <a:pt x="5638800" y="279406"/>
                </a:cubicBezTo>
                <a:lnTo>
                  <a:pt x="5638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800">
              <a:solidFill>
                <a:schemeClr val="accent4"/>
              </a:solidFill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81400" y="4648200"/>
            <a:ext cx="3962400" cy="36933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solidFill>
                  <a:srgbClr val="7030A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81400" y="5374957"/>
            <a:ext cx="3962400" cy="36933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solidFill>
                  <a:srgbClr val="7030A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81400" y="6045200"/>
            <a:ext cx="3962400" cy="36933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solidFill>
                  <a:srgbClr val="7030A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4393" y="3393501"/>
            <a:ext cx="6876288" cy="89297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2438400" y="3338508"/>
            <a:ext cx="67056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96" y="2667000"/>
            <a:ext cx="230428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45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38400" y="0"/>
            <a:ext cx="6705600" cy="6883400"/>
          </a:xfrm>
          <a:prstGeom prst="rect">
            <a:avLst/>
          </a:prstGeom>
          <a:gradFill>
            <a:gsLst>
              <a:gs pos="60000">
                <a:srgbClr val="22356B"/>
              </a:gs>
              <a:gs pos="0">
                <a:srgbClr val="2B74B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219204"/>
            <a:ext cx="60960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505200"/>
            <a:ext cx="6400800" cy="10668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Source Sans Pro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4393" y="3393501"/>
            <a:ext cx="6876288" cy="89297"/>
          </a:xfrm>
          <a:prstGeom prst="rect">
            <a:avLst/>
          </a:prstGeom>
        </p:spPr>
      </p:pic>
      <p:sp>
        <p:nvSpPr>
          <p:cNvPr id="37" name="Block Arc 11"/>
          <p:cNvSpPr/>
          <p:nvPr userDrawn="1"/>
        </p:nvSpPr>
        <p:spPr>
          <a:xfrm rot="10800000">
            <a:off x="3051778" y="5306153"/>
            <a:ext cx="282728" cy="500259"/>
          </a:xfrm>
          <a:custGeom>
            <a:avLst/>
            <a:gdLst/>
            <a:ahLst/>
            <a:cxnLst/>
            <a:rect l="l" t="t" r="r" b="b"/>
            <a:pathLst>
              <a:path w="1356547" h="1800200">
                <a:moveTo>
                  <a:pt x="1140523" y="1800200"/>
                </a:moveTo>
                <a:cubicBezTo>
                  <a:pt x="1024114" y="1800200"/>
                  <a:pt x="929211" y="1708125"/>
                  <a:pt x="925369" y="1592802"/>
                </a:cubicBezTo>
                <a:lnTo>
                  <a:pt x="924499" y="1592802"/>
                </a:lnTo>
                <a:lnTo>
                  <a:pt x="924499" y="1330959"/>
                </a:lnTo>
                <a:lnTo>
                  <a:pt x="216024" y="1330959"/>
                </a:lnTo>
                <a:lnTo>
                  <a:pt x="205832" y="1330959"/>
                </a:lnTo>
                <a:lnTo>
                  <a:pt x="205832" y="1329932"/>
                </a:lnTo>
                <a:cubicBezTo>
                  <a:pt x="91238" y="1325381"/>
                  <a:pt x="0" y="1230813"/>
                  <a:pt x="0" y="1114935"/>
                </a:cubicBezTo>
                <a:cubicBezTo>
                  <a:pt x="0" y="999057"/>
                  <a:pt x="91238" y="904489"/>
                  <a:pt x="205832" y="899939"/>
                </a:cubicBezTo>
                <a:lnTo>
                  <a:pt x="205832" y="898911"/>
                </a:lnTo>
                <a:lnTo>
                  <a:pt x="216024" y="898911"/>
                </a:lnTo>
                <a:lnTo>
                  <a:pt x="924499" y="898911"/>
                </a:lnTo>
                <a:lnTo>
                  <a:pt x="924499" y="648194"/>
                </a:lnTo>
                <a:cubicBezTo>
                  <a:pt x="916681" y="596606"/>
                  <a:pt x="893144" y="548233"/>
                  <a:pt x="856644" y="509729"/>
                </a:cubicBezTo>
                <a:cubicBezTo>
                  <a:pt x="815573" y="466404"/>
                  <a:pt x="761147" y="438801"/>
                  <a:pt x="702565" y="432048"/>
                </a:cubicBezTo>
                <a:lnTo>
                  <a:pt x="216024" y="432048"/>
                </a:lnTo>
                <a:lnTo>
                  <a:pt x="205832" y="432048"/>
                </a:lnTo>
                <a:lnTo>
                  <a:pt x="205832" y="431021"/>
                </a:lnTo>
                <a:cubicBezTo>
                  <a:pt x="91238" y="426470"/>
                  <a:pt x="0" y="331902"/>
                  <a:pt x="0" y="216024"/>
                </a:cubicBezTo>
                <a:cubicBezTo>
                  <a:pt x="0" y="100146"/>
                  <a:pt x="91238" y="5578"/>
                  <a:pt x="205832" y="1028"/>
                </a:cubicBezTo>
                <a:lnTo>
                  <a:pt x="205832" y="0"/>
                </a:lnTo>
                <a:lnTo>
                  <a:pt x="216024" y="0"/>
                </a:lnTo>
                <a:lnTo>
                  <a:pt x="708475" y="0"/>
                </a:lnTo>
                <a:lnTo>
                  <a:pt x="708475" y="4474"/>
                </a:lnTo>
                <a:cubicBezTo>
                  <a:pt x="882642" y="11545"/>
                  <a:pt x="1046935" y="87570"/>
                  <a:pt x="1167646" y="214905"/>
                </a:cubicBezTo>
                <a:cubicBezTo>
                  <a:pt x="1279843" y="333258"/>
                  <a:pt x="1345766" y="486845"/>
                  <a:pt x="1351800" y="648073"/>
                </a:cubicBezTo>
                <a:lnTo>
                  <a:pt x="1356547" y="648073"/>
                </a:lnTo>
                <a:lnTo>
                  <a:pt x="1356547" y="1584171"/>
                </a:lnTo>
                <a:cubicBezTo>
                  <a:pt x="1356547" y="1584173"/>
                  <a:pt x="1356547" y="1584175"/>
                  <a:pt x="1356547" y="1584176"/>
                </a:cubicBezTo>
                <a:lnTo>
                  <a:pt x="1356547" y="1584181"/>
                </a:lnTo>
                <a:lnTo>
                  <a:pt x="1356547" y="1592802"/>
                </a:lnTo>
                <a:lnTo>
                  <a:pt x="1355678" y="1592802"/>
                </a:lnTo>
                <a:cubicBezTo>
                  <a:pt x="1351835" y="1708125"/>
                  <a:pt x="1256932" y="1800200"/>
                  <a:pt x="1140523" y="1800200"/>
                </a:cubicBezTo>
                <a:close/>
              </a:path>
            </a:pathLst>
          </a:custGeom>
          <a:grp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8" name="Oval 26"/>
          <p:cNvSpPr/>
          <p:nvPr userDrawn="1"/>
        </p:nvSpPr>
        <p:spPr>
          <a:xfrm>
            <a:off x="2999561" y="5978228"/>
            <a:ext cx="387162" cy="498773"/>
          </a:xfrm>
          <a:custGeom>
            <a:avLst/>
            <a:gdLst/>
            <a:ahLst/>
            <a:cxnLst/>
            <a:rect l="l" t="t" r="r" b="b"/>
            <a:pathLst>
              <a:path w="2477116" h="2393416">
                <a:moveTo>
                  <a:pt x="835857" y="728656"/>
                </a:moveTo>
                <a:lnTo>
                  <a:pt x="1421935" y="728656"/>
                </a:lnTo>
                <a:lnTo>
                  <a:pt x="1421935" y="862731"/>
                </a:lnTo>
                <a:cubicBezTo>
                  <a:pt x="1534093" y="795113"/>
                  <a:pt x="1709700" y="737011"/>
                  <a:pt x="2020317" y="732016"/>
                </a:cubicBezTo>
                <a:cubicBezTo>
                  <a:pt x="2494826" y="724385"/>
                  <a:pt x="2466380" y="1219620"/>
                  <a:pt x="2475310" y="1368152"/>
                </a:cubicBezTo>
                <a:lnTo>
                  <a:pt x="2477116" y="2393416"/>
                </a:lnTo>
                <a:lnTo>
                  <a:pt x="1891038" y="2393416"/>
                </a:lnTo>
                <a:lnTo>
                  <a:pt x="1891038" y="1368152"/>
                </a:lnTo>
                <a:lnTo>
                  <a:pt x="1891310" y="1368152"/>
                </a:lnTo>
                <a:cubicBezTo>
                  <a:pt x="1884120" y="1190930"/>
                  <a:pt x="1744793" y="1131251"/>
                  <a:pt x="1668412" y="1122714"/>
                </a:cubicBezTo>
                <a:cubicBezTo>
                  <a:pt x="1590227" y="1113975"/>
                  <a:pt x="1410824" y="1194091"/>
                  <a:pt x="1421935" y="1328828"/>
                </a:cubicBezTo>
                <a:lnTo>
                  <a:pt x="1421935" y="2384840"/>
                </a:lnTo>
                <a:lnTo>
                  <a:pt x="835857" y="2384840"/>
                </a:lnTo>
                <a:close/>
                <a:moveTo>
                  <a:pt x="0" y="720080"/>
                </a:moveTo>
                <a:lnTo>
                  <a:pt x="586078" y="720080"/>
                </a:lnTo>
                <a:lnTo>
                  <a:pt x="586078" y="2376264"/>
                </a:lnTo>
                <a:lnTo>
                  <a:pt x="0" y="2376264"/>
                </a:lnTo>
                <a:close/>
                <a:moveTo>
                  <a:pt x="293039" y="0"/>
                </a:moveTo>
                <a:cubicBezTo>
                  <a:pt x="454880" y="0"/>
                  <a:pt x="586078" y="131198"/>
                  <a:pt x="586078" y="293039"/>
                </a:cubicBezTo>
                <a:cubicBezTo>
                  <a:pt x="586078" y="454880"/>
                  <a:pt x="454880" y="586078"/>
                  <a:pt x="293039" y="586078"/>
                </a:cubicBezTo>
                <a:cubicBezTo>
                  <a:pt x="131198" y="586078"/>
                  <a:pt x="0" y="454880"/>
                  <a:pt x="0" y="293039"/>
                </a:cubicBezTo>
                <a:cubicBezTo>
                  <a:pt x="0" y="131198"/>
                  <a:pt x="131198" y="0"/>
                  <a:pt x="293039" y="0"/>
                </a:cubicBezTo>
                <a:close/>
              </a:path>
            </a:pathLst>
          </a:custGeom>
          <a:grp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ea typeface="+mn-ea"/>
              <a:cs typeface="+mn-cs"/>
            </a:endParaRPr>
          </a:p>
        </p:txBody>
      </p:sp>
      <p:grpSp>
        <p:nvGrpSpPr>
          <p:cNvPr id="39" name="Group 13"/>
          <p:cNvGrpSpPr>
            <a:grpSpLocks/>
          </p:cNvGrpSpPr>
          <p:nvPr userDrawn="1"/>
        </p:nvGrpSpPr>
        <p:grpSpPr bwMode="auto">
          <a:xfrm>
            <a:off x="3014663" y="4739219"/>
            <a:ext cx="357187" cy="357716"/>
            <a:chOff x="4084636" y="3325730"/>
            <a:chExt cx="547308" cy="410719"/>
          </a:xfrm>
        </p:grpSpPr>
        <p:sp>
          <p:nvSpPr>
            <p:cNvPr id="40" name="Rectangle 39"/>
            <p:cNvSpPr/>
            <p:nvPr/>
          </p:nvSpPr>
          <p:spPr>
            <a:xfrm>
              <a:off x="4084637" y="3325730"/>
              <a:ext cx="547307" cy="410719"/>
            </a:xfrm>
            <a:prstGeom prst="rect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1" name="Group 16"/>
            <p:cNvGrpSpPr>
              <a:grpSpLocks/>
            </p:cNvGrpSpPr>
            <p:nvPr/>
          </p:nvGrpSpPr>
          <p:grpSpPr bwMode="auto">
            <a:xfrm>
              <a:off x="4084636" y="3325799"/>
              <a:ext cx="547308" cy="410650"/>
              <a:chOff x="4084636" y="3010161"/>
              <a:chExt cx="547308" cy="416755"/>
            </a:xfrm>
          </p:grpSpPr>
          <p:sp>
            <p:nvSpPr>
              <p:cNvPr id="42" name="Isosceles Triangle 128"/>
              <p:cNvSpPr/>
              <p:nvPr/>
            </p:nvSpPr>
            <p:spPr>
              <a:xfrm flipV="1">
                <a:off x="4084636" y="3010161"/>
                <a:ext cx="547308" cy="416755"/>
              </a:xfrm>
              <a:custGeom>
                <a:avLst/>
                <a:gdLst/>
                <a:ahLst/>
                <a:cxnLst/>
                <a:rect l="l" t="t" r="r" b="b"/>
                <a:pathLst>
                  <a:path w="547308" h="416755">
                    <a:moveTo>
                      <a:pt x="0" y="416755"/>
                    </a:moveTo>
                    <a:lnTo>
                      <a:pt x="547308" y="416755"/>
                    </a:lnTo>
                    <a:lnTo>
                      <a:pt x="315603" y="194928"/>
                    </a:lnTo>
                    <a:lnTo>
                      <a:pt x="547308" y="0"/>
                    </a:lnTo>
                    <a:lnTo>
                      <a:pt x="1" y="0"/>
                    </a:lnTo>
                    <a:lnTo>
                      <a:pt x="231706" y="19492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flipV="1">
                <a:off x="4084636" y="3010161"/>
                <a:ext cx="547308" cy="261988"/>
              </a:xfrm>
              <a:prstGeom prst="triangl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" name="Round Single Corner Rectangle 8"/>
          <p:cNvSpPr>
            <a:spLocks/>
          </p:cNvSpPr>
          <p:nvPr userDrawn="1"/>
        </p:nvSpPr>
        <p:spPr bwMode="auto">
          <a:xfrm flipH="1">
            <a:off x="3505200" y="4578381"/>
            <a:ext cx="5638800" cy="2305019"/>
          </a:xfrm>
          <a:custGeom>
            <a:avLst/>
            <a:gdLst>
              <a:gd name="T0" fmla="*/ 0 w 5638800"/>
              <a:gd name="T1" fmla="*/ 0 h 1676400"/>
              <a:gd name="T2" fmla="*/ 5359394 w 5638800"/>
              <a:gd name="T3" fmla="*/ 0 h 1676400"/>
              <a:gd name="T4" fmla="*/ 5638800 w 5638800"/>
              <a:gd name="T5" fmla="*/ 279406 h 1676400"/>
              <a:gd name="T6" fmla="*/ 5638800 w 5638800"/>
              <a:gd name="T7" fmla="*/ 1676400 h 1676400"/>
              <a:gd name="T8" fmla="*/ 0 w 5638800"/>
              <a:gd name="T9" fmla="*/ 1676400 h 1676400"/>
              <a:gd name="T10" fmla="*/ 0 w 5638800"/>
              <a:gd name="T11" fmla="*/ 0 h 1676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8800" h="1676400">
                <a:moveTo>
                  <a:pt x="0" y="0"/>
                </a:moveTo>
                <a:lnTo>
                  <a:pt x="5359394" y="0"/>
                </a:lnTo>
                <a:cubicBezTo>
                  <a:pt x="5513706" y="0"/>
                  <a:pt x="5638800" y="125094"/>
                  <a:pt x="5638800" y="279406"/>
                </a:cubicBezTo>
                <a:lnTo>
                  <a:pt x="5638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800">
              <a:solidFill>
                <a:schemeClr val="accent4"/>
              </a:solidFill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81400" y="4648200"/>
            <a:ext cx="3962400" cy="36933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81400" y="5374957"/>
            <a:ext cx="3962400" cy="36933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81400" y="6045200"/>
            <a:ext cx="3962400" cy="36933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2438400" y="3338508"/>
            <a:ext cx="67056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11" y="2667001"/>
            <a:ext cx="23042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0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1"/>
            <a:ext cx="6705600" cy="6876291"/>
          </a:xfrm>
          <a:prstGeom prst="rect">
            <a:avLst/>
          </a:prstGeom>
          <a:gradFill>
            <a:gsLst>
              <a:gs pos="60000">
                <a:srgbClr val="008A70"/>
              </a:gs>
              <a:gs pos="0">
                <a:srgbClr val="C2CD2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219204"/>
            <a:ext cx="60960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505200"/>
            <a:ext cx="6400800" cy="10668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Source Sans Pro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0" name="Picture 19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44393" y="3393501"/>
            <a:ext cx="6876288" cy="89297"/>
          </a:xfrm>
          <a:prstGeom prst="rect">
            <a:avLst/>
          </a:prstGeom>
        </p:spPr>
      </p:pic>
      <p:sp>
        <p:nvSpPr>
          <p:cNvPr id="21" name="Block Arc 11"/>
          <p:cNvSpPr/>
          <p:nvPr userDrawn="1"/>
        </p:nvSpPr>
        <p:spPr>
          <a:xfrm rot="10800000">
            <a:off x="3051778" y="5306153"/>
            <a:ext cx="282728" cy="500259"/>
          </a:xfrm>
          <a:custGeom>
            <a:avLst/>
            <a:gdLst/>
            <a:ahLst/>
            <a:cxnLst/>
            <a:rect l="l" t="t" r="r" b="b"/>
            <a:pathLst>
              <a:path w="1356547" h="1800200">
                <a:moveTo>
                  <a:pt x="1140523" y="1800200"/>
                </a:moveTo>
                <a:cubicBezTo>
                  <a:pt x="1024114" y="1800200"/>
                  <a:pt x="929211" y="1708125"/>
                  <a:pt x="925369" y="1592802"/>
                </a:cubicBezTo>
                <a:lnTo>
                  <a:pt x="924499" y="1592802"/>
                </a:lnTo>
                <a:lnTo>
                  <a:pt x="924499" y="1330959"/>
                </a:lnTo>
                <a:lnTo>
                  <a:pt x="216024" y="1330959"/>
                </a:lnTo>
                <a:lnTo>
                  <a:pt x="205832" y="1330959"/>
                </a:lnTo>
                <a:lnTo>
                  <a:pt x="205832" y="1329932"/>
                </a:lnTo>
                <a:cubicBezTo>
                  <a:pt x="91238" y="1325381"/>
                  <a:pt x="0" y="1230813"/>
                  <a:pt x="0" y="1114935"/>
                </a:cubicBezTo>
                <a:cubicBezTo>
                  <a:pt x="0" y="999057"/>
                  <a:pt x="91238" y="904489"/>
                  <a:pt x="205832" y="899939"/>
                </a:cubicBezTo>
                <a:lnTo>
                  <a:pt x="205832" y="898911"/>
                </a:lnTo>
                <a:lnTo>
                  <a:pt x="216024" y="898911"/>
                </a:lnTo>
                <a:lnTo>
                  <a:pt x="924499" y="898911"/>
                </a:lnTo>
                <a:lnTo>
                  <a:pt x="924499" y="648194"/>
                </a:lnTo>
                <a:cubicBezTo>
                  <a:pt x="916681" y="596606"/>
                  <a:pt x="893144" y="548233"/>
                  <a:pt x="856644" y="509729"/>
                </a:cubicBezTo>
                <a:cubicBezTo>
                  <a:pt x="815573" y="466404"/>
                  <a:pt x="761147" y="438801"/>
                  <a:pt x="702565" y="432048"/>
                </a:cubicBezTo>
                <a:lnTo>
                  <a:pt x="216024" y="432048"/>
                </a:lnTo>
                <a:lnTo>
                  <a:pt x="205832" y="432048"/>
                </a:lnTo>
                <a:lnTo>
                  <a:pt x="205832" y="431021"/>
                </a:lnTo>
                <a:cubicBezTo>
                  <a:pt x="91238" y="426470"/>
                  <a:pt x="0" y="331902"/>
                  <a:pt x="0" y="216024"/>
                </a:cubicBezTo>
                <a:cubicBezTo>
                  <a:pt x="0" y="100146"/>
                  <a:pt x="91238" y="5578"/>
                  <a:pt x="205832" y="1028"/>
                </a:cubicBezTo>
                <a:lnTo>
                  <a:pt x="205832" y="0"/>
                </a:lnTo>
                <a:lnTo>
                  <a:pt x="216024" y="0"/>
                </a:lnTo>
                <a:lnTo>
                  <a:pt x="708475" y="0"/>
                </a:lnTo>
                <a:lnTo>
                  <a:pt x="708475" y="4474"/>
                </a:lnTo>
                <a:cubicBezTo>
                  <a:pt x="882642" y="11545"/>
                  <a:pt x="1046935" y="87570"/>
                  <a:pt x="1167646" y="214905"/>
                </a:cubicBezTo>
                <a:cubicBezTo>
                  <a:pt x="1279843" y="333258"/>
                  <a:pt x="1345766" y="486845"/>
                  <a:pt x="1351800" y="648073"/>
                </a:cubicBezTo>
                <a:lnTo>
                  <a:pt x="1356547" y="648073"/>
                </a:lnTo>
                <a:lnTo>
                  <a:pt x="1356547" y="1584171"/>
                </a:lnTo>
                <a:cubicBezTo>
                  <a:pt x="1356547" y="1584173"/>
                  <a:pt x="1356547" y="1584175"/>
                  <a:pt x="1356547" y="1584176"/>
                </a:cubicBezTo>
                <a:lnTo>
                  <a:pt x="1356547" y="1584181"/>
                </a:lnTo>
                <a:lnTo>
                  <a:pt x="1356547" y="1592802"/>
                </a:lnTo>
                <a:lnTo>
                  <a:pt x="1355678" y="1592802"/>
                </a:lnTo>
                <a:cubicBezTo>
                  <a:pt x="1351835" y="1708125"/>
                  <a:pt x="1256932" y="1800200"/>
                  <a:pt x="1140523" y="1800200"/>
                </a:cubicBezTo>
                <a:close/>
              </a:path>
            </a:pathLst>
          </a:custGeom>
          <a:grp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Oval 26"/>
          <p:cNvSpPr/>
          <p:nvPr userDrawn="1"/>
        </p:nvSpPr>
        <p:spPr>
          <a:xfrm>
            <a:off x="2999561" y="5978228"/>
            <a:ext cx="387162" cy="498773"/>
          </a:xfrm>
          <a:custGeom>
            <a:avLst/>
            <a:gdLst/>
            <a:ahLst/>
            <a:cxnLst/>
            <a:rect l="l" t="t" r="r" b="b"/>
            <a:pathLst>
              <a:path w="2477116" h="2393416">
                <a:moveTo>
                  <a:pt x="835857" y="728656"/>
                </a:moveTo>
                <a:lnTo>
                  <a:pt x="1421935" y="728656"/>
                </a:lnTo>
                <a:lnTo>
                  <a:pt x="1421935" y="862731"/>
                </a:lnTo>
                <a:cubicBezTo>
                  <a:pt x="1534093" y="795113"/>
                  <a:pt x="1709700" y="737011"/>
                  <a:pt x="2020317" y="732016"/>
                </a:cubicBezTo>
                <a:cubicBezTo>
                  <a:pt x="2494826" y="724385"/>
                  <a:pt x="2466380" y="1219620"/>
                  <a:pt x="2475310" y="1368152"/>
                </a:cubicBezTo>
                <a:lnTo>
                  <a:pt x="2477116" y="2393416"/>
                </a:lnTo>
                <a:lnTo>
                  <a:pt x="1891038" y="2393416"/>
                </a:lnTo>
                <a:lnTo>
                  <a:pt x="1891038" y="1368152"/>
                </a:lnTo>
                <a:lnTo>
                  <a:pt x="1891310" y="1368152"/>
                </a:lnTo>
                <a:cubicBezTo>
                  <a:pt x="1884120" y="1190930"/>
                  <a:pt x="1744793" y="1131251"/>
                  <a:pt x="1668412" y="1122714"/>
                </a:cubicBezTo>
                <a:cubicBezTo>
                  <a:pt x="1590227" y="1113975"/>
                  <a:pt x="1410824" y="1194091"/>
                  <a:pt x="1421935" y="1328828"/>
                </a:cubicBezTo>
                <a:lnTo>
                  <a:pt x="1421935" y="2384840"/>
                </a:lnTo>
                <a:lnTo>
                  <a:pt x="835857" y="2384840"/>
                </a:lnTo>
                <a:close/>
                <a:moveTo>
                  <a:pt x="0" y="720080"/>
                </a:moveTo>
                <a:lnTo>
                  <a:pt x="586078" y="720080"/>
                </a:lnTo>
                <a:lnTo>
                  <a:pt x="586078" y="2376264"/>
                </a:lnTo>
                <a:lnTo>
                  <a:pt x="0" y="2376264"/>
                </a:lnTo>
                <a:close/>
                <a:moveTo>
                  <a:pt x="293039" y="0"/>
                </a:moveTo>
                <a:cubicBezTo>
                  <a:pt x="454880" y="0"/>
                  <a:pt x="586078" y="131198"/>
                  <a:pt x="586078" y="293039"/>
                </a:cubicBezTo>
                <a:cubicBezTo>
                  <a:pt x="586078" y="454880"/>
                  <a:pt x="454880" y="586078"/>
                  <a:pt x="293039" y="586078"/>
                </a:cubicBezTo>
                <a:cubicBezTo>
                  <a:pt x="131198" y="586078"/>
                  <a:pt x="0" y="454880"/>
                  <a:pt x="0" y="293039"/>
                </a:cubicBezTo>
                <a:cubicBezTo>
                  <a:pt x="0" y="131198"/>
                  <a:pt x="131198" y="0"/>
                  <a:pt x="293039" y="0"/>
                </a:cubicBezTo>
                <a:close/>
              </a:path>
            </a:pathLst>
          </a:custGeom>
          <a:grpFill/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 13"/>
          <p:cNvGrpSpPr>
            <a:grpSpLocks/>
          </p:cNvGrpSpPr>
          <p:nvPr userDrawn="1"/>
        </p:nvGrpSpPr>
        <p:grpSpPr bwMode="auto">
          <a:xfrm>
            <a:off x="3014663" y="4739219"/>
            <a:ext cx="357187" cy="357716"/>
            <a:chOff x="4084636" y="3325730"/>
            <a:chExt cx="547308" cy="410719"/>
          </a:xfrm>
        </p:grpSpPr>
        <p:sp>
          <p:nvSpPr>
            <p:cNvPr id="27" name="Rectangle 26"/>
            <p:cNvSpPr/>
            <p:nvPr/>
          </p:nvSpPr>
          <p:spPr>
            <a:xfrm>
              <a:off x="4084637" y="3325730"/>
              <a:ext cx="547307" cy="410719"/>
            </a:xfrm>
            <a:prstGeom prst="rect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8" name="Group 16"/>
            <p:cNvGrpSpPr>
              <a:grpSpLocks/>
            </p:cNvGrpSpPr>
            <p:nvPr/>
          </p:nvGrpSpPr>
          <p:grpSpPr bwMode="auto">
            <a:xfrm>
              <a:off x="4084636" y="3325799"/>
              <a:ext cx="547308" cy="410650"/>
              <a:chOff x="4084636" y="3010161"/>
              <a:chExt cx="547308" cy="416755"/>
            </a:xfrm>
          </p:grpSpPr>
          <p:sp>
            <p:nvSpPr>
              <p:cNvPr id="29" name="Isosceles Triangle 128"/>
              <p:cNvSpPr/>
              <p:nvPr/>
            </p:nvSpPr>
            <p:spPr>
              <a:xfrm flipV="1">
                <a:off x="4084636" y="3010161"/>
                <a:ext cx="547308" cy="416755"/>
              </a:xfrm>
              <a:custGeom>
                <a:avLst/>
                <a:gdLst/>
                <a:ahLst/>
                <a:cxnLst/>
                <a:rect l="l" t="t" r="r" b="b"/>
                <a:pathLst>
                  <a:path w="547308" h="416755">
                    <a:moveTo>
                      <a:pt x="0" y="416755"/>
                    </a:moveTo>
                    <a:lnTo>
                      <a:pt x="547308" y="416755"/>
                    </a:lnTo>
                    <a:lnTo>
                      <a:pt x="315603" y="194928"/>
                    </a:lnTo>
                    <a:lnTo>
                      <a:pt x="547308" y="0"/>
                    </a:lnTo>
                    <a:lnTo>
                      <a:pt x="1" y="0"/>
                    </a:lnTo>
                    <a:lnTo>
                      <a:pt x="231706" y="194927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flipV="1">
                <a:off x="4084636" y="3010161"/>
                <a:ext cx="547308" cy="261988"/>
              </a:xfrm>
              <a:prstGeom prst="triangle">
                <a:avLst/>
              </a:pr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Round Single Corner Rectangle 8"/>
          <p:cNvSpPr>
            <a:spLocks/>
          </p:cNvSpPr>
          <p:nvPr userDrawn="1"/>
        </p:nvSpPr>
        <p:spPr bwMode="auto">
          <a:xfrm flipH="1">
            <a:off x="3505200" y="4578381"/>
            <a:ext cx="5638800" cy="2279619"/>
          </a:xfrm>
          <a:custGeom>
            <a:avLst/>
            <a:gdLst>
              <a:gd name="T0" fmla="*/ 0 w 5638800"/>
              <a:gd name="T1" fmla="*/ 0 h 1676400"/>
              <a:gd name="T2" fmla="*/ 5359394 w 5638800"/>
              <a:gd name="T3" fmla="*/ 0 h 1676400"/>
              <a:gd name="T4" fmla="*/ 5638800 w 5638800"/>
              <a:gd name="T5" fmla="*/ 279406 h 1676400"/>
              <a:gd name="T6" fmla="*/ 5638800 w 5638800"/>
              <a:gd name="T7" fmla="*/ 1676400 h 1676400"/>
              <a:gd name="T8" fmla="*/ 0 w 5638800"/>
              <a:gd name="T9" fmla="*/ 1676400 h 1676400"/>
              <a:gd name="T10" fmla="*/ 0 w 5638800"/>
              <a:gd name="T11" fmla="*/ 0 h 1676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8800" h="1676400">
                <a:moveTo>
                  <a:pt x="0" y="0"/>
                </a:moveTo>
                <a:lnTo>
                  <a:pt x="5359394" y="0"/>
                </a:lnTo>
                <a:cubicBezTo>
                  <a:pt x="5513706" y="0"/>
                  <a:pt x="5638800" y="125094"/>
                  <a:pt x="5638800" y="279406"/>
                </a:cubicBezTo>
                <a:lnTo>
                  <a:pt x="5638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800">
              <a:solidFill>
                <a:schemeClr val="accent4"/>
              </a:solidFill>
              <a:latin typeface="Source Sans Pro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81400" y="4648200"/>
            <a:ext cx="3962400" cy="36933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81400" y="5374957"/>
            <a:ext cx="3962400" cy="36933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81400" y="6045200"/>
            <a:ext cx="3962400" cy="369332"/>
          </a:xfrm>
          <a:noFill/>
        </p:spPr>
        <p:txBody>
          <a:bodyPr rtlCol="0">
            <a:spAutoFit/>
          </a:bodyPr>
          <a:lstStyle>
            <a:lvl1pPr marL="0" indent="0">
              <a:buNone/>
              <a:defRPr lang="en-US" sz="1800" dirty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2438400" y="3338508"/>
            <a:ext cx="6705600" cy="0"/>
          </a:xfrm>
          <a:prstGeom prst="line">
            <a:avLst/>
          </a:prstGeom>
          <a:ln w="222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200" y="2590800"/>
            <a:ext cx="249343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11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24400"/>
            <a:ext cx="5486400" cy="566739"/>
          </a:xfrm>
          <a:solidFill>
            <a:srgbClr val="22356B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91141"/>
            <a:ext cx="5486400" cy="804863"/>
          </a:xfrm>
          <a:solidFill>
            <a:srgbClr val="2B74B7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fld id="{2A704A7C-36DD-F14B-A9C3-55DFC076F88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119954"/>
            <a:ext cx="1447800" cy="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667000" y="381002"/>
            <a:ext cx="594360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b="1"/>
              <a:t>Over 30 years experience in supply chain, operations, and materials management.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000" b="1">
                <a:solidFill>
                  <a:schemeClr val="tx2"/>
                </a:solidFill>
              </a:rPr>
              <a:t>Industry Experience: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➔"/>
            </a:pPr>
            <a:r>
              <a:rPr lang="en-US" sz="1600"/>
              <a:t>VP of Supply Chain for FuelCell Energy, Inc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➔"/>
            </a:pPr>
            <a:r>
              <a:rPr lang="en-US" sz="1600"/>
              <a:t>VP of Global Supply Chain for Fluidmaster Inc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➔"/>
            </a:pPr>
            <a:r>
              <a:rPr lang="en-US" sz="1600"/>
              <a:t>Director of Supply Chain for Dover Industries Unified Brands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➔"/>
            </a:pPr>
            <a:r>
              <a:rPr lang="en-US" sz="1600"/>
              <a:t>Leadership roles at Stanley Mechanics Tools and Software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➔"/>
            </a:pPr>
            <a:endParaRPr lang="en-US" sz="1600"/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r>
              <a:rPr lang="en-US" sz="2000" b="1">
                <a:solidFill>
                  <a:schemeClr val="tx2"/>
                </a:solidFill>
              </a:rPr>
              <a:t>Education and Certifications: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Char char="➔"/>
            </a:pPr>
            <a:r>
              <a:rPr lang="en-US" sz="1600"/>
              <a:t>Bachelors in Industrial Engineering and Masters in Industrial Engineering from Auburn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18445"/>
            <a:ext cx="2093912" cy="891555"/>
          </a:xfrm>
          <a:solidFill>
            <a:srgbClr val="22356B"/>
          </a:solidFill>
        </p:spPr>
        <p:txBody>
          <a:bodyPr anchor="t"/>
          <a:lstStyle>
            <a:lvl1pPr algn="l">
              <a:defRPr sz="20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81005"/>
            <a:ext cx="2093912" cy="2289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810000"/>
            <a:ext cx="2093912" cy="2209800"/>
          </a:xfrm>
          <a:solidFill>
            <a:srgbClr val="2B74B7"/>
          </a:solidFill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810000" y="6324600"/>
            <a:ext cx="2133600" cy="366184"/>
          </a:xfrm>
        </p:spPr>
        <p:txBody>
          <a:bodyPr/>
          <a:lstStyle>
            <a:lvl1pPr algn="ctr">
              <a:defRPr/>
            </a:lvl1pPr>
          </a:lstStyle>
          <a:p>
            <a:fld id="{3C2027F0-959D-CE40-92EA-573DA437778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096000"/>
            <a:ext cx="1447800" cy="7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 cap="all" baseline="0">
                <a:solidFill>
                  <a:srgbClr val="22356B"/>
                </a:solidFill>
                <a:latin typeface="Source Sans Pro Semi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407154"/>
            <a:ext cx="2133600" cy="3661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84C55BD-207F-B345-ABEC-42E190973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Commen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solidFill>
                  <a:srgbClr val="22356B"/>
                </a:solidFill>
                <a:latin typeface="Source Sans Pro Semi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4525963"/>
          </a:xfrm>
        </p:spPr>
        <p:txBody>
          <a:bodyPr/>
          <a:lstStyle>
            <a:lvl1pPr>
              <a:defRPr>
                <a:latin typeface="Source Sans Pro Semibold" pitchFamily="34" charset="0"/>
              </a:defRPr>
            </a:lvl1pPr>
            <a:lvl2pPr>
              <a:defRPr>
                <a:latin typeface="Source Sans Pro" pitchFamily="34" charset="0"/>
              </a:defRPr>
            </a:lvl2pPr>
            <a:lvl3pPr>
              <a:defRPr>
                <a:latin typeface="Source Sans Pro" pitchFamily="34" charset="0"/>
              </a:defRPr>
            </a:lvl3pPr>
            <a:lvl4pPr>
              <a:defRPr>
                <a:latin typeface="Source Sans Pro" pitchFamily="34" charset="0"/>
              </a:defRPr>
            </a:lvl4pPr>
            <a:lvl5pPr>
              <a:defRPr>
                <a:latin typeface="Source Sans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800600" y="1600201"/>
            <a:ext cx="3886200" cy="4525963"/>
          </a:xfrm>
        </p:spPr>
        <p:txBody>
          <a:bodyPr/>
          <a:lstStyle>
            <a:lvl1pPr>
              <a:defRPr>
                <a:latin typeface="Source Sans Pro Semibold" pitchFamily="34" charset="0"/>
              </a:defRPr>
            </a:lvl1pPr>
            <a:lvl2pPr>
              <a:defRPr>
                <a:latin typeface="Source Sans Pro" pitchFamily="34" charset="0"/>
              </a:defRPr>
            </a:lvl2pPr>
            <a:lvl3pPr>
              <a:defRPr>
                <a:latin typeface="Source Sans Pro" pitchFamily="34" charset="0"/>
              </a:defRPr>
            </a:lvl3pPr>
            <a:lvl4pPr>
              <a:defRPr>
                <a:latin typeface="Source Sans Pro" pitchFamily="34" charset="0"/>
              </a:defRPr>
            </a:lvl4pPr>
            <a:lvl5pPr>
              <a:defRPr>
                <a:latin typeface="Source Sans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0800"/>
            <a:ext cx="2133600" cy="36618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9FE8B74D-09F9-624A-A65B-BE22A22EB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8612" r="1678" b="1987"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1"/>
            <a:ext cx="9144000" cy="1362075"/>
          </a:xfrm>
          <a:solidFill>
            <a:schemeClr val="bg1">
              <a:alpha val="60000"/>
            </a:schemeClr>
          </a:solidFill>
        </p:spPr>
        <p:txBody>
          <a:bodyPr/>
          <a:lstStyle>
            <a:lvl1pPr algn="ctr">
              <a:defRPr sz="4000" b="1" cap="all" baseline="0">
                <a:latin typeface="Source Sans Pro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156203"/>
            <a:ext cx="9144000" cy="11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98913" y="5999112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\\ABGFPS01\Marketing_Team\Photos\Marketing_photos\Photos\images\Channels\BigStock\bigstock-Tablet-computer-and-financial--44427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11420" b="5247"/>
          <a:stretch>
            <a:fillRect/>
          </a:stretch>
        </p:blipFill>
        <p:spPr bwMode="auto">
          <a:xfrm>
            <a:off x="-2540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1"/>
            <a:ext cx="9144000" cy="1362075"/>
          </a:xfrm>
          <a:solidFill>
            <a:schemeClr val="bg1">
              <a:alpha val="60000"/>
            </a:schemeClr>
          </a:solidFill>
        </p:spPr>
        <p:txBody>
          <a:bodyPr/>
          <a:lstStyle>
            <a:lvl1pPr algn="ctr">
              <a:defRPr sz="4000" b="1" cap="all" baseline="0">
                <a:latin typeface="Source Sans Pro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5156203"/>
            <a:ext cx="9144000" cy="11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0" y="5994400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5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\\ABGFPS01\Marketing_Team\Photos\Marketing_photos\Photos\images\Channels\BigStock\bigstock-Business-objects-on-background-38945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5859" r="2245" b="10158"/>
          <a:stretch>
            <a:fillRect/>
          </a:stretch>
        </p:blipFill>
        <p:spPr bwMode="auto">
          <a:xfrm>
            <a:off x="0" y="-493184"/>
            <a:ext cx="9144000" cy="735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1"/>
            <a:ext cx="9144000" cy="1362075"/>
          </a:xfrm>
          <a:solidFill>
            <a:schemeClr val="bg1">
              <a:alpha val="60000"/>
            </a:schemeClr>
          </a:solidFill>
        </p:spPr>
        <p:txBody>
          <a:bodyPr/>
          <a:lstStyle>
            <a:lvl1pPr algn="ctr">
              <a:defRPr sz="4000" b="1" cap="all" baseline="0">
                <a:latin typeface="Source Sans Pro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203"/>
            <a:ext cx="9144000" cy="119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0" y="5994400"/>
            <a:ext cx="1621287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9144000" cy="711200"/>
          </a:xfrm>
          <a:prstGeom prst="rect">
            <a:avLst/>
          </a:prstGeom>
          <a:gradFill>
            <a:gsLst>
              <a:gs pos="100000">
                <a:srgbClr val="22356B"/>
              </a:gs>
              <a:gs pos="0">
                <a:srgbClr val="0070C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81002"/>
            <a:ext cx="8077200" cy="1037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600204"/>
            <a:ext cx="80772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charset="0"/>
                <a:cs typeface="MS PGothic" charset="0"/>
              </a:defRPr>
            </a:lvl1pPr>
          </a:lstStyle>
          <a:p>
            <a:fld id="{B4C8D45F-D688-2647-98BA-3D47EBD9D1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457200" y="6407154"/>
            <a:ext cx="2133600" cy="366183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0"/>
              </a:defRPr>
            </a:lvl9pPr>
          </a:lstStyle>
          <a:p>
            <a:pPr eaLnBrk="1" hangingPunct="1"/>
            <a:fld id="{D67935FA-FF9B-9A49-89B3-FCC7AF2E2D2A}" type="slidenum">
              <a:rPr lang="en-US" sz="1200">
                <a:solidFill>
                  <a:schemeClr val="bg1"/>
                </a:solidFill>
                <a:ea typeface="MS PGothic" charset="0"/>
                <a:cs typeface="MS PGothic" charset="0"/>
              </a:rPr>
              <a:pPr eaLnBrk="1" hangingPunct="1"/>
              <a:t>‹#›</a:t>
            </a:fld>
            <a:endParaRPr lang="en-US" sz="12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3"/>
            <a:ext cx="9144000" cy="119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48600" y="6172200"/>
            <a:ext cx="1287492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58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  <p:sldLayoutId id="2147484039" r:id="rId18"/>
    <p:sldLayoutId id="2147484040" r:id="rId19"/>
    <p:sldLayoutId id="2147484041" r:id="rId20"/>
    <p:sldLayoutId id="2147484042" r:id="rId21"/>
    <p:sldLayoutId id="2147484043" r:id="rId22"/>
    <p:sldLayoutId id="2147484044" r:id="rId23"/>
    <p:sldLayoutId id="2147484045" r:id="rId24"/>
    <p:sldLayoutId id="2147484046" r:id="rId25"/>
    <p:sldLayoutId id="2147484047" r:id="rId26"/>
    <p:sldLayoutId id="2147484048" r:id="rId27"/>
    <p:sldLayoutId id="2147484049" r:id="rId28"/>
    <p:sldLayoutId id="2147484050" r:id="rId29"/>
    <p:sldLayoutId id="2147484051" r:id="rId30"/>
    <p:sldLayoutId id="2147484052" r:id="rId31"/>
    <p:sldLayoutId id="2147484053" r:id="rId32"/>
    <p:sldLayoutId id="2147484054" r:id="rId3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b="1" kern="1200" cap="all">
          <a:solidFill>
            <a:srgbClr val="22356B"/>
          </a:solidFill>
          <a:latin typeface="Source Sans Pro Semibold" pitchFamily="34" charset="0"/>
          <a:ea typeface="ＭＳ Ｐゴシック" charset="0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356B"/>
          </a:solidFill>
          <a:latin typeface="Source Sans Pro Semibold" charset="0"/>
          <a:ea typeface="ＭＳ Ｐゴシック" charset="0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356B"/>
          </a:solidFill>
          <a:latin typeface="Source Sans Pro Semibold" charset="0"/>
          <a:ea typeface="ＭＳ Ｐゴシック" charset="0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356B"/>
          </a:solidFill>
          <a:latin typeface="Source Sans Pro Semibold" charset="0"/>
          <a:ea typeface="ＭＳ Ｐゴシック" charset="0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356B"/>
          </a:solidFill>
          <a:latin typeface="Source Sans Pro Semibold" charset="0"/>
          <a:ea typeface="ＭＳ Ｐゴシック" charset="0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356B"/>
          </a:solidFill>
          <a:latin typeface="Source Sans Pro Semibold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356B"/>
          </a:solidFill>
          <a:latin typeface="Source Sans Pro Semibold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356B"/>
          </a:solidFill>
          <a:latin typeface="Source Sans Pro Semibold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2356B"/>
          </a:solidFill>
          <a:latin typeface="Source Sans Pro Semibold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aberdeen.com/aberdeen-library/10187/FF-MFT-Look-Ahead.aspx" TargetMode="Externa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8200" y="1600200"/>
            <a:ext cx="7315200" cy="1117600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Managed File Transfer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Perspective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2717803"/>
            <a:ext cx="2438400" cy="398860"/>
          </a:xfrm>
          <a:ln w="0"/>
        </p:spPr>
        <p:txBody>
          <a:bodyPr/>
          <a:lstStyle/>
          <a:p>
            <a:r>
              <a:rPr lang="en-US" sz="1400" dirty="0" smtClean="0"/>
              <a:t>May </a:t>
            </a:r>
            <a:r>
              <a:rPr lang="en-US" sz="1400" dirty="0" smtClean="0"/>
              <a:t>2015</a:t>
            </a:r>
            <a:endParaRPr lang="en-US" sz="1400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371600" y="3563700"/>
            <a:ext cx="6629400" cy="914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Derek E. Brink, </a:t>
            </a:r>
            <a:r>
              <a:rPr lang="en-US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CISSP, Vice President and Research Fellow</a:t>
            </a:r>
            <a:endParaRPr lang="en-US" sz="1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Security and IT GRC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Transformation is Needed Not Only in </a:t>
            </a:r>
            <a:r>
              <a:rPr lang="en-US" sz="2800" u="sng" dirty="0" smtClean="0"/>
              <a:t>Technologies</a:t>
            </a:r>
            <a:r>
              <a:rPr lang="en-US" sz="2800" dirty="0" smtClean="0"/>
              <a:t>, but Also in </a:t>
            </a:r>
            <a:r>
              <a:rPr lang="en-US" sz="2800" u="sng" dirty="0" smtClean="0"/>
              <a:t>People</a:t>
            </a:r>
            <a:r>
              <a:rPr lang="en-US" sz="2800" dirty="0" smtClean="0"/>
              <a:t> and </a:t>
            </a:r>
            <a:r>
              <a:rPr lang="en-US" sz="2800" u="sng" dirty="0" smtClean="0"/>
              <a:t>Process</a:t>
            </a:r>
            <a:endParaRPr lang="en-US" sz="2800" u="sn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1317"/>
            <a:ext cx="8412162" cy="420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956756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Aberdeen Group,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416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/>
          <a:stretch/>
        </p:blipFill>
        <p:spPr>
          <a:xfrm>
            <a:off x="0" y="1"/>
            <a:ext cx="9144000" cy="6172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 a solution category, enterprise-class managed file transfer is clearly not standing </a:t>
            </a:r>
            <a:r>
              <a:rPr lang="en-US" sz="2400" dirty="0" smtClean="0">
                <a:solidFill>
                  <a:schemeClr val="bg1"/>
                </a:solidFill>
              </a:rPr>
              <a:t>still!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6600" y="1600200"/>
            <a:ext cx="2895600" cy="1219200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On </a:t>
            </a:r>
            <a:r>
              <a:rPr lang="en-US" dirty="0"/>
              <a:t>the contrary, leading MFT solutions are vibrant, changing and growing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63201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flickr.com/photos/lemsipmatt/2762610373/in/photolist-5d86Pk-573xJg-4UkBUD-e7HLZ-bvX7Zo-2EWEc8-6pFFjX-kzSc2-9cXihf-7zthcN-7cdRZL-aVW9-Pp844-97fcqN-4H44ZP-9sXMq7-g4jxMD-7PsVRU-dj1HuK-4AHii8-bFm3vr-hJPNjn-jdic6m-8geUkB-cBNzC7-7kDBjA-7ZQ3Gu-q9XYhZ-8u89g-i82sb2-grTDL-9kMLc1-5Tb4BJ-pp2g2d-bGEp7v-azrpTy-azrpSW-azrpSo-3f8ctT-dt2rZ-jHfMHj-dWqZNu-6Ss1p-7L61Z5-7YVks1-bq7hdJ-pyhPDe-p6CkeY-6R4ouV-DM5bH</a:t>
            </a:r>
          </a:p>
        </p:txBody>
      </p:sp>
    </p:spTree>
    <p:extLst>
      <p:ext uri="{BB962C8B-B14F-4D97-AF65-F5344CB8AC3E}">
        <p14:creationId xmlns:p14="http://schemas.microsoft.com/office/powerpoint/2010/main" val="58220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Going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forward, the capabilities of leading managed file transfer solutions should also incorporate two important high-level themes: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speed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, and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governance</a:t>
            </a:r>
            <a:endParaRPr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71" y="2667000"/>
            <a:ext cx="5250458" cy="3486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630603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flickr.com/photos/horiavarlan/4519955517/in/photolist-5UGXvK-eb4m4n-nRcaZx-aBUJvo-amjMh1-pC5EXT-7oak7p-qbwME6-caYp15-5ZJ6sa-fieT2m-7TpXix-38tsPV-9E2zzY-4Zjxg-4NAH5r-bpJ76G-nSb4zP-8yBcxR-onyWXC-kC1yZn-bSr8wP-7FY23F-38dfuq-6ei68A-oxdS33-57H6gw-dp1DuP-mRVWw9-kBZsf2-4EGUun-oqCnEB-o7rfKm-ejezzY-fpJUHr-nZL8V-qB1cb4-o8BNfR-f75Tyd-81wTMa-pnF2oH-ff3LuM-5Te1aX-fL7JKW-fBpGnP-aqCyru-5kQcKV-bqsj87-iiUQWk-offSHd</a:t>
            </a:r>
          </a:p>
        </p:txBody>
      </p:sp>
    </p:spTree>
    <p:extLst>
      <p:ext uri="{BB962C8B-B14F-4D97-AF65-F5344CB8AC3E}">
        <p14:creationId xmlns:p14="http://schemas.microsoft.com/office/powerpoint/2010/main" val="32311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Speed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need for speed is actually reflected in several dimensions, including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time it takes for </a:t>
            </a:r>
            <a:r>
              <a:rPr lang="en-US" b="1" u="sng" dirty="0" smtClean="0"/>
              <a:t>onboarding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New users</a:t>
            </a:r>
          </a:p>
          <a:p>
            <a:pPr lvl="3"/>
            <a:r>
              <a:rPr lang="en-US" dirty="0" smtClean="0"/>
              <a:t>In </a:t>
            </a:r>
            <a:r>
              <a:rPr lang="en-US" dirty="0"/>
              <a:t>Aberdeen’s study, 77% of the leading performers have integrated MFT with their existing identity infrastructure, compared to just 44% of the laggards</a:t>
            </a:r>
            <a:endParaRPr lang="en-US" dirty="0" smtClean="0"/>
          </a:p>
          <a:p>
            <a:pPr lvl="2"/>
            <a:r>
              <a:rPr lang="en-US" dirty="0" smtClean="0"/>
              <a:t>New connections</a:t>
            </a:r>
          </a:p>
          <a:p>
            <a:pPr lvl="3"/>
            <a:r>
              <a:rPr lang="en-US" dirty="0" smtClean="0"/>
              <a:t>Leaders </a:t>
            </a:r>
            <a:r>
              <a:rPr lang="en-US" dirty="0"/>
              <a:t>were more than 50% more likely than laggards to support automated ways for users to establish new </a:t>
            </a:r>
            <a:r>
              <a:rPr lang="en-US" dirty="0" smtClean="0"/>
              <a:t>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Speed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 for speed is actually reflected in several dimensions, including: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time it takes to </a:t>
            </a:r>
            <a:r>
              <a:rPr lang="en-US" b="1" u="sng" dirty="0" smtClean="0"/>
              <a:t>integrate</a:t>
            </a:r>
            <a:r>
              <a:rPr lang="en-US" b="1" dirty="0" smtClean="0"/>
              <a:t> file movements with applications and processes </a:t>
            </a:r>
            <a:r>
              <a:rPr lang="en-US" dirty="0" smtClean="0"/>
              <a:t>– with minimal need for manual intervention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 Aberdeen’s study, the leading performers were more likely to support every one of a dozen different technical means of integration and automation, by an average of more than 70% compared to the lagging performers</a:t>
            </a:r>
          </a:p>
        </p:txBody>
      </p:sp>
    </p:spTree>
    <p:extLst>
      <p:ext uri="{BB962C8B-B14F-4D97-AF65-F5344CB8AC3E}">
        <p14:creationId xmlns:p14="http://schemas.microsoft.com/office/powerpoint/2010/main" val="41380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Speed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 for speed is actually reflected in several dimensions, including: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time it takes to </a:t>
            </a:r>
            <a:r>
              <a:rPr lang="en-US" b="1" u="sng" dirty="0"/>
              <a:t>transfer</a:t>
            </a:r>
            <a:r>
              <a:rPr lang="en-US" b="1" dirty="0"/>
              <a:t> files </a:t>
            </a:r>
            <a:r>
              <a:rPr lang="en-US" dirty="0"/>
              <a:t>– not only in terms of </a:t>
            </a:r>
            <a:r>
              <a:rPr lang="en-US" i="1" dirty="0"/>
              <a:t>time</a:t>
            </a:r>
            <a:r>
              <a:rPr lang="en-US" dirty="0"/>
              <a:t>, but also in terms of </a:t>
            </a:r>
            <a:r>
              <a:rPr lang="en-US" i="1" dirty="0" smtClean="0"/>
              <a:t>predictability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A </a:t>
            </a:r>
            <a:r>
              <a:rPr lang="en-US" dirty="0"/>
              <a:t>new category of solutions, referred to as </a:t>
            </a:r>
            <a:r>
              <a:rPr lang="en-US" b="1" dirty="0"/>
              <a:t>extreme file transfer (XFT)</a:t>
            </a:r>
            <a:r>
              <a:rPr lang="en-US" dirty="0"/>
              <a:t>, has emerged to deal with use cases for moving files that involve bigger file sizes, higher file transfer volumes, faster and more predictable transfer speeds, and greater transfer </a:t>
            </a:r>
            <a:r>
              <a:rPr lang="en-US" dirty="0" smtClean="0"/>
              <a:t>distances</a:t>
            </a:r>
          </a:p>
        </p:txBody>
      </p:sp>
    </p:spTree>
    <p:extLst>
      <p:ext uri="{BB962C8B-B14F-4D97-AF65-F5344CB8AC3E}">
        <p14:creationId xmlns:p14="http://schemas.microsoft.com/office/powerpoint/2010/main" val="405006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</a:t>
            </a:r>
            <a:r>
              <a:rPr lang="en-US" u="sng" dirty="0" smtClean="0"/>
              <a:t>Governance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4"/>
            <a:ext cx="8153400" cy="452543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Governance</a:t>
            </a:r>
            <a:r>
              <a:rPr lang="en-US" dirty="0"/>
              <a:t> </a:t>
            </a:r>
            <a:r>
              <a:rPr lang="en-US" dirty="0" smtClean="0"/>
              <a:t>requires having the information </a:t>
            </a:r>
            <a:r>
              <a:rPr lang="en-US" dirty="0"/>
              <a:t>and processes needed to support </a:t>
            </a:r>
            <a:r>
              <a:rPr lang="en-US" i="1" dirty="0"/>
              <a:t>making decisions</a:t>
            </a:r>
            <a:r>
              <a:rPr lang="en-US" dirty="0"/>
              <a:t> and </a:t>
            </a:r>
            <a:r>
              <a:rPr lang="en-US" i="1" dirty="0"/>
              <a:t>taking </a:t>
            </a:r>
            <a:r>
              <a:rPr lang="en-US" i="1" dirty="0" smtClean="0"/>
              <a:t>action, </a:t>
            </a:r>
            <a:r>
              <a:rPr lang="en-US" dirty="0" smtClean="0"/>
              <a:t>such as: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Visibility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Not </a:t>
            </a:r>
            <a:r>
              <a:rPr lang="en-US" dirty="0"/>
              <a:t>only into </a:t>
            </a:r>
            <a:r>
              <a:rPr lang="en-US" i="1" dirty="0"/>
              <a:t>what happened</a:t>
            </a:r>
            <a:r>
              <a:rPr lang="en-US" dirty="0"/>
              <a:t>, but also into </a:t>
            </a:r>
            <a:r>
              <a:rPr lang="en-US" i="1" dirty="0"/>
              <a:t>what’s happening right now</a:t>
            </a:r>
            <a:r>
              <a:rPr lang="en-US" dirty="0"/>
              <a:t>, </a:t>
            </a:r>
            <a:r>
              <a:rPr lang="en-US" i="1" dirty="0"/>
              <a:t>what can we keep from happening</a:t>
            </a:r>
            <a:r>
              <a:rPr lang="en-US" dirty="0"/>
              <a:t>, and </a:t>
            </a:r>
            <a:r>
              <a:rPr lang="en-US" i="1" dirty="0"/>
              <a:t>what can we prevent from happening </a:t>
            </a:r>
            <a:r>
              <a:rPr lang="en-US" i="1" dirty="0" smtClean="0"/>
              <a:t>again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/>
              <a:t>Aberdeen’s study, the leading performers were more likely to support every one of a dozen different capabilities related to visibility and governance of file movements, by an average of more than 75% compared to the lagging </a:t>
            </a:r>
            <a:r>
              <a:rPr lang="en-US" dirty="0" smtClean="0"/>
              <a:t>performers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</a:t>
            </a:r>
            <a:r>
              <a:rPr lang="en-US" u="sng" dirty="0" smtClean="0"/>
              <a:t>Governance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4"/>
            <a:ext cx="8153400" cy="452543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Governance</a:t>
            </a:r>
            <a:r>
              <a:rPr lang="en-US" dirty="0"/>
              <a:t> </a:t>
            </a:r>
            <a:r>
              <a:rPr lang="en-US" dirty="0" smtClean="0"/>
              <a:t>requires having the information </a:t>
            </a:r>
            <a:r>
              <a:rPr lang="en-US" dirty="0"/>
              <a:t>and processes needed to support </a:t>
            </a:r>
            <a:r>
              <a:rPr lang="en-US" i="1" dirty="0"/>
              <a:t>making decisions</a:t>
            </a:r>
            <a:r>
              <a:rPr lang="en-US" dirty="0"/>
              <a:t> and </a:t>
            </a:r>
            <a:r>
              <a:rPr lang="en-US" i="1" dirty="0"/>
              <a:t>taking </a:t>
            </a:r>
            <a:r>
              <a:rPr lang="en-US" i="1" dirty="0" smtClean="0"/>
              <a:t>action, </a:t>
            </a:r>
            <a:r>
              <a:rPr lang="en-US" dirty="0" smtClean="0"/>
              <a:t>such as: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Security and compliance</a:t>
            </a:r>
            <a:r>
              <a:rPr lang="en-US" dirty="0" smtClean="0"/>
              <a:t>, from a broad perspective</a:t>
            </a:r>
          </a:p>
          <a:p>
            <a:pPr lvl="2"/>
            <a:r>
              <a:rPr lang="en-US" dirty="0" smtClean="0"/>
              <a:t>Most </a:t>
            </a:r>
            <a:r>
              <a:rPr lang="en-US" dirty="0"/>
              <a:t>organizations recognize that it’s no longer good enough simply to say “we’re encrypting the pipe</a:t>
            </a:r>
            <a:r>
              <a:rPr lang="en-US" dirty="0" smtClean="0"/>
              <a:t>” – governance requires</a:t>
            </a:r>
          </a:p>
          <a:p>
            <a:pPr lvl="3"/>
            <a:r>
              <a:rPr lang="en-US" dirty="0" smtClean="0"/>
              <a:t>An </a:t>
            </a:r>
            <a:r>
              <a:rPr lang="en-US" i="1" dirty="0"/>
              <a:t>inventory of all existing file transfer </a:t>
            </a:r>
            <a:r>
              <a:rPr lang="en-US" i="1" dirty="0" smtClean="0"/>
              <a:t>activities</a:t>
            </a:r>
            <a:endParaRPr lang="en-US" dirty="0" smtClean="0"/>
          </a:p>
          <a:p>
            <a:pPr lvl="3"/>
            <a:r>
              <a:rPr lang="en-US" i="1" dirty="0" smtClean="0"/>
              <a:t>Prioritization </a:t>
            </a:r>
            <a:r>
              <a:rPr lang="en-US" i="1" dirty="0"/>
              <a:t>of security control objectives</a:t>
            </a:r>
            <a:r>
              <a:rPr lang="en-US" dirty="0"/>
              <a:t> for file </a:t>
            </a:r>
            <a:r>
              <a:rPr lang="en-US" dirty="0" smtClean="0"/>
              <a:t>movements</a:t>
            </a:r>
          </a:p>
          <a:p>
            <a:pPr lvl="3"/>
            <a:r>
              <a:rPr lang="en-US" i="1" dirty="0" smtClean="0"/>
              <a:t>Consistent </a:t>
            </a:r>
            <a:r>
              <a:rPr lang="en-US" i="1" dirty="0"/>
              <a:t>policies</a:t>
            </a:r>
            <a:r>
              <a:rPr lang="en-US" dirty="0"/>
              <a:t> for file </a:t>
            </a:r>
            <a:r>
              <a:rPr lang="en-US" dirty="0" smtClean="0"/>
              <a:t>movements</a:t>
            </a:r>
          </a:p>
          <a:p>
            <a:pPr lvl="3"/>
            <a:r>
              <a:rPr lang="en-US" i="1" dirty="0" smtClean="0"/>
              <a:t>Awareness </a:t>
            </a:r>
            <a:r>
              <a:rPr lang="en-US" i="1" dirty="0"/>
              <a:t>and training</a:t>
            </a:r>
            <a:r>
              <a:rPr lang="en-US" dirty="0"/>
              <a:t> for </a:t>
            </a:r>
            <a:r>
              <a:rPr lang="en-US" dirty="0" smtClean="0"/>
              <a:t>users</a:t>
            </a:r>
          </a:p>
          <a:p>
            <a:pPr lvl="3"/>
            <a:r>
              <a:rPr lang="en-US" i="1" dirty="0" smtClean="0"/>
              <a:t>Monitoring</a:t>
            </a:r>
            <a:r>
              <a:rPr lang="en-US" dirty="0" smtClean="0"/>
              <a:t> </a:t>
            </a:r>
            <a:r>
              <a:rPr lang="en-US" dirty="0"/>
              <a:t>of all file movement </a:t>
            </a:r>
            <a:r>
              <a:rPr lang="en-US" dirty="0" smtClean="0"/>
              <a:t>activity</a:t>
            </a:r>
          </a:p>
          <a:p>
            <a:pPr lvl="3"/>
            <a:r>
              <a:rPr lang="en-US" i="1" dirty="0" smtClean="0"/>
              <a:t>Automated </a:t>
            </a:r>
            <a:r>
              <a:rPr lang="en-US" i="1" dirty="0"/>
              <a:t>enforcement</a:t>
            </a:r>
            <a:r>
              <a:rPr lang="en-US" dirty="0"/>
              <a:t> of file movement </a:t>
            </a:r>
            <a:r>
              <a:rPr lang="en-US" dirty="0" smtClean="0"/>
              <a:t>policies, when reasonable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34433"/>
            <a:ext cx="8382000" cy="1037167"/>
          </a:xfrm>
        </p:spPr>
        <p:txBody>
          <a:bodyPr>
            <a:noAutofit/>
          </a:bodyPr>
          <a:lstStyle/>
          <a:p>
            <a:r>
              <a:rPr lang="en-US" sz="2400" dirty="0"/>
              <a:t>Visibility into File Movements is </a:t>
            </a:r>
            <a:r>
              <a:rPr lang="en-US" sz="2400" dirty="0" smtClean="0"/>
              <a:t>Important, But </a:t>
            </a:r>
            <a:r>
              <a:rPr lang="en-US" sz="2400" dirty="0"/>
              <a:t>MFT Helps to </a:t>
            </a:r>
            <a:r>
              <a:rPr lang="en-US" sz="2400" u="sng" dirty="0"/>
              <a:t>focus</a:t>
            </a:r>
            <a:r>
              <a:rPr lang="en-US" sz="2400" dirty="0"/>
              <a:t> on the files that matter, and </a:t>
            </a:r>
            <a:r>
              <a:rPr lang="en-US" sz="2400" u="sng" dirty="0"/>
              <a:t>proactively govern </a:t>
            </a:r>
            <a:r>
              <a:rPr lang="en-US" sz="2400" dirty="0"/>
              <a:t>their movements – reliably, promptly and </a:t>
            </a:r>
            <a:r>
              <a:rPr lang="en-US" sz="2400" dirty="0" smtClean="0"/>
              <a:t>securely – Throughout the Enterprise </a:t>
            </a:r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0" y="1702507"/>
            <a:ext cx="8341860" cy="416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956756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Aberdeen Group,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111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13774" r="12940" b="10665"/>
          <a:stretch/>
        </p:blipFill>
        <p:spPr>
          <a:xfrm>
            <a:off x="6172200" y="1413421"/>
            <a:ext cx="2895600" cy="1939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 and Key Takeaways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25433"/>
          </a:xfrm>
        </p:spPr>
        <p:txBody>
          <a:bodyPr>
            <a:noAutofit/>
          </a:bodyPr>
          <a:lstStyle/>
          <a:p>
            <a:r>
              <a:rPr lang="en-US" sz="2000" dirty="0" smtClean="0"/>
              <a:t>Traditional enterprise-class managed file transfer </a:t>
            </a:r>
            <a:br>
              <a:rPr lang="en-US" sz="2000" dirty="0" smtClean="0"/>
            </a:br>
            <a:r>
              <a:rPr lang="en-US" sz="2000" dirty="0" smtClean="0"/>
              <a:t>solutions have solidly established themselves </a:t>
            </a:r>
            <a:br>
              <a:rPr lang="en-US" sz="2000" dirty="0" smtClean="0"/>
            </a:br>
            <a:r>
              <a:rPr lang="en-US" sz="2000" dirty="0" smtClean="0"/>
              <a:t>as a </a:t>
            </a:r>
            <a:r>
              <a:rPr lang="en-US" sz="2000" b="1" dirty="0" smtClean="0"/>
              <a:t>strategic enabler</a:t>
            </a:r>
          </a:p>
          <a:p>
            <a:pPr lvl="1"/>
            <a:r>
              <a:rPr lang="en-US" sz="1800" u="sng" dirty="0" smtClean="0"/>
              <a:t>Collaboration</a:t>
            </a:r>
            <a:r>
              <a:rPr lang="en-US" sz="1800" dirty="0" smtClean="0"/>
              <a:t> between people</a:t>
            </a:r>
          </a:p>
          <a:p>
            <a:pPr lvl="1"/>
            <a:r>
              <a:rPr lang="en-US" sz="1800" u="sng" dirty="0" smtClean="0"/>
              <a:t>Integration</a:t>
            </a:r>
            <a:r>
              <a:rPr lang="en-US" sz="1800" dirty="0" smtClean="0"/>
              <a:t> between business processes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Organizations are (or will soon be) </a:t>
            </a:r>
            <a:r>
              <a:rPr lang="en-US" sz="2000" b="1" dirty="0" smtClean="0"/>
              <a:t>adapting </a:t>
            </a:r>
            <a:r>
              <a:rPr lang="en-US" sz="2000" dirty="0" smtClean="0"/>
              <a:t>their MFT initiatives</a:t>
            </a:r>
          </a:p>
          <a:p>
            <a:pPr lvl="1"/>
            <a:r>
              <a:rPr lang="en-US" sz="1800" dirty="0"/>
              <a:t>Keep pace with </a:t>
            </a:r>
            <a:r>
              <a:rPr lang="en-US" sz="1800" u="sng" dirty="0" smtClean="0"/>
              <a:t>multiple dimensions </a:t>
            </a:r>
            <a:r>
              <a:rPr lang="en-US" sz="1800" u="sng" dirty="0"/>
              <a:t>of </a:t>
            </a:r>
            <a:r>
              <a:rPr lang="en-US" sz="1800" u="sng" dirty="0" smtClean="0"/>
              <a:t>hyper-growth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dirty="0" smtClean="0"/>
              <a:t>caused </a:t>
            </a:r>
            <a:r>
              <a:rPr lang="en-US" sz="1800" dirty="0"/>
              <a:t>by current technology megatrends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In doing so, they should also </a:t>
            </a:r>
            <a:r>
              <a:rPr lang="en-US" sz="2000" b="1" dirty="0" smtClean="0"/>
              <a:t>look ahead</a:t>
            </a:r>
            <a:r>
              <a:rPr lang="en-US" sz="2000" dirty="0" smtClean="0"/>
              <a:t> to ensure that their MFT capabilities incorporate two important themes</a:t>
            </a:r>
          </a:p>
          <a:p>
            <a:pPr lvl="1"/>
            <a:r>
              <a:rPr lang="en-US" sz="1800" u="sng" dirty="0"/>
              <a:t>Speed</a:t>
            </a:r>
            <a:r>
              <a:rPr lang="en-US" sz="1800" dirty="0"/>
              <a:t>, and </a:t>
            </a:r>
            <a:r>
              <a:rPr lang="en-US" sz="1800" u="sng" dirty="0"/>
              <a:t>governance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1" y="6248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flickr.com/photos/stevies_snaps/15731240486/in/photolist-pY7HJf-JPzz9-4w3ch7-dPwdQg-2xL2kV-JPMFq-zoj8j-89sdCE-6LH6fr-8zkmb6-F67W6-9QPA1-7MjT1W-a21t53-6LD8YH-2xQewq-aA3NsM-oPF3j4-6UTRUT-82j5rm-2xSiUL-mKAycV-oxsM3Z-73o2Mn-fP5Ls2-7LS3HD-9yAZrU-9wAEnY-bgdaE2-7zGcGq-6okopa-96UT3N-4qAq9x-4xe7qC-9S7wmX-382Ubj-6rGBHZ-dhSxSK-7xbCVm-g6jxx-7xbCCQ-96RLKi-96RNwK-oTsHBN-qs7dt9-2BQcCa-7rX4bJ-qc3YqS-ogjQ96-3QLozh</a:t>
            </a:r>
          </a:p>
        </p:txBody>
      </p:sp>
    </p:spTree>
    <p:extLst>
      <p:ext uri="{BB962C8B-B14F-4D97-AF65-F5344CB8AC3E}">
        <p14:creationId xmlns:p14="http://schemas.microsoft.com/office/powerpoint/2010/main" val="175173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Traditionally, managed file transfer solutions have become established as reliable, automated, secure – and strategic to fundamental enterprise business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processes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6146" name="Picture 2" descr="C:\Users\derek.brink\AppData\Local\Microsoft\Windows\Temporary Internet Files\Content.IE5\VCI4S7PU\collaboration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3283857" cy="18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Additional Resources</a:t>
            </a:r>
            <a:endParaRPr dirty="0">
              <a:ea typeface="+mj-ea"/>
              <a:cs typeface="+mj-cs"/>
            </a:endParaRPr>
          </a:p>
        </p:txBody>
      </p:sp>
      <p:sp>
        <p:nvSpPr>
          <p:cNvPr id="9113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Source Sans Pro Black" charset="0"/>
              </a:rPr>
              <a:t>For more information on this and other </a:t>
            </a:r>
            <a:r>
              <a:rPr lang="en-US" dirty="0" smtClean="0">
                <a:latin typeface="Source Sans Pro Black" charset="0"/>
              </a:rPr>
              <a:t>research topics</a:t>
            </a:r>
            <a:r>
              <a:rPr lang="en-US" dirty="0">
                <a:latin typeface="Source Sans Pro Black" charset="0"/>
              </a:rPr>
              <a:t>, </a:t>
            </a:r>
            <a:r>
              <a:rPr lang="en-US" dirty="0" smtClean="0">
                <a:latin typeface="Source Sans Pro Black" charset="0"/>
              </a:rPr>
              <a:t>visit www.aberdeen.com</a:t>
            </a:r>
            <a:endParaRPr lang="en-US" dirty="0">
              <a:latin typeface="Source Sans Pro Black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81400" y="4736068"/>
            <a:ext cx="3962400" cy="369332"/>
          </a:xfrm>
        </p:spPr>
        <p:txBody>
          <a:bodyPr/>
          <a:lstStyle/>
          <a:p>
            <a:r>
              <a:rPr lang="en-US" dirty="0" smtClean="0"/>
              <a:t>Derek.Brink@aberdeen.com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81400" y="5421868"/>
            <a:ext cx="3962400" cy="369332"/>
          </a:xfrm>
        </p:spPr>
        <p:txBody>
          <a:bodyPr/>
          <a:lstStyle/>
          <a:p>
            <a:r>
              <a:rPr lang="en-US" dirty="0" smtClean="0"/>
              <a:t>www.twitter.com/TechProABG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581400" y="6107668"/>
            <a:ext cx="3962400" cy="369332"/>
          </a:xfrm>
        </p:spPr>
        <p:txBody>
          <a:bodyPr/>
          <a:lstStyle/>
          <a:p>
            <a:r>
              <a:rPr lang="en-US" dirty="0" smtClean="0"/>
              <a:t>www.linkedin.com/in/derekbrink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22367"/>
            <a:ext cx="163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Read the </a:t>
            </a:r>
            <a:r>
              <a:rPr lang="en-US" sz="1400" dirty="0" smtClean="0">
                <a:hlinkClick r:id="rId2"/>
              </a:rPr>
              <a:t>full report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19643" r="35132" b="10237"/>
          <a:stretch/>
        </p:blipFill>
        <p:spPr bwMode="auto">
          <a:xfrm>
            <a:off x="609600" y="4419600"/>
            <a:ext cx="1331416" cy="170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one time, many organizations viewed file transfer as a </a:t>
            </a:r>
            <a:r>
              <a:rPr lang="en-US" u="sng" dirty="0" smtClean="0"/>
              <a:t>tactical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emphasis was on technical details such as file types, transfer protocols, encryption algorithms 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368"/>
            <a:ext cx="9144000" cy="3513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6320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flickr.com/photos/anguskirk/8074433969/in/photolist-divzUM-dnciWU-dnciQu-cqtWd-dncgD8-6H9wpo-dnciJf-dncjhC-m451c-DDKyJ-rhv4et-8zt8Gc-2zoh38-noTxFA-rUCz6B-3b91JQ-99uDYe-54gAhv-m451a-5uGGoE-cjYW-jSAqRe-6dL42e-7QxsZJ-5dZuJe-mAi8d-eMjuK-561KZR-qiPWXj-7eBFuN-6XqJnU-7nUqXS-8occ8Z-9hbSZn-7aZJbo-5XmmCG-akMH34-j2ZbBw-7bbiq9-8RGuS-m4519-pAsaHz-59krip-gQ61d-5zLYC1-87RkrB-5KQ8hg-7SjqFP-tNRU4-y9hto</a:t>
            </a:r>
          </a:p>
        </p:txBody>
      </p:sp>
    </p:spTree>
    <p:extLst>
      <p:ext uri="{BB962C8B-B14F-4D97-AF65-F5344CB8AC3E}">
        <p14:creationId xmlns:p14="http://schemas.microsoft.com/office/powerpoint/2010/main" val="41995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 recent </a:t>
            </a:r>
            <a:r>
              <a:rPr lang="en-US" sz="2400" dirty="0" smtClean="0"/>
              <a:t>years, MFT </a:t>
            </a:r>
            <a:r>
              <a:rPr lang="en-US" sz="2400" dirty="0"/>
              <a:t>solutions have evolved to deliver a more strategic, holistic set of capabilities that address </a:t>
            </a:r>
            <a:r>
              <a:rPr lang="en-US" sz="2400" u="sng" dirty="0"/>
              <a:t>fundamental business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MFT today provides organizations with the secure, reliable and automated means to support </a:t>
            </a:r>
            <a:r>
              <a:rPr lang="en-US" i="1" dirty="0"/>
              <a:t>collaboration</a:t>
            </a:r>
            <a:r>
              <a:rPr lang="en-US" dirty="0"/>
              <a:t> between individuals, and to </a:t>
            </a:r>
            <a:r>
              <a:rPr lang="en-US" i="1" dirty="0"/>
              <a:t>integrate business processes</a:t>
            </a:r>
            <a:r>
              <a:rPr lang="en-US" dirty="0"/>
              <a:t> within (and between) </a:t>
            </a:r>
            <a:r>
              <a:rPr lang="en-US" dirty="0" smtClean="0"/>
              <a:t>enterprises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0"/>
          <a:stretch/>
        </p:blipFill>
        <p:spPr>
          <a:xfrm>
            <a:off x="4551904" y="3547262"/>
            <a:ext cx="4134896" cy="2396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3201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flickr.com/photos/ybot84/7850997682/in/photolist-cXLq61-aKfJKv-gZrui6-7pkusE-5pCunS-29dGxu-c9tCJC-4kvAQy-2x7g9V-7pgDVg-4i464r-4i462p-4i461D-4i8bLC-4i45YF-4i45XB-35Huq-ieP1z-apmyET-29awdR-Cg4we-dqi8fr-299Z4G-299U3Y-9x3jR8-dU1mb-9gLhRW-dHWBYg-2ZhSSU-4fiMUK-9Jn4f-f66tVL-cvUfmJ-5BCfeu-7rT575-oEGaFR-oGHzER-7NzHqg-yNKtZ-29zePa-otKN9Z-9GSzJJ-dPiox1-5SVYFA-7B1rUg-aTqBN-2BfmMJ-fML6q4-qfwbpm-pXu2Av</a:t>
            </a:r>
          </a:p>
        </p:txBody>
      </p:sp>
    </p:spTree>
    <p:extLst>
      <p:ext uri="{BB962C8B-B14F-4D97-AF65-F5344CB8AC3E}">
        <p14:creationId xmlns:p14="http://schemas.microsoft.com/office/powerpoint/2010/main" val="23208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/>
          <a:stretch/>
        </p:blipFill>
        <p:spPr>
          <a:xfrm>
            <a:off x="0" y="1"/>
            <a:ext cx="91440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Today, Several Advanced Capabilities should be considered as </a:t>
            </a:r>
            <a:r>
              <a:rPr lang="en-US" sz="2400" u="sng" dirty="0" smtClean="0"/>
              <a:t>Table Stakes </a:t>
            </a:r>
            <a:r>
              <a:rPr lang="en-US" sz="2400" dirty="0" smtClean="0"/>
              <a:t>for Enterprise-Class MFT Solutions </a:t>
            </a:r>
            <a:endParaRPr lang="en-US" sz="2400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5943600" y="1600204"/>
            <a:ext cx="3200400" cy="452543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Support </a:t>
            </a:r>
            <a:r>
              <a:rPr lang="en-US" sz="2400" dirty="0"/>
              <a:t>for multiple modes, file types and transfer protocols</a:t>
            </a:r>
          </a:p>
          <a:p>
            <a:r>
              <a:rPr lang="en-US" sz="2400" dirty="0" smtClean="0"/>
              <a:t>Convenient</a:t>
            </a:r>
            <a:r>
              <a:rPr lang="en-US" sz="2400" dirty="0"/>
              <a:t>, reliable and secure delivery mechanisms </a:t>
            </a:r>
          </a:p>
          <a:p>
            <a:r>
              <a:rPr lang="en-US" sz="2400" dirty="0" smtClean="0"/>
              <a:t>Centralized </a:t>
            </a:r>
            <a:r>
              <a:rPr lang="en-US" sz="2400" dirty="0"/>
              <a:t>policies, management and administration</a:t>
            </a:r>
          </a:p>
          <a:p>
            <a:r>
              <a:rPr lang="en-US" sz="2400" dirty="0" smtClean="0"/>
              <a:t>Integration </a:t>
            </a:r>
            <a:r>
              <a:rPr lang="en-US" sz="2400" dirty="0"/>
              <a:t>with multiple enterprise platforms, mobile devices, applications, and other existing IT infrastructure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6331857"/>
            <a:ext cx="701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flickr.com/photos/lendog64/8264738565/in/photolist-dAjWQv-a7jX7S-9kJTho-9kFNiT-9kJNZ7-9kLagG-64mCm1-LrCEp-9kH3B8-9kL8ab-9kH5xc-9kG4Wc-9kK7KG-9kK4wh-9kG1Mg-9kK6L5-zSd3h-cj83py-7yRg1H-Lrs6f-LrsRC-cg5Ugd-5N32fh-b9hsG-4QKVT-7NTgrc-ffH96X-5SxJi7-Ji2ud-aaMgWo-cGMYXu-xXuK5-7LEz63-5bsGEs-7U3Afv-56aRAE-8dmAa1-dwyGwT-yp5rS-agThdz-7YfXSK-3LFMGn-5CwqzG-4pvzoY-6Vyzvz-5bsNod-7U6Q85-5botna-xHE2D-9eEqbt</a:t>
            </a:r>
          </a:p>
        </p:txBody>
      </p:sp>
    </p:spTree>
    <p:extLst>
      <p:ext uri="{BB962C8B-B14F-4D97-AF65-F5344CB8AC3E}">
        <p14:creationId xmlns:p14="http://schemas.microsoft.com/office/powerpoint/2010/main" val="18198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For Example, </a:t>
            </a:r>
            <a:r>
              <a:rPr lang="en-US" sz="2800" u="sng" dirty="0" smtClean="0">
                <a:ea typeface="+mj-ea"/>
                <a:cs typeface="+mj-cs"/>
              </a:rPr>
              <a:t>Visibility</a:t>
            </a:r>
            <a:r>
              <a:rPr lang="en-US" sz="2800" dirty="0" smtClean="0">
                <a:ea typeface="+mj-ea"/>
                <a:cs typeface="+mj-cs"/>
              </a:rPr>
              <a:t> Enables Business Users to See </a:t>
            </a:r>
            <a:r>
              <a:rPr lang="en-US" sz="2800" dirty="0">
                <a:ea typeface="+mj-ea"/>
                <a:cs typeface="+mj-cs"/>
              </a:rPr>
              <a:t>the File Movements that are Relevant to Themselves</a:t>
            </a:r>
            <a:endParaRPr sz="2800" dirty="0"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31" y="1600200"/>
            <a:ext cx="874066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56756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Aberdeen Group, 2015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0"/>
            <a:ext cx="6172199" cy="617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04800"/>
            <a:ext cx="5105400" cy="1037167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Aberdeen’s analysis, better visibility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over </a:t>
            </a:r>
            <a:r>
              <a:rPr lang="en-US" sz="2000" dirty="0">
                <a:solidFill>
                  <a:schemeClr val="bg1"/>
                </a:solidFill>
              </a:rPr>
              <a:t>file movements is reflected </a:t>
            </a:r>
            <a:r>
              <a:rPr lang="en-US" sz="2000" dirty="0" smtClean="0">
                <a:solidFill>
                  <a:schemeClr val="bg1"/>
                </a:solidFill>
              </a:rPr>
              <a:t>in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u="sng" dirty="0">
                <a:solidFill>
                  <a:schemeClr val="bg1"/>
                </a:solidFill>
              </a:rPr>
              <a:t>tangible business 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870" y="1752600"/>
            <a:ext cx="5909130" cy="4419599"/>
          </a:xfrm>
          <a:solidFill>
            <a:schemeClr val="bg1">
              <a:alpha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example:</a:t>
            </a:r>
          </a:p>
          <a:p>
            <a:pPr lvl="1"/>
            <a:r>
              <a:rPr lang="en-US" i="1" dirty="0" smtClean="0"/>
              <a:t>Fewer </a:t>
            </a:r>
            <a:r>
              <a:rPr lang="en-US" i="1" dirty="0"/>
              <a:t>errors</a:t>
            </a:r>
            <a:r>
              <a:rPr lang="en-US" dirty="0"/>
              <a:t> (which avoids cost) </a:t>
            </a:r>
            <a:endParaRPr lang="en-US" dirty="0" smtClean="0"/>
          </a:p>
          <a:p>
            <a:pPr lvl="1"/>
            <a:r>
              <a:rPr lang="en-US" i="1" dirty="0" smtClean="0"/>
              <a:t>More </a:t>
            </a:r>
            <a:r>
              <a:rPr lang="en-US" i="1" dirty="0"/>
              <a:t>efficient business processes</a:t>
            </a:r>
            <a:r>
              <a:rPr lang="en-US" dirty="0"/>
              <a:t> (which reduces cost, and supports faster time-to-revenue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average, the leading performers in Aberdeen’s </a:t>
            </a:r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Were 10-times </a:t>
            </a:r>
            <a:r>
              <a:rPr lang="en-US" dirty="0"/>
              <a:t>more likely than the lagging performers to experience no incidents of data loss, audit deficiencies, or unauthorized access related to file transfer in the last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Experienced </a:t>
            </a:r>
            <a:r>
              <a:rPr lang="en-US" dirty="0"/>
              <a:t>16.7-times fewer actual </a:t>
            </a:r>
            <a:r>
              <a:rPr lang="en-US" dirty="0" smtClean="0"/>
              <a:t>incidents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3201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s://www.flickr.com/photos/8011986@N02/2707571409/in/photolist-58g1DF-dTUAhR-gcpCQ-aATkrA-aVvFHn-rjB7e-dSK3tm-dSZe91-8PvJX5-kJC9Yt-dUSc9a-birtJP-9b3NHg-9ZA9J6-5tg5Pp-8w6Cj1-dmyfCP-9Jw4ZA-5FZpFi-6sG6rn-7cV5nb-5EeBHw-gwGon-cmWAAu-bk2fZN-mwHUNh-bZwG3C-bZwdFC-4BfaUm-cvBQA5-cnchKE-cFRqZj-4pAYsN-9PSLHY-5cxZgY-AjfRR-4eQKXu-5Zavff-dz4Jhs-Et9JT-7pt4nZ-7BfThk-m4dLY-4bKGA-7BRoz3-nyH3SR-aaCtqw-BqRmN-b2CPXv-5rNC5N</a:t>
            </a:r>
          </a:p>
        </p:txBody>
      </p:sp>
    </p:spTree>
    <p:extLst>
      <p:ext uri="{BB962C8B-B14F-4D97-AF65-F5344CB8AC3E}">
        <p14:creationId xmlns:p14="http://schemas.microsoft.com/office/powerpoint/2010/main" val="38272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Today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, enterprise-class managed file transfer solutions are being transformed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Even further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, in response to technology megatrends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759253"/>
            <a:ext cx="5664200" cy="3489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7620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flickr.com/photos/matthewfch/835831228/in/photolist-2gRRvf-v4Swo-4Sjr1J-rujcGf-r4586p-PiUf9-pkhxFp-q1pBgc-9wPx7T-8ZB2hk-pmfU9s-poKBwZ-mpffuZ-59MhsB-5XkDxF-581s1e-tAnRP-rtL6mC-ip81Y-fASC3P-9pwGoC-aw5aGB-2vM72U-rfDoky-v4VbZ-k8fgX-f2e1TS-61ZDGe-v4WgE-q1VLEy-ajmdJr-wUCUF-3KQodc-4hDugc-qyp6Ek-P6A99-kgcPYX-5hUuf3-4ghXLS-6AYhwo-mpeBGn-ypRQ3-6yGPAk-ncdY8-v4WgM-8ixzEp-XWrdr-7HtrGo-kMTER-v4Swm</a:t>
            </a:r>
          </a:p>
        </p:txBody>
      </p:sp>
    </p:spTree>
    <p:extLst>
      <p:ext uri="{BB962C8B-B14F-4D97-AF65-F5344CB8AC3E}">
        <p14:creationId xmlns:p14="http://schemas.microsoft.com/office/powerpoint/2010/main" val="33181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037167"/>
          </a:xfrm>
        </p:spPr>
        <p:txBody>
          <a:bodyPr>
            <a:noAutofit/>
          </a:bodyPr>
          <a:lstStyle/>
          <a:p>
            <a:r>
              <a:rPr lang="en-US" sz="2400" dirty="0"/>
              <a:t>For most enterprises, the operational context for moving files has gotten considerably more complex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8167"/>
            <a:ext cx="8305800" cy="452543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rapid adoption of transformational technologies – such as </a:t>
            </a:r>
            <a:r>
              <a:rPr lang="en-US" sz="2000" i="1" dirty="0"/>
              <a:t>mobility</a:t>
            </a:r>
            <a:r>
              <a:rPr lang="en-US" sz="2000" dirty="0"/>
              <a:t>, </a:t>
            </a:r>
            <a:r>
              <a:rPr lang="en-US" sz="2000" i="1" dirty="0"/>
              <a:t>virtualization</a:t>
            </a:r>
            <a:r>
              <a:rPr lang="en-US" sz="2000" dirty="0"/>
              <a:t> and </a:t>
            </a:r>
            <a:r>
              <a:rPr lang="en-US" sz="2000" i="1" dirty="0"/>
              <a:t>cloud computing</a:t>
            </a:r>
            <a:r>
              <a:rPr lang="en-US" sz="2000" dirty="0"/>
              <a:t>, </a:t>
            </a:r>
            <a:r>
              <a:rPr lang="en-US" sz="2000" i="1" dirty="0"/>
              <a:t>social collaboration</a:t>
            </a:r>
            <a:r>
              <a:rPr lang="en-US" sz="2000" dirty="0"/>
              <a:t>, </a:t>
            </a:r>
            <a:r>
              <a:rPr lang="en-US" sz="2000" i="1" dirty="0"/>
              <a:t>big data</a:t>
            </a:r>
            <a:r>
              <a:rPr lang="en-US" sz="2000" dirty="0"/>
              <a:t> and </a:t>
            </a:r>
            <a:r>
              <a:rPr lang="en-US" sz="2000" i="1" dirty="0"/>
              <a:t>analytics</a:t>
            </a:r>
            <a:r>
              <a:rPr lang="en-US" sz="2000" dirty="0"/>
              <a:t> – </a:t>
            </a:r>
            <a:r>
              <a:rPr lang="en-US" sz="2000" dirty="0" smtClean="0"/>
              <a:t>is driving </a:t>
            </a:r>
            <a:r>
              <a:rPr lang="en-US" sz="2000" dirty="0"/>
              <a:t>hyper-growth in several important operational dimensions, including</a:t>
            </a:r>
            <a:r>
              <a:rPr lang="en-US" sz="2000" dirty="0" smtClean="0"/>
              <a:t>:</a:t>
            </a:r>
          </a:p>
          <a:p>
            <a:pPr lvl="1"/>
            <a:endParaRPr lang="en-US" sz="1600" dirty="0"/>
          </a:p>
          <a:p>
            <a:pPr lvl="1"/>
            <a:r>
              <a:rPr lang="en-US" sz="1800" dirty="0"/>
              <a:t>The </a:t>
            </a:r>
            <a:r>
              <a:rPr lang="en-US" sz="1800" b="1" dirty="0"/>
              <a:t>number of users</a:t>
            </a:r>
            <a:r>
              <a:rPr lang="en-US" sz="1800" dirty="0"/>
              <a:t> needing to transfer, synch or share </a:t>
            </a:r>
            <a:r>
              <a:rPr lang="en-US" sz="1800" dirty="0" smtClean="0"/>
              <a:t>files</a:t>
            </a:r>
            <a:endParaRPr lang="en-US" sz="1800" dirty="0"/>
          </a:p>
          <a:p>
            <a:pPr lvl="1"/>
            <a:r>
              <a:rPr lang="en-US" sz="1800" dirty="0" smtClean="0"/>
              <a:t>The </a:t>
            </a:r>
            <a:r>
              <a:rPr lang="en-US" sz="1800" b="1" dirty="0"/>
              <a:t>number of devices</a:t>
            </a:r>
            <a:r>
              <a:rPr lang="en-US" sz="1800" dirty="0"/>
              <a:t> from which files need to be transferred </a:t>
            </a:r>
            <a:r>
              <a:rPr lang="en-US" sz="1800" dirty="0" smtClean="0"/>
              <a:t>and accessed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b="1" dirty="0"/>
              <a:t>volume of files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the </a:t>
            </a:r>
            <a:r>
              <a:rPr lang="en-US" sz="1800" b="1" dirty="0"/>
              <a:t>size of files</a:t>
            </a:r>
            <a:r>
              <a:rPr lang="en-US" sz="1800" dirty="0"/>
              <a:t> being </a:t>
            </a:r>
            <a:r>
              <a:rPr lang="en-US" sz="1800" dirty="0" smtClean="0"/>
              <a:t>transferred</a:t>
            </a:r>
            <a:endParaRPr lang="en-US" sz="1800" dirty="0"/>
          </a:p>
          <a:p>
            <a:pPr lvl="1"/>
            <a:r>
              <a:rPr lang="en-US" sz="1800" dirty="0" smtClean="0"/>
              <a:t>The </a:t>
            </a:r>
            <a:r>
              <a:rPr lang="en-US" sz="1800" b="1" dirty="0"/>
              <a:t>increasing distances</a:t>
            </a:r>
            <a:r>
              <a:rPr lang="en-US" sz="1800" dirty="0"/>
              <a:t> that files need to be transferred, in support of collaboration and business processes that are increasingly being </a:t>
            </a:r>
            <a:r>
              <a:rPr lang="en-US" sz="1800" dirty="0" smtClean="0"/>
              <a:t>globalized</a:t>
            </a:r>
            <a:endParaRPr lang="en-US" sz="1800" dirty="0"/>
          </a:p>
          <a:p>
            <a:pPr lvl="1"/>
            <a:r>
              <a:rPr lang="en-US" sz="1800" dirty="0" smtClean="0"/>
              <a:t>The </a:t>
            </a:r>
            <a:r>
              <a:rPr lang="en-US" sz="1800" b="1" dirty="0"/>
              <a:t>multiple modes</a:t>
            </a:r>
            <a:r>
              <a:rPr lang="en-US" sz="1800" dirty="0"/>
              <a:t> of moving files that need to be </a:t>
            </a:r>
            <a:r>
              <a:rPr lang="en-US" sz="1800" dirty="0" smtClean="0"/>
              <a:t>supported</a:t>
            </a:r>
            <a:endParaRPr lang="en-US" sz="1800" dirty="0"/>
          </a:p>
          <a:p>
            <a:pPr lvl="1"/>
            <a:r>
              <a:rPr lang="en-US" sz="1800" dirty="0" smtClean="0"/>
              <a:t>The </a:t>
            </a:r>
            <a:r>
              <a:rPr lang="en-US" sz="1800" b="1" dirty="0"/>
              <a:t>number of applications</a:t>
            </a:r>
            <a:r>
              <a:rPr lang="en-US" sz="1800" dirty="0"/>
              <a:t> that </a:t>
            </a:r>
            <a:r>
              <a:rPr lang="en-US" sz="1800" dirty="0" smtClean="0"/>
              <a:t>integrate </a:t>
            </a:r>
            <a:r>
              <a:rPr lang="en-US" sz="1800" dirty="0"/>
              <a:t>content from multiple </a:t>
            </a:r>
            <a:r>
              <a:rPr lang="en-US" sz="1800" dirty="0" smtClean="0"/>
              <a:t>sources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b="1" dirty="0"/>
              <a:t>flexibility of delivery mechanisms</a:t>
            </a:r>
            <a:r>
              <a:rPr lang="en-US" sz="1800" dirty="0"/>
              <a:t> for enterprise-class MFT </a:t>
            </a:r>
            <a:r>
              <a:rPr lang="en-US" sz="1800" dirty="0" smtClean="0"/>
              <a:t>solutions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072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erdeen_PPT_4x3_Template_July2014">
  <a:themeElements>
    <a:clrScheme name="Aberdeen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356B"/>
      </a:accent1>
      <a:accent2>
        <a:srgbClr val="29B136"/>
      </a:accent2>
      <a:accent3>
        <a:srgbClr val="C2CD23"/>
      </a:accent3>
      <a:accent4>
        <a:srgbClr val="2B74B7"/>
      </a:accent4>
      <a:accent5>
        <a:srgbClr val="8A004C"/>
      </a:accent5>
      <a:accent6>
        <a:srgbClr val="008A70"/>
      </a:accent6>
      <a:hlink>
        <a:srgbClr val="0000FF"/>
      </a:hlink>
      <a:folHlink>
        <a:srgbClr val="80008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584A7F365A849938E750AE25783F9" ma:contentTypeVersion="0" ma:contentTypeDescription="Create a new document." ma:contentTypeScope="" ma:versionID="37eab04f9a6ef8591f566dc5b46ea9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a0bab1e00c84e9291a2a9b340ddb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6E15DE-149E-44D0-B2F8-3E66832F1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64BE59-8E74-497E-A1D9-82AA0BF572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C1FB89-AFEB-4714-807E-213A35164652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Aberdeen_PPT_4x3_Template_July2014</Template>
  <TotalTime>180</TotalTime>
  <Words>1037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Aberdeen_PPT_4x3_Template_July2014</vt:lpstr>
      <vt:lpstr>PowerPoint Presentation</vt:lpstr>
      <vt:lpstr> Traditionally, managed file transfer solutions have become established as reliable, automated, secure – and strategic to fundamental enterprise business processes</vt:lpstr>
      <vt:lpstr>At one time, many organizations viewed file transfer as a tactical problem</vt:lpstr>
      <vt:lpstr>In recent years, MFT solutions have evolved to deliver a more strategic, holistic set of capabilities that address fundamental business requirements </vt:lpstr>
      <vt:lpstr>Today, Several Advanced Capabilities should be considered as Table Stakes for Enterprise-Class MFT Solutions </vt:lpstr>
      <vt:lpstr>For Example, Visibility Enables Business Users to See the File Movements that are Relevant to Themselves</vt:lpstr>
      <vt:lpstr>In Aberdeen’s analysis, better visibility  over file movements is reflected in  tangible business benefits </vt:lpstr>
      <vt:lpstr> Today, enterprise-class managed file transfer solutions are being transformed Even further, in response to technology megatrends</vt:lpstr>
      <vt:lpstr>For most enterprises, the operational context for moving files has gotten considerably more complex</vt:lpstr>
      <vt:lpstr>Transformation is Needed Not Only in Technologies, but Also in People and Process</vt:lpstr>
      <vt:lpstr>As a solution category, enterprise-class managed file transfer is clearly not standing still!</vt:lpstr>
      <vt:lpstr> Going forward, the capabilities of leading managed file transfer solutions should also incorporate two important high-level themes: speed, and governance</vt:lpstr>
      <vt:lpstr>The Need for Speed (1)</vt:lpstr>
      <vt:lpstr>The Need for Speed (2)</vt:lpstr>
      <vt:lpstr>The Need for Speed (3)</vt:lpstr>
      <vt:lpstr>The Need for Governance (1)</vt:lpstr>
      <vt:lpstr>The Need for Governance (2)</vt:lpstr>
      <vt:lpstr>Visibility into File Movements is Important, But MFT Helps to focus on the files that matter, and proactively govern their movements – reliably, promptly and securely – Throughout the Enterprise </vt:lpstr>
      <vt:lpstr>Summary and Key Takeaways</vt:lpstr>
      <vt:lpstr>Additional Resources</vt:lpstr>
    </vt:vector>
  </TitlesOfParts>
  <Company>Harte-Hanks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0626-10190-PD-MFT-Look-Ahead-DB-02</dc:title>
  <dc:creator>Derek E. Brink</dc:creator>
  <cp:keywords>file movement, file transfer, managed file transfer, MFT, file synch, file share, extreme file transfer, XFT, FTP</cp:keywords>
  <cp:lastModifiedBy>Derek E. Brink</cp:lastModifiedBy>
  <cp:revision>19</cp:revision>
  <cp:lastPrinted>2014-03-05T21:17:54Z</cp:lastPrinted>
  <dcterms:created xsi:type="dcterms:W3CDTF">2015-02-09T19:05:31Z</dcterms:created>
  <dcterms:modified xsi:type="dcterms:W3CDTF">2015-05-08T19:51:35Z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0x010100134584A7F365A849938E750AE25783F9</vt:lpwstr>
  </property>
</Properties>
</file>