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342" r:id="rId2"/>
    <p:sldId id="341" r:id="rId3"/>
    <p:sldId id="282" r:id="rId4"/>
    <p:sldId id="283" r:id="rId5"/>
    <p:sldId id="295" r:id="rId6"/>
    <p:sldId id="343" r:id="rId7"/>
    <p:sldId id="301" r:id="rId8"/>
    <p:sldId id="284" r:id="rId9"/>
    <p:sldId id="285" r:id="rId10"/>
    <p:sldId id="299" r:id="rId11"/>
    <p:sldId id="289" r:id="rId12"/>
    <p:sldId id="290" r:id="rId13"/>
    <p:sldId id="300"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78F"/>
    <a:srgbClr val="00B2EF"/>
    <a:srgbClr val="003F68"/>
    <a:srgbClr val="629445"/>
    <a:srgbClr val="5F93CE"/>
    <a:srgbClr val="E2E4E6"/>
    <a:srgbClr val="FDB917"/>
    <a:srgbClr val="FDD00A"/>
    <a:srgbClr val="497944"/>
    <a:srgbClr val="F39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8" autoAdjust="0"/>
    <p:restoredTop sz="98527" autoAdjust="0"/>
  </p:normalViewPr>
  <p:slideViewPr>
    <p:cSldViewPr snapToGrid="0">
      <p:cViewPr varScale="1">
        <p:scale>
          <a:sx n="43" d="100"/>
          <a:sy n="43" d="100"/>
        </p:scale>
        <p:origin x="-1374" y="-108"/>
      </p:cViewPr>
      <p:guideLst>
        <p:guide orient="horz" pos="4320"/>
        <p:guide pos="7680"/>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87" d="100"/>
          <a:sy n="87" d="100"/>
        </p:scale>
        <p:origin x="19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81ADB0-D4C5-4A1E-A573-D68B999B6439}" type="datetimeFigureOut">
              <a:rPr lang="en-AU" smtClean="0"/>
              <a:t>14/03/2016</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6D891-0583-466B-A696-8486B5D919FD}" type="slidenum">
              <a:rPr lang="en-AU" smtClean="0"/>
              <a:t>‹#›</a:t>
            </a:fld>
            <a:endParaRPr lang="en-AU"/>
          </a:p>
        </p:txBody>
      </p:sp>
    </p:spTree>
    <p:extLst>
      <p:ext uri="{BB962C8B-B14F-4D97-AF65-F5344CB8AC3E}">
        <p14:creationId xmlns:p14="http://schemas.microsoft.com/office/powerpoint/2010/main" val="227335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22346347"/>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Context</a:t>
            </a:r>
            <a:r>
              <a:rPr lang="en-AU" baseline="0" dirty="0" smtClean="0"/>
              <a:t> – my holidays!</a:t>
            </a:r>
          </a:p>
          <a:p>
            <a:endParaRPr lang="en-AU" baseline="0" dirty="0" smtClean="0"/>
          </a:p>
          <a:p>
            <a:r>
              <a:rPr lang="en-AU" baseline="0" dirty="0" smtClean="0"/>
              <a:t>Big. Many heard, few visit. Story of one language “One people” same challenge today for big data.</a:t>
            </a:r>
            <a:endParaRPr lang="en-AU" dirty="0"/>
          </a:p>
        </p:txBody>
      </p:sp>
    </p:spTree>
    <p:extLst>
      <p:ext uri="{BB962C8B-B14F-4D97-AF65-F5344CB8AC3E}">
        <p14:creationId xmlns:p14="http://schemas.microsoft.com/office/powerpoint/2010/main" val="8036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sz="1200" dirty="0"/>
          </a:p>
        </p:txBody>
      </p:sp>
    </p:spTree>
    <p:extLst>
      <p:ext uri="{BB962C8B-B14F-4D97-AF65-F5344CB8AC3E}">
        <p14:creationId xmlns:p14="http://schemas.microsoft.com/office/powerpoint/2010/main" val="318348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98204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aseline="0" dirty="0" smtClean="0"/>
          </a:p>
        </p:txBody>
      </p:sp>
    </p:spTree>
    <p:extLst>
      <p:ext uri="{BB962C8B-B14F-4D97-AF65-F5344CB8AC3E}">
        <p14:creationId xmlns:p14="http://schemas.microsoft.com/office/powerpoint/2010/main" val="18159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68883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47222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87019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sz="1200" dirty="0"/>
          </a:p>
        </p:txBody>
      </p:sp>
    </p:spTree>
    <p:extLst>
      <p:ext uri="{BB962C8B-B14F-4D97-AF65-F5344CB8AC3E}">
        <p14:creationId xmlns:p14="http://schemas.microsoft.com/office/powerpoint/2010/main" val="1504039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90403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88747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2" indent="-457200">
              <a:buFontTx/>
              <a:buChar char="-"/>
            </a:pPr>
            <a:endParaRPr lang="en-US" sz="1200" dirty="0"/>
          </a:p>
        </p:txBody>
      </p:sp>
    </p:spTree>
    <p:extLst>
      <p:ext uri="{BB962C8B-B14F-4D97-AF65-F5344CB8AC3E}">
        <p14:creationId xmlns:p14="http://schemas.microsoft.com/office/powerpoint/2010/main" val="234157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smtClean="0"/>
              <a:t>Spark is a big data processing framework built for speed, ease of use, and sophisticated </a:t>
            </a:r>
            <a:r>
              <a:rPr lang="en-US" altLang="en-US" dirty="0" err="1" smtClean="0"/>
              <a:t>anlaytics</a:t>
            </a:r>
            <a:r>
              <a:rPr lang="en-US" altLang="en-US" dirty="0" smtClean="0"/>
              <a:t> that enables application sin Hadoop clusters, or stand alone, to run 100 times faster in memory and 10 times faster when running on disk</a:t>
            </a:r>
          </a:p>
          <a:p>
            <a:r>
              <a:rPr lang="en-US" altLang="en-US" dirty="0" smtClean="0"/>
              <a:t>According to Gartner 30 percent of near real-time data integration and data management use cases will be supported by stacks that include Apache Spark by 2018.</a:t>
            </a:r>
          </a:p>
          <a:p>
            <a:endParaRPr lang="en-US" altLang="en-US" dirty="0" smtClean="0"/>
          </a:p>
          <a:p>
            <a:r>
              <a:rPr lang="en-US" altLang="en-US" dirty="0" smtClean="0"/>
              <a:t>Spark enables data scientists, developers and data engineers to work together to access all data, build analytic models quickly, iterate fast in a unified programming model, and deploy those analytics everywhere.</a:t>
            </a:r>
          </a:p>
          <a:p>
            <a:endParaRPr lang="en-AU" dirty="0"/>
          </a:p>
        </p:txBody>
      </p:sp>
    </p:spTree>
    <p:extLst>
      <p:ext uri="{BB962C8B-B14F-4D97-AF65-F5344CB8AC3E}">
        <p14:creationId xmlns:p14="http://schemas.microsoft.com/office/powerpoint/2010/main" val="422029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Tx/>
              <a:buChar char="-"/>
            </a:pPr>
            <a:endParaRPr lang="en-US" sz="1200" dirty="0" smtClean="0"/>
          </a:p>
          <a:p>
            <a:pPr marL="514350" indent="-514350">
              <a:buAutoNum type="arabicParenR"/>
            </a:pPr>
            <a:endParaRPr lang="en-US" sz="1200" dirty="0"/>
          </a:p>
        </p:txBody>
      </p:sp>
    </p:spTree>
    <p:extLst>
      <p:ext uri="{BB962C8B-B14F-4D97-AF65-F5344CB8AC3E}">
        <p14:creationId xmlns:p14="http://schemas.microsoft.com/office/powerpoint/2010/main" val="2914554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51774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901145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888074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2135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65617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Transient signal detection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Leverage Spark capabilities to create a strong analytic foundation to enable new ways to analyze and collaborate on telescope data, initially for professional researchers but eventually to engage all "citizen scientists”</a:t>
            </a:r>
          </a:p>
          <a:p>
            <a:endParaRPr lang="en-US" dirty="0"/>
          </a:p>
        </p:txBody>
      </p:sp>
      <p:sp>
        <p:nvSpPr>
          <p:cNvPr id="4" name="Header Placeholder 3"/>
          <p:cNvSpPr>
            <a:spLocks noGrp="1"/>
          </p:cNvSpPr>
          <p:nvPr>
            <p:ph type="hdr" sz="quarter" idx="10"/>
          </p:nvPr>
        </p:nvSpPr>
        <p:spPr>
          <a:xfrm>
            <a:off x="0" y="0"/>
            <a:ext cx="3032337" cy="464185"/>
          </a:xfrm>
          <a:prstGeom prst="rect">
            <a:avLst/>
          </a:prstGeom>
        </p:spPr>
        <p:txBody>
          <a:bodyPr/>
          <a:lstStyle/>
          <a:p>
            <a:pPr>
              <a:defRPr/>
            </a:pPr>
            <a:r>
              <a:rPr lang="en-US" smtClean="0"/>
              <a:t>IBM </a:t>
            </a:r>
            <a:r>
              <a:rPr lang="en-US" b="1" smtClean="0"/>
              <a:t>Analytics</a:t>
            </a:r>
            <a:endParaRPr lang="en-US" b="1"/>
          </a:p>
        </p:txBody>
      </p:sp>
      <p:sp>
        <p:nvSpPr>
          <p:cNvPr id="5" name="Slide Number Placeholder 4"/>
          <p:cNvSpPr>
            <a:spLocks noGrp="1"/>
          </p:cNvSpPr>
          <p:nvPr>
            <p:ph type="sldNum" sz="quarter" idx="11"/>
          </p:nvPr>
        </p:nvSpPr>
        <p:spPr>
          <a:xfrm>
            <a:off x="3963745" y="8817905"/>
            <a:ext cx="3032337" cy="464185"/>
          </a:xfrm>
          <a:prstGeom prst="rect">
            <a:avLst/>
          </a:prstGeom>
        </p:spPr>
        <p:txBody>
          <a:bodyPr/>
          <a:lstStyle/>
          <a:p>
            <a:pPr>
              <a:defRPr/>
            </a:pPr>
            <a:fld id="{F170F534-6880-41C7-A258-BEAF7160557E}" type="slidenum">
              <a:rPr lang="en-US" altLang="en-US" smtClean="0"/>
              <a:pPr>
                <a:defRPr/>
              </a:pPr>
              <a:t>50</a:t>
            </a:fld>
            <a:endParaRPr lang="en-US" altLang="en-US"/>
          </a:p>
        </p:txBody>
      </p:sp>
    </p:spTree>
    <p:extLst>
      <p:ext uri="{BB962C8B-B14F-4D97-AF65-F5344CB8AC3E}">
        <p14:creationId xmlns:p14="http://schemas.microsoft.com/office/powerpoint/2010/main" val="151000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smtClean="0"/>
              <a:t>As data and analytics are embedded into the fabric of business and society – from popular apps to the Internet of Things (</a:t>
            </a:r>
            <a:r>
              <a:rPr lang="en-US" altLang="en-US" dirty="0" err="1" smtClean="0"/>
              <a:t>IoT</a:t>
            </a:r>
            <a:r>
              <a:rPr lang="en-US" altLang="en-US" dirty="0" smtClean="0"/>
              <a:t>) – Spark brings essential advances of large scale data processing.</a:t>
            </a:r>
          </a:p>
          <a:p>
            <a:r>
              <a:rPr lang="en-US" altLang="en-US" dirty="0" smtClean="0"/>
              <a:t>First it dramatically improves the performance of data dependent apps. </a:t>
            </a:r>
          </a:p>
          <a:p>
            <a:r>
              <a:rPr lang="en-US" altLang="en-US" dirty="0" smtClean="0"/>
              <a:t>Second, it radically </a:t>
            </a:r>
            <a:r>
              <a:rPr lang="en-US" altLang="en-US" dirty="0" err="1" smtClean="0"/>
              <a:t>simplieds</a:t>
            </a:r>
            <a:r>
              <a:rPr lang="en-US" altLang="en-US" dirty="0" smtClean="0"/>
              <a:t> the process of developing intelligent apps, which are fueled by data</a:t>
            </a:r>
          </a:p>
          <a:p>
            <a:r>
              <a:rPr lang="en-US" altLang="en-US" dirty="0" smtClean="0"/>
              <a:t>We see Spark as the foundation for innovation in the community, and we see it integrated into our IBM Analytics Platform and solutions – now and in the future</a:t>
            </a:r>
          </a:p>
          <a:p>
            <a:endParaRPr lang="en-AU" dirty="0"/>
          </a:p>
        </p:txBody>
      </p:sp>
    </p:spTree>
    <p:extLst>
      <p:ext uri="{BB962C8B-B14F-4D97-AF65-F5344CB8AC3E}">
        <p14:creationId xmlns:p14="http://schemas.microsoft.com/office/powerpoint/2010/main" val="255626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sz="3600" dirty="0" smtClean="0">
                <a:solidFill>
                  <a:srgbClr val="000000"/>
                </a:solidFill>
                <a:latin typeface="Arial" panose="020B0604020202020204" pitchFamily="34" charset="0"/>
                <a:ea typeface="MS PGothic" panose="020B0600070205080204" pitchFamily="34" charset="-128"/>
              </a:rPr>
              <a:t>Data</a:t>
            </a:r>
            <a:r>
              <a:rPr lang="en-US" altLang="en-US" sz="3600" baseline="0" dirty="0" smtClean="0">
                <a:solidFill>
                  <a:srgbClr val="000000"/>
                </a:solidFill>
                <a:latin typeface="Arial" panose="020B0604020202020204" pitchFamily="34" charset="0"/>
                <a:ea typeface="MS PGothic" panose="020B0600070205080204" pitchFamily="34" charset="-128"/>
              </a:rPr>
              <a:t> engineer</a:t>
            </a:r>
          </a:p>
          <a:p>
            <a:pPr eaLnBrk="1" hangingPunct="1"/>
            <a:endParaRPr lang="en-US" altLang="en-US" sz="3600" baseline="0" dirty="0" smtClean="0">
              <a:solidFill>
                <a:srgbClr val="000000"/>
              </a:solidFill>
              <a:latin typeface="Arial" panose="020B0604020202020204" pitchFamily="34" charset="0"/>
              <a:ea typeface="MS PGothic" panose="020B0600070205080204" pitchFamily="34" charset="-128"/>
            </a:endParaRPr>
          </a:p>
          <a:p>
            <a:pPr eaLnBrk="1" hangingPunct="1"/>
            <a:r>
              <a:rPr lang="en-US" altLang="en-US" sz="3600" dirty="0" smtClean="0">
                <a:solidFill>
                  <a:srgbClr val="000000"/>
                </a:solidFill>
                <a:latin typeface="Arial" panose="020B0604020202020204" pitchFamily="34" charset="0"/>
                <a:ea typeface="MS PGothic" panose="020B0600070205080204" pitchFamily="34" charset="-128"/>
              </a:rPr>
              <a:t>What they want to do</a:t>
            </a:r>
            <a:r>
              <a:rPr lang="en-US" altLang="en-US" sz="3600" b="0" dirty="0" smtClean="0">
                <a:solidFill>
                  <a:srgbClr val="000000"/>
                </a:solidFill>
                <a:latin typeface="Arial" panose="020B0604020202020204" pitchFamily="34" charset="0"/>
                <a:ea typeface="MS PGothic" panose="020B0600070205080204" pitchFamily="34" charset="-128"/>
              </a:rPr>
              <a:t>:</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Bridge between the Data Scientist and the App Developer </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Implement machine learning algorithms at scale</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Put the right data system to work for the job at hand.  </a:t>
            </a:r>
            <a:br>
              <a:rPr lang="en-US" altLang="en-US" sz="3200" b="0" dirty="0" smtClean="0">
                <a:solidFill>
                  <a:srgbClr val="000000"/>
                </a:solidFill>
                <a:latin typeface="Arial" panose="020B0604020202020204" pitchFamily="34" charset="0"/>
                <a:ea typeface="MS PGothic" panose="020B0600070205080204" pitchFamily="34" charset="-128"/>
              </a:rPr>
            </a:br>
            <a:r>
              <a:rPr lang="en-US" altLang="en-US" sz="3200" b="0" dirty="0" smtClean="0">
                <a:solidFill>
                  <a:srgbClr val="000000"/>
                </a:solidFill>
                <a:latin typeface="Arial" panose="020B0604020202020204" pitchFamily="34" charset="0"/>
                <a:ea typeface="MS PGothic" panose="020B0600070205080204" pitchFamily="34" charset="-128"/>
              </a:rPr>
              <a:t>(Hadoop, Graph databases, </a:t>
            </a:r>
            <a:r>
              <a:rPr lang="en-US" altLang="en-US" sz="3200" b="0" dirty="0" err="1" smtClean="0">
                <a:solidFill>
                  <a:srgbClr val="000000"/>
                </a:solidFill>
                <a:latin typeface="Arial" panose="020B0604020202020204" pitchFamily="34" charset="0"/>
                <a:ea typeface="MS PGothic" panose="020B0600070205080204" pitchFamily="34" charset="-128"/>
              </a:rPr>
              <a:t>Cloudant</a:t>
            </a:r>
            <a:r>
              <a:rPr lang="en-US" altLang="en-US" sz="3200" b="0" dirty="0" smtClean="0">
                <a:solidFill>
                  <a:srgbClr val="000000"/>
                </a:solidFill>
                <a:latin typeface="Arial" panose="020B0604020202020204" pitchFamily="34" charset="0"/>
                <a:ea typeface="MS PGothic" panose="020B0600070205080204" pitchFamily="34" charset="-128"/>
              </a:rPr>
              <a:t> NoSQL, Relational, Streaming, In-Memory)</a:t>
            </a:r>
          </a:p>
          <a:p>
            <a:pPr eaLnBrk="1" hangingPunct="1"/>
            <a:endParaRPr lang="en-US" altLang="en-US" sz="3200" b="0" dirty="0" smtClean="0">
              <a:solidFill>
                <a:srgbClr val="000000"/>
              </a:solidFill>
              <a:latin typeface="Arial" panose="020B0604020202020204" pitchFamily="34" charset="0"/>
              <a:ea typeface="MS PGothic" panose="020B0600070205080204" pitchFamily="34" charset="-128"/>
            </a:endParaRPr>
          </a:p>
          <a:p>
            <a:pPr eaLnBrk="1" hangingPunct="1"/>
            <a:r>
              <a:rPr lang="en-US" altLang="en-US" sz="3600" dirty="0" smtClean="0">
                <a:solidFill>
                  <a:srgbClr val="000000"/>
                </a:solidFill>
                <a:latin typeface="Arial" panose="020B0604020202020204" pitchFamily="34" charset="0"/>
                <a:ea typeface="MS PGothic" panose="020B0600070205080204" pitchFamily="34" charset="-128"/>
              </a:rPr>
              <a:t>How can Spark help</a:t>
            </a:r>
            <a:r>
              <a:rPr lang="en-US" altLang="en-US" sz="3600" b="0" dirty="0" smtClean="0">
                <a:solidFill>
                  <a:srgbClr val="000000"/>
                </a:solidFill>
                <a:latin typeface="Arial" panose="020B0604020202020204" pitchFamily="34" charset="0"/>
                <a:ea typeface="MS PGothic" panose="020B0600070205080204" pitchFamily="34" charset="-128"/>
              </a:rPr>
              <a:t>: </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Abstract data access complexity </a:t>
            </a:r>
            <a:r>
              <a:rPr lang="en-US" altLang="en-US" sz="3200" b="0" i="1" dirty="0" smtClean="0">
                <a:solidFill>
                  <a:srgbClr val="000000"/>
                </a:solidFill>
                <a:latin typeface="Arial" panose="020B0604020202020204" pitchFamily="34" charset="0"/>
                <a:ea typeface="MS PGothic" panose="020B0600070205080204" pitchFamily="34" charset="-128"/>
              </a:rPr>
              <a:t>(Spark doesn’t care what your data store is)</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Enables near-real time solutions at web-scale </a:t>
            </a:r>
            <a:r>
              <a:rPr lang="en-US" altLang="en-US" sz="3200" b="0" i="1" dirty="0" smtClean="0">
                <a:solidFill>
                  <a:srgbClr val="000000"/>
                </a:solidFill>
                <a:latin typeface="Arial" panose="020B0604020202020204" pitchFamily="34" charset="0"/>
                <a:ea typeface="MS PGothic" panose="020B0600070205080204" pitchFamily="34" charset="-128"/>
              </a:rPr>
              <a:t>(e.g. pipelined machine learning workflows)</a:t>
            </a:r>
            <a:endParaRPr lang="en-US" altLang="en-US" sz="3200" b="0" dirty="0" smtClean="0">
              <a:solidFill>
                <a:srgbClr val="000000"/>
              </a:solidFill>
              <a:latin typeface="Arial" panose="020B0604020202020204" pitchFamily="34" charset="0"/>
              <a:ea typeface="MS PGothic" panose="020B0600070205080204" pitchFamily="34" charset="-128"/>
            </a:endParaRPr>
          </a:p>
          <a:p>
            <a:endParaRPr lang="en-AU" dirty="0" smtClean="0"/>
          </a:p>
          <a:p>
            <a:endParaRPr lang="en-AU" dirty="0" smtClean="0"/>
          </a:p>
          <a:p>
            <a:r>
              <a:rPr lang="en-AU" dirty="0" smtClean="0"/>
              <a:t>Application</a:t>
            </a:r>
            <a:r>
              <a:rPr lang="en-AU" baseline="0" dirty="0" smtClean="0"/>
              <a:t> Developer</a:t>
            </a:r>
          </a:p>
          <a:p>
            <a:endParaRPr lang="en-AU" baseline="0" dirty="0" smtClean="0"/>
          </a:p>
          <a:p>
            <a:pPr eaLnBrk="1" hangingPunct="1"/>
            <a:r>
              <a:rPr lang="en-US" altLang="en-US" sz="3600" dirty="0" smtClean="0">
                <a:solidFill>
                  <a:srgbClr val="000000"/>
                </a:solidFill>
                <a:latin typeface="Arial" panose="020B0604020202020204" pitchFamily="34" charset="0"/>
                <a:ea typeface="MS PGothic" panose="020B0600070205080204" pitchFamily="34" charset="-128"/>
              </a:rPr>
              <a:t>What do they want to do</a:t>
            </a:r>
            <a:r>
              <a:rPr lang="en-US" altLang="en-US" sz="3600" b="0" dirty="0" smtClean="0">
                <a:solidFill>
                  <a:srgbClr val="000000"/>
                </a:solidFill>
                <a:latin typeface="Arial" panose="020B0604020202020204" pitchFamily="34" charset="0"/>
                <a:ea typeface="MS PGothic" panose="020B0600070205080204" pitchFamily="34" charset="-128"/>
              </a:rPr>
              <a:t>:</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Build applications that lever advanced analytics in partnership </a:t>
            </a:r>
            <a:br>
              <a:rPr lang="en-US" altLang="en-US" sz="3200" b="0" dirty="0" smtClean="0">
                <a:solidFill>
                  <a:srgbClr val="000000"/>
                </a:solidFill>
                <a:latin typeface="Arial" panose="020B0604020202020204" pitchFamily="34" charset="0"/>
                <a:ea typeface="MS PGothic" panose="020B0600070205080204" pitchFamily="34" charset="-128"/>
              </a:rPr>
            </a:br>
            <a:r>
              <a:rPr lang="en-US" altLang="en-US" sz="3200" b="0" dirty="0" smtClean="0">
                <a:solidFill>
                  <a:srgbClr val="000000"/>
                </a:solidFill>
                <a:latin typeface="Arial" panose="020B0604020202020204" pitchFamily="34" charset="0"/>
                <a:ea typeface="MS PGothic" panose="020B0600070205080204" pitchFamily="34" charset="-128"/>
              </a:rPr>
              <a:t>with the data scientist and data engineer</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Follow agile design methodologies</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Optimize performance and meet SLAs</a:t>
            </a:r>
          </a:p>
          <a:p>
            <a:pPr eaLnBrk="1" hangingPunct="1"/>
            <a:endParaRPr lang="en-US" altLang="en-US" sz="3200" b="0" dirty="0" smtClean="0">
              <a:solidFill>
                <a:srgbClr val="000000"/>
              </a:solidFill>
              <a:latin typeface="Arial" panose="020B0604020202020204" pitchFamily="34" charset="0"/>
              <a:ea typeface="MS PGothic" panose="020B0600070205080204" pitchFamily="34" charset="-128"/>
            </a:endParaRPr>
          </a:p>
          <a:p>
            <a:pPr eaLnBrk="1" hangingPunct="1"/>
            <a:r>
              <a:rPr lang="en-US" altLang="en-US" sz="3600" dirty="0" smtClean="0">
                <a:solidFill>
                  <a:srgbClr val="000000"/>
                </a:solidFill>
                <a:latin typeface="Arial" panose="020B0604020202020204" pitchFamily="34" charset="0"/>
                <a:ea typeface="MS PGothic" panose="020B0600070205080204" pitchFamily="34" charset="-128"/>
              </a:rPr>
              <a:t>How can Spark help</a:t>
            </a:r>
            <a:r>
              <a:rPr lang="en-US" altLang="en-US" sz="3600" b="0" dirty="0" smtClean="0">
                <a:solidFill>
                  <a:srgbClr val="000000"/>
                </a:solidFill>
                <a:latin typeface="Arial" panose="020B0604020202020204" pitchFamily="34" charset="0"/>
                <a:ea typeface="MS PGothic" panose="020B0600070205080204" pitchFamily="34" charset="-128"/>
              </a:rPr>
              <a:t>: </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Supports the top analytics app languages such as Python and Scala</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Eliminates programming complexity with libraries such as </a:t>
            </a:r>
            <a:r>
              <a:rPr lang="en-US" altLang="en-US" sz="3200" b="0" dirty="0" err="1" smtClean="0">
                <a:solidFill>
                  <a:srgbClr val="000000"/>
                </a:solidFill>
                <a:latin typeface="Arial" panose="020B0604020202020204" pitchFamily="34" charset="0"/>
                <a:ea typeface="MS PGothic" panose="020B0600070205080204" pitchFamily="34" charset="-128"/>
              </a:rPr>
              <a:t>MLlib</a:t>
            </a:r>
            <a:r>
              <a:rPr lang="en-US" altLang="en-US" sz="3200" b="0" dirty="0" smtClean="0">
                <a:solidFill>
                  <a:srgbClr val="000000"/>
                </a:solidFill>
                <a:latin typeface="Arial" panose="020B0604020202020204" pitchFamily="34" charset="0"/>
                <a:ea typeface="MS PGothic" panose="020B0600070205080204" pitchFamily="34" charset="-128"/>
              </a:rPr>
              <a:t> and simplifies DevOps</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Makes it easy to embed advanced analytics into applications</a:t>
            </a:r>
          </a:p>
          <a:p>
            <a:endParaRPr lang="en-AU" baseline="0" dirty="0" smtClean="0"/>
          </a:p>
          <a:p>
            <a:endParaRPr lang="en-AU" dirty="0" smtClean="0"/>
          </a:p>
          <a:p>
            <a:r>
              <a:rPr lang="en-AU" dirty="0" smtClean="0"/>
              <a:t>Data Scientist</a:t>
            </a:r>
          </a:p>
          <a:p>
            <a:endParaRPr lang="en-AU" dirty="0" smtClean="0"/>
          </a:p>
          <a:p>
            <a:pPr eaLnBrk="1" hangingPunct="1"/>
            <a:r>
              <a:rPr lang="en-US" altLang="en-US" sz="3600" dirty="0" smtClean="0">
                <a:solidFill>
                  <a:srgbClr val="000000"/>
                </a:solidFill>
                <a:latin typeface="Arial" panose="020B0604020202020204" pitchFamily="34" charset="0"/>
                <a:ea typeface="MS PGothic" panose="020B0600070205080204" pitchFamily="34" charset="-128"/>
              </a:rPr>
              <a:t>What they want to do</a:t>
            </a:r>
            <a:r>
              <a:rPr lang="en-US" altLang="en-US" sz="3600" b="0" dirty="0" smtClean="0">
                <a:solidFill>
                  <a:srgbClr val="000000"/>
                </a:solidFill>
                <a:latin typeface="Arial" panose="020B0604020202020204" pitchFamily="34" charset="0"/>
                <a:ea typeface="MS PGothic" panose="020B0600070205080204" pitchFamily="34" charset="-128"/>
              </a:rPr>
              <a:t>:</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Identify patterns, trends, risks, and opportunities in data </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Tell a story with data</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Discover new actionable insights</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Build new algorithms and models that move data science into the application</a:t>
            </a:r>
          </a:p>
          <a:p>
            <a:pPr eaLnBrk="1" hangingPunct="1">
              <a:buFont typeface="Arial" panose="020B0604020202020204" pitchFamily="34" charset="0"/>
              <a:buChar char="•"/>
            </a:pPr>
            <a:endParaRPr lang="en-US" altLang="en-US" sz="3200" b="0" dirty="0" smtClean="0">
              <a:solidFill>
                <a:srgbClr val="000000"/>
              </a:solidFill>
              <a:latin typeface="Arial" panose="020B0604020202020204" pitchFamily="34" charset="0"/>
              <a:ea typeface="MS PGothic" panose="020B0600070205080204" pitchFamily="34" charset="-128"/>
            </a:endParaRPr>
          </a:p>
          <a:p>
            <a:pPr eaLnBrk="1" hangingPunct="1"/>
            <a:r>
              <a:rPr lang="en-US" altLang="en-US" sz="3600" dirty="0" smtClean="0">
                <a:solidFill>
                  <a:srgbClr val="000000"/>
                </a:solidFill>
                <a:latin typeface="Arial" panose="020B0604020202020204" pitchFamily="34" charset="0"/>
                <a:ea typeface="MS PGothic" panose="020B0600070205080204" pitchFamily="34" charset="-128"/>
              </a:rPr>
              <a:t>How can Spark help</a:t>
            </a:r>
            <a:r>
              <a:rPr lang="en-US" altLang="en-US" sz="3600" b="0" dirty="0" smtClean="0">
                <a:solidFill>
                  <a:srgbClr val="000000"/>
                </a:solidFill>
                <a:latin typeface="Arial" panose="020B0604020202020204" pitchFamily="34" charset="0"/>
                <a:ea typeface="MS PGothic" panose="020B0600070205080204" pitchFamily="34" charset="-128"/>
              </a:rPr>
              <a:t>: </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Supports the entire data science workflow. Data access &amp; Integration, to Machine Learning, to Visualization using the language of choice – typically Python.</a:t>
            </a:r>
          </a:p>
          <a:p>
            <a:pPr eaLnBrk="1" hangingPunct="1">
              <a:buFont typeface="Arial" panose="020B0604020202020204" pitchFamily="34" charset="0"/>
              <a:buChar char="•"/>
            </a:pPr>
            <a:r>
              <a:rPr lang="en-US" altLang="en-US" sz="3200" b="0" dirty="0" smtClean="0">
                <a:solidFill>
                  <a:srgbClr val="000000"/>
                </a:solidFill>
                <a:latin typeface="Arial" panose="020B0604020202020204" pitchFamily="34" charset="0"/>
                <a:ea typeface="MS PGothic" panose="020B0600070205080204" pitchFamily="34" charset="-128"/>
              </a:rPr>
              <a:t>Provides a growing library of machine learning algorithms via </a:t>
            </a:r>
            <a:r>
              <a:rPr lang="en-US" altLang="en-US" sz="3200" b="0" dirty="0" err="1" smtClean="0">
                <a:solidFill>
                  <a:srgbClr val="000000"/>
                </a:solidFill>
                <a:latin typeface="Arial" panose="020B0604020202020204" pitchFamily="34" charset="0"/>
                <a:ea typeface="MS PGothic" panose="020B0600070205080204" pitchFamily="34" charset="-128"/>
              </a:rPr>
              <a:t>MLlib</a:t>
            </a:r>
            <a:endParaRPr lang="en-US" altLang="en-US" sz="3200" b="0" dirty="0" smtClean="0">
              <a:solidFill>
                <a:srgbClr val="000000"/>
              </a:solidFill>
              <a:latin typeface="Arial" panose="020B0604020202020204" pitchFamily="34" charset="0"/>
              <a:ea typeface="MS PGothic" panose="020B0600070205080204" pitchFamily="34" charset="-128"/>
            </a:endParaRPr>
          </a:p>
          <a:p>
            <a:endParaRPr lang="en-AU" dirty="0" smtClean="0"/>
          </a:p>
          <a:p>
            <a:endParaRPr lang="en-AU" dirty="0"/>
          </a:p>
        </p:txBody>
      </p:sp>
    </p:spTree>
    <p:extLst>
      <p:ext uri="{BB962C8B-B14F-4D97-AF65-F5344CB8AC3E}">
        <p14:creationId xmlns:p14="http://schemas.microsoft.com/office/powerpoint/2010/main" val="165830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smtClean="0"/>
              <a:t>Our vision of the role of Spark goes beyond others in the marketplace.</a:t>
            </a:r>
          </a:p>
          <a:p>
            <a:r>
              <a:rPr lang="en-US" altLang="en-US" dirty="0" smtClean="0"/>
              <a:t>Yes, as Hadoop vendors like Cloudera say, Spark is good at fast access to </a:t>
            </a:r>
            <a:r>
              <a:rPr lang="en-US" altLang="en-US" dirty="0" err="1" smtClean="0"/>
              <a:t>dat</a:t>
            </a:r>
            <a:r>
              <a:rPr lang="en-US" altLang="en-US" dirty="0" smtClean="0"/>
              <a:t> </a:t>
            </a:r>
            <a:r>
              <a:rPr lang="en-US" altLang="en-US" dirty="0" err="1" smtClean="0"/>
              <a:t>ain</a:t>
            </a:r>
            <a:r>
              <a:rPr lang="en-US" altLang="en-US" dirty="0" smtClean="0"/>
              <a:t> Hadoop and certainly we also see Spark fills a need there</a:t>
            </a:r>
          </a:p>
          <a:p>
            <a:r>
              <a:rPr lang="en-US" altLang="en-US" dirty="0" smtClean="0"/>
              <a:t>But we see those as only a small subset of the value of Spark.</a:t>
            </a:r>
          </a:p>
          <a:p>
            <a:r>
              <a:rPr lang="en-US" altLang="en-US" dirty="0" smtClean="0"/>
              <a:t>The </a:t>
            </a:r>
            <a:r>
              <a:rPr lang="en-US" altLang="en-US" dirty="0" err="1" smtClean="0"/>
              <a:t>tru</a:t>
            </a:r>
            <a:r>
              <a:rPr lang="en-US" altLang="en-US" dirty="0" smtClean="0"/>
              <a:t> value of Spark is that is enables more people </a:t>
            </a:r>
          </a:p>
          <a:p>
            <a:endParaRPr lang="en-US" dirty="0" smtClean="0"/>
          </a:p>
          <a:p>
            <a:pPr>
              <a:lnSpc>
                <a:spcPct val="100000"/>
              </a:lnSpc>
            </a:pPr>
            <a:r>
              <a:rPr lang="en-AU" altLang="en-US" sz="3600" b="1" dirty="0" smtClean="0">
                <a:solidFill>
                  <a:srgbClr val="E66F1A"/>
                </a:solidFill>
                <a:latin typeface="HelvNeue Bold for IBM"/>
                <a:ea typeface="HelvNeue Bold for IBM"/>
                <a:cs typeface="HelvNeue Bold for IBM"/>
              </a:rPr>
              <a:t>Now</a:t>
            </a:r>
          </a:p>
          <a:p>
            <a:pPr>
              <a:lnSpc>
                <a:spcPct val="100000"/>
              </a:lnSpc>
            </a:pPr>
            <a:r>
              <a:rPr lang="en-AU" altLang="en-US" dirty="0" smtClean="0">
                <a:solidFill>
                  <a:schemeClr val="tx1"/>
                </a:solidFill>
                <a:latin typeface="Helvetica Neue Light"/>
                <a:ea typeface="Helvetica Neue Light"/>
                <a:cs typeface="Helvetica Neue Light"/>
              </a:rPr>
              <a:t>IBM Open Platform with Apache Hadoop</a:t>
            </a:r>
          </a:p>
          <a:p>
            <a:pPr>
              <a:lnSpc>
                <a:spcPct val="100000"/>
              </a:lnSpc>
            </a:pPr>
            <a:r>
              <a:rPr lang="en-AU" altLang="en-US" dirty="0" smtClean="0">
                <a:solidFill>
                  <a:schemeClr val="tx1"/>
                </a:solidFill>
                <a:latin typeface="Helvetica Neue Light"/>
                <a:ea typeface="Helvetica Neue Light"/>
                <a:cs typeface="Helvetica Neue Light"/>
              </a:rPr>
              <a:t>IBM </a:t>
            </a:r>
            <a:r>
              <a:rPr lang="en-AU" altLang="en-US" dirty="0" err="1" smtClean="0">
                <a:solidFill>
                  <a:schemeClr val="tx1"/>
                </a:solidFill>
                <a:latin typeface="Helvetica Neue Light"/>
                <a:ea typeface="Helvetica Neue Light"/>
                <a:cs typeface="Helvetica Neue Light"/>
              </a:rPr>
              <a:t>InfoSphere</a:t>
            </a:r>
            <a:r>
              <a:rPr lang="en-AU" altLang="en-US" dirty="0" smtClean="0">
                <a:solidFill>
                  <a:schemeClr val="tx1"/>
                </a:solidFill>
                <a:latin typeface="Helvetica Neue Light"/>
                <a:ea typeface="Helvetica Neue Light"/>
                <a:cs typeface="Helvetica Neue Light"/>
              </a:rPr>
              <a:t> Streams</a:t>
            </a:r>
          </a:p>
          <a:p>
            <a:pPr>
              <a:lnSpc>
                <a:spcPct val="100000"/>
              </a:lnSpc>
            </a:pPr>
            <a:r>
              <a:rPr lang="en-AU" altLang="en-US" dirty="0" smtClean="0">
                <a:solidFill>
                  <a:schemeClr val="tx1"/>
                </a:solidFill>
                <a:latin typeface="Helvetica Neue Light"/>
                <a:ea typeface="Helvetica Neue Light"/>
                <a:cs typeface="Helvetica Neue Light"/>
              </a:rPr>
              <a:t>IBM Platform Computing</a:t>
            </a:r>
          </a:p>
          <a:p>
            <a:endParaRPr lang="en-AU" dirty="0" smtClean="0"/>
          </a:p>
          <a:p>
            <a:pPr defTabSz="914400"/>
            <a:r>
              <a:rPr lang="en-US" altLang="en-US" sz="3600" dirty="0" smtClean="0">
                <a:solidFill>
                  <a:srgbClr val="E66F1A"/>
                </a:solidFill>
                <a:latin typeface="HelvNeue Bold for IBM"/>
              </a:rPr>
              <a:t>Targeted for later in year</a:t>
            </a:r>
          </a:p>
          <a:p>
            <a:pPr defTabSz="914400">
              <a:spcBef>
                <a:spcPct val="20000"/>
              </a:spcBef>
            </a:pPr>
            <a:r>
              <a:rPr lang="en-US" altLang="en-US" sz="3200" b="0" dirty="0" smtClean="0">
                <a:latin typeface="Helvetica Neue Light"/>
              </a:rPr>
              <a:t>Apache Spark as a Service on IBM </a:t>
            </a:r>
            <a:r>
              <a:rPr lang="en-US" altLang="en-US" sz="3200" b="0" dirty="0" err="1" smtClean="0">
                <a:latin typeface="Helvetica Neue Light"/>
              </a:rPr>
              <a:t>Bluemix</a:t>
            </a:r>
            <a:r>
              <a:rPr lang="en-US" altLang="en-US" sz="3200" b="0" dirty="0" smtClean="0">
                <a:latin typeface="Helvetica Neue Light"/>
              </a:rPr>
              <a:t> (in beta)</a:t>
            </a:r>
          </a:p>
          <a:p>
            <a:pPr defTabSz="914400">
              <a:spcBef>
                <a:spcPct val="20000"/>
              </a:spcBef>
            </a:pPr>
            <a:r>
              <a:rPr lang="en-US" altLang="en-US" sz="3200" b="0" dirty="0" smtClean="0">
                <a:latin typeface="Helvetica Neue Light"/>
              </a:rPr>
              <a:t>IBM Watson Analytics</a:t>
            </a:r>
          </a:p>
          <a:p>
            <a:pPr defTabSz="914400">
              <a:spcBef>
                <a:spcPct val="20000"/>
              </a:spcBef>
            </a:pPr>
            <a:r>
              <a:rPr lang="en-US" altLang="en-US" sz="3200" b="0" dirty="0" smtClean="0">
                <a:latin typeface="Helvetica Neue Light"/>
              </a:rPr>
              <a:t>SPSS Modeler &amp; Analytics Server</a:t>
            </a:r>
          </a:p>
          <a:p>
            <a:pPr defTabSz="914400">
              <a:spcBef>
                <a:spcPct val="20000"/>
              </a:spcBef>
            </a:pPr>
            <a:r>
              <a:rPr lang="en-US" altLang="en-US" sz="3200" b="0" dirty="0" smtClean="0">
                <a:latin typeface="Helvetica Neue Light"/>
              </a:rPr>
              <a:t>IBM </a:t>
            </a:r>
            <a:r>
              <a:rPr lang="en-US" altLang="en-US" sz="3200" b="0" dirty="0" err="1" smtClean="0">
                <a:latin typeface="Helvetica Neue Light"/>
              </a:rPr>
              <a:t>DataWorks</a:t>
            </a:r>
            <a:endParaRPr lang="en-US" altLang="en-US" sz="3200" b="0" dirty="0" smtClean="0">
              <a:latin typeface="Helvetica Neue Light"/>
            </a:endParaRPr>
          </a:p>
          <a:p>
            <a:pPr defTabSz="914400">
              <a:spcBef>
                <a:spcPct val="20000"/>
              </a:spcBef>
            </a:pPr>
            <a:r>
              <a:rPr lang="en-US" altLang="en-US" sz="3200" b="0" dirty="0" smtClean="0">
                <a:latin typeface="Helvetica Neue Light"/>
              </a:rPr>
              <a:t>IBM </a:t>
            </a:r>
            <a:r>
              <a:rPr lang="en-US" altLang="en-US" sz="3200" b="0" dirty="0" err="1" smtClean="0">
                <a:latin typeface="Helvetica Neue Light"/>
              </a:rPr>
              <a:t>PureData</a:t>
            </a:r>
            <a:r>
              <a:rPr lang="en-US" altLang="en-US" sz="3200" b="0" dirty="0" smtClean="0">
                <a:latin typeface="Helvetica Neue Light"/>
              </a:rPr>
              <a:t> Systems with Fluid Query</a:t>
            </a:r>
          </a:p>
          <a:p>
            <a:pPr defTabSz="914400">
              <a:spcBef>
                <a:spcPct val="20000"/>
              </a:spcBef>
            </a:pPr>
            <a:r>
              <a:rPr lang="en-US" altLang="en-US" sz="3200" b="0" dirty="0" smtClean="0">
                <a:latin typeface="Helvetica Neue Light"/>
              </a:rPr>
              <a:t>IBM Commerce</a:t>
            </a:r>
          </a:p>
          <a:p>
            <a:endParaRPr lang="en-AU" dirty="0"/>
          </a:p>
        </p:txBody>
      </p:sp>
    </p:spTree>
    <p:extLst>
      <p:ext uri="{BB962C8B-B14F-4D97-AF65-F5344CB8AC3E}">
        <p14:creationId xmlns:p14="http://schemas.microsoft.com/office/powerpoint/2010/main" val="123596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064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13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Tx/>
              <a:buChar char="-"/>
            </a:pPr>
            <a:endParaRPr lang="en-US" sz="1200" dirty="0"/>
          </a:p>
        </p:txBody>
      </p:sp>
    </p:spTree>
    <p:extLst>
      <p:ext uri="{BB962C8B-B14F-4D97-AF65-F5344CB8AC3E}">
        <p14:creationId xmlns:p14="http://schemas.microsoft.com/office/powerpoint/2010/main" val="70913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2" indent="-457200">
              <a:buFontTx/>
              <a:buChar char="-"/>
            </a:pPr>
            <a:endParaRPr lang="en-US" sz="1200" baseline="0" dirty="0" smtClean="0"/>
          </a:p>
        </p:txBody>
      </p:sp>
    </p:spTree>
    <p:extLst>
      <p:ext uri="{BB962C8B-B14F-4D97-AF65-F5344CB8AC3E}">
        <p14:creationId xmlns:p14="http://schemas.microsoft.com/office/powerpoint/2010/main" val="1855769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3F68"/>
        </a:solidFill>
        <a:effectLst/>
      </p:bgPr>
    </p:bg>
    <p:spTree>
      <p:nvGrpSpPr>
        <p:cNvPr id="1" name=""/>
        <p:cNvGrpSpPr/>
        <p:nvPr/>
      </p:nvGrpSpPr>
      <p:grpSpPr>
        <a:xfrm>
          <a:off x="0" y="0"/>
          <a:ext cx="0" cy="0"/>
          <a:chOff x="0" y="0"/>
          <a:chExt cx="0" cy="0"/>
        </a:xfrm>
      </p:grpSpPr>
      <p:sp>
        <p:nvSpPr>
          <p:cNvPr id="5" name="Shape 5"/>
          <p:cNvSpPr>
            <a:spLocks noGrp="1"/>
          </p:cNvSpPr>
          <p:nvPr>
            <p:ph type="body"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pic>
        <p:nvPicPr>
          <p:cNvPr id="6" name="Big_Data_Graphic.png"/>
          <p:cNvPicPr/>
          <p:nvPr/>
        </p:nvPicPr>
        <p:blipFill>
          <a:blip r:embed="rId2">
            <a:extLst/>
          </a:blip>
          <a:srcRect t="3879" b="47669"/>
          <a:stretch>
            <a:fillRect/>
          </a:stretch>
        </p:blipFill>
        <p:spPr>
          <a:xfrm>
            <a:off x="11680768" y="7601486"/>
            <a:ext cx="12725401" cy="6140861"/>
          </a:xfrm>
          <a:prstGeom prst="rect">
            <a:avLst/>
          </a:prstGeom>
          <a:ln w="12700">
            <a:miter lim="400000"/>
          </a:ln>
        </p:spPr>
      </p:pic>
      <p:pic>
        <p:nvPicPr>
          <p:cNvPr id="7" name="IBM_Analytics_Icon.png"/>
          <p:cNvPicPr/>
          <p:nvPr/>
        </p:nvPicPr>
        <p:blipFill>
          <a:blip r:embed="rId3">
            <a:extLst/>
          </a:blip>
          <a:stretch>
            <a:fillRect/>
          </a:stretch>
        </p:blipFill>
        <p:spPr>
          <a:xfrm>
            <a:off x="764469" y="772410"/>
            <a:ext cx="3149601" cy="533401"/>
          </a:xfrm>
          <a:prstGeom prst="rect">
            <a:avLst/>
          </a:prstGeom>
          <a:ln w="12700">
            <a:miter lim="400000"/>
          </a:ln>
        </p:spPr>
      </p:pic>
      <p:sp>
        <p:nvSpPr>
          <p:cNvPr id="8" name="Shape 8"/>
          <p:cNvSpPr/>
          <p:nvPr userDrawn="1"/>
        </p:nvSpPr>
        <p:spPr>
          <a:xfrm>
            <a:off x="-33026" y="4813981"/>
            <a:ext cx="24450052" cy="3458554"/>
          </a:xfrm>
          <a:prstGeom prst="rect">
            <a:avLst/>
          </a:prstGeom>
          <a:solidFill>
            <a:srgbClr val="82D1F5"/>
          </a:solidFill>
          <a:ln w="12700">
            <a:miter lim="400000"/>
          </a:ln>
        </p:spPr>
        <p:txBody>
          <a:bodyPr lIns="0" tIns="0" rIns="0" bIns="0" anchor="ctr"/>
          <a:lstStyle/>
          <a:p>
            <a:pPr lvl="0">
              <a:defRPr sz="3200">
                <a:solidFill>
                  <a:srgbClr val="FFFFFF"/>
                </a:solidFill>
              </a:defRPr>
            </a:pPr>
            <a:endParaRPr/>
          </a:p>
        </p:txBody>
      </p:sp>
      <p:pic>
        <p:nvPicPr>
          <p:cNvPr id="9" name="Big_Data_Graphic-filtered.png"/>
          <p:cNvPicPr/>
          <p:nvPr userDrawn="1"/>
        </p:nvPicPr>
        <p:blipFill>
          <a:blip r:embed="rId4">
            <a:alphaModFix amt="25021"/>
            <a:extLst/>
          </a:blip>
          <a:srcRect t="34059" b="45828"/>
          <a:stretch>
            <a:fillRect/>
          </a:stretch>
        </p:blipFill>
        <p:spPr>
          <a:xfrm>
            <a:off x="6860739" y="4832459"/>
            <a:ext cx="17179870" cy="3441282"/>
          </a:xfrm>
          <a:prstGeom prst="rect">
            <a:avLst/>
          </a:prstGeom>
          <a:ln w="12700">
            <a:miter lim="400000"/>
          </a:ln>
        </p:spPr>
      </p:pic>
      <p:pic>
        <p:nvPicPr>
          <p:cNvPr id="10" name="Smarter_Planet_Logo.png"/>
          <p:cNvPicPr/>
          <p:nvPr/>
        </p:nvPicPr>
        <p:blipFill>
          <a:blip r:embed="rId5">
            <a:extLst/>
          </a:blip>
          <a:stretch>
            <a:fillRect/>
          </a:stretch>
        </p:blipFill>
        <p:spPr>
          <a:xfrm>
            <a:off x="20385045" y="792883"/>
            <a:ext cx="3256361" cy="879219"/>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76400" y="12712701"/>
            <a:ext cx="5486400" cy="730251"/>
          </a:xfrm>
          <a:prstGeom prst="rect">
            <a:avLst/>
          </a:prstGeom>
        </p:spPr>
        <p:txBody>
          <a:bodyPr/>
          <a:lstStyle/>
          <a:p>
            <a:pPr>
              <a:defRPr/>
            </a:pPr>
            <a:fld id="{71EAAF62-845F-4AB8-8309-4A7584B06E95}" type="datetime3">
              <a:rPr lang="en-US" altLang="en-US" smtClean="0"/>
              <a:pPr>
                <a:defRPr/>
              </a:pPr>
              <a:t>14 March 2016</a:t>
            </a:fld>
            <a:endParaRPr lang="en-US" altLang="en-US"/>
          </a:p>
        </p:txBody>
      </p:sp>
      <p:sp>
        <p:nvSpPr>
          <p:cNvPr id="5" name="Footer Placeholder 4"/>
          <p:cNvSpPr>
            <a:spLocks noGrp="1"/>
          </p:cNvSpPr>
          <p:nvPr>
            <p:ph type="ftr" sz="quarter" idx="11"/>
          </p:nvPr>
        </p:nvSpPr>
        <p:spPr>
          <a:xfrm>
            <a:off x="8077200" y="12712701"/>
            <a:ext cx="8229600" cy="730251"/>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17221200" y="12712701"/>
            <a:ext cx="5486400" cy="730251"/>
          </a:xfrm>
          <a:prstGeom prst="rect">
            <a:avLst/>
          </a:prstGeom>
        </p:spPr>
        <p:txBody>
          <a:bodyPr/>
          <a:lstStyle/>
          <a:p>
            <a:pPr>
              <a:defRPr/>
            </a:pPr>
            <a:fld id="{A9E3EBEC-7AD7-44EC-A488-DABC32AA4A12}" type="slidenum">
              <a:rPr lang="en-US" altLang="en-US" smtClean="0"/>
              <a:pPr>
                <a:defRPr/>
              </a:pPr>
              <a:t>‹#›</a:t>
            </a:fld>
            <a:endParaRPr lang="en-US" altLang="en-US"/>
          </a:p>
        </p:txBody>
      </p:sp>
    </p:spTree>
    <p:extLst>
      <p:ext uri="{BB962C8B-B14F-4D97-AF65-F5344CB8AC3E}">
        <p14:creationId xmlns:p14="http://schemas.microsoft.com/office/powerpoint/2010/main" val="8089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3F68"/>
        </a:solidFill>
        <a:effectLst/>
      </p:bgPr>
    </p:bg>
    <p:spTree>
      <p:nvGrpSpPr>
        <p:cNvPr id="1" name=""/>
        <p:cNvGrpSpPr/>
        <p:nvPr/>
      </p:nvGrpSpPr>
      <p:grpSpPr>
        <a:xfrm>
          <a:off x="0" y="0"/>
          <a:ext cx="0" cy="0"/>
          <a:chOff x="0" y="0"/>
          <a:chExt cx="0" cy="0"/>
        </a:xfrm>
      </p:grpSpPr>
      <p:pic>
        <p:nvPicPr>
          <p:cNvPr id="12" name="Big_Data_Graphic.png"/>
          <p:cNvPicPr/>
          <p:nvPr/>
        </p:nvPicPr>
        <p:blipFill>
          <a:blip r:embed="rId2">
            <a:extLst/>
          </a:blip>
          <a:srcRect l="39604" t="3879" b="66860"/>
          <a:stretch>
            <a:fillRect/>
          </a:stretch>
        </p:blipFill>
        <p:spPr>
          <a:xfrm rot="10800000">
            <a:off x="18024853" y="-1564"/>
            <a:ext cx="6344537" cy="3061473"/>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with Heading">
    <p:bg>
      <p:bgPr>
        <a:solidFill>
          <a:srgbClr val="003F68"/>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933450" y="3128963"/>
            <a:ext cx="16994188" cy="8734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8"/>
          <p:cNvSpPr>
            <a:spLocks noGrp="1"/>
          </p:cNvSpPr>
          <p:nvPr>
            <p:ph type="body" sz="quarter" idx="10" hasCustomPrompt="1"/>
          </p:nvPr>
        </p:nvSpPr>
        <p:spPr>
          <a:xfrm>
            <a:off x="934178" y="751769"/>
            <a:ext cx="15934095" cy="1323975"/>
          </a:xfrm>
        </p:spPr>
        <p:txBody>
          <a:bodyPr>
            <a:noAutofit/>
          </a:bodyPr>
          <a:lstStyle>
            <a:lvl1pPr marL="0" indent="0">
              <a:buNone/>
              <a:defRPr lang="en-AU" sz="8000" dirty="0">
                <a:solidFill>
                  <a:srgbClr val="FFFFFF"/>
                </a:solidFill>
                <a:latin typeface="Arial"/>
                <a:ea typeface="Arial"/>
                <a:cs typeface="Arial"/>
                <a:sym typeface="Arial"/>
              </a:defRPr>
            </a:lvl1pPr>
          </a:lstStyle>
          <a:p>
            <a:pPr lvl="0"/>
            <a:r>
              <a:rPr lang="en-AU" dirty="0" smtClean="0"/>
              <a:t>Heading</a:t>
            </a:r>
            <a:endParaRPr lang="en-AU" dirty="0"/>
          </a:p>
        </p:txBody>
      </p:sp>
      <p:pic>
        <p:nvPicPr>
          <p:cNvPr id="20" name="Big_Data_Graphic.png"/>
          <p:cNvPicPr/>
          <p:nvPr/>
        </p:nvPicPr>
        <p:blipFill>
          <a:blip r:embed="rId2">
            <a:extLst/>
          </a:blip>
          <a:srcRect l="33436" t="3879" b="65998"/>
          <a:stretch>
            <a:fillRect/>
          </a:stretch>
        </p:blipFill>
        <p:spPr>
          <a:xfrm rot="10800000">
            <a:off x="15903162" y="-6412"/>
            <a:ext cx="8470486" cy="3817763"/>
          </a:xfrm>
          <a:prstGeom prst="rect">
            <a:avLst/>
          </a:prstGeom>
          <a:ln w="12700">
            <a:miter lim="400000"/>
          </a:ln>
        </p:spPr>
      </p:pic>
      <p:pic>
        <p:nvPicPr>
          <p:cNvPr id="21" name="IBM-white-logo&amp;space.png"/>
          <p:cNvPicPr/>
          <p:nvPr/>
        </p:nvPicPr>
        <p:blipFill>
          <a:blip r:embed="rId3">
            <a:extLst/>
          </a:blip>
          <a:stretch>
            <a:fillRect/>
          </a:stretch>
        </p:blipFill>
        <p:spPr>
          <a:xfrm>
            <a:off x="21515951" y="12294227"/>
            <a:ext cx="2143392" cy="841647"/>
          </a:xfrm>
          <a:prstGeom prst="rect">
            <a:avLst/>
          </a:prstGeom>
          <a:ln w="12700">
            <a:miter lim="400000"/>
          </a:ln>
        </p:spPr>
      </p:pic>
      <p:pic>
        <p:nvPicPr>
          <p:cNvPr id="22" name="IBM_Analytics_Icon.png"/>
          <p:cNvPicPr/>
          <p:nvPr/>
        </p:nvPicPr>
        <p:blipFill>
          <a:blip r:embed="rId4">
            <a:extLst/>
          </a:blip>
          <a:stretch>
            <a:fillRect/>
          </a:stretch>
        </p:blipFill>
        <p:spPr>
          <a:xfrm>
            <a:off x="820849" y="12706140"/>
            <a:ext cx="3149601" cy="533401"/>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rgbClr val="003F68"/>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933450" y="3128963"/>
            <a:ext cx="16994188" cy="8734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8"/>
          <p:cNvSpPr>
            <a:spLocks noGrp="1"/>
          </p:cNvSpPr>
          <p:nvPr>
            <p:ph type="body" sz="quarter" idx="10" hasCustomPrompt="1"/>
          </p:nvPr>
        </p:nvSpPr>
        <p:spPr>
          <a:xfrm>
            <a:off x="934178" y="751769"/>
            <a:ext cx="15934095" cy="1323975"/>
          </a:xfrm>
        </p:spPr>
        <p:txBody>
          <a:bodyPr>
            <a:noAutofit/>
          </a:bodyPr>
          <a:lstStyle>
            <a:lvl1pPr marL="0" indent="0">
              <a:buNone/>
              <a:defRPr lang="en-AU" sz="8000" dirty="0">
                <a:solidFill>
                  <a:srgbClr val="FFFFFF"/>
                </a:solidFill>
                <a:latin typeface="Arial"/>
                <a:ea typeface="Arial"/>
                <a:cs typeface="Arial"/>
                <a:sym typeface="Arial"/>
              </a:defRPr>
            </a:lvl1pPr>
          </a:lstStyle>
          <a:p>
            <a:pPr lvl="0"/>
            <a:r>
              <a:rPr lang="en-AU" dirty="0" smtClean="0"/>
              <a:t>Heading</a:t>
            </a:r>
            <a:endParaRPr lang="en-AU" dirty="0"/>
          </a:p>
        </p:txBody>
      </p:sp>
      <p:pic>
        <p:nvPicPr>
          <p:cNvPr id="20" name="Big_Data_Graphic.png"/>
          <p:cNvPicPr/>
          <p:nvPr/>
        </p:nvPicPr>
        <p:blipFill>
          <a:blip r:embed="rId2">
            <a:extLst/>
          </a:blip>
          <a:srcRect l="33436" t="3879" b="65998"/>
          <a:stretch>
            <a:fillRect/>
          </a:stretch>
        </p:blipFill>
        <p:spPr>
          <a:xfrm rot="10800000">
            <a:off x="15903162" y="-6412"/>
            <a:ext cx="8470486" cy="3817763"/>
          </a:xfrm>
          <a:prstGeom prst="rect">
            <a:avLst/>
          </a:prstGeom>
          <a:ln w="12700">
            <a:miter lim="400000"/>
          </a:ln>
        </p:spPr>
      </p:pic>
      <p:pic>
        <p:nvPicPr>
          <p:cNvPr id="21" name="IBM-white-logo&amp;space.png"/>
          <p:cNvPicPr/>
          <p:nvPr/>
        </p:nvPicPr>
        <p:blipFill>
          <a:blip r:embed="rId3">
            <a:extLst/>
          </a:blip>
          <a:stretch>
            <a:fillRect/>
          </a:stretch>
        </p:blipFill>
        <p:spPr>
          <a:xfrm>
            <a:off x="21515951" y="12294227"/>
            <a:ext cx="2143392" cy="841647"/>
          </a:xfrm>
          <a:prstGeom prst="rect">
            <a:avLst/>
          </a:prstGeom>
          <a:ln w="12700">
            <a:miter lim="400000"/>
          </a:ln>
        </p:spPr>
      </p:pic>
      <p:pic>
        <p:nvPicPr>
          <p:cNvPr id="22" name="IBM_Analytics_Icon.png"/>
          <p:cNvPicPr/>
          <p:nvPr/>
        </p:nvPicPr>
        <p:blipFill>
          <a:blip r:embed="rId4">
            <a:extLst/>
          </a:blip>
          <a:stretch>
            <a:fillRect/>
          </a:stretch>
        </p:blipFill>
        <p:spPr>
          <a:xfrm>
            <a:off x="820849" y="12706140"/>
            <a:ext cx="3149601" cy="533401"/>
          </a:xfrm>
          <a:prstGeom prst="rect">
            <a:avLst/>
          </a:prstGeom>
          <a:ln w="12700">
            <a:miter lim="400000"/>
          </a:ln>
        </p:spPr>
      </p:pic>
    </p:spTree>
    <p:extLst>
      <p:ext uri="{BB962C8B-B14F-4D97-AF65-F5344CB8AC3E}">
        <p14:creationId xmlns:p14="http://schemas.microsoft.com/office/powerpoint/2010/main" val="41953960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112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pPr>
            <a:r>
              <a:rPr sz="11200"/>
              <a:t>Title Text</a:t>
            </a:r>
          </a:p>
        </p:txBody>
      </p:sp>
      <p:sp>
        <p:nvSpPr>
          <p:cNvPr id="30" name="Shape 30"/>
          <p:cNvSpPr>
            <a:spLocks noGrp="1"/>
          </p:cNvSpPr>
          <p:nvPr>
            <p:ph type="body" idx="1"/>
          </p:nvPr>
        </p:nvSpPr>
        <p:spPr>
          <a:xfrm>
            <a:off x="4387453" y="3661171"/>
            <a:ext cx="7500938" cy="8840392"/>
          </a:xfrm>
          <a:prstGeom prst="rect">
            <a:avLst/>
          </a:prstGeom>
        </p:spPr>
        <p:txBody>
          <a:bodyPr/>
          <a:lstStyle>
            <a:lvl1pPr marL="465364" indent="-465364">
              <a:spcBef>
                <a:spcPts val="3200"/>
              </a:spcBef>
              <a:defRPr sz="3800"/>
            </a:lvl1pPr>
            <a:lvl2pPr marL="808264" indent="-465364">
              <a:spcBef>
                <a:spcPts val="3200"/>
              </a:spcBef>
              <a:defRPr sz="3800"/>
            </a:lvl2pPr>
            <a:lvl3pPr marL="1151164" indent="-465364">
              <a:spcBef>
                <a:spcPts val="3200"/>
              </a:spcBef>
              <a:defRPr sz="3800"/>
            </a:lvl3pPr>
            <a:lvl4pPr marL="1494064" indent="-465364">
              <a:spcBef>
                <a:spcPts val="3200"/>
              </a:spcBef>
              <a:defRPr sz="3800"/>
            </a:lvl4pPr>
            <a:lvl5pPr marL="1836964" indent="-465364">
              <a:spcBef>
                <a:spcPts val="3200"/>
              </a:spcBef>
              <a:defRPr sz="3800"/>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2" name="Shape 32"/>
          <p:cNvSpPr>
            <a:spLocks noGrp="1"/>
          </p:cNvSpPr>
          <p:nvPr>
            <p:ph type="body" idx="1"/>
          </p:nvPr>
        </p:nvSpPr>
        <p:spPr>
          <a:xfrm>
            <a:off x="4387453" y="1785937"/>
            <a:ext cx="15609094" cy="10144126"/>
          </a:xfrm>
          <a:prstGeom prst="rect">
            <a:avLst/>
          </a:prstGeom>
        </p:spPr>
        <p:txBody>
          <a:body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3" r:id="rId5"/>
    <p:sldLayoutId id="2147483655" r:id="rId6"/>
    <p:sldLayoutId id="2147483656" r:id="rId7"/>
    <p:sldLayoutId id="2147483657" r:id="rId8"/>
    <p:sldLayoutId id="2147483658" r:id="rId9"/>
    <p:sldLayoutId id="2147483659" r:id="rId10"/>
    <p:sldLayoutId id="2147483660" r:id="rId11"/>
    <p:sldLayoutId id="2147483662" r:id="rId12"/>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tif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hyperlink" Target="http://www.google.com.au/url?sa=i&amp;rct=j&amp;q=&amp;esrc=s&amp;source=images&amp;cd=&amp;cad=rja&amp;uact=8&amp;ved=0ahUKEwjSoeuu0LLLAhUMcI4KHRwIA_8QjRwIBw&amp;url=http://www.fanpop.com/clubs/flight-of-the-conchords/images/1118337/title/camera-phone-photo&amp;psig=AFQjCNGHQ3p74Rj5go6thpDamjKMh89QwQ&amp;ust=1457579338229386"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536" t="24567" r="15269" b="5458"/>
          <a:stretch/>
        </p:blipFill>
        <p:spPr bwMode="auto">
          <a:xfrm>
            <a:off x="-22303" y="-9462"/>
            <a:ext cx="24577287" cy="1372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Title_PNG.png"/>
          <p:cNvPicPr/>
          <p:nvPr/>
        </p:nvPicPr>
        <p:blipFill>
          <a:blip r:embed="rId3">
            <a:extLst/>
          </a:blip>
          <a:stretch>
            <a:fillRect/>
          </a:stretch>
        </p:blipFill>
        <p:spPr>
          <a:xfrm>
            <a:off x="800339" y="3106878"/>
            <a:ext cx="20256501" cy="1041401"/>
          </a:xfrm>
          <a:prstGeom prst="rect">
            <a:avLst/>
          </a:prstGeom>
          <a:ln w="12700">
            <a:miter lim="400000"/>
          </a:ln>
        </p:spPr>
      </p:pic>
    </p:spTree>
    <p:extLst>
      <p:ext uri="{BB962C8B-B14F-4D97-AF65-F5344CB8AC3E}">
        <p14:creationId xmlns:p14="http://schemas.microsoft.com/office/powerpoint/2010/main" val="149091379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756040" y="8377462"/>
            <a:ext cx="6498574" cy="22570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pPr>
            <a:r>
              <a:rPr sz="2800" dirty="0">
                <a:solidFill>
                  <a:schemeClr val="bg1"/>
                </a:solidFill>
                <a:latin typeface="Helvetica Neue Light"/>
                <a:ea typeface="Helvetica Neue Light"/>
                <a:cs typeface="Helvetica Neue Light"/>
                <a:sym typeface="Helvetica Neue Light"/>
              </a:rPr>
              <a:t>Put right data to work for the job at hand</a:t>
            </a:r>
          </a:p>
          <a:p>
            <a:pPr lvl="0" algn="l">
              <a:defRPr sz="1800"/>
            </a:pPr>
            <a:endParaRPr sz="2800" dirty="0">
              <a:solidFill>
                <a:schemeClr val="bg1"/>
              </a:solidFill>
              <a:latin typeface="Helvetica Neue Light"/>
              <a:ea typeface="Helvetica Neue Light"/>
              <a:cs typeface="Helvetica Neue Light"/>
              <a:sym typeface="Helvetica Neue Light"/>
            </a:endParaRPr>
          </a:p>
          <a:p>
            <a:pPr lvl="0" algn="l">
              <a:defRPr sz="1800"/>
            </a:pPr>
            <a:r>
              <a:rPr sz="2800" dirty="0">
                <a:solidFill>
                  <a:schemeClr val="bg1"/>
                </a:solidFill>
                <a:latin typeface="Helvetica Neue Light"/>
                <a:ea typeface="Helvetica Neue Light"/>
                <a:cs typeface="Helvetica Neue Light"/>
                <a:sym typeface="Helvetica Neue Light"/>
              </a:rPr>
              <a:t>Abstract data access complexity</a:t>
            </a:r>
          </a:p>
          <a:p>
            <a:pPr lvl="0" algn="l">
              <a:defRPr sz="1800"/>
            </a:pPr>
            <a:endParaRPr sz="2800" dirty="0">
              <a:solidFill>
                <a:schemeClr val="bg1"/>
              </a:solidFill>
              <a:latin typeface="Helvetica Neue Light"/>
              <a:ea typeface="Helvetica Neue Light"/>
              <a:cs typeface="Helvetica Neue Light"/>
              <a:sym typeface="Helvetica Neue Light"/>
            </a:endParaRPr>
          </a:p>
          <a:p>
            <a:pPr lvl="0" algn="l">
              <a:defRPr sz="1800"/>
            </a:pPr>
            <a:r>
              <a:rPr sz="2800" dirty="0">
                <a:solidFill>
                  <a:schemeClr val="bg1"/>
                </a:solidFill>
                <a:latin typeface="Helvetica Neue Light"/>
                <a:ea typeface="Helvetica Neue Light"/>
                <a:cs typeface="Helvetica Neue Light"/>
                <a:sym typeface="Helvetica Neue Light"/>
              </a:rPr>
              <a:t>Enable real-time solutions</a:t>
            </a:r>
          </a:p>
        </p:txBody>
      </p:sp>
      <p:sp>
        <p:nvSpPr>
          <p:cNvPr id="191" name="Shape 191"/>
          <p:cNvSpPr/>
          <p:nvPr/>
        </p:nvSpPr>
        <p:spPr>
          <a:xfrm flipH="1">
            <a:off x="7765304" y="6983033"/>
            <a:ext cx="1" cy="4480658"/>
          </a:xfrm>
          <a:prstGeom prst="line">
            <a:avLst/>
          </a:prstGeom>
          <a:ln w="38100">
            <a:solidFill>
              <a:srgbClr val="02B4A0"/>
            </a:solidFill>
            <a:prstDash val="sysDot"/>
            <a:miter lim="400000"/>
          </a:ln>
        </p:spPr>
        <p:txBody>
          <a:bodyPr lIns="0" tIns="0" rIns="0" bIns="0" anchor="ctr"/>
          <a:lstStyle/>
          <a:p>
            <a:pPr lvl="0">
              <a:defRPr sz="3200"/>
            </a:pPr>
            <a:endParaRPr sz="3600"/>
          </a:p>
        </p:txBody>
      </p:sp>
      <p:sp>
        <p:nvSpPr>
          <p:cNvPr id="192" name="Shape 192"/>
          <p:cNvSpPr/>
          <p:nvPr/>
        </p:nvSpPr>
        <p:spPr>
          <a:xfrm>
            <a:off x="8995607" y="8377462"/>
            <a:ext cx="6428042" cy="22570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pPr>
            <a:r>
              <a:rPr sz="2800" dirty="0">
                <a:solidFill>
                  <a:schemeClr val="bg1"/>
                </a:solidFill>
                <a:latin typeface="Helvetica Neue Light"/>
                <a:ea typeface="Helvetica Neue Light"/>
                <a:cs typeface="Helvetica Neue Light"/>
                <a:sym typeface="Helvetica Neue Light"/>
              </a:rPr>
              <a:t>Build analytics applications</a:t>
            </a:r>
          </a:p>
          <a:p>
            <a:pPr lvl="0" algn="l">
              <a:defRPr sz="1800"/>
            </a:pPr>
            <a:endParaRPr sz="2800" dirty="0">
              <a:solidFill>
                <a:schemeClr val="bg1"/>
              </a:solidFill>
              <a:latin typeface="Helvetica Neue Light"/>
              <a:ea typeface="Helvetica Neue Light"/>
              <a:cs typeface="Helvetica Neue Light"/>
              <a:sym typeface="Helvetica Neue Light"/>
            </a:endParaRPr>
          </a:p>
          <a:p>
            <a:pPr lvl="0" algn="l">
              <a:defRPr sz="1800"/>
            </a:pPr>
            <a:r>
              <a:rPr sz="2800" dirty="0" err="1" smtClean="0">
                <a:solidFill>
                  <a:schemeClr val="bg1"/>
                </a:solidFill>
                <a:latin typeface="Helvetica Neue Light"/>
                <a:ea typeface="Helvetica Neue Light"/>
                <a:cs typeface="Helvetica Neue Light"/>
                <a:sym typeface="Helvetica Neue Light"/>
              </a:rPr>
              <a:t>Optimi</a:t>
            </a:r>
            <a:r>
              <a:rPr lang="en-AU" sz="2800" dirty="0" smtClean="0">
                <a:solidFill>
                  <a:schemeClr val="bg1"/>
                </a:solidFill>
                <a:latin typeface="Helvetica Neue Light"/>
                <a:ea typeface="Helvetica Neue Light"/>
                <a:cs typeface="Helvetica Neue Light"/>
                <a:sym typeface="Helvetica Neue Light"/>
              </a:rPr>
              <a:t>s</a:t>
            </a:r>
            <a:r>
              <a:rPr sz="2800" dirty="0" smtClean="0">
                <a:solidFill>
                  <a:schemeClr val="bg1"/>
                </a:solidFill>
                <a:latin typeface="Helvetica Neue Light"/>
                <a:ea typeface="Helvetica Neue Light"/>
                <a:cs typeface="Helvetica Neue Light"/>
                <a:sym typeface="Helvetica Neue Light"/>
              </a:rPr>
              <a:t>e </a:t>
            </a:r>
            <a:r>
              <a:rPr sz="2800" dirty="0">
                <a:solidFill>
                  <a:schemeClr val="bg1"/>
                </a:solidFill>
                <a:latin typeface="Helvetica Neue Light"/>
                <a:ea typeface="Helvetica Neue Light"/>
                <a:cs typeface="Helvetica Neue Light"/>
                <a:sym typeface="Helvetica Neue Light"/>
              </a:rPr>
              <a:t>performance</a:t>
            </a:r>
          </a:p>
          <a:p>
            <a:pPr lvl="0" algn="l">
              <a:defRPr sz="1800"/>
            </a:pPr>
            <a:endParaRPr sz="2800" dirty="0">
              <a:solidFill>
                <a:schemeClr val="bg1"/>
              </a:solidFill>
              <a:latin typeface="Helvetica Neue Light"/>
              <a:ea typeface="Helvetica Neue Light"/>
              <a:cs typeface="Helvetica Neue Light"/>
              <a:sym typeface="Helvetica Neue Light"/>
            </a:endParaRPr>
          </a:p>
          <a:p>
            <a:pPr lvl="0" algn="l">
              <a:defRPr sz="1800"/>
            </a:pPr>
            <a:r>
              <a:rPr sz="2800" dirty="0">
                <a:solidFill>
                  <a:schemeClr val="bg1"/>
                </a:solidFill>
                <a:latin typeface="Helvetica Neue Light"/>
                <a:ea typeface="Helvetica Neue Light"/>
                <a:cs typeface="Helvetica Neue Light"/>
                <a:sym typeface="Helvetica Neue Light"/>
              </a:rPr>
              <a:t>Leverages machine learning embedded</a:t>
            </a:r>
          </a:p>
        </p:txBody>
      </p:sp>
      <p:sp>
        <p:nvSpPr>
          <p:cNvPr id="193" name="Shape 193"/>
          <p:cNvSpPr/>
          <p:nvPr/>
        </p:nvSpPr>
        <p:spPr>
          <a:xfrm>
            <a:off x="17532041" y="8461285"/>
            <a:ext cx="5498300" cy="22570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pPr>
            <a:r>
              <a:rPr sz="2800" dirty="0">
                <a:solidFill>
                  <a:schemeClr val="bg1"/>
                </a:solidFill>
                <a:latin typeface="Helvetica Neue Light"/>
                <a:ea typeface="Helvetica Neue Light"/>
                <a:cs typeface="Helvetica Neue Light"/>
                <a:sym typeface="Helvetica Neue Light"/>
              </a:rPr>
              <a:t>Identify patterns, trends, and risks</a:t>
            </a:r>
          </a:p>
          <a:p>
            <a:pPr lvl="0" algn="l">
              <a:defRPr sz="1800"/>
            </a:pPr>
            <a:endParaRPr sz="2800" dirty="0">
              <a:solidFill>
                <a:schemeClr val="bg1"/>
              </a:solidFill>
              <a:latin typeface="Helvetica Neue Light"/>
              <a:ea typeface="Helvetica Neue Light"/>
              <a:cs typeface="Helvetica Neue Light"/>
              <a:sym typeface="Helvetica Neue Light"/>
            </a:endParaRPr>
          </a:p>
          <a:p>
            <a:pPr lvl="0" algn="l">
              <a:defRPr sz="1800"/>
            </a:pPr>
            <a:r>
              <a:rPr sz="2800" dirty="0">
                <a:solidFill>
                  <a:schemeClr val="bg1"/>
                </a:solidFill>
                <a:latin typeface="Helvetica Neue Light"/>
                <a:ea typeface="Helvetica Neue Light"/>
                <a:cs typeface="Helvetica Neue Light"/>
                <a:sym typeface="Helvetica Neue Light"/>
              </a:rPr>
              <a:t>Discover new actionable insights</a:t>
            </a:r>
          </a:p>
          <a:p>
            <a:pPr lvl="0" algn="l">
              <a:defRPr sz="1800"/>
            </a:pPr>
            <a:endParaRPr sz="2800" dirty="0">
              <a:solidFill>
                <a:schemeClr val="bg1"/>
              </a:solidFill>
              <a:latin typeface="Helvetica Neue Light"/>
              <a:ea typeface="Helvetica Neue Light"/>
              <a:cs typeface="Helvetica Neue Light"/>
              <a:sym typeface="Helvetica Neue Light"/>
            </a:endParaRPr>
          </a:p>
          <a:p>
            <a:pPr lvl="0" algn="l">
              <a:defRPr sz="1800"/>
            </a:pPr>
            <a:r>
              <a:rPr sz="2800" dirty="0">
                <a:solidFill>
                  <a:schemeClr val="bg1"/>
                </a:solidFill>
                <a:latin typeface="Helvetica Neue Light"/>
                <a:ea typeface="Helvetica Neue Light"/>
                <a:cs typeface="Helvetica Neue Light"/>
                <a:sym typeface="Helvetica Neue Light"/>
              </a:rPr>
              <a:t>Build new models</a:t>
            </a:r>
          </a:p>
        </p:txBody>
      </p:sp>
      <p:sp>
        <p:nvSpPr>
          <p:cNvPr id="194" name="Shape 194"/>
          <p:cNvSpPr/>
          <p:nvPr/>
        </p:nvSpPr>
        <p:spPr>
          <a:xfrm>
            <a:off x="17621837" y="11589838"/>
            <a:ext cx="5698676"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700" i="1" u="sng">
                <a:solidFill>
                  <a:srgbClr val="02B4A0"/>
                </a:solidFill>
              </a:defRPr>
            </a:lvl1pPr>
          </a:lstStyle>
          <a:p>
            <a:pPr lvl="0">
              <a:defRPr sz="1800" i="0" u="none">
                <a:solidFill>
                  <a:srgbClr val="000000"/>
                </a:solidFill>
              </a:defRPr>
            </a:pPr>
            <a:r>
              <a:rPr sz="2800" i="1" u="sng" dirty="0">
                <a:solidFill>
                  <a:srgbClr val="02B4A0"/>
                </a:solidFill>
              </a:rPr>
              <a:t>https://datascientistworkbench.com</a:t>
            </a:r>
          </a:p>
        </p:txBody>
      </p:sp>
      <p:sp>
        <p:nvSpPr>
          <p:cNvPr id="202" name="Shape 202"/>
          <p:cNvSpPr/>
          <p:nvPr/>
        </p:nvSpPr>
        <p:spPr>
          <a:xfrm>
            <a:off x="16280820" y="6983033"/>
            <a:ext cx="1" cy="4480658"/>
          </a:xfrm>
          <a:prstGeom prst="line">
            <a:avLst/>
          </a:prstGeom>
          <a:ln w="38100">
            <a:solidFill>
              <a:srgbClr val="02B4A0"/>
            </a:solidFill>
            <a:prstDash val="sysDot"/>
            <a:miter lim="400000"/>
          </a:ln>
        </p:spPr>
        <p:txBody>
          <a:bodyPr lIns="0" tIns="0" rIns="0" bIns="0" anchor="ctr"/>
          <a:lstStyle/>
          <a:p>
            <a:pPr lvl="0">
              <a:defRPr sz="3200"/>
            </a:pPr>
            <a:endParaRPr sz="3600"/>
          </a:p>
        </p:txBody>
      </p:sp>
      <p:sp>
        <p:nvSpPr>
          <p:cNvPr id="2" name="Text Placeholder 1"/>
          <p:cNvSpPr>
            <a:spLocks noGrp="1"/>
          </p:cNvSpPr>
          <p:nvPr>
            <p:ph type="body" sz="quarter" idx="10"/>
          </p:nvPr>
        </p:nvSpPr>
        <p:spPr/>
        <p:txBody>
          <a:bodyPr/>
          <a:lstStyle/>
          <a:p>
            <a:pPr lvl="0"/>
            <a:r>
              <a:rPr lang="en-AU" sz="6000" dirty="0"/>
              <a:t>Who uses Spark</a:t>
            </a:r>
            <a:r>
              <a:rPr lang="en-AU" sz="6000" dirty="0" smtClean="0"/>
              <a:t>?</a:t>
            </a:r>
            <a:endParaRPr lang="en-AU" sz="6000" dirty="0"/>
          </a:p>
        </p:txBody>
      </p:sp>
      <p:pic>
        <p:nvPicPr>
          <p:cNvPr id="13"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5794" y="5804175"/>
            <a:ext cx="229076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074566" y="3994239"/>
            <a:ext cx="4413250" cy="914400"/>
          </a:xfrm>
          <a:prstGeom prst="rect">
            <a:avLst/>
          </a:prstGeom>
        </p:spPr>
        <p:txBody>
          <a:bodyPr wrap="none">
            <a:spAutoFit/>
          </a:bodyPr>
          <a:lstStyle/>
          <a:p>
            <a:pPr algn="ctr" eaLnBrk="1" hangingPunct="1"/>
            <a:r>
              <a:rPr lang="en-US" altLang="en-US" sz="5400" b="0" dirty="0">
                <a:solidFill>
                  <a:srgbClr val="16A78F"/>
                </a:solidFill>
                <a:latin typeface="HelvNeue Light for IBM"/>
                <a:ea typeface="HelvNeue Light for IBM"/>
                <a:cs typeface="HelvNeue Light for IBM"/>
              </a:rPr>
              <a:t>Data Scientist</a:t>
            </a:r>
            <a:endParaRPr lang="en-US" altLang="en-US" b="0" dirty="0">
              <a:solidFill>
                <a:srgbClr val="16A78F"/>
              </a:solidFill>
              <a:latin typeface="HelvNeue Light for IBM"/>
              <a:ea typeface="HelvNeue Light for IBM"/>
              <a:cs typeface="HelvNeue Light for IBM"/>
            </a:endParaRPr>
          </a:p>
        </p:txBody>
      </p:sp>
      <p:sp>
        <p:nvSpPr>
          <p:cNvPr id="15" name="Text Box 10"/>
          <p:cNvSpPr txBox="1">
            <a:spLocks noChangeArrowheads="1"/>
          </p:cNvSpPr>
          <p:nvPr/>
        </p:nvSpPr>
        <p:spPr bwMode="auto">
          <a:xfrm>
            <a:off x="17998366" y="4603839"/>
            <a:ext cx="47339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7728" tIns="108864" rIns="217728" bIns="108864"/>
          <a:lstStyle>
            <a:lvl1pPr defTabSz="1087438">
              <a:defRPr sz="5000">
                <a:solidFill>
                  <a:schemeClr val="tx1"/>
                </a:solidFill>
                <a:latin typeface="Helvetica Light"/>
                <a:ea typeface="Helvetica Light"/>
                <a:cs typeface="Helvetica Light"/>
                <a:sym typeface="Helvetica Light"/>
              </a:defRPr>
            </a:lvl1pPr>
            <a:lvl2pPr defTabSz="1087438">
              <a:defRPr sz="5000">
                <a:solidFill>
                  <a:schemeClr val="tx1"/>
                </a:solidFill>
                <a:latin typeface="Helvetica Light"/>
                <a:ea typeface="Helvetica Light"/>
                <a:cs typeface="Helvetica Light"/>
                <a:sym typeface="Helvetica Light"/>
              </a:defRPr>
            </a:lvl2pPr>
            <a:lvl3pPr defTabSz="1087438">
              <a:defRPr sz="5000">
                <a:solidFill>
                  <a:schemeClr val="tx1"/>
                </a:solidFill>
                <a:latin typeface="Helvetica Light"/>
                <a:ea typeface="Helvetica Light"/>
                <a:cs typeface="Helvetica Light"/>
                <a:sym typeface="Helvetica Light"/>
              </a:defRPr>
            </a:lvl3pPr>
            <a:lvl4pPr defTabSz="1087438">
              <a:defRPr sz="5000">
                <a:solidFill>
                  <a:schemeClr val="tx1"/>
                </a:solidFill>
                <a:latin typeface="Helvetica Light"/>
                <a:ea typeface="Helvetica Light"/>
                <a:cs typeface="Helvetica Light"/>
                <a:sym typeface="Helvetica Light"/>
              </a:defRPr>
            </a:lvl4pPr>
            <a:lvl5pPr defTabSz="1087438">
              <a:defRPr sz="5000">
                <a:solidFill>
                  <a:schemeClr val="tx1"/>
                </a:solidFill>
                <a:latin typeface="Helvetica Light"/>
                <a:ea typeface="Helvetica Light"/>
                <a:cs typeface="Helvetica Light"/>
                <a:sym typeface="Helvetica Light"/>
              </a:defRPr>
            </a:lvl5pPr>
            <a:lvl6pPr marL="4572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9144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1371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18288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algn="ctr" eaLnBrk="1" hangingPunct="1">
              <a:lnSpc>
                <a:spcPct val="150000"/>
              </a:lnSpc>
              <a:spcBef>
                <a:spcPct val="20000"/>
              </a:spcBef>
            </a:pPr>
            <a:r>
              <a:rPr lang="en-US" altLang="en-US" sz="3200" b="0" dirty="0">
                <a:solidFill>
                  <a:srgbClr val="16A78F"/>
                </a:solidFill>
                <a:latin typeface="HelvNeue Bold for IBM"/>
              </a:rPr>
              <a:t>“the convincer”</a:t>
            </a:r>
          </a:p>
        </p:txBody>
      </p:sp>
      <p:pic>
        <p:nvPicPr>
          <p:cNvPr id="1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9158" y="5962827"/>
            <a:ext cx="2192337"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890618" y="3982563"/>
            <a:ext cx="4565650" cy="914400"/>
          </a:xfrm>
          <a:prstGeom prst="rect">
            <a:avLst/>
          </a:prstGeom>
        </p:spPr>
        <p:txBody>
          <a:bodyPr wrap="none">
            <a:spAutoFit/>
          </a:bodyPr>
          <a:lstStyle/>
          <a:p>
            <a:pPr eaLnBrk="1" hangingPunct="1"/>
            <a:r>
              <a:rPr lang="en-US" altLang="en-US" sz="5400" b="0" dirty="0">
                <a:solidFill>
                  <a:srgbClr val="00B2EF"/>
                </a:solidFill>
                <a:latin typeface="HelvNeue Light for IBM"/>
                <a:ea typeface="HelvNeue Light for IBM"/>
                <a:cs typeface="HelvNeue Light for IBM"/>
              </a:rPr>
              <a:t>Data Engineer</a:t>
            </a:r>
            <a:endParaRPr lang="en-US" altLang="en-US" b="0" dirty="0">
              <a:solidFill>
                <a:srgbClr val="00B2EF"/>
              </a:solidFill>
              <a:latin typeface="HelvNeue Light for IBM"/>
              <a:ea typeface="HelvNeue Light for IBM"/>
              <a:cs typeface="HelvNeue Light for IBM"/>
            </a:endParaRPr>
          </a:p>
        </p:txBody>
      </p:sp>
      <p:sp>
        <p:nvSpPr>
          <p:cNvPr id="18" name="Text Box 12"/>
          <p:cNvSpPr txBox="1">
            <a:spLocks noChangeArrowheads="1"/>
          </p:cNvSpPr>
          <p:nvPr/>
        </p:nvSpPr>
        <p:spPr bwMode="auto">
          <a:xfrm>
            <a:off x="1962055" y="4601688"/>
            <a:ext cx="47339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7728" tIns="108864" rIns="217728" bIns="108864"/>
          <a:lstStyle>
            <a:lvl1pPr defTabSz="1087438">
              <a:defRPr sz="5000">
                <a:solidFill>
                  <a:schemeClr val="tx1"/>
                </a:solidFill>
                <a:latin typeface="Helvetica Light"/>
                <a:ea typeface="Helvetica Light"/>
                <a:cs typeface="Helvetica Light"/>
                <a:sym typeface="Helvetica Light"/>
              </a:defRPr>
            </a:lvl1pPr>
            <a:lvl2pPr defTabSz="1087438">
              <a:defRPr sz="5000">
                <a:solidFill>
                  <a:schemeClr val="tx1"/>
                </a:solidFill>
                <a:latin typeface="Helvetica Light"/>
                <a:ea typeface="Helvetica Light"/>
                <a:cs typeface="Helvetica Light"/>
                <a:sym typeface="Helvetica Light"/>
              </a:defRPr>
            </a:lvl2pPr>
            <a:lvl3pPr defTabSz="1087438">
              <a:defRPr sz="5000">
                <a:solidFill>
                  <a:schemeClr val="tx1"/>
                </a:solidFill>
                <a:latin typeface="Helvetica Light"/>
                <a:ea typeface="Helvetica Light"/>
                <a:cs typeface="Helvetica Light"/>
                <a:sym typeface="Helvetica Light"/>
              </a:defRPr>
            </a:lvl3pPr>
            <a:lvl4pPr defTabSz="1087438">
              <a:defRPr sz="5000">
                <a:solidFill>
                  <a:schemeClr val="tx1"/>
                </a:solidFill>
                <a:latin typeface="Helvetica Light"/>
                <a:ea typeface="Helvetica Light"/>
                <a:cs typeface="Helvetica Light"/>
                <a:sym typeface="Helvetica Light"/>
              </a:defRPr>
            </a:lvl4pPr>
            <a:lvl5pPr defTabSz="1087438">
              <a:defRPr sz="5000">
                <a:solidFill>
                  <a:schemeClr val="tx1"/>
                </a:solidFill>
                <a:latin typeface="Helvetica Light"/>
                <a:ea typeface="Helvetica Light"/>
                <a:cs typeface="Helvetica Light"/>
                <a:sym typeface="Helvetica Light"/>
              </a:defRPr>
            </a:lvl5pPr>
            <a:lvl6pPr marL="4572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9144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1371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18288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algn="ctr" eaLnBrk="1" hangingPunct="1">
              <a:lnSpc>
                <a:spcPct val="150000"/>
              </a:lnSpc>
              <a:spcBef>
                <a:spcPct val="20000"/>
              </a:spcBef>
            </a:pPr>
            <a:r>
              <a:rPr lang="en-US" altLang="en-US" sz="3200" b="0" dirty="0">
                <a:solidFill>
                  <a:srgbClr val="00B2EF"/>
                </a:solidFill>
                <a:latin typeface="HelvNeue Bold for IBM"/>
              </a:rPr>
              <a:t>“the thinker”</a:t>
            </a:r>
          </a:p>
        </p:txBody>
      </p:sp>
      <p:pic>
        <p:nvPicPr>
          <p:cNvPr id="1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5789" y="5804176"/>
            <a:ext cx="21637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0238290" y="3972867"/>
            <a:ext cx="4718050" cy="914400"/>
          </a:xfrm>
          <a:prstGeom prst="rect">
            <a:avLst/>
          </a:prstGeom>
        </p:spPr>
        <p:txBody>
          <a:bodyPr wrap="none">
            <a:spAutoFit/>
          </a:bodyPr>
          <a:lstStyle/>
          <a:p>
            <a:pPr eaLnBrk="1" hangingPunct="1"/>
            <a:r>
              <a:rPr lang="en-US" altLang="en-US" sz="5400" b="0" dirty="0">
                <a:solidFill>
                  <a:srgbClr val="92D050"/>
                </a:solidFill>
                <a:latin typeface="HelvNeue Light for IBM"/>
                <a:ea typeface="HelvNeue Light for IBM"/>
                <a:cs typeface="HelvNeue Light for IBM"/>
              </a:rPr>
              <a:t>App Developer</a:t>
            </a:r>
            <a:endParaRPr lang="en-US" altLang="en-US" b="0" dirty="0">
              <a:solidFill>
                <a:srgbClr val="92D050"/>
              </a:solidFill>
              <a:latin typeface="HelvNeue Light for IBM"/>
              <a:ea typeface="HelvNeue Light for IBM"/>
              <a:cs typeface="HelvNeue Light for IBM"/>
            </a:endParaRPr>
          </a:p>
        </p:txBody>
      </p:sp>
      <p:sp>
        <p:nvSpPr>
          <p:cNvPr id="21" name="Text Box 11"/>
          <p:cNvSpPr txBox="1">
            <a:spLocks noChangeArrowheads="1"/>
          </p:cNvSpPr>
          <p:nvPr/>
        </p:nvSpPr>
        <p:spPr bwMode="auto">
          <a:xfrm>
            <a:off x="10022390" y="4591992"/>
            <a:ext cx="47339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7728" tIns="108864" rIns="217728" bIns="108864"/>
          <a:lstStyle>
            <a:lvl1pPr defTabSz="1087438">
              <a:defRPr sz="5000">
                <a:solidFill>
                  <a:schemeClr val="tx1"/>
                </a:solidFill>
                <a:latin typeface="Helvetica Light"/>
                <a:ea typeface="Helvetica Light"/>
                <a:cs typeface="Helvetica Light"/>
                <a:sym typeface="Helvetica Light"/>
              </a:defRPr>
            </a:lvl1pPr>
            <a:lvl2pPr defTabSz="1087438">
              <a:defRPr sz="5000">
                <a:solidFill>
                  <a:schemeClr val="tx1"/>
                </a:solidFill>
                <a:latin typeface="Helvetica Light"/>
                <a:ea typeface="Helvetica Light"/>
                <a:cs typeface="Helvetica Light"/>
                <a:sym typeface="Helvetica Light"/>
              </a:defRPr>
            </a:lvl2pPr>
            <a:lvl3pPr defTabSz="1087438">
              <a:defRPr sz="5000">
                <a:solidFill>
                  <a:schemeClr val="tx1"/>
                </a:solidFill>
                <a:latin typeface="Helvetica Light"/>
                <a:ea typeface="Helvetica Light"/>
                <a:cs typeface="Helvetica Light"/>
                <a:sym typeface="Helvetica Light"/>
              </a:defRPr>
            </a:lvl3pPr>
            <a:lvl4pPr defTabSz="1087438">
              <a:defRPr sz="5000">
                <a:solidFill>
                  <a:schemeClr val="tx1"/>
                </a:solidFill>
                <a:latin typeface="Helvetica Light"/>
                <a:ea typeface="Helvetica Light"/>
                <a:cs typeface="Helvetica Light"/>
                <a:sym typeface="Helvetica Light"/>
              </a:defRPr>
            </a:lvl4pPr>
            <a:lvl5pPr defTabSz="1087438">
              <a:defRPr sz="5000">
                <a:solidFill>
                  <a:schemeClr val="tx1"/>
                </a:solidFill>
                <a:latin typeface="Helvetica Light"/>
                <a:ea typeface="Helvetica Light"/>
                <a:cs typeface="Helvetica Light"/>
                <a:sym typeface="Helvetica Light"/>
              </a:defRPr>
            </a:lvl5pPr>
            <a:lvl6pPr marL="4572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9144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1371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18288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algn="ctr" eaLnBrk="1" hangingPunct="1">
              <a:lnSpc>
                <a:spcPct val="150000"/>
              </a:lnSpc>
              <a:spcBef>
                <a:spcPct val="20000"/>
              </a:spcBef>
            </a:pPr>
            <a:r>
              <a:rPr lang="en-US" altLang="en-US" sz="3200" b="0" dirty="0">
                <a:solidFill>
                  <a:srgbClr val="92D050"/>
                </a:solidFill>
                <a:latin typeface="HelvNeue Bold for IBM"/>
              </a:rPr>
              <a:t>“the builder”</a:t>
            </a:r>
          </a:p>
        </p:txBody>
      </p:sp>
    </p:spTree>
    <p:extLst>
      <p:ext uri="{BB962C8B-B14F-4D97-AF65-F5344CB8AC3E}">
        <p14:creationId xmlns:p14="http://schemas.microsoft.com/office/powerpoint/2010/main" val="81636340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3900814" y="3583547"/>
            <a:ext cx="961645" cy="189889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a:solidFill>
                  <a:srgbClr val="02B4A0"/>
                </a:solidFill>
                <a:latin typeface="Helvetica Neue Light"/>
                <a:ea typeface="Helvetica Neue Light"/>
                <a:cs typeface="Helvetica Neue Light"/>
                <a:sym typeface="Helvetica Neue Light"/>
              </a:defRPr>
            </a:lvl1pPr>
          </a:lstStyle>
          <a:p>
            <a:pPr lvl="0">
              <a:defRPr sz="1800">
                <a:solidFill>
                  <a:srgbClr val="000000"/>
                </a:solidFill>
              </a:defRPr>
            </a:pPr>
            <a:r>
              <a:rPr sz="12000">
                <a:solidFill>
                  <a:srgbClr val="02B4A0"/>
                </a:solidFill>
              </a:rPr>
              <a:t>1</a:t>
            </a:r>
          </a:p>
        </p:txBody>
      </p:sp>
      <p:sp>
        <p:nvSpPr>
          <p:cNvPr id="287" name="Shape 287"/>
          <p:cNvSpPr/>
          <p:nvPr/>
        </p:nvSpPr>
        <p:spPr>
          <a:xfrm>
            <a:off x="5195159" y="3804589"/>
            <a:ext cx="8587748"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sz="4400" dirty="0">
                <a:solidFill>
                  <a:schemeClr val="bg1"/>
                </a:solidFill>
                <a:latin typeface="Helvetica Neue Light"/>
                <a:ea typeface="Helvetica Neue Light"/>
                <a:cs typeface="Helvetica Neue Light"/>
                <a:sym typeface="Helvetica Neue Light"/>
              </a:rPr>
              <a:t>Spark makes it easier to access </a:t>
            </a:r>
          </a:p>
          <a:p>
            <a:pPr lvl="0" algn="l">
              <a:defRPr sz="1800"/>
            </a:pPr>
            <a:r>
              <a:rPr sz="4400" dirty="0">
                <a:solidFill>
                  <a:schemeClr val="bg1"/>
                </a:solidFill>
                <a:latin typeface="Helvetica Neue Light"/>
                <a:ea typeface="Helvetica Neue Light"/>
                <a:cs typeface="Helvetica Neue Light"/>
                <a:sym typeface="Helvetica Neue Light"/>
              </a:rPr>
              <a:t>and work with </a:t>
            </a:r>
            <a:r>
              <a:rPr sz="4400" dirty="0">
                <a:solidFill>
                  <a:schemeClr val="bg1"/>
                </a:solidFill>
                <a:latin typeface="Helvetica Neue Medium"/>
                <a:ea typeface="Helvetica Neue Medium"/>
                <a:cs typeface="Helvetica Neue Medium"/>
                <a:sym typeface="Helvetica Neue Medium"/>
              </a:rPr>
              <a:t>all</a:t>
            </a:r>
            <a:r>
              <a:rPr sz="4400" dirty="0">
                <a:solidFill>
                  <a:schemeClr val="bg1"/>
                </a:solidFill>
                <a:latin typeface="Helvetica Neue Light"/>
                <a:ea typeface="Helvetica Neue Light"/>
                <a:cs typeface="Helvetica Neue Light"/>
                <a:sym typeface="Helvetica Neue Light"/>
              </a:rPr>
              <a:t> </a:t>
            </a:r>
            <a:r>
              <a:rPr sz="4400" dirty="0">
                <a:solidFill>
                  <a:schemeClr val="bg1"/>
                </a:solidFill>
                <a:latin typeface="Helvetica Neue Medium"/>
                <a:ea typeface="Helvetica Neue Medium"/>
                <a:cs typeface="Helvetica Neue Medium"/>
                <a:sym typeface="Helvetica Neue Medium"/>
              </a:rPr>
              <a:t>data</a:t>
            </a:r>
          </a:p>
        </p:txBody>
      </p:sp>
      <p:sp>
        <p:nvSpPr>
          <p:cNvPr id="288" name="Shape 288"/>
          <p:cNvSpPr/>
          <p:nvPr/>
        </p:nvSpPr>
        <p:spPr>
          <a:xfrm>
            <a:off x="3900814" y="6466728"/>
            <a:ext cx="961645" cy="189889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a:solidFill>
                  <a:srgbClr val="02B4A0"/>
                </a:solidFill>
                <a:latin typeface="Helvetica Neue Light"/>
                <a:ea typeface="Helvetica Neue Light"/>
                <a:cs typeface="Helvetica Neue Light"/>
                <a:sym typeface="Helvetica Neue Light"/>
              </a:defRPr>
            </a:lvl1pPr>
          </a:lstStyle>
          <a:p>
            <a:pPr lvl="0">
              <a:defRPr sz="1800">
                <a:solidFill>
                  <a:srgbClr val="000000"/>
                </a:solidFill>
              </a:defRPr>
            </a:pPr>
            <a:r>
              <a:rPr sz="12000">
                <a:solidFill>
                  <a:srgbClr val="02B4A0"/>
                </a:solidFill>
              </a:rPr>
              <a:t>2</a:t>
            </a:r>
          </a:p>
        </p:txBody>
      </p:sp>
      <p:sp>
        <p:nvSpPr>
          <p:cNvPr id="289" name="Shape 289"/>
          <p:cNvSpPr/>
          <p:nvPr/>
        </p:nvSpPr>
        <p:spPr>
          <a:xfrm>
            <a:off x="5195158" y="6687774"/>
            <a:ext cx="10260431"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1800"/>
            </a:pPr>
            <a:r>
              <a:rPr sz="4400" dirty="0">
                <a:solidFill>
                  <a:schemeClr val="bg1"/>
                </a:solidFill>
                <a:latin typeface="Helvetica Neue Light"/>
                <a:ea typeface="Helvetica Neue Light"/>
                <a:cs typeface="Helvetica Neue Light"/>
                <a:sym typeface="Helvetica Neue Light"/>
              </a:rPr>
              <a:t>Spark lets you develop </a:t>
            </a:r>
            <a:r>
              <a:rPr sz="4400" dirty="0">
                <a:solidFill>
                  <a:schemeClr val="bg1"/>
                </a:solidFill>
                <a:latin typeface="Helvetica Neue Light"/>
                <a:ea typeface="Helvetica Neue Light"/>
                <a:cs typeface="Helvetica Neue Light"/>
                <a:sym typeface="Helvetica Neue Medium"/>
              </a:rPr>
              <a:t>line-of-business</a:t>
            </a:r>
          </a:p>
          <a:p>
            <a:pPr algn="l">
              <a:defRPr sz="1800"/>
            </a:pPr>
            <a:r>
              <a:rPr sz="4400" dirty="0">
                <a:solidFill>
                  <a:schemeClr val="bg1"/>
                </a:solidFill>
                <a:latin typeface="Helvetica Neue Light"/>
                <a:ea typeface="Helvetica Neue Light"/>
                <a:cs typeface="Helvetica Neue Light"/>
                <a:sym typeface="Helvetica Neue Medium"/>
              </a:rPr>
              <a:t>applications faster</a:t>
            </a:r>
          </a:p>
        </p:txBody>
      </p:sp>
      <p:sp>
        <p:nvSpPr>
          <p:cNvPr id="298" name="Shape 298"/>
          <p:cNvSpPr/>
          <p:nvPr/>
        </p:nvSpPr>
        <p:spPr>
          <a:xfrm>
            <a:off x="3900814" y="9427833"/>
            <a:ext cx="961645" cy="189889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a:solidFill>
                  <a:srgbClr val="02B4A0"/>
                </a:solidFill>
                <a:latin typeface="Helvetica Neue Light"/>
                <a:ea typeface="Helvetica Neue Light"/>
                <a:cs typeface="Helvetica Neue Light"/>
                <a:sym typeface="Helvetica Neue Light"/>
              </a:defRPr>
            </a:lvl1pPr>
          </a:lstStyle>
          <a:p>
            <a:pPr lvl="0">
              <a:defRPr sz="1800">
                <a:solidFill>
                  <a:srgbClr val="000000"/>
                </a:solidFill>
              </a:defRPr>
            </a:pPr>
            <a:r>
              <a:rPr sz="12000">
                <a:solidFill>
                  <a:srgbClr val="02B4A0"/>
                </a:solidFill>
              </a:rPr>
              <a:t>3</a:t>
            </a:r>
          </a:p>
        </p:txBody>
      </p:sp>
      <p:sp>
        <p:nvSpPr>
          <p:cNvPr id="299" name="Shape 299"/>
          <p:cNvSpPr/>
          <p:nvPr/>
        </p:nvSpPr>
        <p:spPr>
          <a:xfrm>
            <a:off x="5195159" y="9587321"/>
            <a:ext cx="8587748"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sz="4800" dirty="0">
                <a:solidFill>
                  <a:schemeClr val="bg1"/>
                </a:solidFill>
                <a:latin typeface="Helvetica Neue Light"/>
                <a:ea typeface="Helvetica Neue Light"/>
                <a:cs typeface="Helvetica Neue Light"/>
                <a:sym typeface="Helvetica Neue Light"/>
              </a:rPr>
              <a:t>Spark learns from data and </a:t>
            </a:r>
            <a:r>
              <a:rPr sz="4800" dirty="0">
                <a:solidFill>
                  <a:schemeClr val="bg1"/>
                </a:solidFill>
                <a:latin typeface="Helvetica Neue Medium"/>
                <a:ea typeface="Helvetica Neue Medium"/>
                <a:cs typeface="Helvetica Neue Medium"/>
                <a:sym typeface="Helvetica Neue Medium"/>
              </a:rPr>
              <a:t>delivers in real-time</a:t>
            </a:r>
          </a:p>
        </p:txBody>
      </p:sp>
      <p:sp>
        <p:nvSpPr>
          <p:cNvPr id="2" name="Text Placeholder 1"/>
          <p:cNvSpPr>
            <a:spLocks noGrp="1"/>
          </p:cNvSpPr>
          <p:nvPr>
            <p:ph type="body" sz="quarter" idx="10"/>
          </p:nvPr>
        </p:nvSpPr>
        <p:spPr/>
        <p:txBody>
          <a:bodyPr/>
          <a:lstStyle/>
          <a:p>
            <a:pPr lvl="0"/>
            <a:r>
              <a:rPr lang="en-AU" sz="6000" dirty="0"/>
              <a:t>Why does Spark matter to a business</a:t>
            </a:r>
            <a:r>
              <a:rPr lang="en-AU" sz="6000" dirty="0" smtClean="0"/>
              <a:t>?</a:t>
            </a:r>
            <a:endParaRPr lang="en-AU" sz="6000" dirty="0"/>
          </a:p>
        </p:txBody>
      </p:sp>
    </p:spTree>
    <p:extLst>
      <p:ext uri="{BB962C8B-B14F-4D97-AF65-F5344CB8AC3E}">
        <p14:creationId xmlns:p14="http://schemas.microsoft.com/office/powerpoint/2010/main" val="9675048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320055" y="2575668"/>
            <a:ext cx="102657"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solidFill>
                  <a:srgbClr val="FFFFFF"/>
                </a:solidFill>
                <a:latin typeface="Helvetica Neue Light"/>
                <a:ea typeface="Helvetica Neue Light"/>
                <a:cs typeface="Helvetica Neue Light"/>
                <a:sym typeface="Helvetica Neue Light"/>
              </a:defRPr>
            </a:lvl1pPr>
          </a:lstStyle>
          <a:p>
            <a:pPr lvl="0">
              <a:defRPr sz="1800">
                <a:solidFill>
                  <a:srgbClr val="000000"/>
                </a:solidFill>
              </a:defRPr>
            </a:pPr>
            <a:endParaRPr sz="5000" dirty="0">
              <a:solidFill>
                <a:srgbClr val="FFFFFF"/>
              </a:solidFill>
            </a:endParaRPr>
          </a:p>
        </p:txBody>
      </p:sp>
      <p:pic>
        <p:nvPicPr>
          <p:cNvPr id="315" name="pasted-image.pdf"/>
          <p:cNvPicPr/>
          <p:nvPr/>
        </p:nvPicPr>
        <p:blipFill>
          <a:blip r:embed="rId3">
            <a:extLst/>
          </a:blip>
          <a:stretch>
            <a:fillRect/>
          </a:stretch>
        </p:blipFill>
        <p:spPr>
          <a:xfrm>
            <a:off x="1435914" y="3447701"/>
            <a:ext cx="11447393" cy="8602283"/>
          </a:xfrm>
          <a:prstGeom prst="rect">
            <a:avLst/>
          </a:prstGeom>
          <a:ln w="12700">
            <a:miter lim="400000"/>
          </a:ln>
        </p:spPr>
      </p:pic>
      <p:sp>
        <p:nvSpPr>
          <p:cNvPr id="316" name="Shape 316"/>
          <p:cNvSpPr/>
          <p:nvPr/>
        </p:nvSpPr>
        <p:spPr>
          <a:xfrm>
            <a:off x="13594963" y="3625169"/>
            <a:ext cx="8681864"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pPr>
            <a:r>
              <a:rPr sz="5000" dirty="0">
                <a:solidFill>
                  <a:schemeClr val="bg1"/>
                </a:solidFill>
                <a:latin typeface="Helvetica Neue Medium"/>
                <a:ea typeface="Helvetica Neue Medium"/>
                <a:cs typeface="Helvetica Neue Medium"/>
                <a:sym typeface="Helvetica Neue Medium"/>
              </a:rPr>
              <a:t>IBM</a:t>
            </a:r>
            <a:r>
              <a:rPr sz="5000" dirty="0">
                <a:solidFill>
                  <a:schemeClr val="bg1"/>
                </a:solidFill>
                <a:latin typeface="Helvetica Neue"/>
                <a:ea typeface="Helvetica Neue"/>
                <a:cs typeface="Helvetica Neue"/>
                <a:sym typeface="Helvetica Neue"/>
              </a:rPr>
              <a:t> </a:t>
            </a:r>
            <a:r>
              <a:rPr sz="5000" dirty="0">
                <a:solidFill>
                  <a:schemeClr val="bg1"/>
                </a:solidFill>
                <a:latin typeface="Helvetica Neue Light"/>
                <a:ea typeface="Helvetica Neue Light"/>
                <a:cs typeface="Helvetica Neue Light"/>
                <a:sym typeface="Helvetica Neue Light"/>
              </a:rPr>
              <a:t>Spark Technology Center</a:t>
            </a:r>
          </a:p>
        </p:txBody>
      </p:sp>
      <p:sp>
        <p:nvSpPr>
          <p:cNvPr id="317" name="Shape 317"/>
          <p:cNvSpPr/>
          <p:nvPr/>
        </p:nvSpPr>
        <p:spPr>
          <a:xfrm>
            <a:off x="13560040" y="5639904"/>
            <a:ext cx="8779648" cy="55194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pPr>
            <a:r>
              <a:rPr sz="3200" dirty="0">
                <a:solidFill>
                  <a:schemeClr val="bg1"/>
                </a:solidFill>
                <a:latin typeface="Helvetica Neue"/>
                <a:ea typeface="Helvetica Neue"/>
                <a:cs typeface="Helvetica Neue"/>
                <a:sym typeface="Helvetica Neue"/>
              </a:rPr>
              <a:t>Top committer/contributor</a:t>
            </a:r>
          </a:p>
          <a:p>
            <a:pPr lvl="0" algn="l">
              <a:defRPr sz="1800"/>
            </a:pPr>
            <a:endParaRPr sz="3200" dirty="0">
              <a:solidFill>
                <a:schemeClr val="bg1"/>
              </a:solidFill>
              <a:latin typeface="Helvetica Neue"/>
              <a:ea typeface="Helvetica Neue"/>
              <a:cs typeface="Helvetica Neue"/>
              <a:sym typeface="Helvetica Neue"/>
            </a:endParaRPr>
          </a:p>
          <a:p>
            <a:pPr lvl="0" algn="l">
              <a:defRPr sz="1800"/>
            </a:pPr>
            <a:r>
              <a:rPr sz="3200" dirty="0">
                <a:solidFill>
                  <a:schemeClr val="bg1"/>
                </a:solidFill>
                <a:latin typeface="Helvetica Neue"/>
                <a:ea typeface="Helvetica Neue"/>
                <a:cs typeface="Helvetica Neue"/>
                <a:sym typeface="Helvetica Neue"/>
              </a:rPr>
              <a:t>300+ inventors</a:t>
            </a:r>
          </a:p>
          <a:p>
            <a:pPr lvl="0" algn="l">
              <a:defRPr sz="1800"/>
            </a:pPr>
            <a:endParaRPr sz="3200" dirty="0">
              <a:solidFill>
                <a:schemeClr val="bg1"/>
              </a:solidFill>
              <a:latin typeface="Helvetica Neue"/>
              <a:ea typeface="Helvetica Neue"/>
              <a:cs typeface="Helvetica Neue"/>
              <a:sym typeface="Helvetica Neue"/>
            </a:endParaRPr>
          </a:p>
          <a:p>
            <a:pPr lvl="0" algn="l">
              <a:defRPr sz="1800"/>
            </a:pPr>
            <a:r>
              <a:rPr sz="3200" dirty="0">
                <a:solidFill>
                  <a:schemeClr val="bg1"/>
                </a:solidFill>
                <a:latin typeface="Helvetica Neue"/>
                <a:ea typeface="Helvetica Neue"/>
                <a:cs typeface="Helvetica Neue"/>
                <a:sym typeface="Helvetica Neue"/>
              </a:rPr>
              <a:t>Commitment to educate 1 million data scientists</a:t>
            </a:r>
          </a:p>
          <a:p>
            <a:pPr lvl="0" algn="l">
              <a:defRPr sz="1800"/>
            </a:pPr>
            <a:endParaRPr sz="3200" dirty="0">
              <a:solidFill>
                <a:schemeClr val="bg1"/>
              </a:solidFill>
              <a:latin typeface="Helvetica Neue"/>
              <a:ea typeface="Helvetica Neue"/>
              <a:cs typeface="Helvetica Neue"/>
              <a:sym typeface="Helvetica Neue"/>
            </a:endParaRPr>
          </a:p>
          <a:p>
            <a:pPr lvl="0" algn="l">
              <a:defRPr sz="1800"/>
            </a:pPr>
            <a:r>
              <a:rPr sz="3200" dirty="0">
                <a:solidFill>
                  <a:schemeClr val="bg1"/>
                </a:solidFill>
                <a:latin typeface="Helvetica Neue"/>
                <a:ea typeface="Helvetica Neue"/>
                <a:cs typeface="Helvetica Neue"/>
                <a:sym typeface="Helvetica Neue"/>
              </a:rPr>
              <a:t>Contributed </a:t>
            </a:r>
            <a:r>
              <a:rPr sz="3200" dirty="0" err="1">
                <a:solidFill>
                  <a:schemeClr val="bg1"/>
                </a:solidFill>
                <a:latin typeface="Helvetica Neue"/>
                <a:ea typeface="Helvetica Neue"/>
                <a:cs typeface="Helvetica Neue"/>
                <a:sym typeface="Helvetica Neue"/>
              </a:rPr>
              <a:t>SystemML</a:t>
            </a:r>
            <a:endParaRPr sz="3200" dirty="0">
              <a:solidFill>
                <a:schemeClr val="bg1"/>
              </a:solidFill>
              <a:latin typeface="Helvetica Neue"/>
              <a:ea typeface="Helvetica Neue"/>
              <a:cs typeface="Helvetica Neue"/>
              <a:sym typeface="Helvetica Neue"/>
            </a:endParaRPr>
          </a:p>
          <a:p>
            <a:pPr lvl="0" algn="l">
              <a:defRPr sz="1800"/>
            </a:pPr>
            <a:endParaRPr sz="3200" dirty="0">
              <a:solidFill>
                <a:schemeClr val="bg1"/>
              </a:solidFill>
              <a:latin typeface="Helvetica Neue"/>
              <a:ea typeface="Helvetica Neue"/>
              <a:cs typeface="Helvetica Neue"/>
              <a:sym typeface="Helvetica Neue"/>
            </a:endParaRPr>
          </a:p>
          <a:p>
            <a:pPr lvl="0" algn="l">
              <a:defRPr sz="1800"/>
            </a:pPr>
            <a:r>
              <a:rPr sz="3200" dirty="0">
                <a:solidFill>
                  <a:schemeClr val="bg1"/>
                </a:solidFill>
                <a:latin typeface="Helvetica Neue"/>
                <a:ea typeface="Helvetica Neue"/>
                <a:cs typeface="Helvetica Neue"/>
                <a:sym typeface="Helvetica Neue"/>
              </a:rPr>
              <a:t>Founding member of </a:t>
            </a:r>
            <a:r>
              <a:rPr sz="3200" dirty="0" err="1">
                <a:solidFill>
                  <a:schemeClr val="bg1"/>
                </a:solidFill>
                <a:latin typeface="Helvetica Neue"/>
                <a:ea typeface="Helvetica Neue"/>
                <a:cs typeface="Helvetica Neue"/>
                <a:sym typeface="Helvetica Neue"/>
              </a:rPr>
              <a:t>AMPLab</a:t>
            </a:r>
            <a:endParaRPr sz="3200" dirty="0">
              <a:solidFill>
                <a:schemeClr val="bg1"/>
              </a:solidFill>
              <a:latin typeface="Helvetica Neue"/>
              <a:ea typeface="Helvetica Neue"/>
              <a:cs typeface="Helvetica Neue"/>
              <a:sym typeface="Helvetica Neue"/>
            </a:endParaRPr>
          </a:p>
          <a:p>
            <a:pPr lvl="0" algn="l">
              <a:defRPr sz="1800"/>
            </a:pPr>
            <a:endParaRPr sz="3200" dirty="0">
              <a:solidFill>
                <a:schemeClr val="bg1"/>
              </a:solidFill>
              <a:latin typeface="Helvetica Neue"/>
              <a:ea typeface="Helvetica Neue"/>
              <a:cs typeface="Helvetica Neue"/>
              <a:sym typeface="Helvetica Neue"/>
            </a:endParaRPr>
          </a:p>
          <a:p>
            <a:pPr lvl="0" algn="l">
              <a:defRPr sz="1800"/>
            </a:pPr>
            <a:r>
              <a:rPr sz="3200" dirty="0">
                <a:solidFill>
                  <a:schemeClr val="bg1"/>
                </a:solidFill>
                <a:latin typeface="Helvetica Neue"/>
                <a:ea typeface="Helvetica Neue"/>
                <a:cs typeface="Helvetica Neue"/>
                <a:sym typeface="Helvetica Neue"/>
              </a:rPr>
              <a:t>Partnerships in the ecosystem</a:t>
            </a:r>
          </a:p>
        </p:txBody>
      </p:sp>
      <p:sp>
        <p:nvSpPr>
          <p:cNvPr id="318" name="Shape 318"/>
          <p:cNvSpPr/>
          <p:nvPr/>
        </p:nvSpPr>
        <p:spPr>
          <a:xfrm>
            <a:off x="13626889" y="4918616"/>
            <a:ext cx="8860554" cy="1"/>
          </a:xfrm>
          <a:prstGeom prst="line">
            <a:avLst/>
          </a:prstGeom>
          <a:ln w="38100">
            <a:solidFill>
              <a:srgbClr val="02B4A0"/>
            </a:solidFill>
            <a:miter lim="400000"/>
          </a:ln>
        </p:spPr>
        <p:txBody>
          <a:bodyPr lIns="0" tIns="0" rIns="0" bIns="0" anchor="ctr"/>
          <a:lstStyle/>
          <a:p>
            <a:pPr lvl="0">
              <a:defRPr sz="3200"/>
            </a:pPr>
            <a:endParaRPr/>
          </a:p>
        </p:txBody>
      </p:sp>
      <p:sp>
        <p:nvSpPr>
          <p:cNvPr id="2" name="Text Placeholder 1"/>
          <p:cNvSpPr>
            <a:spLocks noGrp="1"/>
          </p:cNvSpPr>
          <p:nvPr>
            <p:ph type="body" sz="quarter" idx="10"/>
          </p:nvPr>
        </p:nvSpPr>
        <p:spPr/>
        <p:txBody>
          <a:bodyPr/>
          <a:lstStyle/>
          <a:p>
            <a:pPr lvl="0"/>
            <a:r>
              <a:rPr lang="en-AU" sz="6000" dirty="0"/>
              <a:t>IBM has the largest investment in Spark of any company in the </a:t>
            </a:r>
            <a:r>
              <a:rPr lang="en-AU" sz="6000" dirty="0" smtClean="0"/>
              <a:t>world</a:t>
            </a:r>
            <a:endParaRPr lang="en-AU" sz="6000" dirty="0"/>
          </a:p>
        </p:txBody>
      </p:sp>
    </p:spTree>
    <p:extLst>
      <p:ext uri="{BB962C8B-B14F-4D97-AF65-F5344CB8AC3E}">
        <p14:creationId xmlns:p14="http://schemas.microsoft.com/office/powerpoint/2010/main" val="192382606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sz="6000" dirty="0" smtClean="0"/>
              <a:t>Take the Journey!</a:t>
            </a:r>
            <a:endParaRPr lang="en-AU" sz="6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695" y="2242567"/>
            <a:ext cx="14585795" cy="10939347"/>
          </a:xfrm>
          <a:prstGeom prst="rect">
            <a:avLst/>
          </a:prstGeom>
        </p:spPr>
      </p:pic>
      <p:pic>
        <p:nvPicPr>
          <p:cNvPr id="5" name="Picture 2" descr="http://spark.apache.org/docs/latest/img/spark-logo-hd.png"/>
          <p:cNvPicPr>
            <a:picLocks noChangeAspect="1" noChangeArrowheads="1"/>
          </p:cNvPicPr>
          <p:nvPr/>
        </p:nvPicPr>
        <p:blipFill>
          <a:blip r:embed="rId3"/>
          <a:srcRect/>
          <a:stretch>
            <a:fillRect/>
          </a:stretch>
        </p:blipFill>
        <p:spPr bwMode="auto">
          <a:xfrm>
            <a:off x="10211843" y="2242567"/>
            <a:ext cx="3239197" cy="2078699"/>
          </a:xfrm>
          <a:prstGeom prst="rect">
            <a:avLst/>
          </a:prstGeom>
          <a:noFill/>
        </p:spPr>
      </p:pic>
    </p:spTree>
    <p:extLst>
      <p:ext uri="{BB962C8B-B14F-4D97-AF65-F5344CB8AC3E}">
        <p14:creationId xmlns:p14="http://schemas.microsoft.com/office/powerpoint/2010/main" val="24317698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Title_PNG.png"/>
          <p:cNvPicPr/>
          <p:nvPr/>
        </p:nvPicPr>
        <p:blipFill>
          <a:blip r:embed="rId3">
            <a:extLst/>
          </a:blip>
          <a:stretch>
            <a:fillRect/>
          </a:stretch>
        </p:blipFill>
        <p:spPr>
          <a:xfrm>
            <a:off x="800339" y="3106878"/>
            <a:ext cx="20256501" cy="1041401"/>
          </a:xfrm>
          <a:prstGeom prst="rect">
            <a:avLst/>
          </a:prstGeom>
          <a:ln w="12700">
            <a:miter lim="400000"/>
          </a:ln>
        </p:spPr>
      </p:pic>
      <p:sp>
        <p:nvSpPr>
          <p:cNvPr id="41" name="Shape 41"/>
          <p:cNvSpPr/>
          <p:nvPr/>
        </p:nvSpPr>
        <p:spPr>
          <a:xfrm>
            <a:off x="800339" y="5766901"/>
            <a:ext cx="9486570" cy="140615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lvl="0" algn="l">
              <a:defRPr sz="1800"/>
            </a:pPr>
            <a:r>
              <a:rPr lang="en-US" sz="4100" dirty="0" smtClean="0">
                <a:solidFill>
                  <a:srgbClr val="003F68"/>
                </a:solidFill>
                <a:latin typeface="Arial"/>
                <a:ea typeface="Arial"/>
                <a:cs typeface="Arial"/>
                <a:sym typeface="Arial"/>
              </a:rPr>
              <a:t>Rob </a:t>
            </a:r>
            <a:r>
              <a:rPr lang="en-US" sz="4100" dirty="0" err="1" smtClean="0">
                <a:solidFill>
                  <a:srgbClr val="003F68"/>
                </a:solidFill>
                <a:latin typeface="Arial"/>
                <a:ea typeface="Arial"/>
                <a:cs typeface="Arial"/>
                <a:sym typeface="Arial"/>
              </a:rPr>
              <a:t>Parkin</a:t>
            </a:r>
            <a:endParaRPr sz="4100" dirty="0">
              <a:solidFill>
                <a:srgbClr val="003F68"/>
              </a:solidFill>
              <a:latin typeface="Arial"/>
              <a:ea typeface="Arial"/>
              <a:cs typeface="Arial"/>
              <a:sym typeface="Arial"/>
            </a:endParaRPr>
          </a:p>
          <a:p>
            <a:pPr lvl="0" algn="l">
              <a:defRPr sz="1800"/>
            </a:pPr>
            <a:r>
              <a:rPr lang="en-US" sz="4100" dirty="0" smtClean="0">
                <a:solidFill>
                  <a:srgbClr val="003F68"/>
                </a:solidFill>
                <a:latin typeface="Arial"/>
                <a:ea typeface="Arial"/>
                <a:cs typeface="Arial"/>
                <a:sym typeface="Arial"/>
              </a:rPr>
              <a:t>Principal Data Scientist, IBM Commerce</a:t>
            </a:r>
            <a:endParaRPr sz="4100" dirty="0">
              <a:solidFill>
                <a:srgbClr val="003F68"/>
              </a:solidFill>
              <a:latin typeface="Arial"/>
              <a:ea typeface="Arial"/>
              <a:cs typeface="Arial"/>
              <a:sym typeface="Arial"/>
            </a:endParaRPr>
          </a:p>
        </p:txBody>
      </p:sp>
    </p:spTree>
    <p:extLst>
      <p:ext uri="{BB962C8B-B14F-4D97-AF65-F5344CB8AC3E}">
        <p14:creationId xmlns:p14="http://schemas.microsoft.com/office/powerpoint/2010/main" val="54859703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1298427" y="833791"/>
            <a:ext cx="3064941" cy="11599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8000">
                <a:solidFill>
                  <a:srgbClr val="FFFFFF"/>
                </a:solidFill>
                <a:latin typeface="Arial"/>
                <a:ea typeface="Arial"/>
                <a:cs typeface="Arial"/>
                <a:sym typeface="Arial"/>
              </a:defRPr>
            </a:lvl1pPr>
          </a:lstStyle>
          <a:p>
            <a:pPr lvl="0">
              <a:defRPr sz="1800">
                <a:solidFill>
                  <a:srgbClr val="000000"/>
                </a:solidFill>
              </a:defRPr>
            </a:pPr>
            <a:r>
              <a:rPr lang="en-US" sz="6600" dirty="0" smtClean="0">
                <a:solidFill>
                  <a:srgbClr val="FFFFFF"/>
                </a:solidFill>
              </a:rPr>
              <a:t>Agenda</a:t>
            </a:r>
            <a:endParaRPr sz="6600" dirty="0">
              <a:solidFill>
                <a:srgbClr val="FFFFFF"/>
              </a:solidFill>
            </a:endParaRPr>
          </a:p>
        </p:txBody>
      </p:sp>
      <p:sp>
        <p:nvSpPr>
          <p:cNvPr id="44" name="Shape 44"/>
          <p:cNvSpPr/>
          <p:nvPr/>
        </p:nvSpPr>
        <p:spPr>
          <a:xfrm>
            <a:off x="989849" y="4398266"/>
            <a:ext cx="16950368" cy="62074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a:defRPr>
                <a:solidFill>
                  <a:srgbClr val="FFFFFF"/>
                </a:solidFill>
                <a:latin typeface="Arial"/>
                <a:ea typeface="Arial"/>
                <a:cs typeface="Arial"/>
                <a:sym typeface="Arial"/>
              </a:defRPr>
            </a:lvl1pPr>
          </a:lstStyle>
          <a:p>
            <a:pPr marL="685800" lvl="0" indent="-685800">
              <a:buFont typeface="Arial" panose="020B0604020202020204" pitchFamily="34" charset="0"/>
              <a:buChar char="•"/>
              <a:defRPr sz="1800">
                <a:solidFill>
                  <a:srgbClr val="000000"/>
                </a:solidFill>
              </a:defRPr>
            </a:pPr>
            <a:r>
              <a:rPr lang="en-US" sz="5000" dirty="0" smtClean="0">
                <a:solidFill>
                  <a:srgbClr val="FFFFFF"/>
                </a:solidFill>
              </a:rPr>
              <a:t>What is a Data Scientist?</a:t>
            </a:r>
          </a:p>
          <a:p>
            <a:pPr marL="685800" lvl="0" indent="-685800">
              <a:buFont typeface="Arial" panose="020B0604020202020204" pitchFamily="34" charset="0"/>
              <a:buChar char="•"/>
              <a:defRPr sz="1800">
                <a:solidFill>
                  <a:srgbClr val="000000"/>
                </a:solidFill>
              </a:defRPr>
            </a:pPr>
            <a:r>
              <a:rPr lang="en-US" sz="5000" dirty="0" smtClean="0">
                <a:solidFill>
                  <a:schemeClr val="bg1"/>
                </a:solidFill>
              </a:rPr>
              <a:t>Why Spark?</a:t>
            </a:r>
          </a:p>
          <a:p>
            <a:pPr marL="685800" lvl="0" indent="-685800">
              <a:buFont typeface="Arial" panose="020B0604020202020204" pitchFamily="34" charset="0"/>
              <a:buChar char="•"/>
              <a:defRPr sz="1800">
                <a:solidFill>
                  <a:srgbClr val="000000"/>
                </a:solidFill>
              </a:defRPr>
            </a:pPr>
            <a:r>
              <a:rPr lang="en-US" sz="4800" dirty="0" smtClean="0">
                <a:solidFill>
                  <a:schemeClr val="bg1"/>
                </a:solidFill>
              </a:rPr>
              <a:t>Journey Analytics</a:t>
            </a:r>
          </a:p>
          <a:p>
            <a:pPr marL="685800" lvl="0" indent="-685800">
              <a:buFont typeface="Arial" panose="020B0604020202020204" pitchFamily="34" charset="0"/>
              <a:buChar char="•"/>
              <a:defRPr sz="1800">
                <a:solidFill>
                  <a:srgbClr val="000000"/>
                </a:solidFill>
              </a:defRPr>
            </a:pPr>
            <a:r>
              <a:rPr lang="en-US" sz="4800" dirty="0" smtClean="0">
                <a:solidFill>
                  <a:schemeClr val="bg1"/>
                </a:solidFill>
              </a:rPr>
              <a:t>Real-Time Personalization</a:t>
            </a:r>
          </a:p>
          <a:p>
            <a:pPr marL="685800" lvl="0" indent="-685800">
              <a:buFont typeface="Arial" panose="020B0604020202020204" pitchFamily="34" charset="0"/>
              <a:buChar char="•"/>
              <a:defRPr sz="1800">
                <a:solidFill>
                  <a:srgbClr val="000000"/>
                </a:solidFill>
              </a:defRPr>
            </a:pPr>
            <a:endParaRPr lang="en-US" sz="4800" dirty="0" smtClean="0">
              <a:solidFill>
                <a:schemeClr val="bg1"/>
              </a:solidFill>
            </a:endParaRPr>
          </a:p>
          <a:p>
            <a:pPr marL="685800" lvl="0" indent="-685800">
              <a:buFont typeface="Arial" panose="020B0604020202020204" pitchFamily="34" charset="0"/>
              <a:buChar char="•"/>
              <a:defRPr sz="1800">
                <a:solidFill>
                  <a:srgbClr val="000000"/>
                </a:solidFill>
              </a:defRPr>
            </a:pPr>
            <a:endParaRPr lang="en-US" sz="5000" dirty="0" smtClean="0">
              <a:solidFill>
                <a:schemeClr val="bg1"/>
              </a:solidFill>
            </a:endParaRPr>
          </a:p>
          <a:p>
            <a:pPr lvl="0">
              <a:defRPr sz="1800">
                <a:solidFill>
                  <a:srgbClr val="000000"/>
                </a:solidFill>
              </a:defRPr>
            </a:pPr>
            <a:endParaRPr lang="en-US" sz="5000" dirty="0" smtClean="0">
              <a:solidFill>
                <a:schemeClr val="bg1"/>
              </a:solidFill>
            </a:endParaRPr>
          </a:p>
          <a:p>
            <a:pPr lvl="0">
              <a:defRPr sz="1800">
                <a:solidFill>
                  <a:srgbClr val="000000"/>
                </a:solidFill>
              </a:defRPr>
            </a:pPr>
            <a:r>
              <a:rPr sz="5000" dirty="0" smtClean="0">
                <a:solidFill>
                  <a:srgbClr val="FFFFFF"/>
                </a:solidFill>
              </a:rPr>
              <a:t> </a:t>
            </a:r>
            <a:endParaRPr sz="5000" dirty="0">
              <a:solidFill>
                <a:srgbClr val="FFFFFF"/>
              </a:solidFill>
            </a:endParaRPr>
          </a:p>
        </p:txBody>
      </p:sp>
    </p:spTree>
    <p:extLst>
      <p:ext uri="{BB962C8B-B14F-4D97-AF65-F5344CB8AC3E}">
        <p14:creationId xmlns:p14="http://schemas.microsoft.com/office/powerpoint/2010/main" val="18906073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3562350"/>
            <a:ext cx="23298150" cy="6496050"/>
          </a:xfrm>
        </p:spPr>
        <p:txBody>
          <a:bodyPr>
            <a:noAutofit/>
          </a:bodyPr>
          <a:lstStyle/>
          <a:p>
            <a:pPr algn="l"/>
            <a:r>
              <a:rPr lang="en-US" sz="4400" dirty="0" smtClean="0">
                <a:solidFill>
                  <a:schemeClr val="bg1"/>
                </a:solidFill>
              </a:rPr>
              <a:t>The art and science of</a:t>
            </a:r>
            <a:br>
              <a:rPr lang="en-US" sz="4400" dirty="0" smtClean="0">
                <a:solidFill>
                  <a:schemeClr val="bg1"/>
                </a:solidFill>
              </a:rPr>
            </a:br>
            <a:r>
              <a:rPr lang="en-US" sz="4400" dirty="0" smtClean="0">
                <a:solidFill>
                  <a:schemeClr val="bg1"/>
                </a:solidFill>
              </a:rPr>
              <a:t/>
            </a:r>
            <a:br>
              <a:rPr lang="en-US" sz="4400" dirty="0" smtClean="0">
                <a:solidFill>
                  <a:schemeClr val="bg1"/>
                </a:solidFill>
              </a:rPr>
            </a:br>
            <a:r>
              <a:rPr lang="en-US" sz="4400" dirty="0" smtClean="0">
                <a:solidFill>
                  <a:schemeClr val="accent3">
                    <a:lumMod val="40000"/>
                    <a:lumOff val="60000"/>
                  </a:schemeClr>
                </a:solidFill>
              </a:rPr>
              <a:t>Discovering</a:t>
            </a:r>
            <a:r>
              <a:rPr lang="en-US" sz="4400" dirty="0" smtClean="0">
                <a:solidFill>
                  <a:schemeClr val="bg1"/>
                </a:solidFill>
              </a:rPr>
              <a:t> what we don’t know from data</a:t>
            </a:r>
            <a:br>
              <a:rPr lang="en-US" sz="4400" dirty="0" smtClean="0">
                <a:solidFill>
                  <a:schemeClr val="bg1"/>
                </a:solidFill>
              </a:rPr>
            </a:br>
            <a:r>
              <a:rPr lang="en-US" sz="4400" dirty="0">
                <a:solidFill>
                  <a:schemeClr val="bg1"/>
                </a:solidFill>
              </a:rPr>
              <a:t>	</a:t>
            </a:r>
            <a:r>
              <a:rPr lang="en-US" sz="4400" dirty="0" smtClean="0">
                <a:solidFill>
                  <a:schemeClr val="bg1"/>
                </a:solidFill>
              </a:rPr>
              <a:t>Obtaining </a:t>
            </a:r>
            <a:r>
              <a:rPr lang="en-US" sz="4400" dirty="0" smtClean="0">
                <a:solidFill>
                  <a:schemeClr val="accent3">
                    <a:lumMod val="40000"/>
                    <a:lumOff val="60000"/>
                  </a:schemeClr>
                </a:solidFill>
              </a:rPr>
              <a:t>predictive, actionable insight </a:t>
            </a:r>
            <a:r>
              <a:rPr lang="en-US" sz="4400" dirty="0" smtClean="0">
                <a:solidFill>
                  <a:schemeClr val="bg1"/>
                </a:solidFill>
              </a:rPr>
              <a:t>with analytics</a:t>
            </a:r>
            <a:br>
              <a:rPr lang="en-US" sz="4400" dirty="0" smtClean="0">
                <a:solidFill>
                  <a:schemeClr val="bg1"/>
                </a:solidFill>
              </a:rPr>
            </a:br>
            <a:r>
              <a:rPr lang="en-US" sz="4400" dirty="0" smtClean="0">
                <a:solidFill>
                  <a:schemeClr val="bg1"/>
                </a:solidFill>
              </a:rPr>
              <a:t>  		Creating </a:t>
            </a:r>
            <a:r>
              <a:rPr lang="en-US" sz="4400" dirty="0" smtClean="0">
                <a:solidFill>
                  <a:schemeClr val="accent3">
                    <a:lumMod val="40000"/>
                    <a:lumOff val="60000"/>
                  </a:schemeClr>
                </a:solidFill>
              </a:rPr>
              <a:t>Data Products</a:t>
            </a:r>
            <a:r>
              <a:rPr lang="en-US" sz="4400" dirty="0" smtClean="0">
                <a:solidFill>
                  <a:schemeClr val="bg1"/>
                </a:solidFill>
              </a:rPr>
              <a:t> that have immediate impact</a:t>
            </a:r>
            <a:br>
              <a:rPr lang="en-US" sz="4400" dirty="0" smtClean="0">
                <a:solidFill>
                  <a:schemeClr val="bg1"/>
                </a:solidFill>
              </a:rPr>
            </a:br>
            <a:r>
              <a:rPr lang="en-US" sz="4400" dirty="0" smtClean="0">
                <a:solidFill>
                  <a:schemeClr val="bg1"/>
                </a:solidFill>
              </a:rPr>
              <a:t>   			Communicating </a:t>
            </a:r>
            <a:r>
              <a:rPr lang="en-US" sz="4400" dirty="0" smtClean="0">
                <a:solidFill>
                  <a:schemeClr val="accent3">
                    <a:lumMod val="40000"/>
                    <a:lumOff val="60000"/>
                  </a:schemeClr>
                </a:solidFill>
              </a:rPr>
              <a:t>relevant business stories</a:t>
            </a:r>
            <a:r>
              <a:rPr lang="en-US" sz="4400" dirty="0" smtClean="0">
                <a:solidFill>
                  <a:schemeClr val="bg1"/>
                </a:solidFill>
              </a:rPr>
              <a:t> from results</a:t>
            </a:r>
            <a:br>
              <a:rPr lang="en-US" sz="4400" dirty="0" smtClean="0">
                <a:solidFill>
                  <a:schemeClr val="bg1"/>
                </a:solidFill>
              </a:rPr>
            </a:br>
            <a:r>
              <a:rPr lang="en-US" sz="4400" dirty="0" smtClean="0">
                <a:solidFill>
                  <a:schemeClr val="bg1"/>
                </a:solidFill>
              </a:rPr>
              <a:t>     			</a:t>
            </a:r>
            <a:r>
              <a:rPr lang="en-US" sz="4400" dirty="0" smtClean="0">
                <a:solidFill>
                  <a:schemeClr val="accent3">
                    <a:lumMod val="40000"/>
                    <a:lumOff val="60000"/>
                  </a:schemeClr>
                </a:solidFill>
              </a:rPr>
              <a:t>Learning from decisions </a:t>
            </a:r>
            <a:r>
              <a:rPr lang="en-US" sz="4400" dirty="0" smtClean="0">
                <a:solidFill>
                  <a:schemeClr val="bg1"/>
                </a:solidFill>
              </a:rPr>
              <a:t>to drive business value </a:t>
            </a:r>
            <a:br>
              <a:rPr lang="en-US" sz="4400" dirty="0" smtClean="0">
                <a:solidFill>
                  <a:schemeClr val="bg1"/>
                </a:solidFill>
              </a:rPr>
            </a:br>
            <a:endParaRPr lang="en-US" sz="4400" dirty="0">
              <a:solidFill>
                <a:schemeClr val="bg1"/>
              </a:solidFill>
            </a:endParaRPr>
          </a:p>
        </p:txBody>
      </p:sp>
      <p:sp>
        <p:nvSpPr>
          <p:cNvPr id="6" name="TextBox 5"/>
          <p:cNvSpPr txBox="1"/>
          <p:nvPr/>
        </p:nvSpPr>
        <p:spPr>
          <a:xfrm>
            <a:off x="476250" y="751451"/>
            <a:ext cx="9544050" cy="9752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5400" b="0" i="0" u="none" strike="noStrike" cap="none" spc="0" normalizeH="0" baseline="0" dirty="0" smtClean="0">
                <a:ln>
                  <a:noFill/>
                </a:ln>
                <a:solidFill>
                  <a:schemeClr val="bg1"/>
                </a:solidFill>
                <a:effectLst/>
                <a:uFillTx/>
                <a:latin typeface="+mn-lt"/>
                <a:ea typeface="+mn-ea"/>
                <a:cs typeface="+mn-cs"/>
                <a:sym typeface="Helvetica Light"/>
              </a:rPr>
              <a:t>What is Data Science?</a:t>
            </a:r>
            <a:endParaRPr kumimoji="0" lang="en-US" sz="5400" b="0"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4" name="Group 3"/>
          <p:cNvGrpSpPr/>
          <p:nvPr/>
        </p:nvGrpSpPr>
        <p:grpSpPr>
          <a:xfrm>
            <a:off x="16169257" y="2252546"/>
            <a:ext cx="7108217" cy="6673446"/>
            <a:chOff x="15611707" y="2252546"/>
            <a:chExt cx="7108217" cy="6673446"/>
          </a:xfrm>
        </p:grpSpPr>
        <p:pic>
          <p:nvPicPr>
            <p:cNvPr id="12" name="Picture 2" descr="http://b-i.forbesimg.com/gilpress/files/2013/05/Data_Science_V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1707" y="2252546"/>
              <a:ext cx="7108216" cy="6673446"/>
            </a:xfrm>
            <a:prstGeom prst="rect">
              <a:avLst/>
            </a:prstGeom>
            <a:solidFill>
              <a:schemeClr val="bg1"/>
            </a:solidFill>
            <a:extLst/>
          </p:spPr>
        </p:pic>
        <p:sp>
          <p:nvSpPr>
            <p:cNvPr id="13" name="TextBox 12"/>
            <p:cNvSpPr txBox="1"/>
            <p:nvPr/>
          </p:nvSpPr>
          <p:spPr>
            <a:xfrm>
              <a:off x="20429034" y="8546959"/>
              <a:ext cx="2290890" cy="3597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n-lt"/>
                  <a:ea typeface="+mn-ea"/>
                  <a:cs typeface="+mn-cs"/>
                  <a:sym typeface="Helvetica Light"/>
                </a:rPr>
                <a:t>Drew Conway, 2010</a:t>
              </a:r>
              <a:endParaRPr kumimoji="0" lang="en-US" sz="1400" b="0" i="0" u="none" strike="noStrike" cap="none" spc="0" normalizeH="0" baseline="0" dirty="0">
                <a:ln>
                  <a:noFill/>
                </a:ln>
                <a:solidFill>
                  <a:srgbClr val="000000"/>
                </a:solidFill>
                <a:effectLst/>
                <a:uFillTx/>
                <a:latin typeface="+mn-lt"/>
                <a:ea typeface="+mn-ea"/>
                <a:cs typeface="+mn-cs"/>
                <a:sym typeface="Helvetica Light"/>
              </a:endParaRPr>
            </a:p>
          </p:txBody>
        </p:sp>
      </p:grpSp>
      <p:pic>
        <p:nvPicPr>
          <p:cNvPr id="3" name="Picture 2"/>
          <p:cNvPicPr>
            <a:picLocks noChangeAspect="1"/>
          </p:cNvPicPr>
          <p:nvPr/>
        </p:nvPicPr>
        <p:blipFill>
          <a:blip r:embed="rId4"/>
          <a:stretch>
            <a:fillRect/>
          </a:stretch>
        </p:blipFill>
        <p:spPr>
          <a:xfrm>
            <a:off x="1989941" y="10058399"/>
            <a:ext cx="20433755" cy="3122341"/>
          </a:xfrm>
          <a:prstGeom prst="rect">
            <a:avLst/>
          </a:prstGeom>
        </p:spPr>
      </p:pic>
    </p:spTree>
    <p:extLst>
      <p:ext uri="{BB962C8B-B14F-4D97-AF65-F5344CB8AC3E}">
        <p14:creationId xmlns:p14="http://schemas.microsoft.com/office/powerpoint/2010/main" val="29426938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81349"/>
            <a:ext cx="24384000" cy="10534651"/>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 name="Picture 2"/>
          <p:cNvPicPr>
            <a:picLocks noChangeAspect="1"/>
          </p:cNvPicPr>
          <p:nvPr/>
        </p:nvPicPr>
        <p:blipFill>
          <a:blip r:embed="rId3"/>
          <a:stretch>
            <a:fillRect/>
          </a:stretch>
        </p:blipFill>
        <p:spPr>
          <a:xfrm>
            <a:off x="86902" y="3181349"/>
            <a:ext cx="13121921" cy="9814143"/>
          </a:xfrm>
          <a:prstGeom prst="rect">
            <a:avLst/>
          </a:prstGeom>
        </p:spPr>
      </p:pic>
      <p:pic>
        <p:nvPicPr>
          <p:cNvPr id="4" name="Picture 4" descr="http://www.bigdatareviews.org/wp-content/uploads/2015/05/lambda-arch2.png"/>
          <p:cNvPicPr>
            <a:picLocks noChangeAspect="1" noChangeArrowheads="1"/>
          </p:cNvPicPr>
          <p:nvPr/>
        </p:nvPicPr>
        <p:blipFill rotWithShape="1">
          <a:blip r:embed="rId4">
            <a:extLst>
              <a:ext uri="{28A0092B-C50C-407E-A947-70E740481C1C}">
                <a14:useLocalDpi xmlns:a14="http://schemas.microsoft.com/office/drawing/2010/main" val="0"/>
              </a:ext>
            </a:extLst>
          </a:blip>
          <a:srcRect l="5003" t="12916" r="4820" b="15044"/>
          <a:stretch/>
        </p:blipFill>
        <p:spPr bwMode="auto">
          <a:xfrm>
            <a:off x="12718542" y="8943275"/>
            <a:ext cx="11496962" cy="4571999"/>
          </a:xfrm>
          <a:prstGeom prst="rect">
            <a:avLst/>
          </a:prstGeom>
          <a:solidFill>
            <a:schemeClr val="bg1"/>
          </a:solidFill>
        </p:spPr>
      </p:pic>
      <p:sp>
        <p:nvSpPr>
          <p:cNvPr id="5" name="TextBox 4"/>
          <p:cNvSpPr txBox="1"/>
          <p:nvPr/>
        </p:nvSpPr>
        <p:spPr>
          <a:xfrm>
            <a:off x="404221" y="302168"/>
            <a:ext cx="17240250" cy="15292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chemeClr val="bg1"/>
                </a:solidFill>
                <a:effectLst/>
                <a:uFillTx/>
                <a:latin typeface="+mn-lt"/>
                <a:ea typeface="+mn-ea"/>
                <a:cs typeface="+mn-cs"/>
                <a:sym typeface="Helvetica Light"/>
              </a:rPr>
              <a:t>Disruptive Innovations:</a:t>
            </a:r>
          </a:p>
          <a:p>
            <a:pPr marL="0" marR="0" indent="0" algn="l" defTabSz="5842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chemeClr val="bg1"/>
                </a:solidFill>
                <a:effectLst/>
                <a:uFillTx/>
                <a:latin typeface="+mn-lt"/>
                <a:ea typeface="+mn-ea"/>
                <a:cs typeface="+mn-cs"/>
                <a:sym typeface="Helvetica Light"/>
              </a:rPr>
              <a:t>Generalized</a:t>
            </a:r>
            <a:r>
              <a:rPr kumimoji="0" lang="en-US" sz="4000" b="0" i="0" u="none" strike="noStrike" cap="none" spc="0" normalizeH="0" dirty="0" smtClean="0">
                <a:ln>
                  <a:noFill/>
                </a:ln>
                <a:solidFill>
                  <a:schemeClr val="bg1"/>
                </a:solidFill>
                <a:effectLst/>
                <a:uFillTx/>
                <a:latin typeface="+mn-lt"/>
                <a:ea typeface="+mn-ea"/>
                <a:cs typeface="+mn-cs"/>
                <a:sym typeface="Helvetica Light"/>
              </a:rPr>
              <a:t> Analytic Workflows and Lambda Architectures</a:t>
            </a:r>
            <a:endParaRPr kumimoji="0" lang="en-US" sz="4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7" name="TextBox 6"/>
          <p:cNvSpPr txBox="1"/>
          <p:nvPr/>
        </p:nvSpPr>
        <p:spPr>
          <a:xfrm>
            <a:off x="9024346" y="12297150"/>
            <a:ext cx="3028950" cy="5136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err="1" smtClean="0">
                <a:ln>
                  <a:noFill/>
                </a:ln>
                <a:solidFill>
                  <a:srgbClr val="000000"/>
                </a:solidFill>
                <a:effectLst/>
                <a:uFillTx/>
                <a:latin typeface="+mn-lt"/>
                <a:ea typeface="+mn-ea"/>
                <a:cs typeface="+mn-cs"/>
                <a:sym typeface="Helvetica Light"/>
              </a:rPr>
              <a:t>Paco</a:t>
            </a:r>
            <a:r>
              <a:rPr kumimoji="0" lang="en-US" sz="2400" b="0" i="0" u="none" strike="noStrike" cap="none" spc="0" normalizeH="0" baseline="0" dirty="0" smtClean="0">
                <a:ln>
                  <a:noFill/>
                </a:ln>
                <a:solidFill>
                  <a:srgbClr val="000000"/>
                </a:solidFill>
                <a:effectLst/>
                <a:uFillTx/>
                <a:latin typeface="+mn-lt"/>
                <a:ea typeface="+mn-ea"/>
                <a:cs typeface="+mn-cs"/>
                <a:sym typeface="Helvetica Light"/>
              </a:rPr>
              <a:t> Nathan, 2013</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11" name="Straight Connector 10"/>
          <p:cNvCxnSpPr/>
          <p:nvPr/>
        </p:nvCxnSpPr>
        <p:spPr>
          <a:xfrm>
            <a:off x="12534422" y="3181348"/>
            <a:ext cx="19050" cy="105346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srcRect l="6844" t="38069" r="67640" b="33071"/>
          <a:stretch/>
        </p:blipFill>
        <p:spPr>
          <a:xfrm>
            <a:off x="220714" y="6394859"/>
            <a:ext cx="4003860" cy="3387122"/>
          </a:xfrm>
          <a:prstGeom prst="rect">
            <a:avLst/>
          </a:prstGeom>
        </p:spPr>
      </p:pic>
      <p:pic>
        <p:nvPicPr>
          <p:cNvPr id="12" name="Picture 11"/>
          <p:cNvPicPr>
            <a:picLocks noChangeAspect="1"/>
          </p:cNvPicPr>
          <p:nvPr/>
        </p:nvPicPr>
        <p:blipFill rotWithShape="1">
          <a:blip r:embed="rId3"/>
          <a:srcRect l="44933" t="22281" r="10133" b="30451"/>
          <a:stretch/>
        </p:blipFill>
        <p:spPr>
          <a:xfrm>
            <a:off x="5002470" y="4638902"/>
            <a:ext cx="7050826" cy="5547413"/>
          </a:xfrm>
          <a:prstGeom prst="rect">
            <a:avLst/>
          </a:prstGeom>
        </p:spPr>
      </p:pic>
      <p:pic>
        <p:nvPicPr>
          <p:cNvPr id="13" name="Picture 12"/>
          <p:cNvPicPr>
            <a:picLocks noChangeAspect="1"/>
          </p:cNvPicPr>
          <p:nvPr/>
        </p:nvPicPr>
        <p:blipFill rotWithShape="1">
          <a:blip r:embed="rId3"/>
          <a:srcRect l="33344" t="35008" r="58328" b="45676"/>
          <a:stretch/>
        </p:blipFill>
        <p:spPr>
          <a:xfrm>
            <a:off x="3493231" y="5970165"/>
            <a:ext cx="1480217" cy="2567717"/>
          </a:xfrm>
          <a:prstGeom prst="rect">
            <a:avLst/>
          </a:prstGeom>
        </p:spPr>
      </p:pic>
      <p:grpSp>
        <p:nvGrpSpPr>
          <p:cNvPr id="8" name="Group 7"/>
          <p:cNvGrpSpPr/>
          <p:nvPr/>
        </p:nvGrpSpPr>
        <p:grpSpPr>
          <a:xfrm>
            <a:off x="12740481" y="3568390"/>
            <a:ext cx="11457676" cy="5241073"/>
            <a:chOff x="12740481" y="3568390"/>
            <a:chExt cx="11457676" cy="5241073"/>
          </a:xfrm>
        </p:grpSpPr>
        <p:pic>
          <p:nvPicPr>
            <p:cNvPr id="2" name="Picture 2" descr="http://insidebigdata.com/wp-content/uploads/2015/11/Spark_ecosystem.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5084" t="28093" r="6035" b="7970"/>
            <a:stretch/>
          </p:blipFill>
          <p:spPr>
            <a:xfrm>
              <a:off x="12740481" y="4393580"/>
              <a:ext cx="11457676" cy="4415883"/>
            </a:xfrm>
            <a:prstGeom prst="rect">
              <a:avLst/>
            </a:prstGeom>
            <a:noFill/>
            <a:ln w="12700">
              <a:miter lim="400000"/>
            </a:ln>
            <a:extLst>
              <a:ext uri="{C572A759-6A51-4108-AA02-DFA0A04FC94B}">
                <ma14:wrappingTextBoxFlag xmlns="" xmlns:ma14="http://schemas.microsoft.com/office/mac/drawingml/2011/main" val="1"/>
              </a:ext>
            </a:extLst>
          </p:spPr>
        </p:pic>
        <p:pic>
          <p:nvPicPr>
            <p:cNvPr id="9" name="Picture 2" descr="http://insidebigdata.com/wp-content/uploads/2015/11/Spark_ecosystem.png"/>
            <p:cNvPicPr>
              <a:picLocks noChangeAspect="1" noChangeArrowheads="1"/>
            </p:cNvPicPr>
            <p:nvPr/>
          </p:nvPicPr>
          <p:blipFill rotWithShape="1">
            <a:blip r:embed="rId7">
              <a:extLst>
                <a:ext uri="{28A0092B-C50C-407E-A947-70E740481C1C}">
                  <a14:useLocalDpi xmlns:a14="http://schemas.microsoft.com/office/drawing/2010/main" val="0"/>
                </a:ext>
              </a:extLst>
            </a:blip>
            <a:srcRect l="26607" t="3928" r="28584" b="84123"/>
            <a:stretch/>
          </p:blipFill>
          <p:spPr>
            <a:xfrm>
              <a:off x="15388682" y="3568390"/>
              <a:ext cx="5776333" cy="825190"/>
            </a:xfrm>
            <a:prstGeom prst="rect">
              <a:avLst/>
            </a:prstGeom>
            <a:noFill/>
            <a:ln w="12700">
              <a:miter lim="400000"/>
            </a:ln>
            <a:extLst>
              <a:ext uri="{C572A759-6A51-4108-AA02-DFA0A04FC94B}">
                <ma14:wrappingTextBoxFlag xmlns="" xmlns:ma14="http://schemas.microsoft.com/office/mac/drawingml/2011/main" val="1"/>
              </a:ext>
            </a:extLst>
          </p:spPr>
        </p:pic>
        <p:pic>
          <p:nvPicPr>
            <p:cNvPr id="14" name="Picture 2" descr="http://insidebigdata.com/wp-content/uploads/2015/11/Spark_ecosystem.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5084" t="57855" r="9812" b="7970"/>
            <a:stretch/>
          </p:blipFill>
          <p:spPr>
            <a:xfrm>
              <a:off x="12892881" y="6356199"/>
              <a:ext cx="11149148" cy="2360342"/>
            </a:xfrm>
            <a:prstGeom prst="rect">
              <a:avLst/>
            </a:prstGeom>
            <a:noFill/>
            <a:ln w="12700">
              <a:miter lim="400000"/>
            </a:ln>
            <a:extLst>
              <a:ext uri="{C572A759-6A51-4108-AA02-DFA0A04FC94B}">
                <ma14:wrappingTextBoxFlag xmlns="" xmlns:ma14="http://schemas.microsoft.com/office/mac/drawingml/2011/main" val="1"/>
              </a:ext>
            </a:extLst>
          </p:spPr>
        </p:pic>
      </p:grpSp>
    </p:spTree>
    <p:extLst>
      <p:ext uri="{BB962C8B-B14F-4D97-AF65-F5344CB8AC3E}">
        <p14:creationId xmlns:p14="http://schemas.microsoft.com/office/powerpoint/2010/main" val="3959561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181349"/>
            <a:ext cx="24384000" cy="10534651"/>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le 1"/>
          <p:cNvSpPr>
            <a:spLocks noGrp="1"/>
          </p:cNvSpPr>
          <p:nvPr>
            <p:ph type="title" idx="4294967295"/>
          </p:nvPr>
        </p:nvSpPr>
        <p:spPr>
          <a:xfrm>
            <a:off x="457200" y="526200"/>
            <a:ext cx="13816397" cy="978750"/>
          </a:xfrm>
        </p:spPr>
        <p:txBody>
          <a:bodyPr>
            <a:normAutofit fontScale="90000"/>
          </a:bodyPr>
          <a:lstStyle/>
          <a:p>
            <a:pPr algn="l"/>
            <a:r>
              <a:rPr lang="en-US" sz="5600" dirty="0" smtClean="0">
                <a:solidFill>
                  <a:schemeClr val="bg1"/>
                </a:solidFill>
              </a:rPr>
              <a:t>Disruptive Innovations:</a:t>
            </a:r>
            <a:br>
              <a:rPr lang="en-US" sz="5600" dirty="0" smtClean="0">
                <a:solidFill>
                  <a:schemeClr val="bg1"/>
                </a:solidFill>
              </a:rPr>
            </a:br>
            <a:r>
              <a:rPr lang="en-US" sz="4400" dirty="0" smtClean="0">
                <a:solidFill>
                  <a:schemeClr val="bg1"/>
                </a:solidFill>
              </a:rPr>
              <a:t>Interactive Notebooks and Functional Programming</a:t>
            </a:r>
            <a:endParaRPr lang="en-US" sz="4400" dirty="0">
              <a:solidFill>
                <a:schemeClr val="bg1"/>
              </a:solidFill>
            </a:endParaRPr>
          </a:p>
        </p:txBody>
      </p:sp>
      <p:pic>
        <p:nvPicPr>
          <p:cNvPr id="4" name="Picture 3"/>
          <p:cNvPicPr>
            <a:picLocks noChangeAspect="1"/>
          </p:cNvPicPr>
          <p:nvPr/>
        </p:nvPicPr>
        <p:blipFill>
          <a:blip r:embed="rId3"/>
          <a:stretch>
            <a:fillRect/>
          </a:stretch>
        </p:blipFill>
        <p:spPr>
          <a:xfrm>
            <a:off x="12440485" y="4172967"/>
            <a:ext cx="5217244" cy="9095298"/>
          </a:xfrm>
          <a:prstGeom prst="rect">
            <a:avLst/>
          </a:prstGeom>
        </p:spPr>
      </p:pic>
      <p:sp>
        <p:nvSpPr>
          <p:cNvPr id="6" name="TextBox 5"/>
          <p:cNvSpPr txBox="1"/>
          <p:nvPr/>
        </p:nvSpPr>
        <p:spPr>
          <a:xfrm>
            <a:off x="11998835" y="3526634"/>
            <a:ext cx="5070637" cy="646331"/>
          </a:xfrm>
          <a:prstGeom prst="rect">
            <a:avLst/>
          </a:prstGeom>
          <a:noFill/>
        </p:spPr>
        <p:txBody>
          <a:bodyPr wrap="square" rtlCol="0">
            <a:spAutoFit/>
          </a:bodyPr>
          <a:lstStyle/>
          <a:p>
            <a:r>
              <a:rPr lang="en-US" sz="3600" dirty="0" smtClean="0">
                <a:solidFill>
                  <a:schemeClr val="tx1"/>
                </a:solidFill>
                <a:ea typeface="Calibri" charset="0"/>
                <a:cs typeface="Calibri" charset="0"/>
              </a:rPr>
              <a:t>Map-Reduce in Java</a:t>
            </a:r>
            <a:endParaRPr lang="en-US" sz="3600" dirty="0">
              <a:solidFill>
                <a:schemeClr val="tx1"/>
              </a:solidFill>
              <a:ea typeface="Calibri" charset="0"/>
              <a:cs typeface="Calibri" charset="0"/>
            </a:endParaRPr>
          </a:p>
        </p:txBody>
      </p:sp>
      <p:sp>
        <p:nvSpPr>
          <p:cNvPr id="8" name="TextBox 7"/>
          <p:cNvSpPr txBox="1"/>
          <p:nvPr/>
        </p:nvSpPr>
        <p:spPr>
          <a:xfrm>
            <a:off x="17707136" y="3552603"/>
            <a:ext cx="3313728" cy="646331"/>
          </a:xfrm>
          <a:prstGeom prst="rect">
            <a:avLst/>
          </a:prstGeom>
          <a:noFill/>
        </p:spPr>
        <p:txBody>
          <a:bodyPr wrap="none" rtlCol="0">
            <a:spAutoFit/>
          </a:bodyPr>
          <a:lstStyle/>
          <a:p>
            <a:r>
              <a:rPr lang="en-US" sz="3600" dirty="0" smtClean="0">
                <a:solidFill>
                  <a:schemeClr val="tx1"/>
                </a:solidFill>
                <a:ea typeface="Calibri" charset="0"/>
                <a:cs typeface="Calibri" charset="0"/>
              </a:rPr>
              <a:t>Scala on Spark</a:t>
            </a:r>
            <a:endParaRPr lang="en-US" sz="3600" dirty="0">
              <a:solidFill>
                <a:schemeClr val="tx1"/>
              </a:solidFill>
              <a:ea typeface="Calibri" charset="0"/>
              <a:cs typeface="Calibri" charset="0"/>
            </a:endParaRPr>
          </a:p>
        </p:txBody>
      </p:sp>
      <p:pic>
        <p:nvPicPr>
          <p:cNvPr id="9" name="Picture 8"/>
          <p:cNvPicPr>
            <a:picLocks noChangeAspect="1"/>
          </p:cNvPicPr>
          <p:nvPr/>
        </p:nvPicPr>
        <p:blipFill>
          <a:blip r:embed="rId4"/>
          <a:stretch>
            <a:fillRect/>
          </a:stretch>
        </p:blipFill>
        <p:spPr>
          <a:xfrm>
            <a:off x="17794230" y="4172967"/>
            <a:ext cx="6400799" cy="1035331"/>
          </a:xfrm>
          <a:prstGeom prst="rect">
            <a:avLst/>
          </a:prstGeom>
        </p:spPr>
      </p:pic>
      <p:pic>
        <p:nvPicPr>
          <p:cNvPr id="2050" name="Picture 2" descr="http://ipython.org/ipython-doc/rel-0.13/_images/ipy_013_notebook_spect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3910463"/>
            <a:ext cx="12471958" cy="1016748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69292" y="3526636"/>
            <a:ext cx="8058150" cy="69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chemeClr val="tx1"/>
                </a:solidFill>
                <a:effectLst/>
                <a:uFillTx/>
                <a:ea typeface="+mn-ea"/>
                <a:cs typeface="+mn-cs"/>
                <a:sym typeface="Helvetica Light"/>
              </a:rPr>
              <a:t>Jupyter</a:t>
            </a:r>
            <a:r>
              <a:rPr kumimoji="0" lang="en-US" sz="3600" b="0" i="0" u="none" strike="noStrike" cap="none" spc="0" normalizeH="0" dirty="0" smtClean="0">
                <a:ln>
                  <a:noFill/>
                </a:ln>
                <a:solidFill>
                  <a:schemeClr val="tx1"/>
                </a:solidFill>
                <a:effectLst/>
                <a:uFillTx/>
                <a:ea typeface="+mn-ea"/>
                <a:cs typeface="+mn-cs"/>
                <a:sym typeface="Helvetica Light"/>
              </a:rPr>
              <a:t> Notebooks</a:t>
            </a:r>
            <a:endParaRPr kumimoji="0" lang="en-US" sz="3600" b="0" i="0" u="none" strike="noStrike" cap="none" spc="0" normalizeH="0" baseline="0" dirty="0">
              <a:ln>
                <a:noFill/>
              </a:ln>
              <a:solidFill>
                <a:schemeClr val="tx1"/>
              </a:solidFill>
              <a:effectLst/>
              <a:uFillTx/>
              <a:ea typeface="+mn-ea"/>
              <a:cs typeface="+mn-cs"/>
              <a:sym typeface="Helvetica Light"/>
            </a:endParaRPr>
          </a:p>
        </p:txBody>
      </p:sp>
      <p:cxnSp>
        <p:nvCxnSpPr>
          <p:cNvPr id="12" name="Straight Connector 11"/>
          <p:cNvCxnSpPr/>
          <p:nvPr/>
        </p:nvCxnSpPr>
        <p:spPr>
          <a:xfrm>
            <a:off x="12058650" y="3181349"/>
            <a:ext cx="19050" cy="105346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56051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4"/>
          <p:cNvSpPr txBox="1">
            <a:spLocks/>
          </p:cNvSpPr>
          <p:nvPr/>
        </p:nvSpPr>
        <p:spPr bwMode="auto">
          <a:xfrm>
            <a:off x="829734" y="2221511"/>
            <a:ext cx="13080229" cy="1902536"/>
          </a:xfrm>
          <a:prstGeom prst="rect">
            <a:avLst/>
          </a:prstGeom>
          <a:noFill/>
          <a:ln w="9525">
            <a:noFill/>
            <a:miter lim="800000"/>
            <a:headEnd/>
            <a:tailEnd/>
          </a:ln>
        </p:spPr>
        <p:txBody>
          <a:bodyPr vert="horz" wrap="square" lIns="243840" tIns="121920" rIns="243840" bIns="121920" numCol="1" anchor="t" anchorCtr="0" compatLnSpc="1">
            <a:prstTxWarp prst="textNoShape">
              <a:avLst/>
            </a:prstTxWarp>
            <a:noAutofit/>
          </a:bodyPr>
          <a:lstStyle>
            <a:lvl1pPr algn="l" rtl="0" eaLnBrk="0" fontAlgn="base" hangingPunct="0">
              <a:spcBef>
                <a:spcPct val="0"/>
              </a:spcBef>
              <a:spcAft>
                <a:spcPct val="0"/>
              </a:spcAft>
              <a:defRPr sz="1800" b="0" kern="1200">
                <a:solidFill>
                  <a:schemeClr val="tx1">
                    <a:lumMod val="50000"/>
                  </a:schemeClr>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2438430">
              <a:lnSpc>
                <a:spcPts val="8000"/>
              </a:lnSpc>
            </a:pPr>
            <a:r>
              <a:rPr lang="en-US" sz="7467" dirty="0">
                <a:solidFill>
                  <a:srgbClr val="000000"/>
                </a:solidFill>
                <a:latin typeface="Arial" panose="020B0604020202020204" pitchFamily="34" charset="0"/>
                <a:cs typeface="Arial" panose="020B0604020202020204" pitchFamily="34" charset="0"/>
                <a:sym typeface="Arial"/>
              </a:rPr>
              <a:t>Visualize </a:t>
            </a:r>
          </a:p>
          <a:p>
            <a:pPr defTabSz="2438430">
              <a:lnSpc>
                <a:spcPts val="8000"/>
              </a:lnSpc>
            </a:pPr>
            <a:r>
              <a:rPr lang="en-US" sz="7467" b="1" dirty="0">
                <a:solidFill>
                  <a:srgbClr val="000000"/>
                </a:solidFill>
                <a:latin typeface="Arial" panose="020B0604020202020204" pitchFamily="34" charset="0"/>
                <a:cs typeface="Arial" panose="020B0604020202020204" pitchFamily="34" charset="0"/>
                <a:sym typeface="Arial"/>
              </a:rPr>
              <a:t>customer journeys </a:t>
            </a:r>
          </a:p>
        </p:txBody>
      </p:sp>
      <p:sp>
        <p:nvSpPr>
          <p:cNvPr id="11" name="Content Placeholder 4"/>
          <p:cNvSpPr txBox="1">
            <a:spLocks/>
          </p:cNvSpPr>
          <p:nvPr/>
        </p:nvSpPr>
        <p:spPr>
          <a:xfrm>
            <a:off x="829740" y="5065573"/>
            <a:ext cx="11207939" cy="6705600"/>
          </a:xfrm>
          <a:prstGeom prst="rect">
            <a:avLst/>
          </a:prstGeom>
          <a:effectLst/>
        </p:spPr>
        <p:txBody>
          <a:bodyPr vert="horz" lIns="243840" tIns="121920" rIns="243840" bIns="121920" rtlCol="0" anchor="t" anchorCtr="0">
            <a:noAutofit/>
          </a:bodyPr>
          <a:lstStyle>
            <a:lvl1pPr marL="233363" indent="-215900" algn="l" defTabSz="914400" rtl="0" eaLnBrk="1" latinLnBrk="0" hangingPunct="1">
              <a:lnSpc>
                <a:spcPct val="100000"/>
              </a:lnSpc>
              <a:spcBef>
                <a:spcPct val="20000"/>
              </a:spcBef>
              <a:spcAft>
                <a:spcPts val="0"/>
              </a:spcAft>
              <a:buClr>
                <a:srgbClr val="00B0DA"/>
              </a:buClr>
              <a:buSzPct val="90000"/>
              <a:buFont typeface="Wingdings" pitchFamily="2" charset="2"/>
              <a:buChar char="§"/>
              <a:defRPr sz="2200" b="0" kern="1200">
                <a:solidFill>
                  <a:srgbClr val="000000"/>
                </a:solidFill>
                <a:effectLst/>
                <a:latin typeface="Arial" panose="020B0604020202020204" pitchFamily="34" charset="0"/>
                <a:ea typeface="+mn-ea"/>
                <a:cs typeface="Arial" panose="020B0604020202020204" pitchFamily="34" charset="0"/>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rgbClr val="000000"/>
                </a:solidFill>
                <a:effectLst/>
                <a:latin typeface="Arial" panose="020B0604020202020204" pitchFamily="34" charset="0"/>
                <a:ea typeface="+mn-ea"/>
                <a:cs typeface="Arial" panose="020B0604020202020204" pitchFamily="34" charset="0"/>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rgbClr val="000000"/>
                </a:solidFill>
                <a:effectLst/>
                <a:latin typeface="Arial" panose="020B0604020202020204" pitchFamily="34" charset="0"/>
                <a:ea typeface="+mn-ea"/>
                <a:cs typeface="Arial" panose="020B0604020202020204" pitchFamily="34" charset="0"/>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rgbClr val="000000"/>
                </a:solidFill>
                <a:effectLst/>
                <a:latin typeface="Arial" panose="020B0604020202020204" pitchFamily="34" charset="0"/>
                <a:ea typeface="+mn-ea"/>
                <a:cs typeface="Arial" panose="020B0604020202020204" pitchFamily="34" charset="0"/>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rgbClr val="000000"/>
                </a:solidFill>
                <a:effectLst/>
                <a:latin typeface="Arial" panose="020B0604020202020204" pitchFamily="34" charset="0"/>
                <a:ea typeface="+mn-ea"/>
                <a:cs typeface="Arial" panose="020B0604020202020204" pitchFamily="34" charset="0"/>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nSpc>
                <a:spcPts val="5867"/>
              </a:lnSpc>
              <a:spcBef>
                <a:spcPts val="3733"/>
              </a:spcBef>
            </a:pPr>
            <a:r>
              <a:rPr lang="en-US" sz="5067" dirty="0">
                <a:sym typeface="Arial"/>
              </a:rPr>
              <a:t>Track and measure </a:t>
            </a:r>
            <a:r>
              <a:rPr lang="en-US" sz="5067" i="1" dirty="0">
                <a:sym typeface="Arial"/>
              </a:rPr>
              <a:t>actual</a:t>
            </a:r>
            <a:r>
              <a:rPr lang="en-US" sz="5067" dirty="0">
                <a:sym typeface="Arial"/>
              </a:rPr>
              <a:t> customer journeys across channels</a:t>
            </a:r>
          </a:p>
          <a:p>
            <a:pPr>
              <a:lnSpc>
                <a:spcPts val="5867"/>
              </a:lnSpc>
              <a:spcBef>
                <a:spcPts val="3733"/>
              </a:spcBef>
            </a:pPr>
            <a:r>
              <a:rPr lang="en-US" sz="5067" dirty="0">
                <a:sym typeface="Arial"/>
              </a:rPr>
              <a:t>Understand journeys in terms of multiple outcomes and starting points</a:t>
            </a:r>
            <a:endParaRPr lang="en-US" sz="5067" dirty="0">
              <a:solidFill>
                <a:srgbClr val="FF0000"/>
              </a:solidFill>
              <a:sym typeface="Arial"/>
            </a:endParaRPr>
          </a:p>
          <a:p>
            <a:pPr>
              <a:lnSpc>
                <a:spcPts val="5867"/>
              </a:lnSpc>
              <a:spcBef>
                <a:spcPts val="3733"/>
              </a:spcBef>
            </a:pPr>
            <a:r>
              <a:rPr lang="en-US" sz="5067" dirty="0">
                <a:sym typeface="Arial"/>
              </a:rPr>
              <a:t>Design based on successful paths  </a:t>
            </a:r>
          </a:p>
        </p:txBody>
      </p:sp>
      <p:sp>
        <p:nvSpPr>
          <p:cNvPr id="2" name="Footer Placeholder 1"/>
          <p:cNvSpPr>
            <a:spLocks noGrp="1"/>
          </p:cNvSpPr>
          <p:nvPr>
            <p:ph type="ftr" sz="quarter" idx="4294967295"/>
          </p:nvPr>
        </p:nvSpPr>
        <p:spPr>
          <a:xfrm>
            <a:off x="18092988" y="12712701"/>
            <a:ext cx="5376616" cy="609600"/>
          </a:xfrm>
          <a:prstGeom prst="rect">
            <a:avLst/>
          </a:prstGeom>
        </p:spPr>
        <p:txBody>
          <a:bodyPr/>
          <a:lstStyle/>
          <a:p>
            <a:r>
              <a:rPr lang="en-US" smtClean="0">
                <a:solidFill>
                  <a:srgbClr val="000000">
                    <a:tint val="75000"/>
                  </a:srgbClr>
                </a:solidFill>
              </a:rPr>
              <a:t>© 2015 IBM</a:t>
            </a:r>
            <a:endParaRPr lang="en-US">
              <a:solidFill>
                <a:srgbClr val="000000">
                  <a:tint val="75000"/>
                </a:srgb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92316" y="2051124"/>
            <a:ext cx="11127013" cy="6416677"/>
          </a:xfrm>
          <a:prstGeom prst="rect">
            <a:avLst/>
          </a:prstGeom>
          <a:noFill/>
          <a:ln>
            <a:solidFill>
              <a:schemeClr val="bg2"/>
            </a:solidFill>
          </a:ln>
          <a:scene3d>
            <a:camera prst="perspectiveHeroicExtremeLeftFacing" fov="1200000">
              <a:rot lat="419902" lon="557189" rev="21480000"/>
            </a:camera>
            <a:lightRig rig="threePt" dir="t"/>
          </a:scene3d>
          <a:sp3d z="6350"/>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8137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Title_PNG.png"/>
          <p:cNvPicPr/>
          <p:nvPr/>
        </p:nvPicPr>
        <p:blipFill>
          <a:blip r:embed="rId2">
            <a:extLst/>
          </a:blip>
          <a:stretch>
            <a:fillRect/>
          </a:stretch>
        </p:blipFill>
        <p:spPr>
          <a:xfrm>
            <a:off x="800339" y="3106878"/>
            <a:ext cx="20256501" cy="1041401"/>
          </a:xfrm>
          <a:prstGeom prst="rect">
            <a:avLst/>
          </a:prstGeom>
          <a:ln w="12700">
            <a:miter lim="400000"/>
          </a:ln>
        </p:spPr>
      </p:pic>
      <p:sp>
        <p:nvSpPr>
          <p:cNvPr id="41" name="Shape 41"/>
          <p:cNvSpPr/>
          <p:nvPr/>
        </p:nvSpPr>
        <p:spPr>
          <a:xfrm>
            <a:off x="734453" y="5185768"/>
            <a:ext cx="16663210" cy="266803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lgn="l">
              <a:defRPr sz="1800"/>
            </a:pPr>
            <a:r>
              <a:rPr lang="en-AU" sz="4100" dirty="0" smtClean="0">
                <a:solidFill>
                  <a:srgbClr val="003F68"/>
                </a:solidFill>
                <a:latin typeface="Arial"/>
                <a:ea typeface="Arial"/>
                <a:cs typeface="Arial"/>
                <a:sym typeface="Arial"/>
              </a:rPr>
              <a:t>Kieran Hagan</a:t>
            </a:r>
            <a:endParaRPr sz="4100" dirty="0">
              <a:solidFill>
                <a:srgbClr val="003F68"/>
              </a:solidFill>
              <a:latin typeface="Arial"/>
              <a:ea typeface="Arial"/>
              <a:cs typeface="Arial"/>
              <a:sym typeface="Arial"/>
            </a:endParaRPr>
          </a:p>
          <a:p>
            <a:pPr lvl="0" algn="l">
              <a:defRPr sz="1800"/>
            </a:pPr>
            <a:r>
              <a:rPr lang="en-AU" sz="4100" dirty="0" smtClean="0">
                <a:solidFill>
                  <a:srgbClr val="003F68"/>
                </a:solidFill>
                <a:latin typeface="Arial"/>
                <a:ea typeface="Arial"/>
                <a:cs typeface="Arial"/>
                <a:sym typeface="Arial"/>
              </a:rPr>
              <a:t>Technical </a:t>
            </a:r>
            <a:r>
              <a:rPr lang="en-AU" sz="4100" smtClean="0">
                <a:solidFill>
                  <a:srgbClr val="003F68"/>
                </a:solidFill>
                <a:latin typeface="Arial"/>
                <a:ea typeface="Arial"/>
                <a:cs typeface="Arial"/>
                <a:sym typeface="Arial"/>
              </a:rPr>
              <a:t>Sales Manager, </a:t>
            </a:r>
            <a:r>
              <a:rPr lang="en-AU" sz="4100" dirty="0" smtClean="0">
                <a:solidFill>
                  <a:srgbClr val="003F68"/>
                </a:solidFill>
                <a:latin typeface="Arial"/>
                <a:ea typeface="Arial"/>
                <a:cs typeface="Arial"/>
                <a:sym typeface="Arial"/>
              </a:rPr>
              <a:t>IBM Analytics Platform- ANZ</a:t>
            </a:r>
          </a:p>
          <a:p>
            <a:pPr lvl="0" algn="l">
              <a:defRPr sz="1800"/>
            </a:pPr>
            <a:endParaRPr lang="en-AU" sz="4100" dirty="0">
              <a:solidFill>
                <a:srgbClr val="003F68"/>
              </a:solidFill>
              <a:latin typeface="Arial"/>
              <a:ea typeface="Arial"/>
              <a:cs typeface="Arial"/>
              <a:sym typeface="Arial"/>
            </a:endParaRPr>
          </a:p>
          <a:p>
            <a:pPr lvl="0" algn="l">
              <a:defRPr sz="1800"/>
            </a:pPr>
            <a:r>
              <a:rPr lang="en-AU" sz="4100" i="1" dirty="0" smtClean="0">
                <a:solidFill>
                  <a:srgbClr val="003F68"/>
                </a:solidFill>
                <a:latin typeface="Arial"/>
                <a:ea typeface="Arial"/>
                <a:cs typeface="Arial"/>
                <a:sym typeface="Arial"/>
              </a:rPr>
              <a:t>khagan@au1.ibm.com</a:t>
            </a:r>
            <a:endParaRPr sz="4100" i="1" dirty="0">
              <a:solidFill>
                <a:srgbClr val="003F68"/>
              </a:solidFill>
              <a:latin typeface="Arial"/>
              <a:ea typeface="Arial"/>
              <a:cs typeface="Arial"/>
              <a:sym typeface="Arial"/>
            </a:endParaRPr>
          </a:p>
        </p:txBody>
      </p:sp>
    </p:spTree>
    <p:extLst>
      <p:ext uri="{BB962C8B-B14F-4D97-AF65-F5344CB8AC3E}">
        <p14:creationId xmlns:p14="http://schemas.microsoft.com/office/powerpoint/2010/main" val="189801759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453" y="457200"/>
            <a:ext cx="18293095" cy="12801600"/>
          </a:xfrm>
          <a:prstGeom prst="rect">
            <a:avLst/>
          </a:prstGeom>
        </p:spPr>
      </p:pic>
    </p:spTree>
    <p:extLst>
      <p:ext uri="{BB962C8B-B14F-4D97-AF65-F5344CB8AC3E}">
        <p14:creationId xmlns:p14="http://schemas.microsoft.com/office/powerpoint/2010/main" val="117527448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640" y="457200"/>
            <a:ext cx="18206721" cy="12801600"/>
          </a:xfrm>
          <a:prstGeom prst="rect">
            <a:avLst/>
          </a:prstGeom>
        </p:spPr>
      </p:pic>
    </p:spTree>
    <p:extLst>
      <p:ext uri="{BB962C8B-B14F-4D97-AF65-F5344CB8AC3E}">
        <p14:creationId xmlns:p14="http://schemas.microsoft.com/office/powerpoint/2010/main" val="42950047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310" y="457200"/>
            <a:ext cx="18153380" cy="12801600"/>
          </a:xfrm>
          <a:prstGeom prst="rect">
            <a:avLst/>
          </a:prstGeom>
        </p:spPr>
      </p:pic>
    </p:spTree>
    <p:extLst>
      <p:ext uri="{BB962C8B-B14F-4D97-AF65-F5344CB8AC3E}">
        <p14:creationId xmlns:p14="http://schemas.microsoft.com/office/powerpoint/2010/main" val="165852781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27" y="457200"/>
            <a:ext cx="18203946" cy="12801600"/>
          </a:xfrm>
          <a:prstGeom prst="rect">
            <a:avLst/>
          </a:prstGeom>
        </p:spPr>
      </p:pic>
    </p:spTree>
    <p:extLst>
      <p:ext uri="{BB962C8B-B14F-4D97-AF65-F5344CB8AC3E}">
        <p14:creationId xmlns:p14="http://schemas.microsoft.com/office/powerpoint/2010/main" val="355443969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760" y="458434"/>
            <a:ext cx="17556480" cy="1279913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455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06419" y="457200"/>
            <a:ext cx="18171162" cy="12871938"/>
            <a:chOff x="3106419" y="457200"/>
            <a:chExt cx="18171162" cy="1287193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19" y="457200"/>
              <a:ext cx="18171162" cy="12801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19" y="527538"/>
              <a:ext cx="18171162" cy="12801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1276" y="2180492"/>
              <a:ext cx="4401762" cy="2790093"/>
            </a:xfrm>
            <a:prstGeom prst="rect">
              <a:avLst/>
            </a:prstGeom>
          </p:spPr>
        </p:pic>
      </p:grpSp>
    </p:spTree>
    <p:extLst>
      <p:ext uri="{BB962C8B-B14F-4D97-AF65-F5344CB8AC3E}">
        <p14:creationId xmlns:p14="http://schemas.microsoft.com/office/powerpoint/2010/main" val="139693636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89200"/>
            <a:ext cx="24384000" cy="11226800"/>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3730" name="Rectangle 56"/>
          <p:cNvSpPr>
            <a:spLocks noChangeArrowheads="1"/>
          </p:cNvSpPr>
          <p:nvPr/>
        </p:nvSpPr>
        <p:spPr bwMode="auto">
          <a:xfrm>
            <a:off x="911227" y="317501"/>
            <a:ext cx="16998950"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5400" b="1" kern="1200" dirty="0" smtClean="0">
                <a:solidFill>
                  <a:schemeClr val="bg1"/>
                </a:solidFill>
                <a:latin typeface="Arial" panose="020B0604020202020204" pitchFamily="34" charset="0"/>
                <a:ea typeface="MS PGothic" panose="020B0600070205080204" pitchFamily="34" charset="-128"/>
              </a:rPr>
              <a:t>Real-Time Personalization</a:t>
            </a:r>
          </a:p>
          <a:p>
            <a:pPr algn="l" defTabSz="1828800" rtl="0" fontAlgn="base">
              <a:spcBef>
                <a:spcPct val="0"/>
              </a:spcBef>
              <a:spcAft>
                <a:spcPct val="0"/>
              </a:spcAft>
              <a:buSzPct val="80000"/>
            </a:pPr>
            <a:r>
              <a:rPr lang="en-US" altLang="en-US" sz="3200" b="1" kern="1200" dirty="0" smtClean="0">
                <a:solidFill>
                  <a:schemeClr val="bg1"/>
                </a:solidFill>
                <a:latin typeface="Arial" panose="020B0604020202020204" pitchFamily="34" charset="0"/>
                <a:ea typeface="MS PGothic" panose="020B0600070205080204" pitchFamily="34" charset="-128"/>
              </a:rPr>
              <a:t>The right offer at the right time in the right context</a:t>
            </a:r>
            <a:endParaRPr lang="en-US" altLang="en-US" sz="3200" b="1" kern="1200" dirty="0">
              <a:solidFill>
                <a:schemeClr val="bg1"/>
              </a:solidFill>
              <a:latin typeface="Arial" panose="020B0604020202020204" pitchFamily="34" charset="0"/>
              <a:ea typeface="MS PGothic" panose="020B0600070205080204" pitchFamily="34" charset="-128"/>
            </a:endParaRPr>
          </a:p>
        </p:txBody>
      </p:sp>
      <p:pic>
        <p:nvPicPr>
          <p:cNvPr id="737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90726" y="8502650"/>
            <a:ext cx="5686424"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11351" y="3987801"/>
            <a:ext cx="5797550" cy="453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987801"/>
            <a:ext cx="9767360" cy="890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1"/>
          <p:cNvSpPr>
            <a:spLocks noChangeArrowheads="1"/>
          </p:cNvSpPr>
          <p:nvPr/>
        </p:nvSpPr>
        <p:spPr bwMode="auto">
          <a:xfrm>
            <a:off x="1828800" y="2760838"/>
            <a:ext cx="16998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4000" b="1" kern="1200" dirty="0">
                <a:solidFill>
                  <a:schemeClr val="accent1">
                    <a:lumMod val="75000"/>
                  </a:schemeClr>
                </a:solidFill>
                <a:latin typeface="Arial" panose="020B0604020202020204" pitchFamily="34" charset="0"/>
                <a:ea typeface="MS PGothic" panose="020B0600070205080204" pitchFamily="34" charset="-128"/>
              </a:rPr>
              <a:t>Will Christopher Phillips buy at this price?</a:t>
            </a:r>
          </a:p>
        </p:txBody>
      </p:sp>
    </p:spTree>
    <p:extLst>
      <p:ext uri="{BB962C8B-B14F-4D97-AF65-F5344CB8AC3E}">
        <p14:creationId xmlns:p14="http://schemas.microsoft.com/office/powerpoint/2010/main" val="343037043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350" y="2489200"/>
            <a:ext cx="24384000" cy="11226800"/>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Bent Arrow 2"/>
          <p:cNvSpPr/>
          <p:nvPr/>
        </p:nvSpPr>
        <p:spPr>
          <a:xfrm>
            <a:off x="11361210" y="4664075"/>
            <a:ext cx="2339974" cy="1063626"/>
          </a:xfrm>
          <a:prstGeom prst="bentArrow">
            <a:avLst>
              <a:gd name="adj1" fmla="val 25000"/>
              <a:gd name="adj2" fmla="val 25000"/>
              <a:gd name="adj3" fmla="val 25000"/>
              <a:gd name="adj4" fmla="val 3742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sp>
        <p:nvSpPr>
          <p:cNvPr id="65" name="Bent Arrow 64"/>
          <p:cNvSpPr/>
          <p:nvPr/>
        </p:nvSpPr>
        <p:spPr>
          <a:xfrm rot="5400000">
            <a:off x="17544521" y="4783137"/>
            <a:ext cx="2339976" cy="2343150"/>
          </a:xfrm>
          <a:prstGeom prst="bentArrow">
            <a:avLst>
              <a:gd name="adj1" fmla="val 11791"/>
              <a:gd name="adj2" fmla="val 11216"/>
              <a:gd name="adj3" fmla="val 12365"/>
              <a:gd name="adj4" fmla="val 2604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pic>
        <p:nvPicPr>
          <p:cNvPr id="68"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42560" y="4057650"/>
            <a:ext cx="2136774" cy="210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10751609" y="3959224"/>
            <a:ext cx="9293224" cy="4143376"/>
            <a:chOff x="3842797" y="717901"/>
            <a:chExt cx="4647234" cy="2071866"/>
          </a:xfrm>
        </p:grpSpPr>
        <p:sp>
          <p:nvSpPr>
            <p:cNvPr id="19" name="Rounded Rectangular Callout 18"/>
            <p:cNvSpPr/>
            <p:nvPr/>
          </p:nvSpPr>
          <p:spPr>
            <a:xfrm>
              <a:off x="3842797" y="717901"/>
              <a:ext cx="4647234" cy="2071866"/>
            </a:xfrm>
            <a:prstGeom prst="wedgeRoundRectCallout">
              <a:avLst>
                <a:gd name="adj1" fmla="val -65311"/>
                <a:gd name="adj2" fmla="val 59737"/>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34" name="TextBox 3"/>
            <p:cNvSpPr txBox="1">
              <a:spLocks noChangeArrowheads="1"/>
            </p:cNvSpPr>
            <p:nvPr/>
          </p:nvSpPr>
          <p:spPr bwMode="auto">
            <a:xfrm>
              <a:off x="3986063" y="840409"/>
              <a:ext cx="1820728" cy="2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2200" b="1" kern="1200">
                  <a:solidFill>
                    <a:srgbClr val="008080"/>
                  </a:solidFill>
                  <a:ea typeface="MS PGothic" panose="020B0600070205080204" pitchFamily="34" charset="-128"/>
                  <a:cs typeface="Helvetica Neue"/>
                </a:rPr>
                <a:t>Current trip search</a:t>
              </a:r>
            </a:p>
          </p:txBody>
        </p:sp>
      </p:grpSp>
      <p:grpSp>
        <p:nvGrpSpPr>
          <p:cNvPr id="2" name="Group 1"/>
          <p:cNvGrpSpPr>
            <a:grpSpLocks/>
          </p:cNvGrpSpPr>
          <p:nvPr/>
        </p:nvGrpSpPr>
        <p:grpSpPr bwMode="auto">
          <a:xfrm>
            <a:off x="3141133" y="3959224"/>
            <a:ext cx="4051300" cy="4143376"/>
            <a:chOff x="81023" y="1197981"/>
            <a:chExt cx="2024585" cy="2071866"/>
          </a:xfrm>
        </p:grpSpPr>
        <p:sp>
          <p:nvSpPr>
            <p:cNvPr id="17" name="Rounded Rectangular Callout 16"/>
            <p:cNvSpPr/>
            <p:nvPr/>
          </p:nvSpPr>
          <p:spPr>
            <a:xfrm>
              <a:off x="81023" y="1197981"/>
              <a:ext cx="2024585" cy="2071866"/>
            </a:xfrm>
            <a:prstGeom prst="wedgeRoundRectCallout">
              <a:avLst>
                <a:gd name="adj1" fmla="val 39055"/>
                <a:gd name="adj2" fmla="val 59427"/>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32" name="TextBox 4"/>
            <p:cNvSpPr txBox="1">
              <a:spLocks noChangeArrowheads="1"/>
            </p:cNvSpPr>
            <p:nvPr/>
          </p:nvSpPr>
          <p:spPr bwMode="auto">
            <a:xfrm>
              <a:off x="179409" y="1260691"/>
              <a:ext cx="1883592" cy="19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tIns="0" rIns="91440" bIns="0"/>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2200" b="1" kern="1200" dirty="0">
                  <a:solidFill>
                    <a:srgbClr val="008080"/>
                  </a:solidFill>
                  <a:ea typeface="MS PGothic" panose="020B0600070205080204" pitchFamily="34" charset="-128"/>
                  <a:cs typeface="Helvetica Neue"/>
                </a:rPr>
                <a:t>Mr. Christopher Phillips</a:t>
              </a:r>
            </a:p>
            <a:p>
              <a:pPr algn="l" rtl="0" fontAlgn="base">
                <a:spcBef>
                  <a:spcPct val="0"/>
                </a:spcBef>
                <a:spcAft>
                  <a:spcPct val="0"/>
                </a:spcAft>
                <a:buFontTx/>
                <a:buNone/>
              </a:pPr>
              <a:r>
                <a:rPr lang="en-US" altLang="en-US" sz="1800" kern="1200" dirty="0">
                  <a:solidFill>
                    <a:srgbClr val="000000"/>
                  </a:solidFill>
                  <a:ea typeface="MS PGothic" panose="020B0600070205080204" pitchFamily="34" charset="-128"/>
                  <a:cs typeface="Helvetica Neue"/>
                </a:rPr>
                <a:t>Loyalty Member </a:t>
              </a:r>
              <a:r>
                <a:rPr lang="en-US" altLang="en-US" sz="1800" b="1" kern="1200" dirty="0">
                  <a:solidFill>
                    <a:srgbClr val="000000"/>
                  </a:solidFill>
                  <a:ea typeface="MS PGothic" panose="020B0600070205080204" pitchFamily="34" charset="-128"/>
                  <a:cs typeface="Helvetica Neue"/>
                </a:rPr>
                <a:t>32421568</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Member Since: </a:t>
              </a:r>
              <a:r>
                <a:rPr lang="en-US" altLang="en-US" sz="1800" b="1" kern="1200" dirty="0">
                  <a:solidFill>
                    <a:srgbClr val="000000"/>
                  </a:solidFill>
                  <a:ea typeface="MS PGothic" panose="020B0600070205080204" pitchFamily="34" charset="-128"/>
                  <a:cs typeface="Helvetica Neue"/>
                </a:rPr>
                <a:t>Oct 10, 2006</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Loyalty Status: </a:t>
              </a:r>
              <a:r>
                <a:rPr lang="en-US" altLang="en-US" sz="1800" b="1" kern="1200" dirty="0">
                  <a:solidFill>
                    <a:srgbClr val="000000"/>
                  </a:solidFill>
                  <a:ea typeface="MS PGothic" panose="020B0600070205080204" pitchFamily="34" charset="-128"/>
                  <a:cs typeface="Helvetica Neue"/>
                </a:rPr>
                <a:t>Gold</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Status Qualification:</a:t>
              </a:r>
            </a:p>
            <a:p>
              <a:pPr algn="l" rtl="0" fontAlgn="base">
                <a:spcBef>
                  <a:spcPct val="0"/>
                </a:spcBef>
                <a:spcAft>
                  <a:spcPct val="0"/>
                </a:spcAft>
                <a:buFontTx/>
                <a:buNone/>
              </a:pPr>
              <a:r>
                <a:rPr lang="en-US" altLang="en-US" sz="1800" b="1" kern="1200" dirty="0">
                  <a:solidFill>
                    <a:srgbClr val="000000"/>
                  </a:solidFill>
                  <a:ea typeface="MS PGothic" panose="020B0600070205080204" pitchFamily="34" charset="-128"/>
                  <a:cs typeface="Helvetica Neue"/>
                </a:rPr>
                <a:t>20,500 to Platinum</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YTD  Miles: </a:t>
              </a:r>
              <a:r>
                <a:rPr lang="en-US" altLang="en-US" sz="1800" b="1" kern="1200" dirty="0">
                  <a:solidFill>
                    <a:srgbClr val="000000"/>
                  </a:solidFill>
                  <a:ea typeface="MS PGothic" panose="020B0600070205080204" pitchFamily="34" charset="-128"/>
                  <a:cs typeface="Helvetica Neue"/>
                </a:rPr>
                <a:t>78,250</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YTD Tier Miles: </a:t>
              </a:r>
              <a:r>
                <a:rPr lang="en-US" altLang="en-US" sz="1800" b="1" kern="1200" dirty="0">
                  <a:solidFill>
                    <a:srgbClr val="000000"/>
                  </a:solidFill>
                  <a:ea typeface="MS PGothic" panose="020B0600070205080204" pitchFamily="34" charset="-128"/>
                  <a:cs typeface="Helvetica Neue"/>
                </a:rPr>
                <a:t>54,500</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Mile balance : </a:t>
              </a:r>
              <a:r>
                <a:rPr lang="en-US" altLang="en-US" sz="1800" b="1" kern="1200" dirty="0">
                  <a:solidFill>
                    <a:srgbClr val="000000"/>
                  </a:solidFill>
                  <a:ea typeface="MS PGothic" panose="020B0600070205080204" pitchFamily="34" charset="-128"/>
                  <a:cs typeface="Helvetica Neue"/>
                </a:rPr>
                <a:t>540,667</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1Y Business/First segments : </a:t>
              </a:r>
              <a:r>
                <a:rPr lang="en-US" altLang="en-US" sz="1800" b="1" kern="1200" dirty="0">
                  <a:solidFill>
                    <a:srgbClr val="000000"/>
                  </a:solidFill>
                  <a:ea typeface="MS PGothic" panose="020B0600070205080204" pitchFamily="34" charset="-128"/>
                  <a:cs typeface="Helvetica Neue"/>
                </a:rPr>
                <a:t>14</a:t>
              </a:r>
            </a:p>
            <a:p>
              <a:pPr algn="l" rtl="0" fontAlgn="base">
                <a:spcBef>
                  <a:spcPts val="800"/>
                </a:spcBef>
                <a:spcAft>
                  <a:spcPct val="0"/>
                </a:spcAft>
                <a:buNone/>
              </a:pPr>
              <a:r>
                <a:rPr lang="en-US" altLang="en-US" sz="1800" kern="1200" dirty="0">
                  <a:solidFill>
                    <a:srgbClr val="000000"/>
                  </a:solidFill>
                  <a:ea typeface="MS PGothic" panose="020B0600070205080204" pitchFamily="34" charset="-128"/>
                  <a:cs typeface="Helvetica Neue"/>
                </a:rPr>
                <a:t>1Y Miles Redemption Activity : </a:t>
              </a:r>
              <a:r>
                <a:rPr lang="en-US" altLang="en-US" sz="1800" b="1" kern="1200" dirty="0">
                  <a:solidFill>
                    <a:srgbClr val="000000"/>
                  </a:solidFill>
                  <a:ea typeface="MS PGothic" panose="020B0600070205080204" pitchFamily="34" charset="-128"/>
                  <a:cs typeface="Helvetica Neue"/>
                </a:rPr>
                <a:t>4</a:t>
              </a:r>
            </a:p>
            <a:p>
              <a:pPr algn="l" rtl="0" fontAlgn="base">
                <a:spcBef>
                  <a:spcPts val="800"/>
                </a:spcBef>
                <a:spcAft>
                  <a:spcPct val="0"/>
                </a:spcAft>
                <a:buNone/>
              </a:pPr>
              <a:endParaRPr lang="en-US" altLang="en-US" sz="1800" kern="1200" dirty="0">
                <a:solidFill>
                  <a:srgbClr val="800000"/>
                </a:solidFill>
                <a:ea typeface="MS PGothic" panose="020B0600070205080204" pitchFamily="34" charset="-128"/>
                <a:cs typeface="Helvetica Neue"/>
              </a:endParaRPr>
            </a:p>
          </p:txBody>
        </p:sp>
      </p:grpSp>
      <p:sp>
        <p:nvSpPr>
          <p:cNvPr id="11" name="Rounded Rectangle 10"/>
          <p:cNvSpPr/>
          <p:nvPr/>
        </p:nvSpPr>
        <p:spPr bwMode="auto">
          <a:xfrm>
            <a:off x="12205760" y="8743950"/>
            <a:ext cx="5273674" cy="3721100"/>
          </a:xfrm>
          <a:prstGeom prst="roundRect">
            <a:avLst/>
          </a:prstGeom>
          <a:solidFill>
            <a:schemeClr val="bg1"/>
          </a:solidFill>
          <a:ln w="57150" cap="flat" cmpd="sng" algn="ctr">
            <a:solidFill>
              <a:srgbClr val="008080"/>
            </a:solidFill>
            <a:prstDash val="solid"/>
            <a:round/>
            <a:headEnd type="none" w="med" len="med"/>
            <a:tailEnd type="none" w="med" len="med"/>
          </a:ln>
          <a:effectLst>
            <a:outerShdw blurRad="190500" dist="38100" dir="2700000" algn="tl" rotWithShape="0">
              <a:prstClr val="black">
                <a:alpha val="40000"/>
              </a:prstClr>
            </a:outerShdw>
          </a:effectLst>
          <a:extLst/>
        </p:spPr>
        <p:txBody>
          <a:bodyPr/>
          <a:lstStyle/>
          <a:p>
            <a:pPr marL="228600" indent="-228600" algn="l" defTabSz="1828800" rtl="0" fontAlgn="base">
              <a:lnSpc>
                <a:spcPct val="90000"/>
              </a:lnSpc>
              <a:spcBef>
                <a:spcPct val="50000"/>
              </a:spcBef>
              <a:spcAft>
                <a:spcPct val="0"/>
              </a:spcAft>
              <a:defRPr/>
            </a:pPr>
            <a:endParaRPr lang="en-US" sz="2800" kern="1200">
              <a:solidFill>
                <a:prstClr val="black"/>
              </a:solidFill>
              <a:latin typeface="Helvetica Neue"/>
              <a:ea typeface="MS PGothic" pitchFamily="34" charset="-128"/>
              <a:cs typeface="Helvetica Neue"/>
            </a:endParaRPr>
          </a:p>
        </p:txBody>
      </p:sp>
      <p:sp>
        <p:nvSpPr>
          <p:cNvPr id="74760" name="TextBox 12"/>
          <p:cNvSpPr txBox="1">
            <a:spLocks noChangeArrowheads="1"/>
          </p:cNvSpPr>
          <p:nvPr/>
        </p:nvSpPr>
        <p:spPr bwMode="auto">
          <a:xfrm>
            <a:off x="12456583" y="8102601"/>
            <a:ext cx="4758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3600" b="1" kern="1200">
                <a:solidFill>
                  <a:srgbClr val="008080"/>
                </a:solidFill>
                <a:ea typeface="MS PGothic" panose="020B0600070205080204" pitchFamily="34" charset="-128"/>
                <a:cs typeface="Helvetica Neue"/>
              </a:rPr>
              <a:t>AVAILABLE OFFERS</a:t>
            </a:r>
          </a:p>
        </p:txBody>
      </p:sp>
      <p:sp>
        <p:nvSpPr>
          <p:cNvPr id="14" name="Content Placeholder 2"/>
          <p:cNvSpPr>
            <a:spLocks noGrp="1"/>
          </p:cNvSpPr>
          <p:nvPr>
            <p:ph idx="4294967295"/>
          </p:nvPr>
        </p:nvSpPr>
        <p:spPr>
          <a:xfrm>
            <a:off x="12570884" y="8902700"/>
            <a:ext cx="5175250" cy="3486150"/>
          </a:xfrm>
        </p:spPr>
        <p:txBody>
          <a:bodyPr rtlCol="0">
            <a:normAutofit/>
          </a:bodyPr>
          <a:lstStyle/>
          <a:p>
            <a:pPr marL="0" indent="0" eaLnBrk="1" fontAlgn="auto" hangingPunct="1">
              <a:spcBef>
                <a:spcPts val="600"/>
              </a:spcBef>
              <a:spcAft>
                <a:spcPts val="0"/>
              </a:spcAft>
              <a:buNone/>
              <a:defRPr/>
            </a:pPr>
            <a:r>
              <a:rPr lang="en-US" sz="2400" dirty="0">
                <a:cs typeface="Helvetica Neue"/>
              </a:rPr>
              <a:t>5% price discount</a:t>
            </a:r>
          </a:p>
          <a:p>
            <a:pPr marL="0" indent="0" eaLnBrk="1" fontAlgn="auto" hangingPunct="1">
              <a:spcBef>
                <a:spcPts val="600"/>
              </a:spcBef>
              <a:spcAft>
                <a:spcPts val="0"/>
              </a:spcAft>
              <a:buNone/>
              <a:defRPr/>
            </a:pPr>
            <a:r>
              <a:rPr lang="en-US" sz="2400" dirty="0">
                <a:cs typeface="Helvetica Neue"/>
              </a:rPr>
              <a:t>Discounted business class upgrade</a:t>
            </a:r>
          </a:p>
          <a:p>
            <a:pPr marL="0" indent="0" eaLnBrk="1" fontAlgn="auto" hangingPunct="1">
              <a:spcBef>
                <a:spcPts val="600"/>
              </a:spcBef>
              <a:spcAft>
                <a:spcPts val="0"/>
              </a:spcAft>
              <a:buNone/>
              <a:defRPr/>
            </a:pPr>
            <a:r>
              <a:rPr lang="en-US" sz="2400" dirty="0">
                <a:cs typeface="Helvetica Neue"/>
              </a:rPr>
              <a:t>25% bonus tier miles </a:t>
            </a:r>
          </a:p>
          <a:p>
            <a:pPr marL="0" indent="0" eaLnBrk="1" fontAlgn="auto" hangingPunct="1">
              <a:spcBef>
                <a:spcPts val="600"/>
              </a:spcBef>
              <a:spcAft>
                <a:spcPts val="0"/>
              </a:spcAft>
              <a:buNone/>
              <a:defRPr/>
            </a:pPr>
            <a:r>
              <a:rPr lang="en-US" sz="2400" dirty="0">
                <a:cs typeface="Helvetica Neue"/>
              </a:rPr>
              <a:t>50% bonus tier miles</a:t>
            </a:r>
          </a:p>
          <a:p>
            <a:pPr marL="0" indent="0" eaLnBrk="1" fontAlgn="auto" hangingPunct="1">
              <a:spcBef>
                <a:spcPts val="600"/>
              </a:spcBef>
              <a:spcAft>
                <a:spcPts val="0"/>
              </a:spcAft>
              <a:buNone/>
              <a:defRPr/>
            </a:pPr>
            <a:r>
              <a:rPr lang="en-US" sz="2400" dirty="0">
                <a:cs typeface="Helvetica Neue"/>
              </a:rPr>
              <a:t>50% bonus miles</a:t>
            </a:r>
          </a:p>
          <a:p>
            <a:pPr marL="0" indent="0" eaLnBrk="1" fontAlgn="auto" hangingPunct="1">
              <a:spcBef>
                <a:spcPts val="600"/>
              </a:spcBef>
              <a:spcAft>
                <a:spcPts val="0"/>
              </a:spcAft>
              <a:buNone/>
              <a:defRPr/>
            </a:pPr>
            <a:r>
              <a:rPr lang="en-US" sz="2400" dirty="0">
                <a:cs typeface="Helvetica Neue"/>
              </a:rPr>
              <a:t>25% bonus miles </a:t>
            </a:r>
          </a:p>
          <a:p>
            <a:pPr marL="0" indent="0" eaLnBrk="1" fontAlgn="auto" hangingPunct="1">
              <a:spcBef>
                <a:spcPts val="600"/>
              </a:spcBef>
              <a:spcAft>
                <a:spcPts val="0"/>
              </a:spcAft>
              <a:buNone/>
              <a:defRPr/>
            </a:pPr>
            <a:r>
              <a:rPr lang="en-US" sz="2400" dirty="0">
                <a:cs typeface="Helvetica Neue"/>
              </a:rPr>
              <a:t>Free pass to business lounges</a:t>
            </a:r>
          </a:p>
          <a:p>
            <a:pPr marL="0" indent="0" eaLnBrk="1" fontAlgn="auto" hangingPunct="1">
              <a:spcBef>
                <a:spcPts val="600"/>
              </a:spcBef>
              <a:spcAft>
                <a:spcPts val="0"/>
              </a:spcAft>
              <a:buNone/>
              <a:defRPr/>
            </a:pPr>
            <a:r>
              <a:rPr lang="en-US" sz="2400" dirty="0">
                <a:cs typeface="Helvetica Neue"/>
              </a:rPr>
              <a:t>Free chauffeur service</a:t>
            </a:r>
          </a:p>
        </p:txBody>
      </p:sp>
      <p:sp>
        <p:nvSpPr>
          <p:cNvPr id="74766" name="Title 1"/>
          <p:cNvSpPr txBox="1">
            <a:spLocks/>
          </p:cNvSpPr>
          <p:nvPr/>
        </p:nvSpPr>
        <p:spPr bwMode="auto">
          <a:xfrm>
            <a:off x="3338009" y="2543175"/>
            <a:ext cx="17672050" cy="11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nchor="ct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4400" b="1" kern="1200" dirty="0">
                <a:solidFill>
                  <a:srgbClr val="3E70A3"/>
                </a:solidFill>
                <a:cs typeface="Arial" panose="020B0604020202020204" pitchFamily="34" charset="0"/>
              </a:rPr>
              <a:t>An elite member looks for a business trip that begins in 3 days…</a:t>
            </a:r>
          </a:p>
        </p:txBody>
      </p:sp>
      <p:sp>
        <p:nvSpPr>
          <p:cNvPr id="8" name="TextBox 7"/>
          <p:cNvSpPr txBox="1"/>
          <p:nvPr/>
        </p:nvSpPr>
        <p:spPr>
          <a:xfrm>
            <a:off x="18268951" y="13947776"/>
            <a:ext cx="184731" cy="646331"/>
          </a:xfrm>
          <a:prstGeom prst="rect">
            <a:avLst/>
          </a:prstGeom>
          <a:noFill/>
        </p:spPr>
        <p:txBody>
          <a:bodyPr wrap="none">
            <a:spAutoFit/>
          </a:bodyPr>
          <a:lstStyle/>
          <a:p>
            <a:pPr algn="l" defTabSz="914378" rtl="0">
              <a:defRPr/>
            </a:pPr>
            <a:endParaRPr lang="en-US" sz="3600" kern="1200" dirty="0">
              <a:solidFill>
                <a:prstClr val="black"/>
              </a:solidFill>
              <a:ea typeface="MS PGothic" pitchFamily="34" charset="-128"/>
              <a:cs typeface="Arial" panose="020B0604020202020204" pitchFamily="34" charset="0"/>
            </a:endParaRPr>
          </a:p>
        </p:txBody>
      </p:sp>
      <p:pic>
        <p:nvPicPr>
          <p:cNvPr id="747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0360" y="7058025"/>
            <a:ext cx="2403474" cy="447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783109782"/>
              </p:ext>
            </p:extLst>
          </p:nvPr>
        </p:nvGraphicFramePr>
        <p:xfrm>
          <a:off x="11142134" y="4759324"/>
          <a:ext cx="8528052" cy="2925432"/>
        </p:xfrm>
        <a:graphic>
          <a:graphicData uri="http://schemas.openxmlformats.org/drawingml/2006/table">
            <a:tbl>
              <a:tblPr bandRow="1">
                <a:tableStyleId>{5C22544A-7EE6-4342-B048-85BDC9FD1C3A}</a:tableStyleId>
              </a:tblPr>
              <a:tblGrid>
                <a:gridCol w="733106"/>
                <a:gridCol w="1778620"/>
                <a:gridCol w="1693726"/>
                <a:gridCol w="2755270"/>
                <a:gridCol w="1567330"/>
              </a:tblGrid>
              <a:tr h="426504">
                <a:tc>
                  <a:txBody>
                    <a:bodyPr/>
                    <a:lstStyle/>
                    <a:p>
                      <a:endParaRPr lang="en-US" sz="1600" dirty="0">
                        <a:solidFill>
                          <a:schemeClr val="tx2"/>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600" dirty="0" smtClean="0">
                          <a:latin typeface="Helvetica Neue"/>
                          <a:cs typeface="Helvetica Neue"/>
                        </a:rPr>
                        <a:t>FLIGHTS</a:t>
                      </a:r>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310424">
                <a:tc>
                  <a:txBody>
                    <a:bodyPr/>
                    <a:lstStyle/>
                    <a:p>
                      <a:pPr algn="ctr"/>
                      <a:r>
                        <a:rPr lang="en-US" sz="1400" dirty="0" smtClean="0">
                          <a:latin typeface="Helvetica Neue"/>
                          <a:cs typeface="Helvetica Neue"/>
                        </a:rPr>
                        <a:t>Sun</a:t>
                      </a:r>
                    </a:p>
                    <a:p>
                      <a:pPr algn="ctr"/>
                      <a:r>
                        <a:rPr lang="en-US" sz="2000" dirty="0" smtClean="0">
                          <a:latin typeface="Helvetica Neue"/>
                          <a:cs typeface="Helvetica Neue"/>
                        </a:rPr>
                        <a:t>13</a:t>
                      </a:r>
                    </a:p>
                    <a:p>
                      <a:pPr algn="ctr"/>
                      <a:r>
                        <a:rPr lang="en-US" sz="1400" dirty="0" smtClean="0">
                          <a:latin typeface="Helvetica Neue"/>
                          <a:cs typeface="Helvetica Neue"/>
                        </a:rPr>
                        <a:t>Sep</a:t>
                      </a:r>
                      <a:endParaRPr lang="en-US" sz="14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3E70A3"/>
                    </a:solidFill>
                  </a:tcPr>
                </a:tc>
                <a:tc>
                  <a:txBody>
                    <a:bodyPr/>
                    <a:lstStyle/>
                    <a:p>
                      <a:r>
                        <a:rPr lang="en-US" sz="2000" b="1" dirty="0" smtClean="0">
                          <a:latin typeface="Helvetica Neue"/>
                          <a:cs typeface="Helvetica Neue"/>
                        </a:rPr>
                        <a:t>JFK </a:t>
                      </a:r>
                      <a:r>
                        <a:rPr lang="en-US" sz="2000" b="1" dirty="0" smtClean="0">
                          <a:latin typeface="Helvetica Neue"/>
                          <a:cs typeface="Helvetica Neue"/>
                          <a:sym typeface="Wingdings"/>
                        </a:rPr>
                        <a:t> SFO</a:t>
                      </a:r>
                    </a:p>
                    <a:p>
                      <a:r>
                        <a:rPr lang="en-US" sz="1400" dirty="0" smtClean="0">
                          <a:latin typeface="Helvetica Neue"/>
                          <a:cs typeface="Helvetica Neue"/>
                          <a:sym typeface="Wingdings"/>
                        </a:rPr>
                        <a:t>Dep.</a:t>
                      </a:r>
                      <a:r>
                        <a:rPr lang="en-US" sz="1400" baseline="0" dirty="0" smtClean="0">
                          <a:latin typeface="Helvetica Neue"/>
                          <a:cs typeface="Helvetica Neue"/>
                          <a:sym typeface="Wingdings"/>
                        </a:rPr>
                        <a:t> </a:t>
                      </a:r>
                      <a:r>
                        <a:rPr lang="en-US" sz="1400" dirty="0" smtClean="0">
                          <a:latin typeface="Helvetica Neue"/>
                          <a:cs typeface="Helvetica Neue"/>
                          <a:sym typeface="Wingdings"/>
                        </a:rPr>
                        <a:t>07:00 AM</a:t>
                      </a:r>
                    </a:p>
                    <a:p>
                      <a:r>
                        <a:rPr lang="en-US" sz="1400" dirty="0" smtClean="0">
                          <a:latin typeface="Helvetica Neue"/>
                          <a:cs typeface="Helvetica Neue"/>
                          <a:sym typeface="Wingdings"/>
                        </a:rPr>
                        <a:t>Arr. 10:29 AM</a:t>
                      </a:r>
                      <a:endParaRPr lang="en-US" sz="14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000" b="1" dirty="0" smtClean="0">
                          <a:solidFill>
                            <a:srgbClr val="3E70A3"/>
                          </a:solidFill>
                          <a:latin typeface="Helvetica Neue"/>
                          <a:cs typeface="Helvetica Neue"/>
                        </a:rPr>
                        <a:t>#469</a:t>
                      </a:r>
                    </a:p>
                    <a:p>
                      <a:r>
                        <a:rPr lang="en-US" sz="1600" dirty="0" smtClean="0">
                          <a:latin typeface="Helvetica Neue"/>
                          <a:cs typeface="Helvetica Neue"/>
                        </a:rPr>
                        <a:t>6h 29m</a:t>
                      </a:r>
                    </a:p>
                    <a:p>
                      <a:r>
                        <a:rPr lang="en-US" sz="1600" dirty="0" smtClean="0">
                          <a:latin typeface="Helvetica Neue"/>
                          <a:cs typeface="Helvetica Neue"/>
                        </a:rPr>
                        <a:t>Nonstop</a:t>
                      </a:r>
                    </a:p>
                    <a:p>
                      <a:r>
                        <a:rPr lang="en-US" sz="1400" dirty="0" smtClean="0">
                          <a:solidFill>
                            <a:srgbClr val="3E70A3"/>
                          </a:solidFill>
                          <a:latin typeface="Helvetica Neue"/>
                          <a:cs typeface="Helvetica Neue"/>
                        </a:rPr>
                        <a:t>View seats</a:t>
                      </a: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Helvetica Neue"/>
                          <a:cs typeface="Helvetica Neue"/>
                        </a:rPr>
                        <a:t>Main Cabin</a:t>
                      </a:r>
                    </a:p>
                    <a:p>
                      <a:r>
                        <a:rPr lang="en-US" sz="1400" dirty="0" smtClean="0">
                          <a:solidFill>
                            <a:srgbClr val="3E70A3"/>
                          </a:solidFill>
                          <a:latin typeface="Helvetica Neue"/>
                          <a:cs typeface="Helvetica Neue"/>
                        </a:rPr>
                        <a:t>Changeable</a:t>
                      </a:r>
                      <a:r>
                        <a:rPr lang="en-US" sz="1400" baseline="0" dirty="0" smtClean="0">
                          <a:solidFill>
                            <a:srgbClr val="3E70A3"/>
                          </a:solidFill>
                          <a:latin typeface="Helvetica Neue"/>
                          <a:cs typeface="Helvetica Neue"/>
                        </a:rPr>
                        <a:t> / Nonrefundable</a:t>
                      </a:r>
                    </a:p>
                    <a:p>
                      <a:r>
                        <a:rPr lang="en-US" sz="1400" baseline="0" dirty="0" smtClean="0">
                          <a:solidFill>
                            <a:srgbClr val="3E70A3"/>
                          </a:solidFill>
                          <a:latin typeface="Helvetica Neue"/>
                          <a:cs typeface="Helvetica Neue"/>
                        </a:rPr>
                        <a:t>Baggage Information</a:t>
                      </a:r>
                      <a:endParaRPr lang="en-US" sz="1400" dirty="0">
                        <a:solidFill>
                          <a:srgbClr val="3E70A3"/>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smtClean="0">
                          <a:latin typeface="Helvetica Neue"/>
                          <a:cs typeface="Helvetica Neue"/>
                        </a:rPr>
                        <a:t>Price per Passenger</a:t>
                      </a:r>
                    </a:p>
                    <a:p>
                      <a:r>
                        <a:rPr lang="en-US" sz="2000" dirty="0" smtClean="0">
                          <a:latin typeface="Helvetica Neue"/>
                          <a:cs typeface="Helvetica Neue"/>
                        </a:rPr>
                        <a:t>$901.39</a:t>
                      </a:r>
                    </a:p>
                    <a:p>
                      <a:r>
                        <a:rPr lang="en-US" sz="1000" dirty="0" smtClean="0">
                          <a:latin typeface="Helvetica Neue"/>
                          <a:cs typeface="Helvetica Neue"/>
                        </a:rPr>
                        <a:t>Taxes</a:t>
                      </a:r>
                      <a:r>
                        <a:rPr lang="en-US" sz="1000" baseline="0" dirty="0" smtClean="0">
                          <a:latin typeface="Helvetica Neue"/>
                          <a:cs typeface="Helvetica Neue"/>
                        </a:rPr>
                        <a:t> and</a:t>
                      </a:r>
                      <a:r>
                        <a:rPr lang="en-US" sz="1000" dirty="0" smtClean="0">
                          <a:latin typeface="Helvetica Neue"/>
                          <a:cs typeface="Helvetica Neue"/>
                        </a:rPr>
                        <a:t> Fees</a:t>
                      </a:r>
                    </a:p>
                    <a:p>
                      <a:r>
                        <a:rPr lang="en-US" sz="1600" dirty="0" smtClean="0">
                          <a:latin typeface="Helvetica Neue"/>
                          <a:cs typeface="Helvetica Neue"/>
                        </a:rPr>
                        <a:t>$95.81</a:t>
                      </a:r>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188504">
                <a:tc>
                  <a:txBody>
                    <a:bodyPr/>
                    <a:lstStyle/>
                    <a:p>
                      <a:pPr algn="ctr"/>
                      <a:r>
                        <a:rPr lang="en-US" sz="1400" dirty="0" smtClean="0">
                          <a:latin typeface="Helvetica Neue"/>
                          <a:cs typeface="Helvetica Neue"/>
                        </a:rPr>
                        <a:t>Thu</a:t>
                      </a:r>
                    </a:p>
                    <a:p>
                      <a:pPr algn="ctr"/>
                      <a:r>
                        <a:rPr lang="en-US" sz="2000" dirty="0" smtClean="0">
                          <a:latin typeface="Helvetica Neue"/>
                          <a:cs typeface="Helvetica Neue"/>
                        </a:rPr>
                        <a:t>17</a:t>
                      </a:r>
                    </a:p>
                    <a:p>
                      <a:pPr algn="ctr"/>
                      <a:r>
                        <a:rPr lang="en-US" sz="1400" dirty="0" smtClean="0">
                          <a:latin typeface="Helvetica Neue"/>
                          <a:cs typeface="Helvetica Neue"/>
                        </a:rPr>
                        <a:t>Sep</a:t>
                      </a:r>
                      <a:endParaRPr lang="en-US" sz="14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3E70A3"/>
                    </a:solidFill>
                  </a:tcPr>
                </a:tc>
                <a:tc>
                  <a:txBody>
                    <a:bodyPr/>
                    <a:lstStyle/>
                    <a:p>
                      <a:r>
                        <a:rPr lang="en-US" sz="2000" b="1" dirty="0" smtClean="0">
                          <a:latin typeface="Helvetica Neue"/>
                          <a:cs typeface="Helvetica Neue"/>
                        </a:rPr>
                        <a:t>SFO </a:t>
                      </a:r>
                      <a:r>
                        <a:rPr lang="en-US" sz="2000" b="1" dirty="0" smtClean="0">
                          <a:latin typeface="Helvetica Neue"/>
                          <a:cs typeface="Helvetica Neue"/>
                          <a:sym typeface="Wingdings"/>
                        </a:rPr>
                        <a:t> JFK</a:t>
                      </a:r>
                      <a:endParaRPr lang="en-US" sz="1400" b="1" dirty="0" smtClean="0">
                        <a:latin typeface="Helvetica Neue"/>
                        <a:cs typeface="Helvetica Neue"/>
                        <a:sym typeface="Wingdings"/>
                      </a:endParaRPr>
                    </a:p>
                    <a:p>
                      <a:r>
                        <a:rPr lang="en-US" sz="1400" dirty="0" smtClean="0">
                          <a:latin typeface="Helvetica Neue"/>
                          <a:cs typeface="Helvetica Neue"/>
                          <a:sym typeface="Wingdings"/>
                        </a:rPr>
                        <a:t>Dep. 04:00</a:t>
                      </a:r>
                      <a:r>
                        <a:rPr lang="en-US" sz="1400" baseline="0" dirty="0" smtClean="0">
                          <a:latin typeface="Helvetica Neue"/>
                          <a:cs typeface="Helvetica Neue"/>
                          <a:sym typeface="Wingdings"/>
                        </a:rPr>
                        <a:t> PM</a:t>
                      </a:r>
                    </a:p>
                    <a:p>
                      <a:r>
                        <a:rPr lang="en-US" sz="1400" baseline="0" dirty="0" smtClean="0">
                          <a:latin typeface="Helvetica Neue"/>
                          <a:cs typeface="Helvetica Neue"/>
                          <a:sym typeface="Wingdings"/>
                        </a:rPr>
                        <a:t>Arr. 12:39 AM</a:t>
                      </a:r>
                    </a:p>
                    <a:p>
                      <a:r>
                        <a:rPr lang="en-US" sz="1400" baseline="0" dirty="0" smtClean="0">
                          <a:solidFill>
                            <a:srgbClr val="008000"/>
                          </a:solidFill>
                          <a:latin typeface="Helvetica Neue"/>
                          <a:cs typeface="Helvetica Neue"/>
                          <a:sym typeface="Wingdings"/>
                        </a:rPr>
                        <a:t>Arrives next day</a:t>
                      </a:r>
                      <a:endParaRPr lang="en-US" sz="1400" dirty="0">
                        <a:solidFill>
                          <a:srgbClr val="008000"/>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000" b="1" dirty="0" smtClean="0">
                          <a:solidFill>
                            <a:srgbClr val="3E70A3"/>
                          </a:solidFill>
                          <a:latin typeface="Helvetica Neue"/>
                          <a:cs typeface="Helvetica Neue"/>
                        </a:rPr>
                        <a:t>#2040</a:t>
                      </a:r>
                    </a:p>
                    <a:p>
                      <a:r>
                        <a:rPr lang="en-US" sz="1600" dirty="0" smtClean="0">
                          <a:latin typeface="Helvetica Neue"/>
                          <a:cs typeface="Helvetica Neue"/>
                        </a:rPr>
                        <a:t>5h 39m</a:t>
                      </a:r>
                    </a:p>
                    <a:p>
                      <a:r>
                        <a:rPr lang="en-US" sz="1600" dirty="0" smtClean="0">
                          <a:latin typeface="Helvetica Neue"/>
                          <a:cs typeface="Helvetica Neue"/>
                        </a:rPr>
                        <a:t>Nonstop</a:t>
                      </a:r>
                    </a:p>
                    <a:p>
                      <a:r>
                        <a:rPr lang="en-US" sz="1400" dirty="0" smtClean="0">
                          <a:solidFill>
                            <a:srgbClr val="3E70A3"/>
                          </a:solidFill>
                          <a:latin typeface="Helvetica Neue"/>
                          <a:cs typeface="Helvetica Neue"/>
                        </a:rPr>
                        <a:t>View</a:t>
                      </a:r>
                      <a:r>
                        <a:rPr lang="en-US" sz="1400" baseline="0" dirty="0" smtClean="0">
                          <a:solidFill>
                            <a:srgbClr val="3E70A3"/>
                          </a:solidFill>
                          <a:latin typeface="Helvetica Neue"/>
                          <a:cs typeface="Helvetica Neue"/>
                        </a:rPr>
                        <a:t> seats</a:t>
                      </a:r>
                      <a:endParaRPr lang="en-US" sz="1400" dirty="0">
                        <a:solidFill>
                          <a:srgbClr val="3E70A3"/>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Helvetica Neue"/>
                          <a:cs typeface="Helvetica Neue"/>
                        </a:rPr>
                        <a:t>Main Cabin</a:t>
                      </a:r>
                      <a:endParaRPr lang="en-US" sz="1400" dirty="0" smtClean="0">
                        <a:latin typeface="Helvetica Neue"/>
                        <a:cs typeface="Helvetica Neue"/>
                      </a:endParaRPr>
                    </a:p>
                    <a:p>
                      <a:r>
                        <a:rPr lang="en-US" sz="1400" dirty="0" smtClean="0">
                          <a:solidFill>
                            <a:srgbClr val="3E70A3"/>
                          </a:solidFill>
                          <a:latin typeface="Helvetica Neue"/>
                          <a:cs typeface="Helvetica Neue"/>
                        </a:rPr>
                        <a:t>Changeable</a:t>
                      </a:r>
                      <a:r>
                        <a:rPr lang="en-US" sz="1400" baseline="0" dirty="0" smtClean="0">
                          <a:solidFill>
                            <a:srgbClr val="3E70A3"/>
                          </a:solidFill>
                          <a:latin typeface="Helvetica Neue"/>
                          <a:cs typeface="Helvetica Neue"/>
                        </a:rPr>
                        <a:t> / Nonrefundable</a:t>
                      </a:r>
                    </a:p>
                    <a:p>
                      <a:r>
                        <a:rPr lang="en-US" sz="1400" baseline="0" dirty="0" smtClean="0">
                          <a:solidFill>
                            <a:srgbClr val="3E70A3"/>
                          </a:solidFill>
                          <a:latin typeface="Helvetica Neue"/>
                          <a:cs typeface="Helvetica Neue"/>
                        </a:rPr>
                        <a:t>Baggage Information</a:t>
                      </a:r>
                      <a:endParaRPr lang="en-US" sz="1400" dirty="0" smtClean="0">
                        <a:solidFill>
                          <a:srgbClr val="3E70A3"/>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Helvetica Neue"/>
                          <a:cs typeface="Helvetica Neue"/>
                        </a:rPr>
                        <a:t>Passengers</a:t>
                      </a:r>
                    </a:p>
                    <a:p>
                      <a:r>
                        <a:rPr lang="en-US" sz="1600" dirty="0" smtClean="0">
                          <a:latin typeface="Helvetica Neue"/>
                          <a:cs typeface="Helvetica Neue"/>
                        </a:rPr>
                        <a:t>1 adult</a:t>
                      </a:r>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5860" y="6080124"/>
            <a:ext cx="1590674"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5860" y="7318374"/>
            <a:ext cx="1590674"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56"/>
          <p:cNvSpPr>
            <a:spLocks noChangeArrowheads="1"/>
          </p:cNvSpPr>
          <p:nvPr/>
        </p:nvSpPr>
        <p:spPr bwMode="auto">
          <a:xfrm>
            <a:off x="911227" y="317501"/>
            <a:ext cx="16998950"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5400" b="1" kern="1200" dirty="0" smtClean="0">
                <a:solidFill>
                  <a:schemeClr val="bg1"/>
                </a:solidFill>
                <a:latin typeface="Arial" panose="020B0604020202020204" pitchFamily="34" charset="0"/>
                <a:ea typeface="MS PGothic" panose="020B0600070205080204" pitchFamily="34" charset="-128"/>
              </a:rPr>
              <a:t>Real-Time Personalization</a:t>
            </a:r>
            <a:endParaRPr lang="en-US" altLang="en-US" sz="5400" b="1" kern="1200" dirty="0">
              <a:solidFill>
                <a:schemeClr val="bg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3561719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350" y="2445658"/>
            <a:ext cx="24384000" cy="11226800"/>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Bent Arrow 2"/>
          <p:cNvSpPr/>
          <p:nvPr/>
        </p:nvSpPr>
        <p:spPr>
          <a:xfrm>
            <a:off x="11361210" y="4664075"/>
            <a:ext cx="2339974" cy="1063626"/>
          </a:xfrm>
          <a:prstGeom prst="bentArrow">
            <a:avLst>
              <a:gd name="adj1" fmla="val 25000"/>
              <a:gd name="adj2" fmla="val 25000"/>
              <a:gd name="adj3" fmla="val 25000"/>
              <a:gd name="adj4" fmla="val 3742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sp>
        <p:nvSpPr>
          <p:cNvPr id="65" name="Bent Arrow 64"/>
          <p:cNvSpPr/>
          <p:nvPr/>
        </p:nvSpPr>
        <p:spPr>
          <a:xfrm rot="5400000">
            <a:off x="17544521" y="4783137"/>
            <a:ext cx="2339976" cy="2343150"/>
          </a:xfrm>
          <a:prstGeom prst="bentArrow">
            <a:avLst>
              <a:gd name="adj1" fmla="val 11791"/>
              <a:gd name="adj2" fmla="val 11216"/>
              <a:gd name="adj3" fmla="val 12365"/>
              <a:gd name="adj4" fmla="val 2604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pic>
        <p:nvPicPr>
          <p:cNvPr id="68"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42560" y="4057650"/>
            <a:ext cx="2136774" cy="210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bwMode="auto">
          <a:xfrm>
            <a:off x="12205760" y="8743950"/>
            <a:ext cx="5273674" cy="3721100"/>
          </a:xfrm>
          <a:prstGeom prst="roundRect">
            <a:avLst/>
          </a:prstGeom>
          <a:solidFill>
            <a:schemeClr val="bg1"/>
          </a:solidFill>
          <a:ln w="57150" cap="flat" cmpd="sng" algn="ctr">
            <a:solidFill>
              <a:srgbClr val="008080"/>
            </a:solidFill>
            <a:prstDash val="solid"/>
            <a:round/>
            <a:headEnd type="none" w="med" len="med"/>
            <a:tailEnd type="none" w="med" len="med"/>
          </a:ln>
          <a:effectLst>
            <a:outerShdw blurRad="190500" dist="38100" dir="2700000" algn="tl" rotWithShape="0">
              <a:prstClr val="black">
                <a:alpha val="40000"/>
              </a:prstClr>
            </a:outerShdw>
          </a:effectLst>
          <a:extLst/>
        </p:spPr>
        <p:txBody>
          <a:bodyPr/>
          <a:lstStyle/>
          <a:p>
            <a:pPr marL="228600" indent="-228600" algn="l" defTabSz="1828800" rtl="0" fontAlgn="base">
              <a:lnSpc>
                <a:spcPct val="90000"/>
              </a:lnSpc>
              <a:spcBef>
                <a:spcPct val="50000"/>
              </a:spcBef>
              <a:spcAft>
                <a:spcPct val="0"/>
              </a:spcAft>
              <a:defRPr/>
            </a:pPr>
            <a:endParaRPr lang="en-US" sz="2800" kern="1200">
              <a:solidFill>
                <a:prstClr val="black"/>
              </a:solidFill>
              <a:latin typeface="Helvetica Neue"/>
              <a:ea typeface="MS PGothic" pitchFamily="34" charset="-128"/>
              <a:cs typeface="Helvetica Neue"/>
            </a:endParaRPr>
          </a:p>
        </p:txBody>
      </p:sp>
      <p:sp>
        <p:nvSpPr>
          <p:cNvPr id="74760" name="TextBox 12"/>
          <p:cNvSpPr txBox="1">
            <a:spLocks noChangeArrowheads="1"/>
          </p:cNvSpPr>
          <p:nvPr/>
        </p:nvSpPr>
        <p:spPr bwMode="auto">
          <a:xfrm>
            <a:off x="12456583" y="8102601"/>
            <a:ext cx="4758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3600" b="1" kern="1200">
                <a:solidFill>
                  <a:srgbClr val="008080"/>
                </a:solidFill>
                <a:ea typeface="MS PGothic" panose="020B0600070205080204" pitchFamily="34" charset="-128"/>
                <a:cs typeface="Helvetica Neue"/>
              </a:rPr>
              <a:t>AVAILABLE OFFERS</a:t>
            </a:r>
          </a:p>
        </p:txBody>
      </p:sp>
      <p:sp>
        <p:nvSpPr>
          <p:cNvPr id="14" name="Content Placeholder 2"/>
          <p:cNvSpPr>
            <a:spLocks noGrp="1"/>
          </p:cNvSpPr>
          <p:nvPr>
            <p:ph idx="4294967295"/>
          </p:nvPr>
        </p:nvSpPr>
        <p:spPr>
          <a:xfrm>
            <a:off x="12570884" y="8902700"/>
            <a:ext cx="5175250" cy="3486150"/>
          </a:xfrm>
        </p:spPr>
        <p:txBody>
          <a:bodyPr rtlCol="0">
            <a:normAutofit/>
          </a:bodyPr>
          <a:lstStyle/>
          <a:p>
            <a:pPr marL="0" indent="0" eaLnBrk="1" fontAlgn="auto" hangingPunct="1">
              <a:spcBef>
                <a:spcPts val="600"/>
              </a:spcBef>
              <a:spcAft>
                <a:spcPts val="0"/>
              </a:spcAft>
              <a:buNone/>
              <a:defRPr/>
            </a:pPr>
            <a:r>
              <a:rPr lang="en-US" sz="2400" dirty="0">
                <a:cs typeface="Helvetica Neue"/>
              </a:rPr>
              <a:t>5% price discount</a:t>
            </a:r>
          </a:p>
          <a:p>
            <a:pPr marL="0" indent="0" eaLnBrk="1" fontAlgn="auto" hangingPunct="1">
              <a:spcBef>
                <a:spcPts val="600"/>
              </a:spcBef>
              <a:spcAft>
                <a:spcPts val="0"/>
              </a:spcAft>
              <a:buNone/>
              <a:defRPr/>
            </a:pPr>
            <a:r>
              <a:rPr lang="en-US" sz="2400" dirty="0">
                <a:cs typeface="Helvetica Neue"/>
              </a:rPr>
              <a:t>Discounted business class upgrade</a:t>
            </a:r>
          </a:p>
          <a:p>
            <a:pPr marL="0" indent="0" eaLnBrk="1" fontAlgn="auto" hangingPunct="1">
              <a:spcBef>
                <a:spcPts val="600"/>
              </a:spcBef>
              <a:spcAft>
                <a:spcPts val="0"/>
              </a:spcAft>
              <a:buNone/>
              <a:defRPr/>
            </a:pPr>
            <a:r>
              <a:rPr lang="en-US" sz="2400" dirty="0">
                <a:cs typeface="Helvetica Neue"/>
              </a:rPr>
              <a:t>25% bonus tier miles </a:t>
            </a:r>
          </a:p>
          <a:p>
            <a:pPr marL="0" indent="0" eaLnBrk="1" fontAlgn="auto" hangingPunct="1">
              <a:spcBef>
                <a:spcPts val="600"/>
              </a:spcBef>
              <a:spcAft>
                <a:spcPts val="0"/>
              </a:spcAft>
              <a:buNone/>
              <a:defRPr/>
            </a:pPr>
            <a:r>
              <a:rPr lang="en-US" sz="2400" dirty="0">
                <a:cs typeface="Helvetica Neue"/>
              </a:rPr>
              <a:t>50% bonus tier miles</a:t>
            </a:r>
          </a:p>
          <a:p>
            <a:pPr marL="0" indent="0" eaLnBrk="1" fontAlgn="auto" hangingPunct="1">
              <a:spcBef>
                <a:spcPts val="600"/>
              </a:spcBef>
              <a:spcAft>
                <a:spcPts val="0"/>
              </a:spcAft>
              <a:buNone/>
              <a:defRPr/>
            </a:pPr>
            <a:r>
              <a:rPr lang="en-US" sz="2400" dirty="0">
                <a:cs typeface="Helvetica Neue"/>
              </a:rPr>
              <a:t>50% bonus miles</a:t>
            </a:r>
          </a:p>
          <a:p>
            <a:pPr marL="0" indent="0" eaLnBrk="1" fontAlgn="auto" hangingPunct="1">
              <a:spcBef>
                <a:spcPts val="600"/>
              </a:spcBef>
              <a:spcAft>
                <a:spcPts val="0"/>
              </a:spcAft>
              <a:buNone/>
              <a:defRPr/>
            </a:pPr>
            <a:r>
              <a:rPr lang="en-US" sz="2400" dirty="0">
                <a:cs typeface="Helvetica Neue"/>
              </a:rPr>
              <a:t>25% bonus miles </a:t>
            </a:r>
          </a:p>
          <a:p>
            <a:pPr marL="0" indent="0" eaLnBrk="1" fontAlgn="auto" hangingPunct="1">
              <a:spcBef>
                <a:spcPts val="600"/>
              </a:spcBef>
              <a:spcAft>
                <a:spcPts val="0"/>
              </a:spcAft>
              <a:buNone/>
              <a:defRPr/>
            </a:pPr>
            <a:r>
              <a:rPr lang="en-US" sz="2400" dirty="0">
                <a:cs typeface="Helvetica Neue"/>
              </a:rPr>
              <a:t>Free pass to business lounges</a:t>
            </a:r>
          </a:p>
          <a:p>
            <a:pPr marL="0" indent="0" eaLnBrk="1" fontAlgn="auto" hangingPunct="1">
              <a:spcBef>
                <a:spcPts val="600"/>
              </a:spcBef>
              <a:spcAft>
                <a:spcPts val="0"/>
              </a:spcAft>
              <a:buNone/>
              <a:defRPr/>
            </a:pPr>
            <a:r>
              <a:rPr lang="en-US" sz="2400" dirty="0">
                <a:cs typeface="Helvetica Neue"/>
              </a:rPr>
              <a:t>Free chauffeur service</a:t>
            </a:r>
          </a:p>
        </p:txBody>
      </p:sp>
      <p:grpSp>
        <p:nvGrpSpPr>
          <p:cNvPr id="16" name="Group 15"/>
          <p:cNvGrpSpPr>
            <a:grpSpLocks/>
          </p:cNvGrpSpPr>
          <p:nvPr/>
        </p:nvGrpSpPr>
        <p:grpSpPr bwMode="auto">
          <a:xfrm>
            <a:off x="17812809" y="9522462"/>
            <a:ext cx="3648074" cy="3267074"/>
            <a:chOff x="7319775" y="1423686"/>
            <a:chExt cx="1824225" cy="2083443"/>
          </a:xfrm>
        </p:grpSpPr>
        <p:sp>
          <p:nvSpPr>
            <p:cNvPr id="18" name="Rounded Rectangular Callout 17"/>
            <p:cNvSpPr/>
            <p:nvPr/>
          </p:nvSpPr>
          <p:spPr>
            <a:xfrm>
              <a:off x="7319775" y="1423686"/>
              <a:ext cx="1824225" cy="2083443"/>
            </a:xfrm>
            <a:prstGeom prst="wedgeRoundRectCallout">
              <a:avLst>
                <a:gd name="adj1" fmla="val -64295"/>
                <a:gd name="adj2" fmla="val -42510"/>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30" name="Content Placeholder 2"/>
            <p:cNvSpPr txBox="1">
              <a:spLocks/>
            </p:cNvSpPr>
            <p:nvPr/>
          </p:nvSpPr>
          <p:spPr bwMode="auto">
            <a:xfrm>
              <a:off x="7487722" y="1496592"/>
              <a:ext cx="1641674" cy="192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lstStyle>
              <a:lvl1pPr defTabSz="455613">
                <a:spcBef>
                  <a:spcPct val="20000"/>
                </a:spcBef>
                <a:buFont typeface="Arial" panose="020B0604020202020204" pitchFamily="34" charset="0"/>
                <a:buChar char="•"/>
                <a:defRPr sz="2000">
                  <a:solidFill>
                    <a:schemeClr val="tx1"/>
                  </a:solidFill>
                  <a:latin typeface="Helvetica Neue"/>
                </a:defRPr>
              </a:lvl1pPr>
              <a:lvl2pPr marL="741363" indent="-284163" defTabSz="455613">
                <a:spcBef>
                  <a:spcPct val="20000"/>
                </a:spcBef>
                <a:buFont typeface="Arial" panose="020B0604020202020204" pitchFamily="34" charset="0"/>
                <a:buChar char="–"/>
                <a:defRPr>
                  <a:solidFill>
                    <a:schemeClr val="tx1"/>
                  </a:solidFill>
                  <a:latin typeface="Helvetica Neue"/>
                </a:defRPr>
              </a:lvl2pPr>
              <a:lvl3pPr marL="1141413" indent="-227013" defTabSz="455613">
                <a:spcBef>
                  <a:spcPct val="20000"/>
                </a:spcBef>
                <a:buFont typeface="Arial" panose="020B0604020202020204" pitchFamily="34" charset="0"/>
                <a:buChar char="•"/>
                <a:defRPr sz="1600">
                  <a:solidFill>
                    <a:schemeClr val="tx1"/>
                  </a:solidFill>
                  <a:latin typeface="Helvetica Neue"/>
                </a:defRPr>
              </a:lvl3pPr>
              <a:lvl4pPr marL="1598613" indent="-227013" defTabSz="455613">
                <a:spcBef>
                  <a:spcPct val="20000"/>
                </a:spcBef>
                <a:buFont typeface="Arial" panose="020B0604020202020204" pitchFamily="34" charset="0"/>
                <a:buChar char="–"/>
                <a:defRPr sz="1400">
                  <a:solidFill>
                    <a:schemeClr val="tx1"/>
                  </a:solidFill>
                  <a:latin typeface="Helvetica Neue"/>
                </a:defRPr>
              </a:lvl4pPr>
              <a:lvl5pPr marL="2055813" indent="-227013" defTabSz="455613">
                <a:spcBef>
                  <a:spcPct val="20000"/>
                </a:spcBef>
                <a:buFont typeface="Arial" panose="020B0604020202020204" pitchFamily="34" charset="0"/>
                <a:buChar char="»"/>
                <a:defRPr sz="1400">
                  <a:solidFill>
                    <a:schemeClr val="tx1"/>
                  </a:solidFill>
                  <a:latin typeface="Helvetica Neue"/>
                </a:defRPr>
              </a:lvl5pPr>
              <a:lvl6pPr marL="25130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02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74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46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ts val="600"/>
                </a:spcBef>
                <a:spcAft>
                  <a:spcPct val="0"/>
                </a:spcAft>
                <a:buNone/>
              </a:pPr>
              <a:r>
                <a:rPr lang="en-US" altLang="en-US" sz="2400" b="1" kern="1200" dirty="0">
                  <a:solidFill>
                    <a:srgbClr val="000000"/>
                  </a:solidFill>
                  <a:ea typeface="Helvetica Neue"/>
                  <a:cs typeface="Helvetica Neue"/>
                </a:rPr>
                <a:t>Key influencers</a:t>
              </a:r>
            </a:p>
            <a:p>
              <a:pPr algn="l" rtl="0" fontAlgn="base">
                <a:spcBef>
                  <a:spcPts val="600"/>
                </a:spcBef>
                <a:spcAft>
                  <a:spcPct val="0"/>
                </a:spcAft>
                <a:buNone/>
              </a:pPr>
              <a:r>
                <a:rPr lang="en-US" altLang="en-US" kern="1200" dirty="0">
                  <a:solidFill>
                    <a:srgbClr val="000000"/>
                  </a:solidFill>
                  <a:ea typeface="Helvetica Neue"/>
                  <a:cs typeface="Helvetica Neue"/>
                </a:rPr>
                <a:t># of business class </a:t>
              </a:r>
              <a:r>
                <a:rPr lang="en-US" altLang="en-US" kern="1200" dirty="0" smtClean="0">
                  <a:solidFill>
                    <a:srgbClr val="000000"/>
                  </a:solidFill>
                  <a:ea typeface="Helvetica Neue"/>
                  <a:cs typeface="Helvetica Neue"/>
                </a:rPr>
                <a:t>flights</a:t>
              </a:r>
              <a:endParaRPr lang="en-US" altLang="en-US" kern="1200" dirty="0">
                <a:solidFill>
                  <a:srgbClr val="000000"/>
                </a:solidFill>
                <a:ea typeface="Helvetica Neue"/>
                <a:cs typeface="Helvetica Neue"/>
              </a:endParaRPr>
            </a:p>
            <a:p>
              <a:pPr algn="l" rtl="0" fontAlgn="base">
                <a:spcBef>
                  <a:spcPts val="600"/>
                </a:spcBef>
                <a:spcAft>
                  <a:spcPct val="0"/>
                </a:spcAft>
                <a:buNone/>
              </a:pPr>
              <a:r>
                <a:rPr lang="en-US" altLang="en-US" kern="1200" dirty="0">
                  <a:solidFill>
                    <a:srgbClr val="000000"/>
                  </a:solidFill>
                  <a:ea typeface="Helvetica Neue"/>
                  <a:cs typeface="Helvetica Neue"/>
                </a:rPr>
                <a:t>Total flight time</a:t>
              </a:r>
            </a:p>
            <a:p>
              <a:pPr algn="l" rtl="0" fontAlgn="base">
                <a:spcBef>
                  <a:spcPts val="600"/>
                </a:spcBef>
                <a:spcAft>
                  <a:spcPct val="0"/>
                </a:spcAft>
                <a:buNone/>
              </a:pPr>
              <a:r>
                <a:rPr lang="en-US" altLang="en-US" kern="1200" dirty="0">
                  <a:solidFill>
                    <a:srgbClr val="000000"/>
                  </a:solidFill>
                  <a:ea typeface="Helvetica Neue"/>
                  <a:cs typeface="Helvetica Neue"/>
                </a:rPr>
                <a:t>Tier level</a:t>
              </a:r>
            </a:p>
            <a:p>
              <a:pPr algn="l" rtl="0" fontAlgn="base">
                <a:spcBef>
                  <a:spcPts val="600"/>
                </a:spcBef>
                <a:spcAft>
                  <a:spcPct val="0"/>
                </a:spcAft>
                <a:buNone/>
              </a:pPr>
              <a:r>
                <a:rPr lang="en-US" altLang="en-US" kern="1200" dirty="0">
                  <a:solidFill>
                    <a:srgbClr val="000000"/>
                  </a:solidFill>
                  <a:ea typeface="Helvetica Neue"/>
                  <a:cs typeface="Helvetica Neue"/>
                </a:rPr>
                <a:t># Passengers</a:t>
              </a:r>
            </a:p>
            <a:p>
              <a:pPr algn="l" rtl="0" fontAlgn="base">
                <a:spcBef>
                  <a:spcPts val="600"/>
                </a:spcBef>
                <a:spcAft>
                  <a:spcPct val="0"/>
                </a:spcAft>
                <a:buNone/>
              </a:pPr>
              <a:r>
                <a:rPr lang="en-US" altLang="en-US" kern="1200" dirty="0">
                  <a:solidFill>
                    <a:srgbClr val="000000"/>
                  </a:solidFill>
                  <a:ea typeface="Helvetica Neue"/>
                  <a:cs typeface="Helvetica Neue"/>
                </a:rPr>
                <a:t>Time to departure</a:t>
              </a:r>
            </a:p>
            <a:p>
              <a:pPr algn="l" rtl="0" fontAlgn="base">
                <a:spcBef>
                  <a:spcPts val="600"/>
                </a:spcBef>
                <a:spcAft>
                  <a:spcPct val="0"/>
                </a:spcAft>
                <a:buNone/>
              </a:pPr>
              <a:r>
                <a:rPr lang="en-US" altLang="en-US" kern="1200" dirty="0">
                  <a:solidFill>
                    <a:srgbClr val="000000"/>
                  </a:solidFill>
                  <a:ea typeface="Helvetica Neue"/>
                  <a:cs typeface="Helvetica Neue"/>
                </a:rPr>
                <a:t>Miles to next tier</a:t>
              </a:r>
            </a:p>
          </p:txBody>
        </p:sp>
      </p:grpSp>
      <p:grpSp>
        <p:nvGrpSpPr>
          <p:cNvPr id="25" name="Group 24"/>
          <p:cNvGrpSpPr>
            <a:grpSpLocks/>
          </p:cNvGrpSpPr>
          <p:nvPr/>
        </p:nvGrpSpPr>
        <p:grpSpPr bwMode="auto">
          <a:xfrm>
            <a:off x="8656110" y="5880100"/>
            <a:ext cx="3813174" cy="6467475"/>
            <a:chOff x="2795287" y="1678329"/>
            <a:chExt cx="1906928" cy="3233931"/>
          </a:xfrm>
        </p:grpSpPr>
        <p:grpSp>
          <p:nvGrpSpPr>
            <p:cNvPr id="74809" name="Group 25"/>
            <p:cNvGrpSpPr>
              <a:grpSpLocks/>
            </p:cNvGrpSpPr>
            <p:nvPr/>
          </p:nvGrpSpPr>
          <p:grpSpPr bwMode="auto">
            <a:xfrm>
              <a:off x="3154126" y="1678329"/>
              <a:ext cx="1134294" cy="611224"/>
              <a:chOff x="995447" y="1263879"/>
              <a:chExt cx="1134294" cy="611224"/>
            </a:xfrm>
          </p:grpSpPr>
          <p:sp>
            <p:nvSpPr>
              <p:cNvPr id="40" name="Rounded Rectangle 39"/>
              <p:cNvSpPr/>
              <p:nvPr/>
            </p:nvSpPr>
            <p:spPr>
              <a:xfrm>
                <a:off x="995447" y="1263879"/>
                <a:ext cx="1006655" cy="611224"/>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41" name="Rectangle 40"/>
              <p:cNvSpPr/>
              <p:nvPr/>
            </p:nvSpPr>
            <p:spPr>
              <a:xfrm>
                <a:off x="1111355" y="1614737"/>
                <a:ext cx="768488" cy="16193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42" name="Rectangle 41"/>
              <p:cNvSpPr/>
              <p:nvPr/>
            </p:nvSpPr>
            <p:spPr>
              <a:xfrm>
                <a:off x="1111355" y="1616325"/>
                <a:ext cx="179420" cy="161935"/>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26" name="TextBox 42"/>
              <p:cNvSpPr txBox="1">
                <a:spLocks noChangeArrowheads="1"/>
              </p:cNvSpPr>
              <p:nvPr/>
            </p:nvSpPr>
            <p:spPr bwMode="auto">
              <a:xfrm>
                <a:off x="1047508" y="1263879"/>
                <a:ext cx="1082233" cy="3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Time to departure</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3 days</a:t>
                </a:r>
              </a:p>
            </p:txBody>
          </p:sp>
        </p:grpSp>
        <p:grpSp>
          <p:nvGrpSpPr>
            <p:cNvPr id="74810" name="Group 26"/>
            <p:cNvGrpSpPr>
              <a:grpSpLocks/>
            </p:cNvGrpSpPr>
            <p:nvPr/>
          </p:nvGrpSpPr>
          <p:grpSpPr bwMode="auto">
            <a:xfrm>
              <a:off x="3568537" y="2600446"/>
              <a:ext cx="1133678" cy="611500"/>
              <a:chOff x="996063" y="1263879"/>
              <a:chExt cx="1133678" cy="611500"/>
            </a:xfrm>
          </p:grpSpPr>
          <p:sp>
            <p:nvSpPr>
              <p:cNvPr id="36" name="Rounded Rectangle 35"/>
              <p:cNvSpPr/>
              <p:nvPr/>
            </p:nvSpPr>
            <p:spPr>
              <a:xfrm>
                <a:off x="996063" y="1264154"/>
                <a:ext cx="1006655" cy="6112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7" name="Rectangle 36"/>
              <p:cNvSpPr/>
              <p:nvPr/>
            </p:nvSpPr>
            <p:spPr>
              <a:xfrm>
                <a:off x="1111972" y="1615013"/>
                <a:ext cx="768488" cy="16193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8" name="Rectangle 37"/>
              <p:cNvSpPr/>
              <p:nvPr/>
            </p:nvSpPr>
            <p:spPr>
              <a:xfrm>
                <a:off x="1111972" y="1616600"/>
                <a:ext cx="214350" cy="161935"/>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22" name="TextBox 38"/>
              <p:cNvSpPr txBox="1">
                <a:spLocks noChangeArrowheads="1"/>
              </p:cNvSpPr>
              <p:nvPr/>
            </p:nvSpPr>
            <p:spPr bwMode="auto">
              <a:xfrm>
                <a:off x="1047508" y="1263879"/>
                <a:ext cx="1082233" cy="3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Passengers</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1 adult</a:t>
                </a:r>
              </a:p>
            </p:txBody>
          </p:sp>
        </p:grpSp>
        <p:cxnSp>
          <p:nvCxnSpPr>
            <p:cNvPr id="28" name="Straight Connector 27"/>
            <p:cNvCxnSpPr/>
            <p:nvPr/>
          </p:nvCxnSpPr>
          <p:spPr>
            <a:xfrm flipV="1">
              <a:off x="2795287" y="2238750"/>
              <a:ext cx="358839" cy="16987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36" idx="1"/>
            </p:cNvCxnSpPr>
            <p:nvPr/>
          </p:nvCxnSpPr>
          <p:spPr>
            <a:xfrm flipV="1">
              <a:off x="3108080" y="2905540"/>
              <a:ext cx="460457" cy="217501"/>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974706" y="4485197"/>
              <a:ext cx="433466" cy="18574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74814" name="Group 30"/>
            <p:cNvGrpSpPr>
              <a:grpSpLocks/>
            </p:cNvGrpSpPr>
            <p:nvPr/>
          </p:nvGrpSpPr>
          <p:grpSpPr bwMode="auto">
            <a:xfrm>
              <a:off x="3397057" y="4301036"/>
              <a:ext cx="1134432" cy="611224"/>
              <a:chOff x="995309" y="1263875"/>
              <a:chExt cx="1134432" cy="611224"/>
            </a:xfrm>
          </p:grpSpPr>
          <p:sp>
            <p:nvSpPr>
              <p:cNvPr id="32" name="Rounded Rectangle 31"/>
              <p:cNvSpPr/>
              <p:nvPr/>
            </p:nvSpPr>
            <p:spPr>
              <a:xfrm>
                <a:off x="995309" y="1263875"/>
                <a:ext cx="1006655" cy="611224"/>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3" name="Rectangle 32"/>
              <p:cNvSpPr/>
              <p:nvPr/>
            </p:nvSpPr>
            <p:spPr>
              <a:xfrm>
                <a:off x="1111218" y="1614733"/>
                <a:ext cx="768488" cy="16193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4" name="Rectangle 33"/>
              <p:cNvSpPr/>
              <p:nvPr/>
            </p:nvSpPr>
            <p:spPr>
              <a:xfrm>
                <a:off x="1111218" y="1616321"/>
                <a:ext cx="525556" cy="161935"/>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18" name="TextBox 34"/>
              <p:cNvSpPr txBox="1">
                <a:spLocks noChangeArrowheads="1"/>
              </p:cNvSpPr>
              <p:nvPr/>
            </p:nvSpPr>
            <p:spPr bwMode="auto">
              <a:xfrm>
                <a:off x="1047508" y="1263879"/>
                <a:ext cx="1082233" cy="3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Total flight time</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6.5 hours</a:t>
                </a:r>
              </a:p>
            </p:txBody>
          </p:sp>
        </p:grpSp>
      </p:grpSp>
      <p:grpSp>
        <p:nvGrpSpPr>
          <p:cNvPr id="44" name="Group 43"/>
          <p:cNvGrpSpPr>
            <a:grpSpLocks/>
          </p:cNvGrpSpPr>
          <p:nvPr/>
        </p:nvGrpSpPr>
        <p:grpSpPr bwMode="auto">
          <a:xfrm>
            <a:off x="3614209" y="5988051"/>
            <a:ext cx="3911600" cy="5924549"/>
            <a:chOff x="274898" y="1732344"/>
            <a:chExt cx="1955157" cy="2962376"/>
          </a:xfrm>
        </p:grpSpPr>
        <p:grpSp>
          <p:nvGrpSpPr>
            <p:cNvPr id="74791" name="Group 44"/>
            <p:cNvGrpSpPr>
              <a:grpSpLocks/>
            </p:cNvGrpSpPr>
            <p:nvPr/>
          </p:nvGrpSpPr>
          <p:grpSpPr bwMode="auto">
            <a:xfrm>
              <a:off x="725600" y="1732344"/>
              <a:ext cx="1134065" cy="611208"/>
              <a:chOff x="995676" y="1263879"/>
              <a:chExt cx="1134065" cy="611208"/>
            </a:xfrm>
          </p:grpSpPr>
          <p:sp>
            <p:nvSpPr>
              <p:cNvPr id="59" name="Rounded Rectangle 58"/>
              <p:cNvSpPr/>
              <p:nvPr/>
            </p:nvSpPr>
            <p:spPr>
              <a:xfrm>
                <a:off x="995676" y="1263879"/>
                <a:ext cx="1007731" cy="61120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60" name="Rectangle 59"/>
              <p:cNvSpPr/>
              <p:nvPr/>
            </p:nvSpPr>
            <p:spPr>
              <a:xfrm>
                <a:off x="1111525" y="1614728"/>
                <a:ext cx="769685" cy="1619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61" name="Rectangle 60"/>
              <p:cNvSpPr/>
              <p:nvPr/>
            </p:nvSpPr>
            <p:spPr>
              <a:xfrm>
                <a:off x="1111525" y="1616316"/>
                <a:ext cx="560204" cy="161931"/>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08" name="TextBox 61"/>
              <p:cNvSpPr txBox="1">
                <a:spLocks noChangeArrowheads="1"/>
              </p:cNvSpPr>
              <p:nvPr/>
            </p:nvSpPr>
            <p:spPr bwMode="auto">
              <a:xfrm>
                <a:off x="1047508" y="1263879"/>
                <a:ext cx="1082233" cy="3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Tier level</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Gold</a:t>
                </a:r>
              </a:p>
            </p:txBody>
          </p:sp>
        </p:grpSp>
        <p:grpSp>
          <p:nvGrpSpPr>
            <p:cNvPr id="74792" name="Group 45"/>
            <p:cNvGrpSpPr>
              <a:grpSpLocks/>
            </p:cNvGrpSpPr>
            <p:nvPr/>
          </p:nvGrpSpPr>
          <p:grpSpPr bwMode="auto">
            <a:xfrm>
              <a:off x="274898" y="2728577"/>
              <a:ext cx="1134318" cy="611959"/>
              <a:chOff x="995423" y="1263879"/>
              <a:chExt cx="1134318" cy="611959"/>
            </a:xfrm>
          </p:grpSpPr>
          <p:sp>
            <p:nvSpPr>
              <p:cNvPr id="55" name="Rounded Rectangle 54"/>
              <p:cNvSpPr/>
              <p:nvPr/>
            </p:nvSpPr>
            <p:spPr>
              <a:xfrm>
                <a:off x="995423" y="1264630"/>
                <a:ext cx="1007731" cy="61120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56" name="Rectangle 55"/>
              <p:cNvSpPr/>
              <p:nvPr/>
            </p:nvSpPr>
            <p:spPr>
              <a:xfrm>
                <a:off x="1111272" y="1615479"/>
                <a:ext cx="769685" cy="1619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57" name="Rectangle 56"/>
              <p:cNvSpPr/>
              <p:nvPr/>
            </p:nvSpPr>
            <p:spPr>
              <a:xfrm>
                <a:off x="1111272" y="1617067"/>
                <a:ext cx="668118" cy="161931"/>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04" name="TextBox 57"/>
              <p:cNvSpPr txBox="1">
                <a:spLocks noChangeArrowheads="1"/>
              </p:cNvSpPr>
              <p:nvPr/>
            </p:nvSpPr>
            <p:spPr bwMode="auto">
              <a:xfrm>
                <a:off x="1047508" y="1263879"/>
                <a:ext cx="1082233" cy="3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Miles to next tier</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20,500 miles</a:t>
                </a:r>
              </a:p>
            </p:txBody>
          </p:sp>
        </p:grpSp>
        <p:grpSp>
          <p:nvGrpSpPr>
            <p:cNvPr id="74793" name="Group 46"/>
            <p:cNvGrpSpPr>
              <a:grpSpLocks/>
            </p:cNvGrpSpPr>
            <p:nvPr/>
          </p:nvGrpSpPr>
          <p:grpSpPr bwMode="auto">
            <a:xfrm>
              <a:off x="475948" y="4083500"/>
              <a:ext cx="1235598" cy="611220"/>
              <a:chOff x="979446" y="1263879"/>
              <a:chExt cx="1235598" cy="611220"/>
            </a:xfrm>
          </p:grpSpPr>
          <p:sp>
            <p:nvSpPr>
              <p:cNvPr id="51" name="Rounded Rectangle 50"/>
              <p:cNvSpPr/>
              <p:nvPr/>
            </p:nvSpPr>
            <p:spPr>
              <a:xfrm>
                <a:off x="979942" y="1263890"/>
                <a:ext cx="1150560" cy="611209"/>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52" name="Rectangle 51"/>
              <p:cNvSpPr/>
              <p:nvPr/>
            </p:nvSpPr>
            <p:spPr>
              <a:xfrm>
                <a:off x="1111662" y="1614740"/>
                <a:ext cx="769684" cy="1619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53" name="Rectangle 52"/>
              <p:cNvSpPr/>
              <p:nvPr/>
            </p:nvSpPr>
            <p:spPr>
              <a:xfrm>
                <a:off x="1111662" y="1613152"/>
                <a:ext cx="387223" cy="161931"/>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00" name="TextBox 53"/>
              <p:cNvSpPr txBox="1">
                <a:spLocks noChangeArrowheads="1"/>
              </p:cNvSpPr>
              <p:nvPr/>
            </p:nvSpPr>
            <p:spPr bwMode="auto">
              <a:xfrm>
                <a:off x="979446" y="1263879"/>
                <a:ext cx="1235598" cy="3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Business class flown</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14 segments</a:t>
                </a:r>
              </a:p>
            </p:txBody>
          </p:sp>
        </p:grpSp>
        <p:cxnSp>
          <p:nvCxnSpPr>
            <p:cNvPr id="48" name="Straight Connector 47"/>
            <p:cNvCxnSpPr/>
            <p:nvPr/>
          </p:nvCxnSpPr>
          <p:spPr>
            <a:xfrm>
              <a:off x="1282629" y="3078590"/>
              <a:ext cx="577660" cy="8414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731744" y="2324501"/>
              <a:ext cx="498311" cy="13494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1563524" y="3888243"/>
              <a:ext cx="399918" cy="39847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74766" name="Title 1"/>
          <p:cNvSpPr txBox="1">
            <a:spLocks/>
          </p:cNvSpPr>
          <p:nvPr/>
        </p:nvSpPr>
        <p:spPr bwMode="auto">
          <a:xfrm>
            <a:off x="3338009" y="2543175"/>
            <a:ext cx="17672050" cy="11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nchor="ct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4400" b="1" kern="1200" dirty="0" smtClean="0">
                <a:solidFill>
                  <a:srgbClr val="3E70A3"/>
                </a:solidFill>
                <a:cs typeface="Arial" panose="020B0604020202020204" pitchFamily="34" charset="0"/>
              </a:rPr>
              <a:t>Selecting the right offer based on the context</a:t>
            </a:r>
            <a:endParaRPr lang="en-US" altLang="en-US" sz="4400" b="1" kern="1200" dirty="0">
              <a:solidFill>
                <a:srgbClr val="3E70A3"/>
              </a:solidFill>
              <a:cs typeface="Arial" panose="020B0604020202020204" pitchFamily="34" charset="0"/>
            </a:endParaRPr>
          </a:p>
        </p:txBody>
      </p:sp>
      <p:sp>
        <p:nvSpPr>
          <p:cNvPr id="8" name="TextBox 7"/>
          <p:cNvSpPr txBox="1"/>
          <p:nvPr/>
        </p:nvSpPr>
        <p:spPr>
          <a:xfrm>
            <a:off x="18268951" y="13947776"/>
            <a:ext cx="184731" cy="646331"/>
          </a:xfrm>
          <a:prstGeom prst="rect">
            <a:avLst/>
          </a:prstGeom>
          <a:noFill/>
        </p:spPr>
        <p:txBody>
          <a:bodyPr wrap="none">
            <a:spAutoFit/>
          </a:bodyPr>
          <a:lstStyle/>
          <a:p>
            <a:pPr algn="l" defTabSz="914378" rtl="0">
              <a:defRPr/>
            </a:pPr>
            <a:endParaRPr lang="en-US" sz="3600" kern="1200" dirty="0">
              <a:solidFill>
                <a:prstClr val="black"/>
              </a:solidFill>
              <a:ea typeface="MS PGothic" pitchFamily="34" charset="-128"/>
              <a:cs typeface="Arial" panose="020B0604020202020204" pitchFamily="34" charset="0"/>
            </a:endParaRPr>
          </a:p>
        </p:txBody>
      </p:sp>
      <p:pic>
        <p:nvPicPr>
          <p:cNvPr id="747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0360" y="7058025"/>
            <a:ext cx="2403474" cy="447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a:grpSpLocks/>
          </p:cNvGrpSpPr>
          <p:nvPr/>
        </p:nvGrpSpPr>
        <p:grpSpPr bwMode="auto">
          <a:xfrm>
            <a:off x="17593733" y="7165974"/>
            <a:ext cx="3648076" cy="1841500"/>
            <a:chOff x="7319775" y="1423686"/>
            <a:chExt cx="1824225" cy="2083443"/>
          </a:xfrm>
        </p:grpSpPr>
        <p:sp>
          <p:nvSpPr>
            <p:cNvPr id="23" name="Rounded Rectangular Callout 22"/>
            <p:cNvSpPr/>
            <p:nvPr/>
          </p:nvSpPr>
          <p:spPr>
            <a:xfrm>
              <a:off x="7319775" y="1423686"/>
              <a:ext cx="1824225" cy="2083443"/>
            </a:xfrm>
            <a:prstGeom prst="wedgeRoundRectCallout">
              <a:avLst>
                <a:gd name="adj1" fmla="val -56364"/>
                <a:gd name="adj2" fmla="val 40412"/>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4828" name="Content Placeholder 2"/>
            <p:cNvSpPr txBox="1">
              <a:spLocks/>
            </p:cNvSpPr>
            <p:nvPr/>
          </p:nvSpPr>
          <p:spPr bwMode="auto">
            <a:xfrm>
              <a:off x="7374888" y="1625204"/>
              <a:ext cx="1769112" cy="18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lstStyle>
              <a:lvl1pPr defTabSz="455613">
                <a:spcBef>
                  <a:spcPct val="20000"/>
                </a:spcBef>
                <a:buFont typeface="Arial" panose="020B0604020202020204" pitchFamily="34" charset="0"/>
                <a:buChar char="•"/>
                <a:defRPr sz="2000">
                  <a:solidFill>
                    <a:schemeClr val="tx1"/>
                  </a:solidFill>
                  <a:latin typeface="Helvetica Neue"/>
                </a:defRPr>
              </a:lvl1pPr>
              <a:lvl2pPr marL="741363" indent="-284163" defTabSz="455613">
                <a:spcBef>
                  <a:spcPct val="20000"/>
                </a:spcBef>
                <a:buFont typeface="Arial" panose="020B0604020202020204" pitchFamily="34" charset="0"/>
                <a:buChar char="–"/>
                <a:defRPr>
                  <a:solidFill>
                    <a:schemeClr val="tx1"/>
                  </a:solidFill>
                  <a:latin typeface="Helvetica Neue"/>
                </a:defRPr>
              </a:lvl2pPr>
              <a:lvl3pPr marL="1141413" indent="-227013" defTabSz="455613">
                <a:spcBef>
                  <a:spcPct val="20000"/>
                </a:spcBef>
                <a:buFont typeface="Arial" panose="020B0604020202020204" pitchFamily="34" charset="0"/>
                <a:buChar char="•"/>
                <a:defRPr sz="1600">
                  <a:solidFill>
                    <a:schemeClr val="tx1"/>
                  </a:solidFill>
                  <a:latin typeface="Helvetica Neue"/>
                </a:defRPr>
              </a:lvl3pPr>
              <a:lvl4pPr marL="1598613" indent="-227013" defTabSz="455613">
                <a:spcBef>
                  <a:spcPct val="20000"/>
                </a:spcBef>
                <a:buFont typeface="Arial" panose="020B0604020202020204" pitchFamily="34" charset="0"/>
                <a:buChar char="–"/>
                <a:defRPr sz="1400">
                  <a:solidFill>
                    <a:schemeClr val="tx1"/>
                  </a:solidFill>
                  <a:latin typeface="Helvetica Neue"/>
                </a:defRPr>
              </a:lvl4pPr>
              <a:lvl5pPr marL="2055813" indent="-227013" defTabSz="455613">
                <a:spcBef>
                  <a:spcPct val="20000"/>
                </a:spcBef>
                <a:buFont typeface="Arial" panose="020B0604020202020204" pitchFamily="34" charset="0"/>
                <a:buChar char="»"/>
                <a:defRPr sz="1400">
                  <a:solidFill>
                    <a:schemeClr val="tx1"/>
                  </a:solidFill>
                  <a:latin typeface="Helvetica Neue"/>
                </a:defRPr>
              </a:lvl5pPr>
              <a:lvl6pPr marL="25130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02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74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46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 typeface="Arial" panose="020B0604020202020204" pitchFamily="34" charset="0"/>
                <a:buNone/>
              </a:pPr>
              <a:r>
                <a:rPr lang="en-US" altLang="en-US" b="1" kern="1200" dirty="0">
                  <a:solidFill>
                    <a:srgbClr val="000000"/>
                  </a:solidFill>
                  <a:ea typeface="Helvetica Neue"/>
                  <a:cs typeface="Helvetica Neue"/>
                </a:rPr>
                <a:t>Probability of acceptance</a:t>
              </a:r>
            </a:p>
            <a:p>
              <a:pPr algn="l" rtl="0" fontAlgn="base">
                <a:spcBef>
                  <a:spcPct val="0"/>
                </a:spcBef>
                <a:spcAft>
                  <a:spcPct val="0"/>
                </a:spcAft>
                <a:buFont typeface="Arial" panose="020B0604020202020204" pitchFamily="34" charset="0"/>
                <a:buNone/>
              </a:pPr>
              <a:r>
                <a:rPr lang="en-US" altLang="en-US" b="1" kern="1200" dirty="0">
                  <a:solidFill>
                    <a:srgbClr val="558ED5"/>
                  </a:solidFill>
                  <a:ea typeface="Helvetica Neue"/>
                  <a:cs typeface="Helvetica Neue"/>
                </a:rPr>
                <a:t>15%</a:t>
              </a:r>
            </a:p>
            <a:p>
              <a:pPr algn="l" rtl="0" fontAlgn="base">
                <a:spcBef>
                  <a:spcPct val="0"/>
                </a:spcBef>
                <a:spcAft>
                  <a:spcPct val="0"/>
                </a:spcAft>
                <a:buFont typeface="Arial" panose="020B0604020202020204" pitchFamily="34" charset="0"/>
                <a:buNone/>
              </a:pPr>
              <a:endParaRPr lang="en-US" altLang="en-US" sz="800" b="1" kern="1200" dirty="0">
                <a:solidFill>
                  <a:srgbClr val="558ED5"/>
                </a:solidFill>
                <a:ea typeface="Helvetica Neue"/>
                <a:cs typeface="Helvetica Neue"/>
              </a:endParaRPr>
            </a:p>
            <a:p>
              <a:pPr algn="l" rtl="0" fontAlgn="base">
                <a:spcBef>
                  <a:spcPct val="0"/>
                </a:spcBef>
                <a:spcAft>
                  <a:spcPct val="0"/>
                </a:spcAft>
                <a:buFont typeface="Arial" panose="020B0604020202020204" pitchFamily="34" charset="0"/>
                <a:buNone/>
              </a:pPr>
              <a:r>
                <a:rPr lang="en-US" altLang="en-US" b="1" kern="1200" dirty="0">
                  <a:solidFill>
                    <a:srgbClr val="000000"/>
                  </a:solidFill>
                  <a:ea typeface="Helvetica Neue"/>
                  <a:cs typeface="Helvetica Neue"/>
                </a:rPr>
                <a:t>Cognitive Score</a:t>
              </a:r>
            </a:p>
            <a:p>
              <a:pPr algn="l" rtl="0" fontAlgn="base">
                <a:spcBef>
                  <a:spcPct val="0"/>
                </a:spcBef>
                <a:spcAft>
                  <a:spcPct val="0"/>
                </a:spcAft>
                <a:buFont typeface="Arial" panose="020B0604020202020204" pitchFamily="34" charset="0"/>
                <a:buNone/>
              </a:pPr>
              <a:r>
                <a:rPr lang="en-US" altLang="en-US" b="1" kern="1200" dirty="0">
                  <a:solidFill>
                    <a:srgbClr val="558ED5"/>
                  </a:solidFill>
                  <a:ea typeface="Helvetica Neue"/>
                  <a:cs typeface="Helvetica Neue"/>
                </a:rPr>
                <a:t>82</a:t>
              </a:r>
            </a:p>
          </p:txBody>
        </p:sp>
      </p:grpSp>
      <p:sp>
        <p:nvSpPr>
          <p:cNvPr id="66" name="Rectangle 56"/>
          <p:cNvSpPr>
            <a:spLocks noChangeArrowheads="1"/>
          </p:cNvSpPr>
          <p:nvPr/>
        </p:nvSpPr>
        <p:spPr bwMode="auto">
          <a:xfrm>
            <a:off x="911227" y="317501"/>
            <a:ext cx="16998950"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5400" b="1" kern="1200" dirty="0" smtClean="0">
                <a:solidFill>
                  <a:schemeClr val="bg1"/>
                </a:solidFill>
                <a:latin typeface="Arial" panose="020B0604020202020204" pitchFamily="34" charset="0"/>
                <a:ea typeface="MS PGothic" panose="020B0600070205080204" pitchFamily="34" charset="-128"/>
              </a:rPr>
              <a:t>Real-Time Personalization</a:t>
            </a:r>
            <a:endParaRPr lang="en-US" altLang="en-US" sz="5400" b="1" kern="1200" dirty="0">
              <a:solidFill>
                <a:schemeClr val="bg1"/>
              </a:solidFill>
              <a:latin typeface="Arial" panose="020B0604020202020204" pitchFamily="34" charset="0"/>
              <a:ea typeface="MS PGothic" panose="020B0600070205080204" pitchFamily="34" charset="-128"/>
            </a:endParaRPr>
          </a:p>
        </p:txBody>
      </p:sp>
      <p:sp>
        <p:nvSpPr>
          <p:cNvPr id="4" name="Rectangle 3"/>
          <p:cNvSpPr/>
          <p:nvPr/>
        </p:nvSpPr>
        <p:spPr>
          <a:xfrm>
            <a:off x="12494607" y="9311033"/>
            <a:ext cx="4984827" cy="473047"/>
          </a:xfrm>
          <a:prstGeom prst="rect">
            <a:avLst/>
          </a:prstGeom>
          <a:noFill/>
          <a:ln w="12700" cap="flat">
            <a:solidFill>
              <a:srgbClr val="C00000"/>
            </a:solid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1225407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173" y="2489200"/>
            <a:ext cx="24384000" cy="11226800"/>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6" name="Bent Arrow 75"/>
          <p:cNvSpPr/>
          <p:nvPr/>
        </p:nvSpPr>
        <p:spPr>
          <a:xfrm>
            <a:off x="11445877" y="4992687"/>
            <a:ext cx="2339974" cy="1063626"/>
          </a:xfrm>
          <a:prstGeom prst="bentArrow">
            <a:avLst>
              <a:gd name="adj1" fmla="val 25000"/>
              <a:gd name="adj2" fmla="val 25000"/>
              <a:gd name="adj3" fmla="val 25000"/>
              <a:gd name="adj4" fmla="val 3742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sp>
        <p:nvSpPr>
          <p:cNvPr id="77" name="Bent Arrow 76"/>
          <p:cNvSpPr/>
          <p:nvPr/>
        </p:nvSpPr>
        <p:spPr>
          <a:xfrm rot="5400000">
            <a:off x="17629188" y="5111749"/>
            <a:ext cx="2339976" cy="2343150"/>
          </a:xfrm>
          <a:prstGeom prst="bentArrow">
            <a:avLst>
              <a:gd name="adj1" fmla="val 11791"/>
              <a:gd name="adj2" fmla="val 11216"/>
              <a:gd name="adj3" fmla="val 12365"/>
              <a:gd name="adj4" fmla="val 2604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pic>
        <p:nvPicPr>
          <p:cNvPr id="81" name="Picture 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27227" y="4386262"/>
            <a:ext cx="2136774" cy="210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p:cNvGrpSpPr>
            <a:grpSpLocks/>
          </p:cNvGrpSpPr>
          <p:nvPr/>
        </p:nvGrpSpPr>
        <p:grpSpPr bwMode="auto">
          <a:xfrm>
            <a:off x="10836276" y="4287836"/>
            <a:ext cx="9293224" cy="4143376"/>
            <a:chOff x="3842797" y="717901"/>
            <a:chExt cx="4647234" cy="2071866"/>
          </a:xfrm>
        </p:grpSpPr>
        <p:sp>
          <p:nvSpPr>
            <p:cNvPr id="52" name="Rounded Rectangular Callout 51"/>
            <p:cNvSpPr/>
            <p:nvPr/>
          </p:nvSpPr>
          <p:spPr>
            <a:xfrm>
              <a:off x="3842797" y="717901"/>
              <a:ext cx="4647234" cy="2071866"/>
            </a:xfrm>
            <a:prstGeom prst="wedgeRoundRectCallout">
              <a:avLst>
                <a:gd name="adj1" fmla="val -65311"/>
                <a:gd name="adj2" fmla="val 59737"/>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57" name="TextBox 52"/>
            <p:cNvSpPr txBox="1">
              <a:spLocks noChangeArrowheads="1"/>
            </p:cNvSpPr>
            <p:nvPr/>
          </p:nvSpPr>
          <p:spPr bwMode="auto">
            <a:xfrm>
              <a:off x="3986062" y="844779"/>
              <a:ext cx="1869199" cy="2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2200" b="1" kern="1200">
                  <a:solidFill>
                    <a:srgbClr val="008080"/>
                  </a:solidFill>
                  <a:ea typeface="MS PGothic" panose="020B0600070205080204" pitchFamily="34" charset="-128"/>
                  <a:cs typeface="Helvetica Neue"/>
                </a:rPr>
                <a:t>Current trip search</a:t>
              </a:r>
            </a:p>
          </p:txBody>
        </p:sp>
      </p:grpSp>
      <p:grpSp>
        <p:nvGrpSpPr>
          <p:cNvPr id="21" name="Group 20"/>
          <p:cNvGrpSpPr>
            <a:grpSpLocks/>
          </p:cNvGrpSpPr>
          <p:nvPr/>
        </p:nvGrpSpPr>
        <p:grpSpPr bwMode="auto">
          <a:xfrm>
            <a:off x="3225800" y="4287836"/>
            <a:ext cx="4051300" cy="4143376"/>
            <a:chOff x="81023" y="1197981"/>
            <a:chExt cx="2024585" cy="2071866"/>
          </a:xfrm>
        </p:grpSpPr>
        <p:sp>
          <p:nvSpPr>
            <p:cNvPr id="23" name="Rounded Rectangular Callout 22"/>
            <p:cNvSpPr/>
            <p:nvPr/>
          </p:nvSpPr>
          <p:spPr>
            <a:xfrm>
              <a:off x="81023" y="1197981"/>
              <a:ext cx="2024585" cy="2071866"/>
            </a:xfrm>
            <a:prstGeom prst="wedgeRoundRectCallout">
              <a:avLst>
                <a:gd name="adj1" fmla="val 39055"/>
                <a:gd name="adj2" fmla="val 59427"/>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55" name="TextBox 23"/>
            <p:cNvSpPr txBox="1">
              <a:spLocks noChangeArrowheads="1"/>
            </p:cNvSpPr>
            <p:nvPr/>
          </p:nvSpPr>
          <p:spPr bwMode="auto">
            <a:xfrm>
              <a:off x="179409" y="1260691"/>
              <a:ext cx="1883592" cy="19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tIns="0" rIns="91440" bIns="0"/>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2200" b="1" kern="1200">
                  <a:solidFill>
                    <a:srgbClr val="008080"/>
                  </a:solidFill>
                  <a:ea typeface="MS PGothic" panose="020B0600070205080204" pitchFamily="34" charset="-128"/>
                  <a:cs typeface="Helvetica Neue"/>
                </a:rPr>
                <a:t>Mr. Christopher Phillips</a:t>
              </a:r>
            </a:p>
            <a:p>
              <a:pPr algn="l" rtl="0" fontAlgn="base">
                <a:spcBef>
                  <a:spcPct val="0"/>
                </a:spcBef>
                <a:spcAft>
                  <a:spcPct val="0"/>
                </a:spcAft>
                <a:buFontTx/>
                <a:buNone/>
              </a:pPr>
              <a:r>
                <a:rPr lang="en-US" altLang="en-US" sz="1800" kern="1200">
                  <a:solidFill>
                    <a:srgbClr val="000000"/>
                  </a:solidFill>
                  <a:ea typeface="MS PGothic" panose="020B0600070205080204" pitchFamily="34" charset="-128"/>
                  <a:cs typeface="Helvetica Neue"/>
                </a:rPr>
                <a:t>Loyalty Member </a:t>
              </a:r>
              <a:r>
                <a:rPr lang="en-US" altLang="en-US" sz="1800" b="1" kern="1200">
                  <a:solidFill>
                    <a:srgbClr val="000000"/>
                  </a:solidFill>
                  <a:ea typeface="MS PGothic" panose="020B0600070205080204" pitchFamily="34" charset="-128"/>
                  <a:cs typeface="Helvetica Neue"/>
                </a:rPr>
                <a:t>32421568</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Member Since: </a:t>
              </a:r>
              <a:r>
                <a:rPr lang="en-US" altLang="en-US" sz="1800" b="1" kern="1200">
                  <a:solidFill>
                    <a:srgbClr val="000000"/>
                  </a:solidFill>
                  <a:ea typeface="MS PGothic" panose="020B0600070205080204" pitchFamily="34" charset="-128"/>
                  <a:cs typeface="Helvetica Neue"/>
                </a:rPr>
                <a:t>Oct 10, 2006</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Loyalty Status: </a:t>
              </a:r>
              <a:r>
                <a:rPr lang="en-US" altLang="en-US" sz="1800" b="1" kern="1200">
                  <a:solidFill>
                    <a:srgbClr val="000000"/>
                  </a:solidFill>
                  <a:ea typeface="MS PGothic" panose="020B0600070205080204" pitchFamily="34" charset="-128"/>
                  <a:cs typeface="Helvetica Neue"/>
                </a:rPr>
                <a:t>Gold</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Status Qualification:</a:t>
              </a:r>
            </a:p>
            <a:p>
              <a:pPr algn="l" rtl="0" fontAlgn="base">
                <a:spcBef>
                  <a:spcPct val="0"/>
                </a:spcBef>
                <a:spcAft>
                  <a:spcPct val="0"/>
                </a:spcAft>
                <a:buFontTx/>
                <a:buNone/>
              </a:pPr>
              <a:r>
                <a:rPr lang="en-US" altLang="en-US" sz="1800" b="1" kern="1200">
                  <a:solidFill>
                    <a:srgbClr val="000000"/>
                  </a:solidFill>
                  <a:ea typeface="MS PGothic" panose="020B0600070205080204" pitchFamily="34" charset="-128"/>
                  <a:cs typeface="Helvetica Neue"/>
                </a:rPr>
                <a:t>20,500 to Platinum</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YTD  Miles: </a:t>
              </a:r>
              <a:r>
                <a:rPr lang="en-US" altLang="en-US" sz="1800" b="1" kern="1200">
                  <a:solidFill>
                    <a:srgbClr val="000000"/>
                  </a:solidFill>
                  <a:ea typeface="MS PGothic" panose="020B0600070205080204" pitchFamily="34" charset="-128"/>
                  <a:cs typeface="Helvetica Neue"/>
                </a:rPr>
                <a:t>78,250</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YTD Tier Miles: </a:t>
              </a:r>
              <a:r>
                <a:rPr lang="en-US" altLang="en-US" sz="1800" b="1" kern="1200">
                  <a:solidFill>
                    <a:srgbClr val="000000"/>
                  </a:solidFill>
                  <a:ea typeface="MS PGothic" panose="020B0600070205080204" pitchFamily="34" charset="-128"/>
                  <a:cs typeface="Helvetica Neue"/>
                </a:rPr>
                <a:t>54,500</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Mile balance : </a:t>
              </a:r>
              <a:r>
                <a:rPr lang="en-US" altLang="en-US" sz="1800" b="1" kern="1200">
                  <a:solidFill>
                    <a:srgbClr val="000000"/>
                  </a:solidFill>
                  <a:ea typeface="MS PGothic" panose="020B0600070205080204" pitchFamily="34" charset="-128"/>
                  <a:cs typeface="Helvetica Neue"/>
                </a:rPr>
                <a:t>540,667</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1Y Business/First segments : </a:t>
              </a:r>
              <a:r>
                <a:rPr lang="en-US" altLang="en-US" sz="1800" b="1" kern="1200">
                  <a:solidFill>
                    <a:srgbClr val="000000"/>
                  </a:solidFill>
                  <a:ea typeface="MS PGothic" panose="020B0600070205080204" pitchFamily="34" charset="-128"/>
                  <a:cs typeface="Helvetica Neue"/>
                </a:rPr>
                <a:t>14</a:t>
              </a:r>
            </a:p>
            <a:p>
              <a:pPr algn="l" rtl="0" fontAlgn="base">
                <a:spcBef>
                  <a:spcPts val="800"/>
                </a:spcBef>
                <a:spcAft>
                  <a:spcPct val="0"/>
                </a:spcAft>
                <a:buNone/>
              </a:pPr>
              <a:r>
                <a:rPr lang="en-US" altLang="en-US" sz="1800" kern="1200">
                  <a:solidFill>
                    <a:srgbClr val="000000"/>
                  </a:solidFill>
                  <a:ea typeface="MS PGothic" panose="020B0600070205080204" pitchFamily="34" charset="-128"/>
                  <a:cs typeface="Helvetica Neue"/>
                </a:rPr>
                <a:t>1Y Miles Redemption Activity : </a:t>
              </a:r>
              <a:r>
                <a:rPr lang="en-US" altLang="en-US" sz="1800" b="1" kern="1200">
                  <a:solidFill>
                    <a:srgbClr val="000000"/>
                  </a:solidFill>
                  <a:ea typeface="MS PGothic" panose="020B0600070205080204" pitchFamily="34" charset="-128"/>
                  <a:cs typeface="Helvetica Neue"/>
                </a:rPr>
                <a:t>4</a:t>
              </a:r>
            </a:p>
            <a:p>
              <a:pPr algn="l" rtl="0" fontAlgn="base">
                <a:spcBef>
                  <a:spcPts val="800"/>
                </a:spcBef>
                <a:spcAft>
                  <a:spcPct val="0"/>
                </a:spcAft>
                <a:buNone/>
              </a:pPr>
              <a:endParaRPr lang="en-US" altLang="en-US" sz="1800" kern="1200">
                <a:solidFill>
                  <a:srgbClr val="800000"/>
                </a:solidFill>
                <a:ea typeface="MS PGothic" panose="020B0600070205080204" pitchFamily="34" charset="-128"/>
                <a:cs typeface="Helvetica Neue"/>
              </a:endParaRPr>
            </a:p>
          </p:txBody>
        </p:sp>
      </p:grpSp>
      <p:sp>
        <p:nvSpPr>
          <p:cNvPr id="45" name="Rounded Rectangle 44"/>
          <p:cNvSpPr/>
          <p:nvPr/>
        </p:nvSpPr>
        <p:spPr bwMode="auto">
          <a:xfrm>
            <a:off x="12290427" y="9072562"/>
            <a:ext cx="5273674" cy="3721100"/>
          </a:xfrm>
          <a:prstGeom prst="roundRect">
            <a:avLst/>
          </a:prstGeom>
          <a:solidFill>
            <a:schemeClr val="bg1"/>
          </a:solidFill>
          <a:ln w="57150" cap="flat" cmpd="sng" algn="ctr">
            <a:solidFill>
              <a:srgbClr val="008080"/>
            </a:solidFill>
            <a:prstDash val="solid"/>
            <a:round/>
            <a:headEnd type="none" w="med" len="med"/>
            <a:tailEnd type="none" w="med" len="med"/>
          </a:ln>
          <a:effectLst>
            <a:outerShdw blurRad="190500" dist="38100" dir="2700000" algn="tl" rotWithShape="0">
              <a:prstClr val="black">
                <a:alpha val="40000"/>
              </a:prstClr>
            </a:outerShdw>
          </a:effectLst>
          <a:extLst/>
        </p:spPr>
        <p:txBody>
          <a:bodyPr/>
          <a:lstStyle/>
          <a:p>
            <a:pPr marL="228600" indent="-228600" algn="l" defTabSz="1828800" rtl="0" fontAlgn="base">
              <a:lnSpc>
                <a:spcPct val="90000"/>
              </a:lnSpc>
              <a:spcBef>
                <a:spcPct val="50000"/>
              </a:spcBef>
              <a:spcAft>
                <a:spcPct val="0"/>
              </a:spcAft>
              <a:defRPr/>
            </a:pPr>
            <a:endParaRPr lang="en-US" sz="2800" kern="1200">
              <a:solidFill>
                <a:prstClr val="black"/>
              </a:solidFill>
              <a:latin typeface="Helvetica Neue"/>
              <a:ea typeface="MS PGothic" pitchFamily="34" charset="-128"/>
              <a:cs typeface="Helvetica Neue"/>
            </a:endParaRPr>
          </a:p>
        </p:txBody>
      </p:sp>
      <p:sp>
        <p:nvSpPr>
          <p:cNvPr id="75785" name="TextBox 45"/>
          <p:cNvSpPr txBox="1">
            <a:spLocks noChangeArrowheads="1"/>
          </p:cNvSpPr>
          <p:nvPr/>
        </p:nvSpPr>
        <p:spPr bwMode="auto">
          <a:xfrm>
            <a:off x="12614276" y="8431213"/>
            <a:ext cx="4758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3600" b="1" kern="1200">
                <a:solidFill>
                  <a:srgbClr val="008080"/>
                </a:solidFill>
                <a:ea typeface="MS PGothic" panose="020B0600070205080204" pitchFamily="34" charset="-128"/>
                <a:cs typeface="Helvetica Neue"/>
              </a:rPr>
              <a:t>AVAILABLE OFFERS</a:t>
            </a:r>
          </a:p>
        </p:txBody>
      </p:sp>
      <p:pic>
        <p:nvPicPr>
          <p:cNvPr id="757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5027" y="7386637"/>
            <a:ext cx="2403474" cy="447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8" name="Table 77"/>
          <p:cNvGraphicFramePr>
            <a:graphicFrameLocks noGrp="1"/>
          </p:cNvGraphicFramePr>
          <p:nvPr>
            <p:extLst>
              <p:ext uri="{D42A27DB-BD31-4B8C-83A1-F6EECF244321}">
                <p14:modId xmlns:p14="http://schemas.microsoft.com/office/powerpoint/2010/main" val="773815211"/>
              </p:ext>
            </p:extLst>
          </p:nvPr>
        </p:nvGraphicFramePr>
        <p:xfrm>
          <a:off x="11226801" y="5087936"/>
          <a:ext cx="8528052" cy="2925432"/>
        </p:xfrm>
        <a:graphic>
          <a:graphicData uri="http://schemas.openxmlformats.org/drawingml/2006/table">
            <a:tbl>
              <a:tblPr bandRow="1">
                <a:tableStyleId>{5C22544A-7EE6-4342-B048-85BDC9FD1C3A}</a:tableStyleId>
              </a:tblPr>
              <a:tblGrid>
                <a:gridCol w="733106"/>
                <a:gridCol w="1778620"/>
                <a:gridCol w="1693726"/>
                <a:gridCol w="2755270"/>
                <a:gridCol w="1567330"/>
              </a:tblGrid>
              <a:tr h="426504">
                <a:tc>
                  <a:txBody>
                    <a:bodyPr/>
                    <a:lstStyle/>
                    <a:p>
                      <a:endParaRPr lang="en-US" sz="1600" dirty="0">
                        <a:solidFill>
                          <a:schemeClr val="tx2"/>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600" dirty="0" smtClean="0">
                          <a:latin typeface="Helvetica Neue"/>
                          <a:cs typeface="Helvetica Neue"/>
                        </a:rPr>
                        <a:t>FLIGHTS</a:t>
                      </a:r>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310424">
                <a:tc>
                  <a:txBody>
                    <a:bodyPr/>
                    <a:lstStyle/>
                    <a:p>
                      <a:pPr algn="ctr"/>
                      <a:r>
                        <a:rPr lang="en-US" sz="1400" dirty="0" smtClean="0">
                          <a:latin typeface="Helvetica Neue"/>
                          <a:cs typeface="Helvetica Neue"/>
                        </a:rPr>
                        <a:t>Thu</a:t>
                      </a:r>
                    </a:p>
                    <a:p>
                      <a:pPr algn="ctr"/>
                      <a:r>
                        <a:rPr lang="en-US" sz="2000" dirty="0" smtClean="0">
                          <a:latin typeface="Helvetica Neue"/>
                          <a:cs typeface="Helvetica Neue"/>
                        </a:rPr>
                        <a:t>24</a:t>
                      </a:r>
                    </a:p>
                    <a:p>
                      <a:pPr algn="ctr"/>
                      <a:r>
                        <a:rPr lang="en-US" sz="1400" dirty="0" smtClean="0">
                          <a:latin typeface="Helvetica Neue"/>
                          <a:cs typeface="Helvetica Neue"/>
                        </a:rPr>
                        <a:t>Dec</a:t>
                      </a:r>
                      <a:endParaRPr lang="en-US" sz="14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3E70A3"/>
                    </a:solidFill>
                  </a:tcPr>
                </a:tc>
                <a:tc>
                  <a:txBody>
                    <a:bodyPr/>
                    <a:lstStyle/>
                    <a:p>
                      <a:r>
                        <a:rPr lang="en-US" sz="2000" b="1" dirty="0" smtClean="0">
                          <a:latin typeface="Helvetica Neue"/>
                          <a:cs typeface="Helvetica Neue"/>
                        </a:rPr>
                        <a:t>JFK </a:t>
                      </a:r>
                      <a:r>
                        <a:rPr lang="en-US" sz="2000" b="1" dirty="0" smtClean="0">
                          <a:latin typeface="Helvetica Neue"/>
                          <a:cs typeface="Helvetica Neue"/>
                          <a:sym typeface="Wingdings"/>
                        </a:rPr>
                        <a:t> MBJ</a:t>
                      </a:r>
                    </a:p>
                    <a:p>
                      <a:r>
                        <a:rPr lang="en-US" sz="1400" dirty="0" smtClean="0">
                          <a:latin typeface="Helvetica Neue"/>
                          <a:cs typeface="Helvetica Neue"/>
                          <a:sym typeface="Wingdings"/>
                        </a:rPr>
                        <a:t>Dep.</a:t>
                      </a:r>
                      <a:r>
                        <a:rPr lang="en-US" sz="1400" baseline="0" dirty="0" smtClean="0">
                          <a:latin typeface="Helvetica Neue"/>
                          <a:cs typeface="Helvetica Neue"/>
                          <a:sym typeface="Wingdings"/>
                        </a:rPr>
                        <a:t> </a:t>
                      </a:r>
                      <a:r>
                        <a:rPr lang="en-US" sz="1400" dirty="0" smtClean="0">
                          <a:latin typeface="Helvetica Neue"/>
                          <a:cs typeface="Helvetica Neue"/>
                          <a:sym typeface="Wingdings"/>
                        </a:rPr>
                        <a:t>09:00 AM</a:t>
                      </a:r>
                    </a:p>
                    <a:p>
                      <a:r>
                        <a:rPr lang="en-US" sz="1400" dirty="0" smtClean="0">
                          <a:latin typeface="Helvetica Neue"/>
                          <a:cs typeface="Helvetica Neue"/>
                          <a:sym typeface="Wingdings"/>
                        </a:rPr>
                        <a:t>Arr. 01:17</a:t>
                      </a:r>
                      <a:r>
                        <a:rPr lang="en-US" sz="1400" baseline="0" dirty="0" smtClean="0">
                          <a:latin typeface="Helvetica Neue"/>
                          <a:cs typeface="Helvetica Neue"/>
                          <a:sym typeface="Wingdings"/>
                        </a:rPr>
                        <a:t> PM</a:t>
                      </a:r>
                      <a:endParaRPr lang="en-US" sz="14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000" b="1" dirty="0" smtClean="0">
                          <a:solidFill>
                            <a:srgbClr val="3E70A3"/>
                          </a:solidFill>
                          <a:latin typeface="Helvetica Neue"/>
                          <a:cs typeface="Helvetica Neue"/>
                        </a:rPr>
                        <a:t>#441</a:t>
                      </a:r>
                    </a:p>
                    <a:p>
                      <a:r>
                        <a:rPr lang="en-US" sz="1600" dirty="0" smtClean="0">
                          <a:latin typeface="Helvetica Neue"/>
                          <a:cs typeface="Helvetica Neue"/>
                        </a:rPr>
                        <a:t>4h 17m</a:t>
                      </a:r>
                    </a:p>
                    <a:p>
                      <a:r>
                        <a:rPr lang="en-US" sz="1600" dirty="0" smtClean="0">
                          <a:latin typeface="Helvetica Neue"/>
                          <a:cs typeface="Helvetica Neue"/>
                        </a:rPr>
                        <a:t>Nonstop</a:t>
                      </a:r>
                    </a:p>
                    <a:p>
                      <a:r>
                        <a:rPr lang="en-US" sz="1400" dirty="0" smtClean="0">
                          <a:solidFill>
                            <a:srgbClr val="3E70A3"/>
                          </a:solidFill>
                          <a:latin typeface="Helvetica Neue"/>
                          <a:cs typeface="Helvetica Neue"/>
                        </a:rPr>
                        <a:t>View seats</a:t>
                      </a: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Helvetica Neue"/>
                          <a:cs typeface="Helvetica Neue"/>
                        </a:rPr>
                        <a:t>Main Cabin</a:t>
                      </a:r>
                    </a:p>
                    <a:p>
                      <a:r>
                        <a:rPr lang="en-US" sz="1400" dirty="0" smtClean="0">
                          <a:solidFill>
                            <a:srgbClr val="3E70A3"/>
                          </a:solidFill>
                          <a:latin typeface="Helvetica Neue"/>
                          <a:cs typeface="Helvetica Neue"/>
                        </a:rPr>
                        <a:t>Changeable</a:t>
                      </a:r>
                      <a:r>
                        <a:rPr lang="en-US" sz="1400" baseline="0" dirty="0" smtClean="0">
                          <a:solidFill>
                            <a:srgbClr val="3E70A3"/>
                          </a:solidFill>
                          <a:latin typeface="Helvetica Neue"/>
                          <a:cs typeface="Helvetica Neue"/>
                        </a:rPr>
                        <a:t> / Nonrefundable</a:t>
                      </a:r>
                    </a:p>
                    <a:p>
                      <a:r>
                        <a:rPr lang="en-US" sz="1400" baseline="0" dirty="0" smtClean="0">
                          <a:solidFill>
                            <a:srgbClr val="3E70A3"/>
                          </a:solidFill>
                          <a:latin typeface="Helvetica Neue"/>
                          <a:cs typeface="Helvetica Neue"/>
                        </a:rPr>
                        <a:t>Baggage Information</a:t>
                      </a:r>
                      <a:endParaRPr lang="en-US" sz="1400" dirty="0">
                        <a:solidFill>
                          <a:srgbClr val="3E70A3"/>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smtClean="0">
                          <a:latin typeface="Helvetica Neue"/>
                          <a:cs typeface="Helvetica Neue"/>
                        </a:rPr>
                        <a:t>Price per Passenger</a:t>
                      </a:r>
                    </a:p>
                    <a:p>
                      <a:r>
                        <a:rPr lang="en-US" sz="2000" dirty="0" smtClean="0">
                          <a:latin typeface="Helvetica Neue"/>
                          <a:cs typeface="Helvetica Neue"/>
                        </a:rPr>
                        <a:t>$941.00</a:t>
                      </a:r>
                    </a:p>
                    <a:p>
                      <a:r>
                        <a:rPr lang="en-US" sz="1000" dirty="0" smtClean="0">
                          <a:latin typeface="Helvetica Neue"/>
                          <a:cs typeface="Helvetica Neue"/>
                        </a:rPr>
                        <a:t>Taxes</a:t>
                      </a:r>
                      <a:r>
                        <a:rPr lang="en-US" sz="1000" baseline="0" dirty="0" smtClean="0">
                          <a:latin typeface="Helvetica Neue"/>
                          <a:cs typeface="Helvetica Neue"/>
                        </a:rPr>
                        <a:t> and</a:t>
                      </a:r>
                      <a:r>
                        <a:rPr lang="en-US" sz="1000" dirty="0" smtClean="0">
                          <a:latin typeface="Helvetica Neue"/>
                          <a:cs typeface="Helvetica Neue"/>
                        </a:rPr>
                        <a:t> Fees</a:t>
                      </a:r>
                    </a:p>
                    <a:p>
                      <a:r>
                        <a:rPr lang="en-US" sz="1600" dirty="0" smtClean="0">
                          <a:latin typeface="Helvetica Neue"/>
                          <a:cs typeface="Helvetica Neue"/>
                        </a:rPr>
                        <a:t>$156.05</a:t>
                      </a:r>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188504">
                <a:tc>
                  <a:txBody>
                    <a:bodyPr/>
                    <a:lstStyle/>
                    <a:p>
                      <a:pPr algn="ctr"/>
                      <a:r>
                        <a:rPr lang="en-US" sz="1400" dirty="0" smtClean="0">
                          <a:latin typeface="Helvetica Neue"/>
                          <a:cs typeface="Helvetica Neue"/>
                        </a:rPr>
                        <a:t>Mon</a:t>
                      </a:r>
                    </a:p>
                    <a:p>
                      <a:pPr algn="ctr"/>
                      <a:r>
                        <a:rPr lang="en-US" sz="2000" dirty="0" smtClean="0">
                          <a:latin typeface="Helvetica Neue"/>
                          <a:cs typeface="Helvetica Neue"/>
                        </a:rPr>
                        <a:t>28</a:t>
                      </a:r>
                    </a:p>
                    <a:p>
                      <a:pPr algn="ctr"/>
                      <a:r>
                        <a:rPr lang="en-US" sz="1400" dirty="0" smtClean="0">
                          <a:latin typeface="Helvetica Neue"/>
                          <a:cs typeface="Helvetica Neue"/>
                        </a:rPr>
                        <a:t>Dec</a:t>
                      </a:r>
                      <a:endParaRPr lang="en-US" sz="14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rgbClr val="3E70A3"/>
                    </a:solidFill>
                  </a:tcPr>
                </a:tc>
                <a:tc>
                  <a:txBody>
                    <a:bodyPr/>
                    <a:lstStyle/>
                    <a:p>
                      <a:r>
                        <a:rPr lang="en-US" sz="2000" b="1" dirty="0" smtClean="0">
                          <a:latin typeface="Helvetica Neue"/>
                          <a:cs typeface="Helvetica Neue"/>
                        </a:rPr>
                        <a:t>MBJ </a:t>
                      </a:r>
                      <a:r>
                        <a:rPr lang="en-US" sz="2000" b="1" dirty="0" smtClean="0">
                          <a:latin typeface="Helvetica Neue"/>
                          <a:cs typeface="Helvetica Neue"/>
                          <a:sym typeface="Wingdings"/>
                        </a:rPr>
                        <a:t> JFK</a:t>
                      </a:r>
                      <a:endParaRPr lang="en-US" sz="1400" b="1" dirty="0" smtClean="0">
                        <a:latin typeface="Helvetica Neue"/>
                        <a:cs typeface="Helvetica Neue"/>
                        <a:sym typeface="Wingdings"/>
                      </a:endParaRPr>
                    </a:p>
                    <a:p>
                      <a:r>
                        <a:rPr lang="en-US" sz="1400" dirty="0" smtClean="0">
                          <a:latin typeface="Helvetica Neue"/>
                          <a:cs typeface="Helvetica Neue"/>
                          <a:sym typeface="Wingdings"/>
                        </a:rPr>
                        <a:t>Dep. 02:15</a:t>
                      </a:r>
                      <a:r>
                        <a:rPr lang="en-US" sz="1400" baseline="0" dirty="0" smtClean="0">
                          <a:latin typeface="Helvetica Neue"/>
                          <a:cs typeface="Helvetica Neue"/>
                          <a:sym typeface="Wingdings"/>
                        </a:rPr>
                        <a:t> PM</a:t>
                      </a:r>
                    </a:p>
                    <a:p>
                      <a:r>
                        <a:rPr lang="en-US" sz="1400" baseline="0" dirty="0" smtClean="0">
                          <a:latin typeface="Helvetica Neue"/>
                          <a:cs typeface="Helvetica Neue"/>
                          <a:sym typeface="Wingdings"/>
                        </a:rPr>
                        <a:t>Arr. 06:13 PM</a:t>
                      </a: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000" b="1" dirty="0" smtClean="0">
                          <a:solidFill>
                            <a:srgbClr val="3E70A3"/>
                          </a:solidFill>
                          <a:latin typeface="Helvetica Neue"/>
                          <a:cs typeface="Helvetica Neue"/>
                        </a:rPr>
                        <a:t>#718</a:t>
                      </a:r>
                    </a:p>
                    <a:p>
                      <a:r>
                        <a:rPr lang="en-US" sz="1600" dirty="0" smtClean="0">
                          <a:latin typeface="Helvetica Neue"/>
                          <a:cs typeface="Helvetica Neue"/>
                        </a:rPr>
                        <a:t>3h 58m</a:t>
                      </a:r>
                    </a:p>
                    <a:p>
                      <a:r>
                        <a:rPr lang="en-US" sz="1600" dirty="0" smtClean="0">
                          <a:latin typeface="Helvetica Neue"/>
                          <a:cs typeface="Helvetica Neue"/>
                        </a:rPr>
                        <a:t>Nonstop</a:t>
                      </a:r>
                    </a:p>
                    <a:p>
                      <a:r>
                        <a:rPr lang="en-US" sz="1400" dirty="0" smtClean="0">
                          <a:solidFill>
                            <a:srgbClr val="3E70A3"/>
                          </a:solidFill>
                          <a:latin typeface="Helvetica Neue"/>
                          <a:cs typeface="Helvetica Neue"/>
                        </a:rPr>
                        <a:t>View</a:t>
                      </a:r>
                      <a:r>
                        <a:rPr lang="en-US" sz="1400" baseline="0" dirty="0" smtClean="0">
                          <a:solidFill>
                            <a:srgbClr val="3E70A3"/>
                          </a:solidFill>
                          <a:latin typeface="Helvetica Neue"/>
                          <a:cs typeface="Helvetica Neue"/>
                        </a:rPr>
                        <a:t> seats</a:t>
                      </a:r>
                      <a:endParaRPr lang="en-US" sz="1400" dirty="0">
                        <a:solidFill>
                          <a:srgbClr val="3E70A3"/>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Helvetica Neue"/>
                          <a:cs typeface="Helvetica Neue"/>
                        </a:rPr>
                        <a:t>Main Cabin</a:t>
                      </a:r>
                      <a:endParaRPr lang="en-US" sz="1400" dirty="0" smtClean="0">
                        <a:latin typeface="Helvetica Neue"/>
                        <a:cs typeface="Helvetica Neue"/>
                      </a:endParaRPr>
                    </a:p>
                    <a:p>
                      <a:r>
                        <a:rPr lang="en-US" sz="1400" dirty="0" smtClean="0">
                          <a:solidFill>
                            <a:srgbClr val="3E70A3"/>
                          </a:solidFill>
                          <a:latin typeface="Helvetica Neue"/>
                          <a:cs typeface="Helvetica Neue"/>
                        </a:rPr>
                        <a:t>Changeable</a:t>
                      </a:r>
                      <a:r>
                        <a:rPr lang="en-US" sz="1400" baseline="0" dirty="0" smtClean="0">
                          <a:solidFill>
                            <a:srgbClr val="3E70A3"/>
                          </a:solidFill>
                          <a:latin typeface="Helvetica Neue"/>
                          <a:cs typeface="Helvetica Neue"/>
                        </a:rPr>
                        <a:t> / Nonrefundable</a:t>
                      </a:r>
                    </a:p>
                    <a:p>
                      <a:r>
                        <a:rPr lang="en-US" sz="1400" baseline="0" dirty="0" smtClean="0">
                          <a:solidFill>
                            <a:srgbClr val="3E70A3"/>
                          </a:solidFill>
                          <a:latin typeface="Helvetica Neue"/>
                          <a:cs typeface="Helvetica Neue"/>
                        </a:rPr>
                        <a:t>Baggage Information</a:t>
                      </a:r>
                      <a:endParaRPr lang="en-US" sz="1400" dirty="0" smtClean="0">
                        <a:solidFill>
                          <a:srgbClr val="3E70A3"/>
                        </a:solidFill>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Helvetica Neue"/>
                          <a:cs typeface="Helvetica Neue"/>
                        </a:rPr>
                        <a:t>Passengers</a:t>
                      </a:r>
                    </a:p>
                    <a:p>
                      <a:r>
                        <a:rPr lang="en-US" sz="1600" dirty="0" smtClean="0">
                          <a:latin typeface="Helvetica Neue"/>
                          <a:cs typeface="Helvetica Neue"/>
                        </a:rPr>
                        <a:t>2</a:t>
                      </a:r>
                      <a:r>
                        <a:rPr lang="en-US" sz="1600" baseline="0" dirty="0" smtClean="0">
                          <a:latin typeface="Helvetica Neue"/>
                          <a:cs typeface="Helvetica Neue"/>
                        </a:rPr>
                        <a:t> adults</a:t>
                      </a:r>
                      <a:endParaRPr lang="en-US" sz="1600" dirty="0">
                        <a:latin typeface="Helvetica Neue"/>
                        <a:cs typeface="Helvetica Neue"/>
                      </a:endParaRPr>
                    </a:p>
                  </a:txBody>
                  <a:tcPr marL="182928" marR="182928" marT="91332" marB="91332">
                    <a:lnL w="12700" cmpd="sng">
                      <a:noFill/>
                    </a:lnL>
                    <a:lnR w="12700" cmpd="sng">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pic>
        <p:nvPicPr>
          <p:cNvPr id="79"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30527" y="6408736"/>
            <a:ext cx="1590674"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30527" y="7646986"/>
            <a:ext cx="1590674"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Content Placeholder 2"/>
          <p:cNvSpPr>
            <a:spLocks noGrp="1"/>
          </p:cNvSpPr>
          <p:nvPr>
            <p:ph idx="4294967295"/>
          </p:nvPr>
        </p:nvSpPr>
        <p:spPr>
          <a:xfrm>
            <a:off x="12671793" y="9224962"/>
            <a:ext cx="5175250" cy="3486150"/>
          </a:xfrm>
        </p:spPr>
        <p:txBody>
          <a:bodyPr rtlCol="0">
            <a:normAutofit/>
          </a:bodyPr>
          <a:lstStyle/>
          <a:p>
            <a:pPr marL="0" indent="0" eaLnBrk="1" fontAlgn="auto" hangingPunct="1">
              <a:spcBef>
                <a:spcPts val="600"/>
              </a:spcBef>
              <a:spcAft>
                <a:spcPts val="0"/>
              </a:spcAft>
              <a:buNone/>
              <a:defRPr/>
            </a:pPr>
            <a:r>
              <a:rPr lang="en-US" sz="2400" dirty="0">
                <a:cs typeface="Helvetica Neue"/>
              </a:rPr>
              <a:t>5% price discount</a:t>
            </a:r>
          </a:p>
          <a:p>
            <a:pPr marL="0" indent="0" eaLnBrk="1" fontAlgn="auto" hangingPunct="1">
              <a:spcBef>
                <a:spcPts val="600"/>
              </a:spcBef>
              <a:spcAft>
                <a:spcPts val="0"/>
              </a:spcAft>
              <a:buNone/>
              <a:defRPr/>
            </a:pPr>
            <a:r>
              <a:rPr lang="en-US" sz="2400" dirty="0">
                <a:cs typeface="Helvetica Neue"/>
              </a:rPr>
              <a:t>Discounted business class upgrade</a:t>
            </a:r>
          </a:p>
          <a:p>
            <a:pPr marL="0" indent="0" eaLnBrk="1" fontAlgn="auto" hangingPunct="1">
              <a:spcBef>
                <a:spcPts val="600"/>
              </a:spcBef>
              <a:spcAft>
                <a:spcPts val="0"/>
              </a:spcAft>
              <a:buNone/>
              <a:defRPr/>
            </a:pPr>
            <a:r>
              <a:rPr lang="en-US" sz="2400" dirty="0">
                <a:cs typeface="Helvetica Neue"/>
              </a:rPr>
              <a:t>25% bonus tier miles </a:t>
            </a:r>
          </a:p>
          <a:p>
            <a:pPr marL="0" indent="0" eaLnBrk="1" fontAlgn="auto" hangingPunct="1">
              <a:spcBef>
                <a:spcPts val="600"/>
              </a:spcBef>
              <a:spcAft>
                <a:spcPts val="0"/>
              </a:spcAft>
              <a:buNone/>
              <a:defRPr/>
            </a:pPr>
            <a:r>
              <a:rPr lang="en-US" sz="2400" dirty="0">
                <a:cs typeface="Helvetica Neue"/>
              </a:rPr>
              <a:t>50% bonus tier miles</a:t>
            </a:r>
          </a:p>
          <a:p>
            <a:pPr marL="0" indent="0" eaLnBrk="1" fontAlgn="auto" hangingPunct="1">
              <a:spcBef>
                <a:spcPts val="600"/>
              </a:spcBef>
              <a:spcAft>
                <a:spcPts val="0"/>
              </a:spcAft>
              <a:buNone/>
              <a:defRPr/>
            </a:pPr>
            <a:r>
              <a:rPr lang="en-US" sz="2400" dirty="0">
                <a:cs typeface="Helvetica Neue"/>
              </a:rPr>
              <a:t>50% bonus miles</a:t>
            </a:r>
          </a:p>
          <a:p>
            <a:pPr marL="0" indent="0" eaLnBrk="1" fontAlgn="auto" hangingPunct="1">
              <a:spcBef>
                <a:spcPts val="600"/>
              </a:spcBef>
              <a:spcAft>
                <a:spcPts val="0"/>
              </a:spcAft>
              <a:buNone/>
              <a:defRPr/>
            </a:pPr>
            <a:r>
              <a:rPr lang="en-US" sz="2400" dirty="0">
                <a:cs typeface="Helvetica Neue"/>
              </a:rPr>
              <a:t>25% bonus miles </a:t>
            </a:r>
          </a:p>
          <a:p>
            <a:pPr marL="0" indent="0" eaLnBrk="1" fontAlgn="auto" hangingPunct="1">
              <a:spcBef>
                <a:spcPts val="600"/>
              </a:spcBef>
              <a:spcAft>
                <a:spcPts val="0"/>
              </a:spcAft>
              <a:buNone/>
              <a:defRPr/>
            </a:pPr>
            <a:r>
              <a:rPr lang="en-US" sz="2400" dirty="0">
                <a:cs typeface="Helvetica Neue"/>
              </a:rPr>
              <a:t>Free pass to business lounges</a:t>
            </a:r>
          </a:p>
          <a:p>
            <a:pPr marL="0" indent="0" eaLnBrk="1" fontAlgn="auto" hangingPunct="1">
              <a:spcBef>
                <a:spcPts val="600"/>
              </a:spcBef>
              <a:spcAft>
                <a:spcPts val="0"/>
              </a:spcAft>
              <a:buNone/>
              <a:defRPr/>
            </a:pPr>
            <a:r>
              <a:rPr lang="en-US" sz="2400" dirty="0">
                <a:cs typeface="Helvetica Neue"/>
              </a:rPr>
              <a:t>Free chauffeur service</a:t>
            </a:r>
          </a:p>
        </p:txBody>
      </p:sp>
      <p:sp>
        <p:nvSpPr>
          <p:cNvPr id="68" name="Title 1"/>
          <p:cNvSpPr txBox="1">
            <a:spLocks/>
          </p:cNvSpPr>
          <p:nvPr/>
        </p:nvSpPr>
        <p:spPr bwMode="auto">
          <a:xfrm>
            <a:off x="3352802" y="2730481"/>
            <a:ext cx="17672050" cy="11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nchor="ct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4400" b="1" kern="1200" dirty="0" smtClean="0">
                <a:solidFill>
                  <a:srgbClr val="3E70A3"/>
                </a:solidFill>
                <a:cs typeface="Arial" panose="020B0604020202020204" pitchFamily="34" charset="0"/>
              </a:rPr>
              <a:t>Mr. Phillips looks for 2 tickets to Jamaica for the holidays</a:t>
            </a:r>
            <a:endParaRPr lang="en-US" altLang="en-US" sz="4400" b="1" kern="1200" dirty="0">
              <a:solidFill>
                <a:srgbClr val="3E70A3"/>
              </a:solidFill>
              <a:cs typeface="Arial" panose="020B0604020202020204" pitchFamily="34" charset="0"/>
            </a:endParaRPr>
          </a:p>
        </p:txBody>
      </p:sp>
      <p:sp>
        <p:nvSpPr>
          <p:cNvPr id="71" name="Rectangle 56"/>
          <p:cNvSpPr>
            <a:spLocks noChangeArrowheads="1"/>
          </p:cNvSpPr>
          <p:nvPr/>
        </p:nvSpPr>
        <p:spPr bwMode="auto">
          <a:xfrm>
            <a:off x="911227" y="317501"/>
            <a:ext cx="16998950"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5400" b="1" kern="1200" dirty="0" smtClean="0">
                <a:solidFill>
                  <a:schemeClr val="bg1"/>
                </a:solidFill>
                <a:latin typeface="Arial" panose="020B0604020202020204" pitchFamily="34" charset="0"/>
                <a:ea typeface="MS PGothic" panose="020B0600070205080204" pitchFamily="34" charset="-128"/>
              </a:rPr>
              <a:t>Real-Time Personalization</a:t>
            </a:r>
            <a:endParaRPr lang="en-US" altLang="en-US" sz="5400" b="1" kern="1200" dirty="0">
              <a:solidFill>
                <a:schemeClr val="bg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594743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6481" y="974793"/>
            <a:ext cx="15934095" cy="1323975"/>
          </a:xfrm>
        </p:spPr>
        <p:txBody>
          <a:bodyPr/>
          <a:lstStyle/>
          <a:p>
            <a:pPr lvl="0"/>
            <a:r>
              <a:rPr lang="en-AU" sz="6000" dirty="0" smtClean="0"/>
              <a:t>Scene setting</a:t>
            </a:r>
            <a:endParaRPr lang="en-AU"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265" y="2676293"/>
            <a:ext cx="13684801" cy="9989078"/>
          </a:xfrm>
          <a:prstGeom prst="rect">
            <a:avLst/>
          </a:prstGeom>
        </p:spPr>
      </p:pic>
    </p:spTree>
    <p:extLst>
      <p:ext uri="{BB962C8B-B14F-4D97-AF65-F5344CB8AC3E}">
        <p14:creationId xmlns:p14="http://schemas.microsoft.com/office/powerpoint/2010/main" val="989800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173" y="2489200"/>
            <a:ext cx="24384000" cy="11226800"/>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6" name="Bent Arrow 75"/>
          <p:cNvSpPr/>
          <p:nvPr/>
        </p:nvSpPr>
        <p:spPr>
          <a:xfrm>
            <a:off x="11445877" y="4992687"/>
            <a:ext cx="2339974" cy="1063626"/>
          </a:xfrm>
          <a:prstGeom prst="bentArrow">
            <a:avLst>
              <a:gd name="adj1" fmla="val 25000"/>
              <a:gd name="adj2" fmla="val 25000"/>
              <a:gd name="adj3" fmla="val 25000"/>
              <a:gd name="adj4" fmla="val 3742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sp>
        <p:nvSpPr>
          <p:cNvPr id="77" name="Bent Arrow 76"/>
          <p:cNvSpPr/>
          <p:nvPr/>
        </p:nvSpPr>
        <p:spPr>
          <a:xfrm rot="5400000">
            <a:off x="17629188" y="5111749"/>
            <a:ext cx="2339976" cy="2343150"/>
          </a:xfrm>
          <a:prstGeom prst="bentArrow">
            <a:avLst>
              <a:gd name="adj1" fmla="val 11791"/>
              <a:gd name="adj2" fmla="val 11216"/>
              <a:gd name="adj3" fmla="val 12365"/>
              <a:gd name="adj4" fmla="val 26048"/>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black"/>
              </a:solidFill>
              <a:latin typeface="Helvetica Neue"/>
              <a:cs typeface="Helvetica Neue"/>
            </a:endParaRPr>
          </a:p>
        </p:txBody>
      </p:sp>
      <p:pic>
        <p:nvPicPr>
          <p:cNvPr id="81" name="Picture 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27227" y="4386262"/>
            <a:ext cx="2136774" cy="210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44"/>
          <p:cNvSpPr/>
          <p:nvPr/>
        </p:nvSpPr>
        <p:spPr bwMode="auto">
          <a:xfrm>
            <a:off x="12290427" y="9072562"/>
            <a:ext cx="5273674" cy="3721100"/>
          </a:xfrm>
          <a:prstGeom prst="roundRect">
            <a:avLst/>
          </a:prstGeom>
          <a:solidFill>
            <a:schemeClr val="bg1"/>
          </a:solidFill>
          <a:ln w="57150" cap="flat" cmpd="sng" algn="ctr">
            <a:solidFill>
              <a:srgbClr val="008080"/>
            </a:solidFill>
            <a:prstDash val="solid"/>
            <a:round/>
            <a:headEnd type="none" w="med" len="med"/>
            <a:tailEnd type="none" w="med" len="med"/>
          </a:ln>
          <a:effectLst>
            <a:outerShdw blurRad="190500" dist="38100" dir="2700000" algn="tl" rotWithShape="0">
              <a:prstClr val="black">
                <a:alpha val="40000"/>
              </a:prstClr>
            </a:outerShdw>
          </a:effectLst>
          <a:extLst/>
        </p:spPr>
        <p:txBody>
          <a:bodyPr/>
          <a:lstStyle/>
          <a:p>
            <a:pPr marL="228600" indent="-228600" algn="l" defTabSz="1828800" rtl="0" fontAlgn="base">
              <a:lnSpc>
                <a:spcPct val="90000"/>
              </a:lnSpc>
              <a:spcBef>
                <a:spcPct val="50000"/>
              </a:spcBef>
              <a:spcAft>
                <a:spcPct val="0"/>
              </a:spcAft>
              <a:defRPr/>
            </a:pPr>
            <a:endParaRPr lang="en-US" sz="2800" kern="1200">
              <a:solidFill>
                <a:prstClr val="black"/>
              </a:solidFill>
              <a:latin typeface="Helvetica Neue"/>
              <a:ea typeface="MS PGothic" pitchFamily="34" charset="-128"/>
              <a:cs typeface="Helvetica Neue"/>
            </a:endParaRPr>
          </a:p>
        </p:txBody>
      </p:sp>
      <p:sp>
        <p:nvSpPr>
          <p:cNvPr id="75785" name="TextBox 45"/>
          <p:cNvSpPr txBox="1">
            <a:spLocks noChangeArrowheads="1"/>
          </p:cNvSpPr>
          <p:nvPr/>
        </p:nvSpPr>
        <p:spPr bwMode="auto">
          <a:xfrm>
            <a:off x="12614276" y="8431213"/>
            <a:ext cx="4758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3600" b="1" kern="1200">
                <a:solidFill>
                  <a:srgbClr val="008080"/>
                </a:solidFill>
                <a:ea typeface="MS PGothic" panose="020B0600070205080204" pitchFamily="34" charset="-128"/>
                <a:cs typeface="Helvetica Neue"/>
              </a:rPr>
              <a:t>AVAILABLE OFFERS</a:t>
            </a:r>
          </a:p>
        </p:txBody>
      </p:sp>
      <p:pic>
        <p:nvPicPr>
          <p:cNvPr id="757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5027" y="7386637"/>
            <a:ext cx="2403474" cy="447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8522041" y="6283324"/>
            <a:ext cx="3813174" cy="6467475"/>
            <a:chOff x="2795287" y="1678329"/>
            <a:chExt cx="1906928" cy="3233931"/>
          </a:xfrm>
        </p:grpSpPr>
        <p:grpSp>
          <p:nvGrpSpPr>
            <p:cNvPr id="75836" name="Group 17"/>
            <p:cNvGrpSpPr>
              <a:grpSpLocks/>
            </p:cNvGrpSpPr>
            <p:nvPr/>
          </p:nvGrpSpPr>
          <p:grpSpPr bwMode="auto">
            <a:xfrm>
              <a:off x="3142527" y="1678329"/>
              <a:ext cx="1140513" cy="611224"/>
              <a:chOff x="983848" y="1263879"/>
              <a:chExt cx="1140513" cy="611224"/>
            </a:xfrm>
          </p:grpSpPr>
          <p:sp>
            <p:nvSpPr>
              <p:cNvPr id="35" name="Rounded Rectangle 34"/>
              <p:cNvSpPr/>
              <p:nvPr/>
            </p:nvSpPr>
            <p:spPr>
              <a:xfrm>
                <a:off x="995447" y="1263879"/>
                <a:ext cx="1128914" cy="611224"/>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6" name="Rectangle 35"/>
              <p:cNvSpPr/>
              <p:nvPr/>
            </p:nvSpPr>
            <p:spPr>
              <a:xfrm>
                <a:off x="1111355" y="1614737"/>
                <a:ext cx="770076" cy="16193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7" name="Rectangle 36"/>
              <p:cNvSpPr/>
              <p:nvPr/>
            </p:nvSpPr>
            <p:spPr>
              <a:xfrm>
                <a:off x="1111355" y="1616325"/>
                <a:ext cx="68275" cy="161935"/>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53" name="TextBox 37"/>
              <p:cNvSpPr txBox="1">
                <a:spLocks noChangeArrowheads="1"/>
              </p:cNvSpPr>
              <p:nvPr/>
            </p:nvSpPr>
            <p:spPr bwMode="auto">
              <a:xfrm>
                <a:off x="983848" y="1263879"/>
                <a:ext cx="1140107" cy="3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dirty="0">
                    <a:solidFill>
                      <a:srgbClr val="000000"/>
                    </a:solidFill>
                    <a:ea typeface="MS PGothic" panose="020B0600070205080204" pitchFamily="34" charset="-128"/>
                    <a:cs typeface="Helvetica Neue"/>
                  </a:rPr>
                  <a:t>Time to departure</a:t>
                </a:r>
              </a:p>
              <a:p>
                <a:pPr algn="l" rtl="0" fontAlgn="base">
                  <a:spcBef>
                    <a:spcPct val="0"/>
                  </a:spcBef>
                  <a:spcAft>
                    <a:spcPct val="0"/>
                  </a:spcAft>
                  <a:buFontTx/>
                  <a:buNone/>
                </a:pPr>
                <a:r>
                  <a:rPr lang="en-US" altLang="en-US" b="1" kern="1200" dirty="0">
                    <a:solidFill>
                      <a:srgbClr val="64C323"/>
                    </a:solidFill>
                    <a:ea typeface="MS PGothic" panose="020B0600070205080204" pitchFamily="34" charset="-128"/>
                    <a:cs typeface="Helvetica Neue"/>
                  </a:rPr>
                  <a:t>15 weeks</a:t>
                </a:r>
              </a:p>
            </p:txBody>
          </p:sp>
        </p:grpSp>
        <p:grpSp>
          <p:nvGrpSpPr>
            <p:cNvPr id="75837" name="Group 18"/>
            <p:cNvGrpSpPr>
              <a:grpSpLocks/>
            </p:cNvGrpSpPr>
            <p:nvPr/>
          </p:nvGrpSpPr>
          <p:grpSpPr bwMode="auto">
            <a:xfrm>
              <a:off x="3568537" y="2600446"/>
              <a:ext cx="1133678" cy="611500"/>
              <a:chOff x="996063" y="1263879"/>
              <a:chExt cx="1133678" cy="611500"/>
            </a:xfrm>
          </p:grpSpPr>
          <p:sp>
            <p:nvSpPr>
              <p:cNvPr id="31" name="Rounded Rectangle 30"/>
              <p:cNvSpPr/>
              <p:nvPr/>
            </p:nvSpPr>
            <p:spPr>
              <a:xfrm>
                <a:off x="996063" y="1264154"/>
                <a:ext cx="1006655" cy="6112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2" name="Rectangle 31"/>
              <p:cNvSpPr/>
              <p:nvPr/>
            </p:nvSpPr>
            <p:spPr>
              <a:xfrm>
                <a:off x="1111972" y="1615013"/>
                <a:ext cx="768488" cy="16193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33" name="Rectangle 32"/>
              <p:cNvSpPr/>
              <p:nvPr/>
            </p:nvSpPr>
            <p:spPr>
              <a:xfrm>
                <a:off x="1111972" y="1616600"/>
                <a:ext cx="387419" cy="161935"/>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49" name="TextBox 33"/>
              <p:cNvSpPr txBox="1">
                <a:spLocks noChangeArrowheads="1"/>
              </p:cNvSpPr>
              <p:nvPr/>
            </p:nvSpPr>
            <p:spPr bwMode="auto">
              <a:xfrm>
                <a:off x="1047508" y="1263879"/>
                <a:ext cx="1082233" cy="3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Passengers</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2 adults</a:t>
                </a:r>
              </a:p>
            </p:txBody>
          </p:sp>
        </p:grpSp>
        <p:cxnSp>
          <p:nvCxnSpPr>
            <p:cNvPr id="20" name="Straight Connector 19"/>
            <p:cNvCxnSpPr/>
            <p:nvPr/>
          </p:nvCxnSpPr>
          <p:spPr>
            <a:xfrm flipV="1">
              <a:off x="2795287" y="2238750"/>
              <a:ext cx="358839" cy="16987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31" idx="1"/>
            </p:cNvCxnSpPr>
            <p:nvPr/>
          </p:nvCxnSpPr>
          <p:spPr>
            <a:xfrm flipV="1">
              <a:off x="3108080" y="2905540"/>
              <a:ext cx="460457" cy="217501"/>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974706" y="4485197"/>
              <a:ext cx="433466" cy="18574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75841" name="Group 25"/>
            <p:cNvGrpSpPr>
              <a:grpSpLocks/>
            </p:cNvGrpSpPr>
            <p:nvPr/>
          </p:nvGrpSpPr>
          <p:grpSpPr bwMode="auto">
            <a:xfrm>
              <a:off x="3397057" y="4301036"/>
              <a:ext cx="1134432" cy="611224"/>
              <a:chOff x="995309" y="1263875"/>
              <a:chExt cx="1134432" cy="611224"/>
            </a:xfrm>
          </p:grpSpPr>
          <p:sp>
            <p:nvSpPr>
              <p:cNvPr id="27" name="Rounded Rectangle 26"/>
              <p:cNvSpPr/>
              <p:nvPr/>
            </p:nvSpPr>
            <p:spPr>
              <a:xfrm>
                <a:off x="995309" y="1263875"/>
                <a:ext cx="1055877" cy="611224"/>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28" name="Rectangle 27"/>
              <p:cNvSpPr/>
              <p:nvPr/>
            </p:nvSpPr>
            <p:spPr>
              <a:xfrm>
                <a:off x="1111218" y="1614733"/>
                <a:ext cx="768488" cy="16193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29" name="Rectangle 28"/>
              <p:cNvSpPr/>
              <p:nvPr/>
            </p:nvSpPr>
            <p:spPr>
              <a:xfrm>
                <a:off x="1111218" y="1616321"/>
                <a:ext cx="387419" cy="161935"/>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45" name="TextBox 29"/>
              <p:cNvSpPr txBox="1">
                <a:spLocks noChangeArrowheads="1"/>
              </p:cNvSpPr>
              <p:nvPr/>
            </p:nvSpPr>
            <p:spPr bwMode="auto">
              <a:xfrm>
                <a:off x="1047508" y="1263879"/>
                <a:ext cx="1082233" cy="3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Ticket price</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$1,097/person</a:t>
                </a:r>
              </a:p>
            </p:txBody>
          </p:sp>
        </p:grpSp>
      </p:grpSp>
      <p:grpSp>
        <p:nvGrpSpPr>
          <p:cNvPr id="39" name="Group 38"/>
          <p:cNvGrpSpPr>
            <a:grpSpLocks/>
          </p:cNvGrpSpPr>
          <p:nvPr/>
        </p:nvGrpSpPr>
        <p:grpSpPr bwMode="auto">
          <a:xfrm>
            <a:off x="3698876" y="6316663"/>
            <a:ext cx="3911600" cy="5924550"/>
            <a:chOff x="274898" y="1732344"/>
            <a:chExt cx="1955157" cy="2962376"/>
          </a:xfrm>
        </p:grpSpPr>
        <p:grpSp>
          <p:nvGrpSpPr>
            <p:cNvPr id="75818" name="Group 39"/>
            <p:cNvGrpSpPr>
              <a:grpSpLocks/>
            </p:cNvGrpSpPr>
            <p:nvPr/>
          </p:nvGrpSpPr>
          <p:grpSpPr bwMode="auto">
            <a:xfrm>
              <a:off x="725600" y="1732344"/>
              <a:ext cx="1134065" cy="611208"/>
              <a:chOff x="995676" y="1263879"/>
              <a:chExt cx="1134065" cy="611208"/>
            </a:xfrm>
          </p:grpSpPr>
          <p:sp>
            <p:nvSpPr>
              <p:cNvPr id="65" name="Rounded Rectangle 64"/>
              <p:cNvSpPr/>
              <p:nvPr/>
            </p:nvSpPr>
            <p:spPr>
              <a:xfrm>
                <a:off x="995676" y="1263879"/>
                <a:ext cx="1007731" cy="61120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66" name="Rectangle 65"/>
              <p:cNvSpPr/>
              <p:nvPr/>
            </p:nvSpPr>
            <p:spPr>
              <a:xfrm>
                <a:off x="1111525" y="1614728"/>
                <a:ext cx="769685" cy="1619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67" name="Rectangle 66"/>
              <p:cNvSpPr/>
              <p:nvPr/>
            </p:nvSpPr>
            <p:spPr>
              <a:xfrm>
                <a:off x="1111525" y="1616316"/>
                <a:ext cx="560204" cy="161931"/>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35" name="TextBox 67"/>
              <p:cNvSpPr txBox="1">
                <a:spLocks noChangeArrowheads="1"/>
              </p:cNvSpPr>
              <p:nvPr/>
            </p:nvSpPr>
            <p:spPr bwMode="auto">
              <a:xfrm>
                <a:off x="1047508" y="1263879"/>
                <a:ext cx="1082233" cy="3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Tier level</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Gold</a:t>
                </a:r>
              </a:p>
            </p:txBody>
          </p:sp>
        </p:grpSp>
        <p:grpSp>
          <p:nvGrpSpPr>
            <p:cNvPr id="75819" name="Group 40"/>
            <p:cNvGrpSpPr>
              <a:grpSpLocks/>
            </p:cNvGrpSpPr>
            <p:nvPr/>
          </p:nvGrpSpPr>
          <p:grpSpPr bwMode="auto">
            <a:xfrm>
              <a:off x="274898" y="2728577"/>
              <a:ext cx="1134318" cy="611959"/>
              <a:chOff x="995423" y="1263879"/>
              <a:chExt cx="1134318" cy="611959"/>
            </a:xfrm>
          </p:grpSpPr>
          <p:sp>
            <p:nvSpPr>
              <p:cNvPr id="61" name="Rounded Rectangle 60"/>
              <p:cNvSpPr/>
              <p:nvPr/>
            </p:nvSpPr>
            <p:spPr>
              <a:xfrm>
                <a:off x="995423" y="1264630"/>
                <a:ext cx="1007731" cy="61120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62" name="Rectangle 61"/>
              <p:cNvSpPr/>
              <p:nvPr/>
            </p:nvSpPr>
            <p:spPr>
              <a:xfrm>
                <a:off x="1111272" y="1615479"/>
                <a:ext cx="769685" cy="1619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63" name="Rectangle 62"/>
              <p:cNvSpPr/>
              <p:nvPr/>
            </p:nvSpPr>
            <p:spPr>
              <a:xfrm>
                <a:off x="1111272" y="1617067"/>
                <a:ext cx="668118" cy="161931"/>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31" name="TextBox 63"/>
              <p:cNvSpPr txBox="1">
                <a:spLocks noChangeArrowheads="1"/>
              </p:cNvSpPr>
              <p:nvPr/>
            </p:nvSpPr>
            <p:spPr bwMode="auto">
              <a:xfrm>
                <a:off x="1047508" y="1263879"/>
                <a:ext cx="1082233" cy="3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Miles to next tier</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20,500 miles</a:t>
                </a:r>
              </a:p>
            </p:txBody>
          </p:sp>
        </p:grpSp>
        <p:grpSp>
          <p:nvGrpSpPr>
            <p:cNvPr id="75820" name="Group 41"/>
            <p:cNvGrpSpPr>
              <a:grpSpLocks/>
            </p:cNvGrpSpPr>
            <p:nvPr/>
          </p:nvGrpSpPr>
          <p:grpSpPr bwMode="auto">
            <a:xfrm>
              <a:off x="492314" y="4083500"/>
              <a:ext cx="1133929" cy="611220"/>
              <a:chOff x="995812" y="1263879"/>
              <a:chExt cx="1133929" cy="611220"/>
            </a:xfrm>
          </p:grpSpPr>
          <p:sp>
            <p:nvSpPr>
              <p:cNvPr id="57" name="Rounded Rectangle 56"/>
              <p:cNvSpPr/>
              <p:nvPr/>
            </p:nvSpPr>
            <p:spPr>
              <a:xfrm>
                <a:off x="995812" y="1263890"/>
                <a:ext cx="1007732" cy="611209"/>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58" name="Rectangle 57"/>
              <p:cNvSpPr/>
              <p:nvPr/>
            </p:nvSpPr>
            <p:spPr>
              <a:xfrm>
                <a:off x="1111662" y="1614740"/>
                <a:ext cx="769684" cy="1619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59" name="Rectangle 58"/>
              <p:cNvSpPr/>
              <p:nvPr/>
            </p:nvSpPr>
            <p:spPr>
              <a:xfrm>
                <a:off x="1111662" y="1613152"/>
                <a:ext cx="674465" cy="161931"/>
              </a:xfrm>
              <a:prstGeom prst="rect">
                <a:avLst/>
              </a:prstGeom>
              <a:solidFill>
                <a:srgbClr val="64C3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27" name="TextBox 59"/>
              <p:cNvSpPr txBox="1">
                <a:spLocks noChangeArrowheads="1"/>
              </p:cNvSpPr>
              <p:nvPr/>
            </p:nvSpPr>
            <p:spPr bwMode="auto">
              <a:xfrm>
                <a:off x="1047508" y="1263879"/>
                <a:ext cx="1082233" cy="3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1600" kern="1200">
                    <a:solidFill>
                      <a:srgbClr val="000000"/>
                    </a:solidFill>
                    <a:ea typeface="MS PGothic" panose="020B0600070205080204" pitchFamily="34" charset="-128"/>
                    <a:cs typeface="Helvetica Neue"/>
                  </a:rPr>
                  <a:t>YTD miles</a:t>
                </a:r>
              </a:p>
              <a:p>
                <a:pPr algn="l" rtl="0" fontAlgn="base">
                  <a:spcBef>
                    <a:spcPct val="0"/>
                  </a:spcBef>
                  <a:spcAft>
                    <a:spcPct val="0"/>
                  </a:spcAft>
                  <a:buFontTx/>
                  <a:buNone/>
                </a:pPr>
                <a:r>
                  <a:rPr lang="en-US" altLang="en-US" b="1" kern="1200">
                    <a:solidFill>
                      <a:srgbClr val="64C323"/>
                    </a:solidFill>
                    <a:ea typeface="MS PGothic" panose="020B0600070205080204" pitchFamily="34" charset="-128"/>
                    <a:cs typeface="Helvetica Neue"/>
                  </a:rPr>
                  <a:t>78,250 miles</a:t>
                </a:r>
              </a:p>
            </p:txBody>
          </p:sp>
        </p:grpSp>
        <p:cxnSp>
          <p:nvCxnSpPr>
            <p:cNvPr id="43" name="Straight Connector 42"/>
            <p:cNvCxnSpPr/>
            <p:nvPr/>
          </p:nvCxnSpPr>
          <p:spPr>
            <a:xfrm>
              <a:off x="1282629" y="3078590"/>
              <a:ext cx="577660" cy="8414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731744" y="2324501"/>
              <a:ext cx="498311" cy="13494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563524" y="3888243"/>
              <a:ext cx="399918" cy="39847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a:grpSpLocks/>
          </p:cNvGrpSpPr>
          <p:nvPr/>
        </p:nvGrpSpPr>
        <p:grpSpPr bwMode="auto">
          <a:xfrm>
            <a:off x="17706977" y="9634536"/>
            <a:ext cx="3648074" cy="3263900"/>
            <a:chOff x="7319775" y="1423686"/>
            <a:chExt cx="1824225" cy="2083443"/>
          </a:xfrm>
        </p:grpSpPr>
        <p:sp>
          <p:nvSpPr>
            <p:cNvPr id="70" name="Rounded Rectangular Callout 69"/>
            <p:cNvSpPr/>
            <p:nvPr/>
          </p:nvSpPr>
          <p:spPr>
            <a:xfrm>
              <a:off x="7319775" y="1423686"/>
              <a:ext cx="1824225" cy="2083443"/>
            </a:xfrm>
            <a:prstGeom prst="wedgeRoundRectCallout">
              <a:avLst>
                <a:gd name="adj1" fmla="val -72860"/>
                <a:gd name="adj2" fmla="val -19122"/>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17" name="Content Placeholder 2"/>
            <p:cNvSpPr txBox="1">
              <a:spLocks/>
            </p:cNvSpPr>
            <p:nvPr/>
          </p:nvSpPr>
          <p:spPr bwMode="auto">
            <a:xfrm>
              <a:off x="7487722" y="1496592"/>
              <a:ext cx="1469985" cy="192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lstStyle>
              <a:lvl1pPr defTabSz="455613">
                <a:spcBef>
                  <a:spcPct val="20000"/>
                </a:spcBef>
                <a:buFont typeface="Arial" panose="020B0604020202020204" pitchFamily="34" charset="0"/>
                <a:buChar char="•"/>
                <a:defRPr sz="2000">
                  <a:solidFill>
                    <a:schemeClr val="tx1"/>
                  </a:solidFill>
                  <a:latin typeface="Helvetica Neue"/>
                </a:defRPr>
              </a:lvl1pPr>
              <a:lvl2pPr marL="741363" indent="-284163" defTabSz="455613">
                <a:spcBef>
                  <a:spcPct val="20000"/>
                </a:spcBef>
                <a:buFont typeface="Arial" panose="020B0604020202020204" pitchFamily="34" charset="0"/>
                <a:buChar char="–"/>
                <a:defRPr>
                  <a:solidFill>
                    <a:schemeClr val="tx1"/>
                  </a:solidFill>
                  <a:latin typeface="Helvetica Neue"/>
                </a:defRPr>
              </a:lvl2pPr>
              <a:lvl3pPr marL="1141413" indent="-227013" defTabSz="455613">
                <a:spcBef>
                  <a:spcPct val="20000"/>
                </a:spcBef>
                <a:buFont typeface="Arial" panose="020B0604020202020204" pitchFamily="34" charset="0"/>
                <a:buChar char="•"/>
                <a:defRPr sz="1600">
                  <a:solidFill>
                    <a:schemeClr val="tx1"/>
                  </a:solidFill>
                  <a:latin typeface="Helvetica Neue"/>
                </a:defRPr>
              </a:lvl3pPr>
              <a:lvl4pPr marL="1598613" indent="-227013" defTabSz="455613">
                <a:spcBef>
                  <a:spcPct val="20000"/>
                </a:spcBef>
                <a:buFont typeface="Arial" panose="020B0604020202020204" pitchFamily="34" charset="0"/>
                <a:buChar char="–"/>
                <a:defRPr sz="1400">
                  <a:solidFill>
                    <a:schemeClr val="tx1"/>
                  </a:solidFill>
                  <a:latin typeface="Helvetica Neue"/>
                </a:defRPr>
              </a:lvl4pPr>
              <a:lvl5pPr marL="2055813" indent="-227013" defTabSz="455613">
                <a:spcBef>
                  <a:spcPct val="20000"/>
                </a:spcBef>
                <a:buFont typeface="Arial" panose="020B0604020202020204" pitchFamily="34" charset="0"/>
                <a:buChar char="»"/>
                <a:defRPr sz="1400">
                  <a:solidFill>
                    <a:schemeClr val="tx1"/>
                  </a:solidFill>
                  <a:latin typeface="Helvetica Neue"/>
                </a:defRPr>
              </a:lvl5pPr>
              <a:lvl6pPr marL="25130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02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74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46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ts val="600"/>
                </a:spcBef>
                <a:spcAft>
                  <a:spcPct val="0"/>
                </a:spcAft>
                <a:buNone/>
              </a:pPr>
              <a:r>
                <a:rPr lang="en-US" altLang="en-US" sz="2400" b="1" kern="1200">
                  <a:solidFill>
                    <a:srgbClr val="000000"/>
                  </a:solidFill>
                  <a:ea typeface="Helvetica Neue"/>
                  <a:cs typeface="Helvetica Neue"/>
                </a:rPr>
                <a:t>Key influencers</a:t>
              </a:r>
            </a:p>
            <a:p>
              <a:pPr algn="l" rtl="0" fontAlgn="base">
                <a:spcBef>
                  <a:spcPts val="600"/>
                </a:spcBef>
                <a:spcAft>
                  <a:spcPct val="0"/>
                </a:spcAft>
                <a:buNone/>
              </a:pPr>
              <a:r>
                <a:rPr lang="en-US" altLang="en-US" kern="1200">
                  <a:solidFill>
                    <a:srgbClr val="000000"/>
                  </a:solidFill>
                  <a:ea typeface="Helvetica Neue"/>
                  <a:cs typeface="Helvetica Neue"/>
                </a:rPr>
                <a:t>Tier level</a:t>
              </a:r>
            </a:p>
            <a:p>
              <a:pPr algn="l" rtl="0" fontAlgn="base">
                <a:spcBef>
                  <a:spcPts val="600"/>
                </a:spcBef>
                <a:spcAft>
                  <a:spcPct val="0"/>
                </a:spcAft>
                <a:buNone/>
              </a:pPr>
              <a:r>
                <a:rPr lang="en-US" altLang="en-US" kern="1200">
                  <a:solidFill>
                    <a:srgbClr val="000000"/>
                  </a:solidFill>
                  <a:ea typeface="Helvetica Neue"/>
                  <a:cs typeface="Helvetica Neue"/>
                </a:rPr>
                <a:t>Miles to next tier</a:t>
              </a:r>
            </a:p>
            <a:p>
              <a:pPr algn="l" rtl="0" fontAlgn="base">
                <a:spcBef>
                  <a:spcPts val="600"/>
                </a:spcBef>
                <a:spcAft>
                  <a:spcPct val="0"/>
                </a:spcAft>
                <a:buNone/>
              </a:pPr>
              <a:r>
                <a:rPr lang="en-US" altLang="en-US" kern="1200">
                  <a:solidFill>
                    <a:srgbClr val="000000"/>
                  </a:solidFill>
                  <a:ea typeface="Helvetica Neue"/>
                  <a:cs typeface="Helvetica Neue"/>
                </a:rPr>
                <a:t>YTD miles</a:t>
              </a:r>
            </a:p>
            <a:p>
              <a:pPr algn="l" rtl="0" fontAlgn="base">
                <a:spcBef>
                  <a:spcPts val="600"/>
                </a:spcBef>
                <a:spcAft>
                  <a:spcPct val="0"/>
                </a:spcAft>
                <a:buNone/>
              </a:pPr>
              <a:r>
                <a:rPr lang="en-US" altLang="en-US" kern="1200">
                  <a:solidFill>
                    <a:srgbClr val="000000"/>
                  </a:solidFill>
                  <a:ea typeface="Helvetica Neue"/>
                  <a:cs typeface="Helvetica Neue"/>
                </a:rPr>
                <a:t>Trip date to year end</a:t>
              </a:r>
            </a:p>
            <a:p>
              <a:pPr algn="l" rtl="0" fontAlgn="base">
                <a:spcBef>
                  <a:spcPts val="600"/>
                </a:spcBef>
                <a:spcAft>
                  <a:spcPct val="0"/>
                </a:spcAft>
                <a:buNone/>
              </a:pPr>
              <a:r>
                <a:rPr lang="en-US" altLang="en-US" kern="1200">
                  <a:solidFill>
                    <a:srgbClr val="000000"/>
                  </a:solidFill>
                  <a:ea typeface="Helvetica Neue"/>
                  <a:cs typeface="Helvetica Neue"/>
                </a:rPr>
                <a:t># Passengers</a:t>
              </a:r>
            </a:p>
            <a:p>
              <a:pPr algn="l" rtl="0" fontAlgn="base">
                <a:spcBef>
                  <a:spcPts val="600"/>
                </a:spcBef>
                <a:spcAft>
                  <a:spcPct val="0"/>
                </a:spcAft>
                <a:buNone/>
              </a:pPr>
              <a:r>
                <a:rPr lang="en-US" altLang="en-US" kern="1200">
                  <a:solidFill>
                    <a:srgbClr val="000000"/>
                  </a:solidFill>
                  <a:ea typeface="Helvetica Neue"/>
                  <a:cs typeface="Helvetica Neue"/>
                </a:rPr>
                <a:t>Ticket price</a:t>
              </a:r>
            </a:p>
            <a:p>
              <a:pPr algn="l" rtl="0" fontAlgn="base">
                <a:spcBef>
                  <a:spcPts val="600"/>
                </a:spcBef>
                <a:spcAft>
                  <a:spcPct val="0"/>
                </a:spcAft>
                <a:buNone/>
              </a:pPr>
              <a:endParaRPr lang="en-US" altLang="en-US" kern="1200">
                <a:solidFill>
                  <a:srgbClr val="000000"/>
                </a:solidFill>
                <a:ea typeface="Helvetica Neue"/>
                <a:cs typeface="Helvetica Neue"/>
              </a:endParaRPr>
            </a:p>
          </p:txBody>
        </p:sp>
      </p:grpSp>
      <p:grpSp>
        <p:nvGrpSpPr>
          <p:cNvPr id="72" name="Group 71"/>
          <p:cNvGrpSpPr>
            <a:grpSpLocks/>
          </p:cNvGrpSpPr>
          <p:nvPr/>
        </p:nvGrpSpPr>
        <p:grpSpPr bwMode="auto">
          <a:xfrm>
            <a:off x="17678400" y="7494586"/>
            <a:ext cx="3648076" cy="1841500"/>
            <a:chOff x="7319775" y="1423686"/>
            <a:chExt cx="1824225" cy="2083443"/>
          </a:xfrm>
        </p:grpSpPr>
        <p:sp>
          <p:nvSpPr>
            <p:cNvPr id="73" name="Rounded Rectangular Callout 72"/>
            <p:cNvSpPr/>
            <p:nvPr/>
          </p:nvSpPr>
          <p:spPr>
            <a:xfrm>
              <a:off x="7319775" y="1423686"/>
              <a:ext cx="1824225" cy="2083443"/>
            </a:xfrm>
            <a:prstGeom prst="wedgeRoundRectCallout">
              <a:avLst>
                <a:gd name="adj1" fmla="val -56364"/>
                <a:gd name="adj2" fmla="val 40412"/>
                <a:gd name="adj3" fmla="val 1666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378" rtl="0">
                <a:defRPr/>
              </a:pPr>
              <a:endParaRPr lang="en-US" sz="3600" kern="1200">
                <a:solidFill>
                  <a:prstClr val="white"/>
                </a:solidFill>
                <a:latin typeface="Helvetica Neue"/>
                <a:cs typeface="Helvetica Neue"/>
              </a:endParaRPr>
            </a:p>
          </p:txBody>
        </p:sp>
        <p:sp>
          <p:nvSpPr>
            <p:cNvPr id="75815" name="Content Placeholder 2"/>
            <p:cNvSpPr txBox="1">
              <a:spLocks/>
            </p:cNvSpPr>
            <p:nvPr/>
          </p:nvSpPr>
          <p:spPr bwMode="auto">
            <a:xfrm>
              <a:off x="7374888" y="1625204"/>
              <a:ext cx="1769112" cy="18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lstStyle>
              <a:lvl1pPr defTabSz="455613">
                <a:spcBef>
                  <a:spcPct val="20000"/>
                </a:spcBef>
                <a:buFont typeface="Arial" panose="020B0604020202020204" pitchFamily="34" charset="0"/>
                <a:buChar char="•"/>
                <a:defRPr sz="2000">
                  <a:solidFill>
                    <a:schemeClr val="tx1"/>
                  </a:solidFill>
                  <a:latin typeface="Helvetica Neue"/>
                </a:defRPr>
              </a:lvl1pPr>
              <a:lvl2pPr marL="741363" indent="-284163" defTabSz="455613">
                <a:spcBef>
                  <a:spcPct val="20000"/>
                </a:spcBef>
                <a:buFont typeface="Arial" panose="020B0604020202020204" pitchFamily="34" charset="0"/>
                <a:buChar char="–"/>
                <a:defRPr>
                  <a:solidFill>
                    <a:schemeClr val="tx1"/>
                  </a:solidFill>
                  <a:latin typeface="Helvetica Neue"/>
                </a:defRPr>
              </a:lvl2pPr>
              <a:lvl3pPr marL="1141413" indent="-227013" defTabSz="455613">
                <a:spcBef>
                  <a:spcPct val="20000"/>
                </a:spcBef>
                <a:buFont typeface="Arial" panose="020B0604020202020204" pitchFamily="34" charset="0"/>
                <a:buChar char="•"/>
                <a:defRPr sz="1600">
                  <a:solidFill>
                    <a:schemeClr val="tx1"/>
                  </a:solidFill>
                  <a:latin typeface="Helvetica Neue"/>
                </a:defRPr>
              </a:lvl3pPr>
              <a:lvl4pPr marL="1598613" indent="-227013" defTabSz="455613">
                <a:spcBef>
                  <a:spcPct val="20000"/>
                </a:spcBef>
                <a:buFont typeface="Arial" panose="020B0604020202020204" pitchFamily="34" charset="0"/>
                <a:buChar char="–"/>
                <a:defRPr sz="1400">
                  <a:solidFill>
                    <a:schemeClr val="tx1"/>
                  </a:solidFill>
                  <a:latin typeface="Helvetica Neue"/>
                </a:defRPr>
              </a:lvl4pPr>
              <a:lvl5pPr marL="2055813" indent="-227013" defTabSz="455613">
                <a:spcBef>
                  <a:spcPct val="20000"/>
                </a:spcBef>
                <a:buFont typeface="Arial" panose="020B0604020202020204" pitchFamily="34" charset="0"/>
                <a:buChar char="»"/>
                <a:defRPr sz="1400">
                  <a:solidFill>
                    <a:schemeClr val="tx1"/>
                  </a:solidFill>
                  <a:latin typeface="Helvetica Neue"/>
                </a:defRPr>
              </a:lvl5pPr>
              <a:lvl6pPr marL="25130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02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74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4613" indent="-227013"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 typeface="Arial" panose="020B0604020202020204" pitchFamily="34" charset="0"/>
                <a:buNone/>
              </a:pPr>
              <a:r>
                <a:rPr lang="en-US" altLang="en-US" b="1" kern="1200" dirty="0">
                  <a:solidFill>
                    <a:srgbClr val="000000"/>
                  </a:solidFill>
                  <a:ea typeface="Helvetica Neue"/>
                  <a:cs typeface="Helvetica Neue"/>
                </a:rPr>
                <a:t>Probability of acceptance</a:t>
              </a:r>
            </a:p>
            <a:p>
              <a:pPr algn="l" rtl="0" fontAlgn="base">
                <a:spcBef>
                  <a:spcPct val="0"/>
                </a:spcBef>
                <a:spcAft>
                  <a:spcPct val="0"/>
                </a:spcAft>
                <a:buFont typeface="Arial" panose="020B0604020202020204" pitchFamily="34" charset="0"/>
                <a:buNone/>
              </a:pPr>
              <a:r>
                <a:rPr lang="en-US" altLang="en-US" b="1" kern="1200" dirty="0">
                  <a:solidFill>
                    <a:srgbClr val="558ED5"/>
                  </a:solidFill>
                  <a:ea typeface="Helvetica Neue"/>
                  <a:cs typeface="Helvetica Neue"/>
                </a:rPr>
                <a:t>35%</a:t>
              </a:r>
            </a:p>
            <a:p>
              <a:pPr algn="l" rtl="0" fontAlgn="base">
                <a:spcBef>
                  <a:spcPct val="0"/>
                </a:spcBef>
                <a:spcAft>
                  <a:spcPct val="0"/>
                </a:spcAft>
                <a:buFont typeface="Arial" panose="020B0604020202020204" pitchFamily="34" charset="0"/>
                <a:buNone/>
              </a:pPr>
              <a:endParaRPr lang="en-US" altLang="en-US" sz="800" b="1" kern="1200" dirty="0">
                <a:solidFill>
                  <a:srgbClr val="558ED5"/>
                </a:solidFill>
                <a:ea typeface="Helvetica Neue"/>
                <a:cs typeface="Helvetica Neue"/>
              </a:endParaRPr>
            </a:p>
            <a:p>
              <a:pPr algn="l" rtl="0" fontAlgn="base">
                <a:spcBef>
                  <a:spcPct val="0"/>
                </a:spcBef>
                <a:spcAft>
                  <a:spcPct val="0"/>
                </a:spcAft>
                <a:buFont typeface="Arial" panose="020B0604020202020204" pitchFamily="34" charset="0"/>
                <a:buNone/>
              </a:pPr>
              <a:r>
                <a:rPr lang="en-US" altLang="en-US" b="1" kern="1200" dirty="0">
                  <a:solidFill>
                    <a:srgbClr val="000000"/>
                  </a:solidFill>
                  <a:ea typeface="Helvetica Neue"/>
                  <a:cs typeface="Helvetica Neue"/>
                </a:rPr>
                <a:t>Cognitive Score</a:t>
              </a:r>
            </a:p>
            <a:p>
              <a:pPr algn="l" rtl="0" fontAlgn="base">
                <a:spcBef>
                  <a:spcPct val="0"/>
                </a:spcBef>
                <a:spcAft>
                  <a:spcPct val="0"/>
                </a:spcAft>
                <a:buFont typeface="Arial" panose="020B0604020202020204" pitchFamily="34" charset="0"/>
                <a:buNone/>
              </a:pPr>
              <a:r>
                <a:rPr lang="en-US" altLang="en-US" b="1" kern="1200" dirty="0">
                  <a:solidFill>
                    <a:srgbClr val="558ED5"/>
                  </a:solidFill>
                  <a:ea typeface="Helvetica Neue"/>
                  <a:cs typeface="Helvetica Neue"/>
                </a:rPr>
                <a:t>77</a:t>
              </a:r>
            </a:p>
          </p:txBody>
        </p:sp>
      </p:grpSp>
      <p:sp>
        <p:nvSpPr>
          <p:cNvPr id="47" name="Content Placeholder 2"/>
          <p:cNvSpPr>
            <a:spLocks noGrp="1"/>
          </p:cNvSpPr>
          <p:nvPr>
            <p:ph idx="4294967295"/>
          </p:nvPr>
        </p:nvSpPr>
        <p:spPr>
          <a:xfrm>
            <a:off x="12671793" y="9224962"/>
            <a:ext cx="5175250" cy="3486150"/>
          </a:xfrm>
        </p:spPr>
        <p:txBody>
          <a:bodyPr rtlCol="0">
            <a:normAutofit/>
          </a:bodyPr>
          <a:lstStyle/>
          <a:p>
            <a:pPr marL="0" indent="0" eaLnBrk="1" fontAlgn="auto" hangingPunct="1">
              <a:spcBef>
                <a:spcPts val="600"/>
              </a:spcBef>
              <a:spcAft>
                <a:spcPts val="0"/>
              </a:spcAft>
              <a:buNone/>
              <a:defRPr/>
            </a:pPr>
            <a:r>
              <a:rPr lang="en-US" sz="2400" dirty="0">
                <a:cs typeface="Helvetica Neue"/>
              </a:rPr>
              <a:t>5% price discount</a:t>
            </a:r>
          </a:p>
          <a:p>
            <a:pPr marL="0" indent="0" eaLnBrk="1" fontAlgn="auto" hangingPunct="1">
              <a:spcBef>
                <a:spcPts val="600"/>
              </a:spcBef>
              <a:spcAft>
                <a:spcPts val="0"/>
              </a:spcAft>
              <a:buNone/>
              <a:defRPr/>
            </a:pPr>
            <a:r>
              <a:rPr lang="en-US" sz="2400" dirty="0">
                <a:cs typeface="Helvetica Neue"/>
              </a:rPr>
              <a:t>Discounted business class upgrade</a:t>
            </a:r>
          </a:p>
          <a:p>
            <a:pPr marL="0" indent="0" eaLnBrk="1" fontAlgn="auto" hangingPunct="1">
              <a:spcBef>
                <a:spcPts val="600"/>
              </a:spcBef>
              <a:spcAft>
                <a:spcPts val="0"/>
              </a:spcAft>
              <a:buNone/>
              <a:defRPr/>
            </a:pPr>
            <a:r>
              <a:rPr lang="en-US" sz="2400" dirty="0">
                <a:cs typeface="Helvetica Neue"/>
              </a:rPr>
              <a:t>25% bonus tier miles </a:t>
            </a:r>
          </a:p>
          <a:p>
            <a:pPr marL="0" indent="0" eaLnBrk="1" fontAlgn="auto" hangingPunct="1">
              <a:spcBef>
                <a:spcPts val="600"/>
              </a:spcBef>
              <a:spcAft>
                <a:spcPts val="0"/>
              </a:spcAft>
              <a:buNone/>
              <a:defRPr/>
            </a:pPr>
            <a:r>
              <a:rPr lang="en-US" sz="2400" dirty="0">
                <a:cs typeface="Helvetica Neue"/>
              </a:rPr>
              <a:t>50% bonus tier miles</a:t>
            </a:r>
          </a:p>
          <a:p>
            <a:pPr marL="0" indent="0" eaLnBrk="1" fontAlgn="auto" hangingPunct="1">
              <a:spcBef>
                <a:spcPts val="600"/>
              </a:spcBef>
              <a:spcAft>
                <a:spcPts val="0"/>
              </a:spcAft>
              <a:buNone/>
              <a:defRPr/>
            </a:pPr>
            <a:r>
              <a:rPr lang="en-US" sz="2400" dirty="0">
                <a:cs typeface="Helvetica Neue"/>
              </a:rPr>
              <a:t>50% bonus miles</a:t>
            </a:r>
          </a:p>
          <a:p>
            <a:pPr marL="0" indent="0" eaLnBrk="1" fontAlgn="auto" hangingPunct="1">
              <a:spcBef>
                <a:spcPts val="600"/>
              </a:spcBef>
              <a:spcAft>
                <a:spcPts val="0"/>
              </a:spcAft>
              <a:buNone/>
              <a:defRPr/>
            </a:pPr>
            <a:r>
              <a:rPr lang="en-US" sz="2400" dirty="0">
                <a:cs typeface="Helvetica Neue"/>
              </a:rPr>
              <a:t>25% bonus miles </a:t>
            </a:r>
          </a:p>
          <a:p>
            <a:pPr marL="0" indent="0" eaLnBrk="1" fontAlgn="auto" hangingPunct="1">
              <a:spcBef>
                <a:spcPts val="600"/>
              </a:spcBef>
              <a:spcAft>
                <a:spcPts val="0"/>
              </a:spcAft>
              <a:buNone/>
              <a:defRPr/>
            </a:pPr>
            <a:r>
              <a:rPr lang="en-US" sz="2400" dirty="0">
                <a:cs typeface="Helvetica Neue"/>
              </a:rPr>
              <a:t>Free pass to business lounges</a:t>
            </a:r>
          </a:p>
          <a:p>
            <a:pPr marL="0" indent="0" eaLnBrk="1" fontAlgn="auto" hangingPunct="1">
              <a:spcBef>
                <a:spcPts val="600"/>
              </a:spcBef>
              <a:spcAft>
                <a:spcPts val="0"/>
              </a:spcAft>
              <a:buNone/>
              <a:defRPr/>
            </a:pPr>
            <a:r>
              <a:rPr lang="en-US" sz="2400" dirty="0">
                <a:cs typeface="Helvetica Neue"/>
              </a:rPr>
              <a:t>Free chauffeur service</a:t>
            </a:r>
          </a:p>
        </p:txBody>
      </p:sp>
      <p:sp>
        <p:nvSpPr>
          <p:cNvPr id="68" name="Title 1"/>
          <p:cNvSpPr txBox="1">
            <a:spLocks/>
          </p:cNvSpPr>
          <p:nvPr/>
        </p:nvSpPr>
        <p:spPr bwMode="auto">
          <a:xfrm>
            <a:off x="3352802" y="2730481"/>
            <a:ext cx="17672050" cy="11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6" tIns="91438" rIns="182876" bIns="91438" anchor="ctr"/>
          <a:lstStyle>
            <a:lvl1pPr defTabSz="455613">
              <a:spcBef>
                <a:spcPct val="20000"/>
              </a:spcBef>
              <a:buFont typeface="Arial" panose="020B0604020202020204" pitchFamily="34" charset="0"/>
              <a:buChar char="•"/>
              <a:defRPr sz="2000">
                <a:solidFill>
                  <a:schemeClr val="tx1"/>
                </a:solidFill>
                <a:latin typeface="Helvetica Neue"/>
              </a:defRPr>
            </a:lvl1pPr>
            <a:lvl2pPr marL="742950" indent="-285750" defTabSz="455613">
              <a:spcBef>
                <a:spcPct val="20000"/>
              </a:spcBef>
              <a:buFont typeface="Arial" panose="020B0604020202020204" pitchFamily="34" charset="0"/>
              <a:buChar char="–"/>
              <a:defRPr>
                <a:solidFill>
                  <a:schemeClr val="tx1"/>
                </a:solidFill>
                <a:latin typeface="Helvetica Neue"/>
              </a:defRPr>
            </a:lvl2pPr>
            <a:lvl3pPr marL="1143000" indent="-228600" defTabSz="455613">
              <a:spcBef>
                <a:spcPct val="20000"/>
              </a:spcBef>
              <a:buFont typeface="Arial" panose="020B0604020202020204" pitchFamily="34" charset="0"/>
              <a:buChar char="•"/>
              <a:defRPr sz="1600">
                <a:solidFill>
                  <a:schemeClr val="tx1"/>
                </a:solidFill>
                <a:latin typeface="Helvetica Neue"/>
              </a:defRPr>
            </a:lvl3pPr>
            <a:lvl4pPr marL="1600200" indent="-228600" defTabSz="455613">
              <a:spcBef>
                <a:spcPct val="20000"/>
              </a:spcBef>
              <a:buFont typeface="Arial" panose="020B0604020202020204" pitchFamily="34" charset="0"/>
              <a:buChar char="–"/>
              <a:defRPr sz="1400">
                <a:solidFill>
                  <a:schemeClr val="tx1"/>
                </a:solidFill>
                <a:latin typeface="Helvetica Neue"/>
              </a:defRPr>
            </a:lvl4pPr>
            <a:lvl5pPr marL="2057400" indent="-228600" defTabSz="455613">
              <a:spcBef>
                <a:spcPct val="20000"/>
              </a:spcBef>
              <a:buFont typeface="Arial" panose="020B0604020202020204" pitchFamily="34" charset="0"/>
              <a:buChar char="»"/>
              <a:defRPr sz="1400">
                <a:solidFill>
                  <a:schemeClr val="tx1"/>
                </a:solidFill>
                <a:latin typeface="Helvetica Neue"/>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Helvetica Neue"/>
              </a:defRPr>
            </a:lvl9pPr>
          </a:lstStyle>
          <a:p>
            <a:pPr algn="l" rtl="0" fontAlgn="base">
              <a:spcBef>
                <a:spcPct val="0"/>
              </a:spcBef>
              <a:spcAft>
                <a:spcPct val="0"/>
              </a:spcAft>
              <a:buFontTx/>
              <a:buNone/>
            </a:pPr>
            <a:r>
              <a:rPr lang="en-US" altLang="en-US" sz="4400" b="1" kern="1200" dirty="0" smtClean="0">
                <a:solidFill>
                  <a:srgbClr val="3E70A3"/>
                </a:solidFill>
                <a:cs typeface="Arial" panose="020B0604020202020204" pitchFamily="34" charset="0"/>
              </a:rPr>
              <a:t>Mr. Phillips looks for 2 tickets to Jamaica for the holidays</a:t>
            </a:r>
            <a:endParaRPr lang="en-US" altLang="en-US" sz="4400" b="1" kern="1200" dirty="0">
              <a:solidFill>
                <a:srgbClr val="3E70A3"/>
              </a:solidFill>
              <a:cs typeface="Arial" panose="020B0604020202020204" pitchFamily="34" charset="0"/>
            </a:endParaRPr>
          </a:p>
        </p:txBody>
      </p:sp>
      <p:sp>
        <p:nvSpPr>
          <p:cNvPr id="71" name="Rectangle 56"/>
          <p:cNvSpPr>
            <a:spLocks noChangeArrowheads="1"/>
          </p:cNvSpPr>
          <p:nvPr/>
        </p:nvSpPr>
        <p:spPr bwMode="auto">
          <a:xfrm>
            <a:off x="911227" y="317501"/>
            <a:ext cx="16998950"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5400" b="1" kern="1200" dirty="0" smtClean="0">
                <a:solidFill>
                  <a:schemeClr val="bg1"/>
                </a:solidFill>
                <a:latin typeface="Arial" panose="020B0604020202020204" pitchFamily="34" charset="0"/>
                <a:ea typeface="MS PGothic" panose="020B0600070205080204" pitchFamily="34" charset="-128"/>
              </a:rPr>
              <a:t>Real-Time Personalization</a:t>
            </a:r>
            <a:endParaRPr lang="en-US" altLang="en-US" sz="5400" b="1" kern="1200" dirty="0">
              <a:solidFill>
                <a:schemeClr val="bg1"/>
              </a:solidFill>
              <a:latin typeface="Arial" panose="020B0604020202020204" pitchFamily="34" charset="0"/>
              <a:ea typeface="MS PGothic" panose="020B0600070205080204" pitchFamily="34" charset="-128"/>
            </a:endParaRPr>
          </a:p>
        </p:txBody>
      </p:sp>
      <p:sp>
        <p:nvSpPr>
          <p:cNvPr id="74" name="Rectangle 73"/>
          <p:cNvSpPr/>
          <p:nvPr/>
        </p:nvSpPr>
        <p:spPr>
          <a:xfrm>
            <a:off x="12494608" y="10504096"/>
            <a:ext cx="3855736" cy="513375"/>
          </a:xfrm>
          <a:prstGeom prst="rect">
            <a:avLst/>
          </a:prstGeom>
          <a:noFill/>
          <a:ln w="12700" cap="flat">
            <a:solidFill>
              <a:srgbClr val="C00000"/>
            </a:solid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7282064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0" cy="139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76403" y="101601"/>
            <a:ext cx="4487333" cy="2370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1828800" rtl="0" eaLnBrk="0" fontAlgn="base" hangingPunct="0">
              <a:spcBef>
                <a:spcPct val="30000"/>
              </a:spcBef>
              <a:spcAft>
                <a:spcPct val="0"/>
              </a:spcAft>
              <a:buSzPct val="80000"/>
              <a:buFont typeface="Wingdings" pitchFamily="2" charset="2"/>
              <a:buChar char="§"/>
              <a:defRPr/>
            </a:pPr>
            <a:endParaRPr lang="en-US" sz="2000" b="1" kern="1200">
              <a:solidFill>
                <a:prstClr val="white"/>
              </a:solidFill>
            </a:endParaRPr>
          </a:p>
        </p:txBody>
      </p:sp>
    </p:spTree>
    <p:extLst>
      <p:ext uri="{BB962C8B-B14F-4D97-AF65-F5344CB8AC3E}">
        <p14:creationId xmlns:p14="http://schemas.microsoft.com/office/powerpoint/2010/main" val="239063890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73" y="2489200"/>
            <a:ext cx="24384000" cy="11226800"/>
          </a:xfrm>
          <a:prstGeom prst="rect">
            <a:avLst/>
          </a:prstGeom>
          <a:solidFill>
            <a:schemeClr val="bg1"/>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82946" name="Group 6"/>
          <p:cNvGrpSpPr>
            <a:grpSpLocks/>
          </p:cNvGrpSpPr>
          <p:nvPr/>
        </p:nvGrpSpPr>
        <p:grpSpPr bwMode="auto">
          <a:xfrm>
            <a:off x="9462560" y="3386668"/>
            <a:ext cx="10372724" cy="7502526"/>
            <a:chOff x="3014978" y="1188205"/>
            <a:chExt cx="5671822" cy="4479805"/>
          </a:xfrm>
        </p:grpSpPr>
        <p:pic>
          <p:nvPicPr>
            <p:cNvPr id="3" name="Picture 2"/>
            <p:cNvPicPr>
              <a:picLocks noChangeAspect="1"/>
            </p:cNvPicPr>
            <p:nvPr/>
          </p:nvPicPr>
          <p:blipFill>
            <a:blip r:embed="rId3"/>
            <a:stretch>
              <a:fillRect/>
            </a:stretch>
          </p:blipFill>
          <p:spPr>
            <a:xfrm>
              <a:off x="3014978" y="1188205"/>
              <a:ext cx="5671822" cy="4479805"/>
            </a:xfrm>
            <a:prstGeom prst="rect">
              <a:avLst/>
            </a:prstGeom>
            <a:effectLst>
              <a:outerShdw blurRad="190500" dist="38100" dir="2700000" algn="tl" rotWithShape="0">
                <a:prstClr val="black">
                  <a:alpha val="40000"/>
                </a:prstClr>
              </a:outerShdw>
            </a:effectLst>
          </p:spPr>
        </p:pic>
        <p:sp>
          <p:nvSpPr>
            <p:cNvPr id="5" name="Rectangle 4"/>
            <p:cNvSpPr/>
            <p:nvPr/>
          </p:nvSpPr>
          <p:spPr bwMode="auto">
            <a:xfrm>
              <a:off x="6035783" y="5395013"/>
              <a:ext cx="1279502" cy="242664"/>
            </a:xfrm>
            <a:prstGeom prst="rect">
              <a:avLst/>
            </a:prstGeom>
            <a:solidFill>
              <a:schemeClr val="bg1"/>
            </a:solidFill>
            <a:ln>
              <a:noFill/>
            </a:ln>
            <a:effectLst/>
            <a:extLst/>
          </p:spPr>
          <p:txBody>
            <a:bodyPr/>
            <a:lstStyle/>
            <a:p>
              <a:pPr marL="228600" indent="-228600" algn="l" defTabSz="1828800" rtl="0" fontAlgn="base">
                <a:lnSpc>
                  <a:spcPct val="90000"/>
                </a:lnSpc>
                <a:spcBef>
                  <a:spcPct val="50000"/>
                </a:spcBef>
                <a:spcAft>
                  <a:spcPct val="0"/>
                </a:spcAft>
                <a:defRPr/>
              </a:pPr>
              <a:endParaRPr lang="en-US" sz="2800" kern="1200">
                <a:solidFill>
                  <a:prstClr val="black"/>
                </a:solidFill>
                <a:ea typeface="MS PGothic" pitchFamily="34" charset="-128"/>
                <a:cs typeface="Arial" panose="020B0604020202020204" pitchFamily="34" charset="0"/>
              </a:endParaRPr>
            </a:p>
          </p:txBody>
        </p:sp>
      </p:grpSp>
      <p:sp>
        <p:nvSpPr>
          <p:cNvPr id="2" name="Rectangle 1"/>
          <p:cNvSpPr/>
          <p:nvPr/>
        </p:nvSpPr>
        <p:spPr bwMode="auto">
          <a:xfrm>
            <a:off x="3725334" y="3507317"/>
            <a:ext cx="16510000" cy="1095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l" defTabSz="1828800" rtl="0" fontAlgn="base">
              <a:lnSpc>
                <a:spcPct val="90000"/>
              </a:lnSpc>
              <a:spcBef>
                <a:spcPct val="50000"/>
              </a:spcBef>
              <a:spcAft>
                <a:spcPct val="0"/>
              </a:spcAft>
              <a:defRPr/>
            </a:pPr>
            <a:endParaRPr lang="en-US" sz="2800" kern="1200">
              <a:solidFill>
                <a:prstClr val="black"/>
              </a:solidFill>
              <a:ea typeface="MS PGothic" pitchFamily="34" charset="-128"/>
              <a:cs typeface="Arial" panose="020B0604020202020204" pitchFamily="34" charset="0"/>
            </a:endParaRPr>
          </a:p>
        </p:txBody>
      </p:sp>
      <p:sp>
        <p:nvSpPr>
          <p:cNvPr id="8" name="Rectangle 6"/>
          <p:cNvSpPr>
            <a:spLocks noChangeArrowheads="1"/>
          </p:cNvSpPr>
          <p:nvPr/>
        </p:nvSpPr>
        <p:spPr bwMode="auto">
          <a:xfrm>
            <a:off x="1516566" y="3386668"/>
            <a:ext cx="7945994" cy="7502526"/>
          </a:xfrm>
          <a:prstGeom prst="rect">
            <a:avLst/>
          </a:prstGeom>
          <a:solidFill>
            <a:schemeClr val="bg1"/>
          </a:solidFill>
          <a:ln w="38100">
            <a:noFill/>
            <a:miter lim="800000"/>
            <a:headEnd/>
            <a:tailEnd/>
          </a:ln>
          <a:effectLst>
            <a:outerShdw blurRad="190500" dist="38100" dir="2700000" algn="tl" rotWithShape="0">
              <a:prstClr val="black">
                <a:alpha val="40000"/>
              </a:prstClr>
            </a:outerShdw>
          </a:effectLst>
          <a:extLst/>
        </p:spPr>
        <p:txBody>
          <a:bodyPr/>
          <a:lstStyle>
            <a:lvl1pPr eaLnBrk="0" hangingPunct="0">
              <a:defRPr sz="2200">
                <a:solidFill>
                  <a:schemeClr val="hlink"/>
                </a:solidFill>
                <a:latin typeface="Arial" panose="020B0604020202020204" pitchFamily="34" charset="0"/>
                <a:ea typeface="MS PGothic" panose="020B0600070205080204" pitchFamily="34" charset="-128"/>
              </a:defRPr>
            </a:lvl1pPr>
            <a:lvl2pPr marL="742950" indent="-285750" eaLnBrk="0" hangingPunct="0">
              <a:defRPr sz="2200">
                <a:solidFill>
                  <a:schemeClr val="hlink"/>
                </a:solidFill>
                <a:latin typeface="Arial" panose="020B0604020202020204" pitchFamily="34" charset="0"/>
                <a:ea typeface="MS PGothic" panose="020B0600070205080204" pitchFamily="34" charset="-128"/>
              </a:defRPr>
            </a:lvl2pPr>
            <a:lvl3pPr marL="1143000" indent="-228600" eaLnBrk="0" hangingPunct="0">
              <a:defRPr sz="2200">
                <a:solidFill>
                  <a:schemeClr val="hlink"/>
                </a:solidFill>
                <a:latin typeface="Arial" panose="020B0604020202020204" pitchFamily="34" charset="0"/>
                <a:ea typeface="MS PGothic" panose="020B0600070205080204" pitchFamily="34" charset="-128"/>
              </a:defRPr>
            </a:lvl3pPr>
            <a:lvl4pPr marL="1600200" indent="-228600" eaLnBrk="0" hangingPunct="0">
              <a:defRPr sz="2200">
                <a:solidFill>
                  <a:schemeClr val="hlink"/>
                </a:solidFill>
                <a:latin typeface="Arial" panose="020B0604020202020204" pitchFamily="34" charset="0"/>
                <a:ea typeface="MS PGothic" panose="020B0600070205080204" pitchFamily="34" charset="-128"/>
              </a:defRPr>
            </a:lvl4pPr>
            <a:lvl5pPr marL="2057400" indent="-228600" eaLnBrk="0" hangingPunct="0">
              <a:defRPr sz="2200">
                <a:solidFill>
                  <a:schemeClr val="hlink"/>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hlink"/>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hlink"/>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hlink"/>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hlink"/>
                </a:solidFill>
                <a:latin typeface="Arial" panose="020B0604020202020204" pitchFamily="34" charset="0"/>
                <a:ea typeface="MS PGothic" panose="020B0600070205080204" pitchFamily="34" charset="-128"/>
              </a:defRPr>
            </a:lvl9pPr>
          </a:lstStyle>
          <a:p>
            <a:pPr algn="l" defTabSz="1828800" rtl="0" fontAlgn="base">
              <a:lnSpc>
                <a:spcPct val="94000"/>
              </a:lnSpc>
              <a:spcBef>
                <a:spcPct val="30000"/>
              </a:spcBef>
              <a:spcAft>
                <a:spcPct val="5000"/>
              </a:spcAft>
              <a:buClr>
                <a:prstClr val="black"/>
              </a:buClr>
              <a:buSzPct val="80000"/>
              <a:defRPr/>
            </a:pPr>
            <a:r>
              <a:rPr lang="en-US" altLang="zh-CN" sz="3600" b="1" kern="1200" dirty="0">
                <a:solidFill>
                  <a:srgbClr val="000000"/>
                </a:solidFill>
                <a:latin typeface="Calibri" panose="020F0502020204030204" pitchFamily="34" charset="0"/>
                <a:ea typeface="SimSun" panose="02010600030101010101" pitchFamily="2" charset="-122"/>
                <a:cs typeface="Arial" panose="020B0604020202020204" pitchFamily="34" charset="0"/>
              </a:rPr>
              <a:t>Proof-of-Concept</a:t>
            </a:r>
          </a:p>
          <a:p>
            <a:pPr marL="228600" indent="-228600" algn="l" defTabSz="1828800" rtl="0" fontAlgn="base">
              <a:lnSpc>
                <a:spcPct val="94000"/>
              </a:lnSpc>
              <a:spcBef>
                <a:spcPct val="30000"/>
              </a:spcBef>
              <a:spcAft>
                <a:spcPct val="5000"/>
              </a:spcAft>
              <a:buClr>
                <a:prstClr val="black"/>
              </a:buClr>
              <a:buSzPct val="80000"/>
              <a:buFont typeface="Wingdings" panose="05000000000000000000" pitchFamily="2" charset="2"/>
              <a:buChar char="§"/>
              <a:defRPr/>
            </a:pPr>
            <a:r>
              <a:rPr lang="en-US" altLang="zh-CN" sz="3200" kern="1200" dirty="0">
                <a:solidFill>
                  <a:srgbClr val="000000"/>
                </a:solidFill>
                <a:latin typeface="Calibri" panose="020F0502020204030204" pitchFamily="34" charset="0"/>
                <a:ea typeface="SimSun" panose="02010600030101010101" pitchFamily="2" charset="-122"/>
                <a:cs typeface="Arial" panose="020B0604020202020204" pitchFamily="34" charset="0"/>
              </a:rPr>
              <a:t>Simulated 500,000 website searches and customer responses (purchase/no purchase) based on actual </a:t>
            </a:r>
            <a:r>
              <a:rPr lang="en-US" altLang="zh-CN" sz="3200" i="1" kern="1200" dirty="0">
                <a:solidFill>
                  <a:srgbClr val="000000"/>
                </a:solidFill>
                <a:latin typeface="Calibri" panose="020F0502020204030204" pitchFamily="34" charset="0"/>
                <a:ea typeface="SimSun" panose="02010600030101010101" pitchFamily="2" charset="-122"/>
                <a:cs typeface="Arial" panose="020B0604020202020204" pitchFamily="34" charset="0"/>
              </a:rPr>
              <a:t>.com</a:t>
            </a:r>
            <a:r>
              <a:rPr lang="en-US" altLang="zh-CN" sz="3200" kern="1200" dirty="0">
                <a:solidFill>
                  <a:srgbClr val="000000"/>
                </a:solidFill>
                <a:latin typeface="Calibri" panose="020F0502020204030204" pitchFamily="34" charset="0"/>
                <a:ea typeface="SimSun" panose="02010600030101010101" pitchFamily="2" charset="-122"/>
                <a:cs typeface="Arial" panose="020B0604020202020204" pitchFamily="34" charset="0"/>
              </a:rPr>
              <a:t> booking data</a:t>
            </a:r>
          </a:p>
          <a:p>
            <a:pPr marL="228600" indent="-228600" algn="l" defTabSz="1828800" rtl="0" fontAlgn="base">
              <a:lnSpc>
                <a:spcPct val="94000"/>
              </a:lnSpc>
              <a:spcBef>
                <a:spcPct val="30000"/>
              </a:spcBef>
              <a:spcAft>
                <a:spcPct val="5000"/>
              </a:spcAft>
              <a:buClr>
                <a:prstClr val="black"/>
              </a:buClr>
              <a:buSzPct val="80000"/>
              <a:buFont typeface="Wingdings" panose="05000000000000000000" pitchFamily="2" charset="2"/>
              <a:buChar char="§"/>
              <a:defRPr/>
            </a:pPr>
            <a:r>
              <a:rPr lang="en-US" altLang="zh-CN" sz="3200" kern="1200" dirty="0">
                <a:solidFill>
                  <a:srgbClr val="000000"/>
                </a:solidFill>
                <a:latin typeface="Calibri" panose="020F0502020204030204" pitchFamily="34" charset="0"/>
                <a:ea typeface="SimSun" panose="02010600030101010101" pitchFamily="2" charset="-122"/>
                <a:cs typeface="Arial" panose="020B0604020202020204" pitchFamily="34" charset="0"/>
              </a:rPr>
              <a:t>Recorded revenue lift over as-is scenario (no offers) </a:t>
            </a:r>
            <a:endParaRPr lang="en-US" altLang="zh-CN" sz="36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l" defTabSz="1828800" rtl="0" fontAlgn="base">
              <a:lnSpc>
                <a:spcPct val="94000"/>
              </a:lnSpc>
              <a:spcBef>
                <a:spcPct val="30000"/>
              </a:spcBef>
              <a:spcAft>
                <a:spcPct val="5000"/>
              </a:spcAft>
              <a:buClr>
                <a:prstClr val="black"/>
              </a:buClr>
              <a:buSzPct val="80000"/>
              <a:defRPr/>
            </a:pPr>
            <a:endParaRPr lang="en-US" altLang="zh-CN" sz="1600" b="1" kern="1200" dirty="0" smtClean="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l" defTabSz="1828800" rtl="0" fontAlgn="base">
              <a:lnSpc>
                <a:spcPct val="94000"/>
              </a:lnSpc>
              <a:spcBef>
                <a:spcPct val="30000"/>
              </a:spcBef>
              <a:spcAft>
                <a:spcPct val="5000"/>
              </a:spcAft>
              <a:buClr>
                <a:prstClr val="black"/>
              </a:buClr>
              <a:buSzPct val="80000"/>
              <a:defRPr/>
            </a:pPr>
            <a:r>
              <a:rPr lang="en-US" altLang="zh-CN" sz="3600" b="1" kern="1200" dirty="0" smtClean="0">
                <a:solidFill>
                  <a:srgbClr val="000000"/>
                </a:solidFill>
                <a:latin typeface="Calibri" panose="020F0502020204030204" pitchFamily="34" charset="0"/>
                <a:ea typeface="SimSun" panose="02010600030101010101" pitchFamily="2" charset="-122"/>
                <a:cs typeface="Arial" panose="020B0604020202020204" pitchFamily="34" charset="0"/>
              </a:rPr>
              <a:t>Observations</a:t>
            </a:r>
            <a:endParaRPr lang="en-US" altLang="zh-CN" sz="3600" b="1"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indent="-228600" algn="l" defTabSz="1828800" rtl="0" fontAlgn="base">
              <a:lnSpc>
                <a:spcPct val="94000"/>
              </a:lnSpc>
              <a:spcBef>
                <a:spcPct val="30000"/>
              </a:spcBef>
              <a:spcAft>
                <a:spcPct val="5000"/>
              </a:spcAft>
              <a:buClr>
                <a:prstClr val="black"/>
              </a:buClr>
              <a:buSzPct val="80000"/>
              <a:buFont typeface="Wingdings" panose="05000000000000000000" pitchFamily="2" charset="2"/>
              <a:buChar char="§"/>
              <a:defRPr/>
            </a:pPr>
            <a:r>
              <a:rPr lang="en-US" altLang="zh-CN" sz="3200" kern="1200" dirty="0">
                <a:solidFill>
                  <a:srgbClr val="000000"/>
                </a:solidFill>
                <a:latin typeface="Calibri" panose="020F0502020204030204" pitchFamily="34" charset="0"/>
                <a:ea typeface="SimSun" panose="02010600030101010101" pitchFamily="2" charset="-122"/>
                <a:cs typeface="Arial" panose="020B0604020202020204" pitchFamily="34" charset="0"/>
              </a:rPr>
              <a:t>Optimized promotions without personalization yield modest revenue improvements (1-2%)</a:t>
            </a:r>
          </a:p>
          <a:p>
            <a:pPr marL="228600" indent="-228600" algn="l" defTabSz="1828800" rtl="0" fontAlgn="base">
              <a:lnSpc>
                <a:spcPct val="94000"/>
              </a:lnSpc>
              <a:spcBef>
                <a:spcPct val="30000"/>
              </a:spcBef>
              <a:spcAft>
                <a:spcPct val="5000"/>
              </a:spcAft>
              <a:buClr>
                <a:prstClr val="black"/>
              </a:buClr>
              <a:buSzPct val="80000"/>
              <a:buFont typeface="Wingdings" panose="05000000000000000000" pitchFamily="2" charset="2"/>
              <a:buChar char="§"/>
              <a:defRPr/>
            </a:pPr>
            <a:r>
              <a:rPr lang="en-US" altLang="zh-CN" sz="3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Personalization leads to a much higher gross revenue lift (5-6%) driven by higher conversions</a:t>
            </a:r>
          </a:p>
          <a:p>
            <a:pPr defTabSz="1828800" rtl="0" fontAlgn="base">
              <a:lnSpc>
                <a:spcPct val="94000"/>
              </a:lnSpc>
              <a:spcBef>
                <a:spcPct val="30000"/>
              </a:spcBef>
              <a:spcAft>
                <a:spcPct val="5000"/>
              </a:spcAft>
              <a:buClr>
                <a:prstClr val="black"/>
              </a:buClr>
              <a:buSzPct val="80000"/>
              <a:buFont typeface="Wingdings" pitchFamily="2" charset="2"/>
              <a:buChar char="§"/>
              <a:defRPr/>
            </a:pPr>
            <a:endParaRPr lang="en-US" altLang="zh-CN" sz="3600" b="1"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TextBox 3"/>
          <p:cNvSpPr txBox="1"/>
          <p:nvPr/>
        </p:nvSpPr>
        <p:spPr>
          <a:xfrm>
            <a:off x="15028335" y="8714317"/>
            <a:ext cx="4438650" cy="1082348"/>
          </a:xfrm>
          <a:prstGeom prst="rect">
            <a:avLst/>
          </a:prstGeom>
          <a:solidFill>
            <a:schemeClr val="bg2">
              <a:lumMod val="20000"/>
              <a:lumOff val="80000"/>
            </a:schemeClr>
          </a:solidFill>
          <a:effectLst>
            <a:outerShdw blurRad="190500" dist="38100" dir="2700000" algn="tl" rotWithShape="0">
              <a:prstClr val="black">
                <a:alpha val="40000"/>
              </a:prstClr>
            </a:outerShdw>
          </a:effectLst>
        </p:spPr>
        <p:txBody>
          <a:bodyPr>
            <a:spAutoFit/>
          </a:bodyPr>
          <a:lstStyle/>
          <a:p>
            <a:pPr algn="l" defTabSz="1828800" rtl="0" eaLnBrk="0" fontAlgn="base" hangingPunct="0">
              <a:spcBef>
                <a:spcPts val="1000"/>
              </a:spcBef>
              <a:spcAft>
                <a:spcPct val="0"/>
              </a:spcAft>
              <a:buSzPct val="80000"/>
              <a:buFont typeface="Wingdings" pitchFamily="2" charset="2"/>
              <a:buChar char="§"/>
              <a:defRPr/>
            </a:pPr>
            <a:r>
              <a:rPr lang="en-US" sz="2800" b="1" kern="1200" dirty="0">
                <a:solidFill>
                  <a:prstClr val="black"/>
                </a:solidFill>
                <a:latin typeface="Calibri" panose="020F0502020204030204" pitchFamily="34" charset="0"/>
                <a:ea typeface="MS PGothic" pitchFamily="34" charset="-128"/>
                <a:cs typeface="Arial" panose="020B0604020202020204" pitchFamily="34" charset="0"/>
              </a:rPr>
              <a:t>         No personalization</a:t>
            </a:r>
          </a:p>
          <a:p>
            <a:pPr algn="l" defTabSz="1828800" rtl="0" eaLnBrk="0" fontAlgn="base" hangingPunct="0">
              <a:spcBef>
                <a:spcPts val="1000"/>
              </a:spcBef>
              <a:spcAft>
                <a:spcPct val="0"/>
              </a:spcAft>
              <a:buSzPct val="80000"/>
              <a:buFont typeface="Wingdings" pitchFamily="2" charset="2"/>
              <a:buChar char="§"/>
              <a:defRPr/>
            </a:pPr>
            <a:r>
              <a:rPr lang="en-US" sz="2800" b="1" kern="1200" dirty="0">
                <a:solidFill>
                  <a:prstClr val="black"/>
                </a:solidFill>
                <a:latin typeface="Calibri" panose="020F0502020204030204" pitchFamily="34" charset="0"/>
                <a:ea typeface="MS PGothic" pitchFamily="34" charset="-128"/>
                <a:cs typeface="Arial" panose="020B0604020202020204" pitchFamily="34" charset="0"/>
              </a:rPr>
              <a:t>         Personalization</a:t>
            </a:r>
          </a:p>
        </p:txBody>
      </p:sp>
      <p:cxnSp>
        <p:nvCxnSpPr>
          <p:cNvPr id="6" name="Straight Connector 5"/>
          <p:cNvCxnSpPr/>
          <p:nvPr/>
        </p:nvCxnSpPr>
        <p:spPr bwMode="auto">
          <a:xfrm>
            <a:off x="15260111" y="9530293"/>
            <a:ext cx="549274" cy="0"/>
          </a:xfrm>
          <a:prstGeom prst="line">
            <a:avLst/>
          </a:prstGeom>
          <a:noFill/>
          <a:ln w="28575"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51" name="Straight Connector 14"/>
          <p:cNvCxnSpPr>
            <a:cxnSpLocks noChangeShapeType="1"/>
          </p:cNvCxnSpPr>
          <p:nvPr/>
        </p:nvCxnSpPr>
        <p:spPr bwMode="auto">
          <a:xfrm>
            <a:off x="15260111" y="9028643"/>
            <a:ext cx="549274" cy="0"/>
          </a:xfrm>
          <a:prstGeom prst="line">
            <a:avLst/>
          </a:prstGeom>
          <a:noFill/>
          <a:ln w="28575"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ontent Placeholder 2"/>
          <p:cNvSpPr>
            <a:spLocks noGrp="1"/>
          </p:cNvSpPr>
          <p:nvPr>
            <p:ph idx="4294967295"/>
          </p:nvPr>
        </p:nvSpPr>
        <p:spPr>
          <a:xfrm>
            <a:off x="3725334" y="11576579"/>
            <a:ext cx="16500475" cy="866775"/>
          </a:xfrm>
          <a:solidFill>
            <a:schemeClr val="bg1"/>
          </a:solidFill>
          <a:ln w="38100">
            <a:solidFill>
              <a:srgbClr val="FFC000"/>
            </a:solidFill>
          </a:ln>
          <a:effectLst>
            <a:outerShdw blurRad="190500" dist="38100" dir="2700000" algn="tl" rotWithShape="0">
              <a:prstClr val="black">
                <a:alpha val="40000"/>
              </a:prstClr>
            </a:outerShdw>
          </a:effectLst>
        </p:spPr>
        <p:txBody>
          <a:bodyPr/>
          <a:lstStyle/>
          <a:p>
            <a:pPr marL="0" indent="0" algn="ctr">
              <a:buNone/>
              <a:defRPr/>
            </a:pPr>
            <a:r>
              <a:rPr lang="en-US" sz="3600" dirty="0">
                <a:latin typeface="Calibri" panose="020F0502020204030204" pitchFamily="34" charset="0"/>
              </a:rPr>
              <a:t>Our simulations showed </a:t>
            </a:r>
            <a:r>
              <a:rPr lang="en-US" sz="3600" b="1" dirty="0">
                <a:latin typeface="Calibri" panose="020F0502020204030204" pitchFamily="34" charset="0"/>
              </a:rPr>
              <a:t>2-3% net revenue lift</a:t>
            </a:r>
            <a:r>
              <a:rPr lang="en-US" sz="3600" dirty="0">
                <a:latin typeface="Calibri" panose="020F0502020204030204" pitchFamily="34" charset="0"/>
              </a:rPr>
              <a:t> (revenue increase - cost of offers</a:t>
            </a:r>
            <a:r>
              <a:rPr lang="en-US" sz="3600" dirty="0" smtClean="0">
                <a:latin typeface="Calibri" panose="020F0502020204030204" pitchFamily="34" charset="0"/>
              </a:rPr>
              <a:t>)</a:t>
            </a:r>
            <a:endParaRPr lang="en-US" sz="3600" dirty="0">
              <a:latin typeface="Calibri" panose="020F0502020204030204" pitchFamily="34" charset="0"/>
            </a:endParaRPr>
          </a:p>
        </p:txBody>
      </p:sp>
      <p:sp>
        <p:nvSpPr>
          <p:cNvPr id="13" name="Rectangle 56"/>
          <p:cNvSpPr>
            <a:spLocks noChangeArrowheads="1"/>
          </p:cNvSpPr>
          <p:nvPr/>
        </p:nvSpPr>
        <p:spPr bwMode="auto">
          <a:xfrm>
            <a:off x="911227" y="317501"/>
            <a:ext cx="16998950" cy="14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defTabSz="1828800" rtl="0" fontAlgn="base">
              <a:spcBef>
                <a:spcPct val="0"/>
              </a:spcBef>
              <a:spcAft>
                <a:spcPct val="0"/>
              </a:spcAft>
              <a:buSzPct val="80000"/>
            </a:pPr>
            <a:r>
              <a:rPr lang="en-US" altLang="en-US" sz="5400" b="1" kern="1200" dirty="0" smtClean="0">
                <a:solidFill>
                  <a:schemeClr val="bg1"/>
                </a:solidFill>
                <a:latin typeface="Arial" panose="020B0604020202020204" pitchFamily="34" charset="0"/>
                <a:ea typeface="MS PGothic" panose="020B0600070205080204" pitchFamily="34" charset="-128"/>
              </a:rPr>
              <a:t>Real-Time Personalization</a:t>
            </a:r>
            <a:endParaRPr lang="en-US" altLang="en-US" sz="5400" b="1" kern="1200" dirty="0">
              <a:solidFill>
                <a:schemeClr val="bg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8004587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Title_PNG.png"/>
          <p:cNvPicPr/>
          <p:nvPr/>
        </p:nvPicPr>
        <p:blipFill>
          <a:blip r:embed="rId2">
            <a:extLst/>
          </a:blip>
          <a:stretch>
            <a:fillRect/>
          </a:stretch>
        </p:blipFill>
        <p:spPr>
          <a:xfrm>
            <a:off x="800339" y="3106878"/>
            <a:ext cx="20256501" cy="1041401"/>
          </a:xfrm>
          <a:prstGeom prst="rect">
            <a:avLst/>
          </a:prstGeom>
          <a:ln w="12700">
            <a:miter lim="400000"/>
          </a:ln>
        </p:spPr>
      </p:pic>
      <p:sp>
        <p:nvSpPr>
          <p:cNvPr id="41" name="Shape 41"/>
          <p:cNvSpPr/>
          <p:nvPr/>
        </p:nvSpPr>
        <p:spPr>
          <a:xfrm>
            <a:off x="734453" y="5370661"/>
            <a:ext cx="16663210" cy="140615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lgn="l">
              <a:defRPr sz="1800"/>
            </a:pPr>
            <a:r>
              <a:rPr lang="en-AU" sz="4100" dirty="0" smtClean="0">
                <a:solidFill>
                  <a:srgbClr val="003F68"/>
                </a:solidFill>
                <a:latin typeface="Arial"/>
                <a:ea typeface="Arial"/>
                <a:cs typeface="Arial"/>
                <a:sym typeface="Arial"/>
              </a:rPr>
              <a:t>Chris Howard FBCS CITP</a:t>
            </a:r>
            <a:endParaRPr sz="4100" dirty="0">
              <a:solidFill>
                <a:srgbClr val="003F68"/>
              </a:solidFill>
              <a:latin typeface="Arial"/>
              <a:ea typeface="Arial"/>
              <a:cs typeface="Arial"/>
              <a:sym typeface="Arial"/>
            </a:endParaRPr>
          </a:p>
          <a:p>
            <a:pPr lvl="0" algn="l">
              <a:defRPr sz="1800"/>
            </a:pPr>
            <a:r>
              <a:rPr lang="en-AU" sz="4100" dirty="0" smtClean="0">
                <a:solidFill>
                  <a:srgbClr val="003F68"/>
                </a:solidFill>
                <a:latin typeface="Arial"/>
                <a:ea typeface="Arial"/>
                <a:cs typeface="Arial"/>
                <a:sym typeface="Arial"/>
              </a:rPr>
              <a:t>Chief Analytics Architect, IBM Analytics - Asia Pacific</a:t>
            </a:r>
            <a:endParaRPr sz="4100" dirty="0">
              <a:solidFill>
                <a:srgbClr val="003F68"/>
              </a:solidFill>
              <a:latin typeface="Arial"/>
              <a:ea typeface="Arial"/>
              <a:cs typeface="Arial"/>
              <a:sym typeface="Arial"/>
            </a:endParaRPr>
          </a:p>
        </p:txBody>
      </p:sp>
      <p:pic>
        <p:nvPicPr>
          <p:cNvPr id="1026" name="Picture 2" descr="https://g.twimg.com/Twitter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74" y="12990362"/>
            <a:ext cx="544618" cy="442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6976" y="12846093"/>
            <a:ext cx="1562927"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chemeClr val="bg1"/>
                </a:solidFill>
                <a:effectLst/>
                <a:uFillTx/>
                <a:latin typeface="+mn-lt"/>
                <a:ea typeface="+mn-ea"/>
                <a:cs typeface="+mn-cs"/>
                <a:sym typeface="Helvetica Light"/>
              </a:rPr>
              <a:t>@</a:t>
            </a:r>
            <a:r>
              <a:rPr kumimoji="0" lang="en-AU" sz="3200" b="0" i="0" u="none" strike="noStrike" cap="none" spc="0" normalizeH="0" baseline="0" dirty="0" err="1" smtClean="0">
                <a:ln>
                  <a:noFill/>
                </a:ln>
                <a:solidFill>
                  <a:schemeClr val="bg1"/>
                </a:solidFill>
                <a:effectLst/>
                <a:uFillTx/>
                <a:latin typeface="+mn-lt"/>
                <a:ea typeface="+mn-ea"/>
                <a:cs typeface="+mn-cs"/>
                <a:sym typeface="Helvetica Light"/>
              </a:rPr>
              <a:t>kitard</a:t>
            </a:r>
            <a:endParaRPr kumimoji="0" lang="en-AU" sz="3200" b="0"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20982429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1298427" y="833791"/>
            <a:ext cx="3064941" cy="1159932"/>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8000">
                <a:solidFill>
                  <a:srgbClr val="FFFFFF"/>
                </a:solidFill>
                <a:latin typeface="Arial"/>
                <a:ea typeface="Arial"/>
                <a:cs typeface="Arial"/>
                <a:sym typeface="Arial"/>
              </a:defRPr>
            </a:lvl1pPr>
          </a:lstStyle>
          <a:p>
            <a:pPr lvl="0">
              <a:defRPr sz="1800">
                <a:solidFill>
                  <a:srgbClr val="000000"/>
                </a:solidFill>
              </a:defRPr>
            </a:pPr>
            <a:r>
              <a:rPr lang="en-US" sz="6600" dirty="0" smtClean="0">
                <a:solidFill>
                  <a:srgbClr val="FFFFFF"/>
                </a:solidFill>
              </a:rPr>
              <a:t>Agenda</a:t>
            </a:r>
            <a:endParaRPr sz="6600" dirty="0">
              <a:solidFill>
                <a:srgbClr val="FFFFFF"/>
              </a:solidFill>
            </a:endParaRPr>
          </a:p>
        </p:txBody>
      </p:sp>
      <p:sp>
        <p:nvSpPr>
          <p:cNvPr id="44" name="Shape 44"/>
          <p:cNvSpPr/>
          <p:nvPr/>
        </p:nvSpPr>
        <p:spPr>
          <a:xfrm>
            <a:off x="989849" y="4398266"/>
            <a:ext cx="20115996" cy="620746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l">
              <a:defRPr>
                <a:solidFill>
                  <a:srgbClr val="FFFFFF"/>
                </a:solidFill>
                <a:latin typeface="Arial"/>
                <a:ea typeface="Arial"/>
                <a:cs typeface="Arial"/>
                <a:sym typeface="Arial"/>
              </a:defRPr>
            </a:lvl1pPr>
          </a:lstStyle>
          <a:p>
            <a:pPr marL="685800" lvl="0" indent="-685800">
              <a:buFont typeface="Arial" panose="020B0604020202020204" pitchFamily="34" charset="0"/>
              <a:buChar char="•"/>
              <a:defRPr sz="1800">
                <a:solidFill>
                  <a:srgbClr val="000000"/>
                </a:solidFill>
              </a:defRPr>
            </a:pPr>
            <a:r>
              <a:rPr lang="en-US" sz="5000" dirty="0" smtClean="0">
                <a:solidFill>
                  <a:srgbClr val="FFFFFF"/>
                </a:solidFill>
              </a:rPr>
              <a:t>Re-cap</a:t>
            </a:r>
          </a:p>
          <a:p>
            <a:pPr marL="685800" lvl="0" indent="-685800">
              <a:buFont typeface="Arial" panose="020B0604020202020204" pitchFamily="34" charset="0"/>
              <a:buChar char="•"/>
              <a:defRPr sz="1800">
                <a:solidFill>
                  <a:srgbClr val="000000"/>
                </a:solidFill>
              </a:defRPr>
            </a:pPr>
            <a:r>
              <a:rPr lang="en-US" sz="5000" dirty="0" smtClean="0">
                <a:solidFill>
                  <a:schemeClr val="bg1"/>
                </a:solidFill>
              </a:rPr>
              <a:t>Next Generation Platform / the Analytics Operating System</a:t>
            </a:r>
          </a:p>
          <a:p>
            <a:pPr marL="685800" lvl="0" indent="-685800">
              <a:buFont typeface="Arial" panose="020B0604020202020204" pitchFamily="34" charset="0"/>
              <a:buChar char="•"/>
              <a:defRPr sz="1800">
                <a:solidFill>
                  <a:srgbClr val="000000"/>
                </a:solidFill>
              </a:defRPr>
            </a:pPr>
            <a:r>
              <a:rPr lang="en-US" sz="4800" dirty="0" smtClean="0">
                <a:solidFill>
                  <a:schemeClr val="bg1"/>
                </a:solidFill>
              </a:rPr>
              <a:t>Spark Journey</a:t>
            </a:r>
          </a:p>
          <a:p>
            <a:pPr marL="685800" lvl="0" indent="-685800">
              <a:buFont typeface="Arial" panose="020B0604020202020204" pitchFamily="34" charset="0"/>
              <a:buChar char="•"/>
              <a:defRPr sz="1800">
                <a:solidFill>
                  <a:srgbClr val="000000"/>
                </a:solidFill>
              </a:defRPr>
            </a:pPr>
            <a:r>
              <a:rPr lang="en-US" sz="4800" dirty="0" smtClean="0">
                <a:solidFill>
                  <a:schemeClr val="bg1"/>
                </a:solidFill>
              </a:rPr>
              <a:t>Getting Started</a:t>
            </a:r>
          </a:p>
          <a:p>
            <a:pPr marL="685800" lvl="0" indent="-685800">
              <a:buFont typeface="Arial" panose="020B0604020202020204" pitchFamily="34" charset="0"/>
              <a:buChar char="•"/>
              <a:defRPr sz="1800">
                <a:solidFill>
                  <a:srgbClr val="000000"/>
                </a:solidFill>
              </a:defRPr>
            </a:pPr>
            <a:endParaRPr lang="en-US" sz="4800" dirty="0" smtClean="0">
              <a:solidFill>
                <a:schemeClr val="bg1"/>
              </a:solidFill>
            </a:endParaRPr>
          </a:p>
          <a:p>
            <a:pPr marL="685800" lvl="0" indent="-685800">
              <a:buFont typeface="Arial" panose="020B0604020202020204" pitchFamily="34" charset="0"/>
              <a:buChar char="•"/>
              <a:defRPr sz="1800">
                <a:solidFill>
                  <a:srgbClr val="000000"/>
                </a:solidFill>
              </a:defRPr>
            </a:pPr>
            <a:endParaRPr lang="en-US" sz="5000" dirty="0" smtClean="0">
              <a:solidFill>
                <a:schemeClr val="bg1"/>
              </a:solidFill>
            </a:endParaRPr>
          </a:p>
          <a:p>
            <a:pPr lvl="0">
              <a:defRPr sz="1800">
                <a:solidFill>
                  <a:srgbClr val="000000"/>
                </a:solidFill>
              </a:defRPr>
            </a:pPr>
            <a:endParaRPr lang="en-US" sz="5000" dirty="0" smtClean="0">
              <a:solidFill>
                <a:schemeClr val="bg1"/>
              </a:solidFill>
            </a:endParaRPr>
          </a:p>
          <a:p>
            <a:pPr lvl="0">
              <a:defRPr sz="1800">
                <a:solidFill>
                  <a:srgbClr val="000000"/>
                </a:solidFill>
              </a:defRPr>
            </a:pPr>
            <a:r>
              <a:rPr sz="5000" dirty="0" smtClean="0">
                <a:solidFill>
                  <a:srgbClr val="FFFFFF"/>
                </a:solidFill>
              </a:rPr>
              <a:t> </a:t>
            </a:r>
            <a:endParaRPr sz="5000" dirty="0">
              <a:solidFill>
                <a:srgbClr val="FFFFFF"/>
              </a:solidFill>
            </a:endParaRPr>
          </a:p>
        </p:txBody>
      </p:sp>
    </p:spTree>
    <p:extLst>
      <p:ext uri="{BB962C8B-B14F-4D97-AF65-F5344CB8AC3E}">
        <p14:creationId xmlns:p14="http://schemas.microsoft.com/office/powerpoint/2010/main" val="53897824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sz="6000" dirty="0" smtClean="0"/>
              <a:t>Big Data Maturity</a:t>
            </a:r>
            <a:endParaRPr lang="en-AU" sz="6000" dirty="0"/>
          </a:p>
        </p:txBody>
      </p:sp>
      <p:sp>
        <p:nvSpPr>
          <p:cNvPr id="38" name="Rectangle 37"/>
          <p:cNvSpPr/>
          <p:nvPr/>
        </p:nvSpPr>
        <p:spPr>
          <a:xfrm>
            <a:off x="14955106" y="2667007"/>
            <a:ext cx="9311663" cy="2059523"/>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233"/>
          <p:cNvSpPr/>
          <p:nvPr/>
        </p:nvSpPr>
        <p:spPr>
          <a:xfrm>
            <a:off x="3910930" y="12430016"/>
            <a:ext cx="15131941" cy="2"/>
          </a:xfrm>
          <a:prstGeom prst="line">
            <a:avLst/>
          </a:prstGeom>
          <a:ln w="25400">
            <a:solidFill>
              <a:schemeClr val="bg1"/>
            </a:solidFill>
            <a:miter lim="400000"/>
          </a:ln>
        </p:spPr>
        <p:txBody>
          <a:bodyPr lIns="25400" tIns="25400" rIns="25400" bIns="25400" anchor="ctr"/>
          <a:lstStyle/>
          <a:p>
            <a:pPr lvl="0">
              <a:defRPr sz="3200"/>
            </a:pPr>
            <a:endParaRPr sz="3600" dirty="0">
              <a:solidFill>
                <a:schemeClr val="bg1"/>
              </a:solidFill>
            </a:endParaRPr>
          </a:p>
        </p:txBody>
      </p:sp>
      <p:sp>
        <p:nvSpPr>
          <p:cNvPr id="5" name="Shape 234"/>
          <p:cNvSpPr/>
          <p:nvPr/>
        </p:nvSpPr>
        <p:spPr>
          <a:xfrm flipV="1">
            <a:off x="3937482" y="3578822"/>
            <a:ext cx="2" cy="8865331"/>
          </a:xfrm>
          <a:prstGeom prst="line">
            <a:avLst/>
          </a:prstGeom>
          <a:ln w="25400">
            <a:solidFill>
              <a:schemeClr val="bg1"/>
            </a:solidFill>
            <a:miter lim="400000"/>
          </a:ln>
        </p:spPr>
        <p:txBody>
          <a:bodyPr lIns="25400" tIns="25400" rIns="25400" bIns="25400" anchor="ctr"/>
          <a:lstStyle/>
          <a:p>
            <a:pPr lvl="0">
              <a:defRPr sz="3200"/>
            </a:pPr>
            <a:endParaRPr sz="3600" dirty="0">
              <a:solidFill>
                <a:schemeClr val="bg1"/>
              </a:solidFill>
            </a:endParaRPr>
          </a:p>
        </p:txBody>
      </p:sp>
      <p:sp>
        <p:nvSpPr>
          <p:cNvPr id="6" name="Shape 235"/>
          <p:cNvSpPr/>
          <p:nvPr/>
        </p:nvSpPr>
        <p:spPr>
          <a:xfrm>
            <a:off x="4181118" y="3893534"/>
            <a:ext cx="3436250" cy="8346887"/>
          </a:xfrm>
          <a:prstGeom prst="rect">
            <a:avLst/>
          </a:prstGeom>
          <a:solidFill>
            <a:srgbClr val="00B0F0">
              <a:alpha val="37000"/>
            </a:srgbClr>
          </a:solidFill>
          <a:ln w="12700">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7" name="Shape 236"/>
          <p:cNvSpPr/>
          <p:nvPr/>
        </p:nvSpPr>
        <p:spPr>
          <a:xfrm>
            <a:off x="7845336" y="3893534"/>
            <a:ext cx="3436250" cy="8346887"/>
          </a:xfrm>
          <a:prstGeom prst="rect">
            <a:avLst/>
          </a:prstGeom>
          <a:solidFill>
            <a:srgbClr val="00B0F0">
              <a:alpha val="37000"/>
            </a:srgbClr>
          </a:solidFill>
          <a:ln w="12700">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8" name="Shape 237"/>
          <p:cNvSpPr/>
          <p:nvPr/>
        </p:nvSpPr>
        <p:spPr>
          <a:xfrm>
            <a:off x="11509556" y="3893534"/>
            <a:ext cx="3436248" cy="8346887"/>
          </a:xfrm>
          <a:prstGeom prst="rect">
            <a:avLst/>
          </a:prstGeom>
          <a:solidFill>
            <a:srgbClr val="00B0F0">
              <a:alpha val="37000"/>
            </a:srgbClr>
          </a:solidFill>
          <a:ln w="12700">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9" name="Shape 238"/>
          <p:cNvSpPr/>
          <p:nvPr/>
        </p:nvSpPr>
        <p:spPr>
          <a:xfrm>
            <a:off x="15176161" y="3893534"/>
            <a:ext cx="3436250" cy="8346887"/>
          </a:xfrm>
          <a:prstGeom prst="rect">
            <a:avLst/>
          </a:prstGeom>
          <a:solidFill>
            <a:srgbClr val="00B0F0">
              <a:alpha val="37000"/>
            </a:srgbClr>
          </a:solidFill>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a:pPr>
            <a:endParaRPr sz="3600" dirty="0">
              <a:solidFill>
                <a:schemeClr val="bg1"/>
              </a:solidFill>
            </a:endParaRPr>
          </a:p>
          <a:p>
            <a:pPr lvl="0">
              <a:defRPr sz="1800"/>
            </a:pPr>
            <a:endParaRPr sz="3600" dirty="0">
              <a:solidFill>
                <a:schemeClr val="bg1"/>
              </a:solidFill>
            </a:endParaRPr>
          </a:p>
          <a:p>
            <a:pPr lvl="0">
              <a:defRPr sz="1800"/>
            </a:pPr>
            <a:endParaRPr sz="3600" dirty="0">
              <a:solidFill>
                <a:schemeClr val="bg1"/>
              </a:solidFill>
            </a:endParaRPr>
          </a:p>
          <a:p>
            <a:pPr lvl="0">
              <a:defRPr sz="1800"/>
            </a:pPr>
            <a:endParaRPr sz="3600" dirty="0">
              <a:solidFill>
                <a:schemeClr val="bg1"/>
              </a:solidFill>
            </a:endParaRPr>
          </a:p>
        </p:txBody>
      </p:sp>
      <p:sp>
        <p:nvSpPr>
          <p:cNvPr id="10" name="Shape 239"/>
          <p:cNvSpPr/>
          <p:nvPr/>
        </p:nvSpPr>
        <p:spPr>
          <a:xfrm>
            <a:off x="9886585" y="12726367"/>
            <a:ext cx="3847084" cy="65475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defRPr sz="1800"/>
            </a:pPr>
            <a:r>
              <a:rPr sz="3200" dirty="0">
                <a:solidFill>
                  <a:schemeClr val="bg1"/>
                </a:solidFill>
              </a:rPr>
              <a:t>Big Data Maturity</a:t>
            </a:r>
          </a:p>
        </p:txBody>
      </p:sp>
      <p:sp>
        <p:nvSpPr>
          <p:cNvPr id="11" name="Shape 240"/>
          <p:cNvSpPr/>
          <p:nvPr/>
        </p:nvSpPr>
        <p:spPr>
          <a:xfrm rot="16200000">
            <a:off x="2747828" y="7285523"/>
            <a:ext cx="1324185" cy="65475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defRPr sz="1800"/>
            </a:pPr>
            <a:r>
              <a:rPr sz="3200" dirty="0">
                <a:solidFill>
                  <a:schemeClr val="bg1"/>
                </a:solidFill>
                <a:latin typeface="+mn-lt"/>
              </a:rPr>
              <a:t>Value</a:t>
            </a:r>
          </a:p>
        </p:txBody>
      </p:sp>
      <p:sp>
        <p:nvSpPr>
          <p:cNvPr id="12" name="Shape 241"/>
          <p:cNvSpPr/>
          <p:nvPr/>
        </p:nvSpPr>
        <p:spPr>
          <a:xfrm>
            <a:off x="4772927" y="3992823"/>
            <a:ext cx="2181236" cy="58063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700">
                <a:latin typeface="Helvetica Neue Medium"/>
                <a:ea typeface="Helvetica Neue Medium"/>
                <a:cs typeface="Helvetica Neue Medium"/>
                <a:sym typeface="Helvetica Neue Medium"/>
              </a:defRPr>
            </a:lvl1pPr>
          </a:lstStyle>
          <a:p>
            <a:pPr lvl="0">
              <a:defRPr sz="1800"/>
            </a:pPr>
            <a:r>
              <a:rPr sz="2800" dirty="0">
                <a:solidFill>
                  <a:schemeClr val="bg1"/>
                </a:solidFill>
                <a:latin typeface="+mn-lt"/>
              </a:rPr>
              <a:t>Operations</a:t>
            </a:r>
          </a:p>
        </p:txBody>
      </p:sp>
      <p:sp>
        <p:nvSpPr>
          <p:cNvPr id="13" name="Shape 242"/>
          <p:cNvSpPr/>
          <p:nvPr/>
        </p:nvSpPr>
        <p:spPr>
          <a:xfrm>
            <a:off x="8229490" y="3966601"/>
            <a:ext cx="2615555" cy="109949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lvl="0">
              <a:defRPr sz="1800"/>
            </a:pPr>
            <a:r>
              <a:rPr sz="2800" dirty="0">
                <a:solidFill>
                  <a:schemeClr val="bg1"/>
                </a:solidFill>
                <a:latin typeface="+mn-lt"/>
                <a:ea typeface="Helvetica Neue Medium"/>
                <a:cs typeface="Helvetica Neue Medium"/>
                <a:sym typeface="Helvetica Neue Medium"/>
              </a:rPr>
              <a:t>Data </a:t>
            </a:r>
          </a:p>
          <a:p>
            <a:pPr lvl="0">
              <a:defRPr sz="1800"/>
            </a:pPr>
            <a:r>
              <a:rPr sz="2800" dirty="0">
                <a:solidFill>
                  <a:schemeClr val="bg1"/>
                </a:solidFill>
                <a:latin typeface="+mn-lt"/>
                <a:ea typeface="Helvetica Neue Medium"/>
                <a:cs typeface="Helvetica Neue Medium"/>
                <a:sym typeface="Helvetica Neue Medium"/>
              </a:rPr>
              <a:t>Warehousing</a:t>
            </a:r>
          </a:p>
        </p:txBody>
      </p:sp>
      <p:sp>
        <p:nvSpPr>
          <p:cNvPr id="14" name="Shape 243"/>
          <p:cNvSpPr/>
          <p:nvPr/>
        </p:nvSpPr>
        <p:spPr>
          <a:xfrm>
            <a:off x="11515757" y="3966601"/>
            <a:ext cx="3239041" cy="109949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lvl="0">
              <a:defRPr sz="1800"/>
            </a:pPr>
            <a:r>
              <a:rPr sz="2800" dirty="0">
                <a:solidFill>
                  <a:schemeClr val="bg1"/>
                </a:solidFill>
                <a:latin typeface="+mn-lt"/>
                <a:ea typeface="Helvetica Neue Medium"/>
                <a:cs typeface="Helvetica Neue Medium"/>
                <a:sym typeface="Helvetica Neue Medium"/>
              </a:rPr>
              <a:t>Line of Business</a:t>
            </a:r>
          </a:p>
          <a:p>
            <a:pPr lvl="0">
              <a:defRPr sz="1800"/>
            </a:pPr>
            <a:r>
              <a:rPr sz="2800" dirty="0">
                <a:solidFill>
                  <a:schemeClr val="bg1"/>
                </a:solidFill>
                <a:latin typeface="+mn-lt"/>
                <a:ea typeface="Helvetica Neue Medium"/>
                <a:cs typeface="Helvetica Neue Medium"/>
                <a:sym typeface="Helvetica Neue Medium"/>
              </a:rPr>
              <a:t>and Analytics</a:t>
            </a:r>
          </a:p>
        </p:txBody>
      </p:sp>
      <p:sp>
        <p:nvSpPr>
          <p:cNvPr id="15" name="Shape 244"/>
          <p:cNvSpPr/>
          <p:nvPr/>
        </p:nvSpPr>
        <p:spPr>
          <a:xfrm>
            <a:off x="15410021" y="3966601"/>
            <a:ext cx="2804725" cy="109949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lvl="0">
              <a:defRPr sz="1800"/>
            </a:pPr>
            <a:r>
              <a:rPr sz="2800" dirty="0">
                <a:solidFill>
                  <a:schemeClr val="bg1"/>
                </a:solidFill>
                <a:latin typeface="+mn-lt"/>
                <a:ea typeface="Helvetica Neue Medium"/>
                <a:cs typeface="Helvetica Neue Medium"/>
                <a:sym typeface="Helvetica Neue Medium"/>
              </a:rPr>
              <a:t>New Business</a:t>
            </a:r>
          </a:p>
          <a:p>
            <a:pPr lvl="0">
              <a:defRPr sz="1800"/>
            </a:pPr>
            <a:r>
              <a:rPr sz="2800" dirty="0">
                <a:solidFill>
                  <a:schemeClr val="bg1"/>
                </a:solidFill>
                <a:latin typeface="+mn-lt"/>
                <a:ea typeface="Helvetica Neue Medium"/>
                <a:cs typeface="Helvetica Neue Medium"/>
                <a:sym typeface="Helvetica Neue Medium"/>
              </a:rPr>
              <a:t>Imperatives</a:t>
            </a:r>
          </a:p>
        </p:txBody>
      </p:sp>
      <p:sp>
        <p:nvSpPr>
          <p:cNvPr id="16" name="Shape 271"/>
          <p:cNvSpPr/>
          <p:nvPr/>
        </p:nvSpPr>
        <p:spPr>
          <a:xfrm>
            <a:off x="5390779" y="5650867"/>
            <a:ext cx="12394756" cy="31278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898" y="9028"/>
                  <a:pt x="14098" y="1828"/>
                  <a:pt x="21600" y="0"/>
                </a:cubicBezTo>
              </a:path>
            </a:pathLst>
          </a:custGeom>
          <a:ln w="69850">
            <a:solidFill>
              <a:srgbClr val="02B4A0"/>
            </a:solidFill>
            <a:miter lim="400000"/>
          </a:ln>
        </p:spPr>
        <p:txBody>
          <a:bodyPr/>
          <a:lstStyle/>
          <a:p>
            <a:pPr lvl="0"/>
            <a:endParaRPr sz="2400" dirty="0">
              <a:solidFill>
                <a:schemeClr val="bg1"/>
              </a:solidFill>
            </a:endParaRPr>
          </a:p>
        </p:txBody>
      </p:sp>
      <p:sp>
        <p:nvSpPr>
          <p:cNvPr id="17" name="Shape 246"/>
          <p:cNvSpPr/>
          <p:nvPr/>
        </p:nvSpPr>
        <p:spPr>
          <a:xfrm>
            <a:off x="19637275" y="4859099"/>
            <a:ext cx="3944740" cy="152862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lgn="l">
              <a:defRPr sz="1800"/>
            </a:pPr>
            <a:r>
              <a:rPr lang="en-US" sz="3200" dirty="0">
                <a:solidFill>
                  <a:schemeClr val="bg1"/>
                </a:solidFill>
                <a:latin typeface="+mn-lt"/>
                <a:cs typeface="Helvetica Neue Medium"/>
              </a:rPr>
              <a:t>Most Businesses </a:t>
            </a:r>
            <a:r>
              <a:rPr lang="en-US" sz="3200" dirty="0" smtClean="0">
                <a:solidFill>
                  <a:schemeClr val="bg1"/>
                </a:solidFill>
                <a:latin typeface="+mn-lt"/>
                <a:cs typeface="Helvetica Neue Medium"/>
              </a:rPr>
              <a:t/>
            </a:r>
            <a:br>
              <a:rPr lang="en-US" sz="3200" dirty="0" smtClean="0">
                <a:solidFill>
                  <a:schemeClr val="bg1"/>
                </a:solidFill>
                <a:latin typeface="+mn-lt"/>
                <a:cs typeface="Helvetica Neue Medium"/>
              </a:rPr>
            </a:br>
            <a:r>
              <a:rPr lang="en-US" sz="3200" dirty="0" smtClean="0">
                <a:solidFill>
                  <a:schemeClr val="bg1"/>
                </a:solidFill>
                <a:latin typeface="+mn-lt"/>
                <a:cs typeface="Helvetica Neue Medium"/>
              </a:rPr>
              <a:t>Are </a:t>
            </a:r>
            <a:r>
              <a:rPr lang="en-US" sz="3200" dirty="0">
                <a:solidFill>
                  <a:schemeClr val="bg1"/>
                </a:solidFill>
                <a:latin typeface="+mn-lt"/>
                <a:cs typeface="Helvetica Neue Medium"/>
              </a:rPr>
              <a:t>Here</a:t>
            </a:r>
            <a:endParaRPr lang="en-US" sz="1600" dirty="0">
              <a:solidFill>
                <a:schemeClr val="bg1"/>
              </a:solidFill>
              <a:latin typeface="+mn-lt"/>
              <a:cs typeface="Helvetica Neue Medium"/>
            </a:endParaRPr>
          </a:p>
          <a:p>
            <a:pPr lvl="0" algn="l">
              <a:defRPr sz="1800"/>
            </a:pPr>
            <a:endParaRPr sz="3200" dirty="0">
              <a:solidFill>
                <a:schemeClr val="bg1"/>
              </a:solidFill>
              <a:latin typeface="+mn-lt"/>
              <a:cs typeface="Helvetica Neue Medium"/>
            </a:endParaRPr>
          </a:p>
        </p:txBody>
      </p:sp>
      <p:sp>
        <p:nvSpPr>
          <p:cNvPr id="18" name="Shape 247"/>
          <p:cNvSpPr/>
          <p:nvPr/>
        </p:nvSpPr>
        <p:spPr>
          <a:xfrm>
            <a:off x="11026074" y="6233848"/>
            <a:ext cx="741381" cy="741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14300">
            <a:solidFill>
              <a:srgbClr val="FDD601"/>
            </a:solidFill>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19" name="Shape 248"/>
          <p:cNvSpPr/>
          <p:nvPr/>
        </p:nvSpPr>
        <p:spPr>
          <a:xfrm>
            <a:off x="5671184" y="8336632"/>
            <a:ext cx="390153" cy="3885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srgbClr val="42D6C3"/>
            </a:solidFill>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20" name="Shape 249"/>
          <p:cNvSpPr/>
          <p:nvPr/>
        </p:nvSpPr>
        <p:spPr>
          <a:xfrm flipV="1">
            <a:off x="5853699" y="8699478"/>
            <a:ext cx="2" cy="751607"/>
          </a:xfrm>
          <a:prstGeom prst="line">
            <a:avLst/>
          </a:prstGeom>
          <a:ln w="50800">
            <a:solidFill>
              <a:srgbClr val="42D6C3"/>
            </a:solidFill>
            <a:miter lim="400000"/>
          </a:ln>
        </p:spPr>
        <p:txBody>
          <a:bodyPr lIns="0" tIns="0" rIns="0" bIns="0" anchor="ctr"/>
          <a:lstStyle/>
          <a:p>
            <a:pPr lvl="0">
              <a:defRPr sz="3200"/>
            </a:pPr>
            <a:endParaRPr sz="3600" dirty="0">
              <a:solidFill>
                <a:schemeClr val="bg1"/>
              </a:solidFill>
            </a:endParaRPr>
          </a:p>
        </p:txBody>
      </p:sp>
      <p:sp>
        <p:nvSpPr>
          <p:cNvPr id="21" name="Shape 250"/>
          <p:cNvSpPr/>
          <p:nvPr/>
        </p:nvSpPr>
        <p:spPr>
          <a:xfrm flipV="1">
            <a:off x="9499065" y="7328955"/>
            <a:ext cx="2" cy="751607"/>
          </a:xfrm>
          <a:prstGeom prst="line">
            <a:avLst/>
          </a:prstGeom>
          <a:ln w="50800">
            <a:solidFill>
              <a:srgbClr val="42D6C3"/>
            </a:solidFill>
            <a:miter lim="400000"/>
          </a:ln>
        </p:spPr>
        <p:txBody>
          <a:bodyPr lIns="0" tIns="0" rIns="0" bIns="0" anchor="ctr"/>
          <a:lstStyle/>
          <a:p>
            <a:pPr lvl="0">
              <a:defRPr sz="3200"/>
            </a:pPr>
            <a:endParaRPr sz="3600" dirty="0">
              <a:solidFill>
                <a:schemeClr val="bg1"/>
              </a:solidFill>
            </a:endParaRPr>
          </a:p>
        </p:txBody>
      </p:sp>
      <p:sp>
        <p:nvSpPr>
          <p:cNvPr id="22" name="Shape 251"/>
          <p:cNvSpPr/>
          <p:nvPr/>
        </p:nvSpPr>
        <p:spPr>
          <a:xfrm flipV="1">
            <a:off x="13323996" y="6419550"/>
            <a:ext cx="2" cy="751607"/>
          </a:xfrm>
          <a:prstGeom prst="line">
            <a:avLst/>
          </a:prstGeom>
          <a:ln w="50800">
            <a:solidFill>
              <a:srgbClr val="42D6C3"/>
            </a:solidFill>
            <a:miter lim="400000"/>
          </a:ln>
        </p:spPr>
        <p:txBody>
          <a:bodyPr lIns="0" tIns="0" rIns="0" bIns="0" anchor="ctr"/>
          <a:lstStyle/>
          <a:p>
            <a:pPr lvl="0">
              <a:defRPr sz="3200"/>
            </a:pPr>
            <a:endParaRPr sz="3600" dirty="0">
              <a:solidFill>
                <a:schemeClr val="bg1"/>
              </a:solidFill>
            </a:endParaRPr>
          </a:p>
        </p:txBody>
      </p:sp>
      <p:sp>
        <p:nvSpPr>
          <p:cNvPr id="23" name="Shape 252"/>
          <p:cNvSpPr/>
          <p:nvPr/>
        </p:nvSpPr>
        <p:spPr>
          <a:xfrm flipV="1">
            <a:off x="16894284" y="5947302"/>
            <a:ext cx="2" cy="751607"/>
          </a:xfrm>
          <a:prstGeom prst="line">
            <a:avLst/>
          </a:prstGeom>
          <a:ln w="50800">
            <a:solidFill>
              <a:srgbClr val="42D6C3"/>
            </a:solidFill>
            <a:miter lim="400000"/>
          </a:ln>
        </p:spPr>
        <p:txBody>
          <a:bodyPr lIns="0" tIns="0" rIns="0" bIns="0" anchor="ctr"/>
          <a:lstStyle/>
          <a:p>
            <a:pPr lvl="0">
              <a:defRPr sz="3200"/>
            </a:pPr>
            <a:endParaRPr sz="3600" dirty="0">
              <a:solidFill>
                <a:schemeClr val="bg1"/>
              </a:solidFill>
            </a:endParaRPr>
          </a:p>
        </p:txBody>
      </p:sp>
      <p:sp>
        <p:nvSpPr>
          <p:cNvPr id="24" name="Shape 253"/>
          <p:cNvSpPr/>
          <p:nvPr/>
        </p:nvSpPr>
        <p:spPr>
          <a:xfrm>
            <a:off x="4772397" y="10117397"/>
            <a:ext cx="2122376" cy="78996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lvl="0">
              <a:defRPr sz="1800"/>
            </a:pPr>
            <a:r>
              <a:rPr sz="2400" dirty="0">
                <a:solidFill>
                  <a:schemeClr val="bg1"/>
                </a:solidFill>
                <a:latin typeface="+mn-lt"/>
                <a:ea typeface="Helvetica Neue Medium"/>
                <a:cs typeface="Helvetica Neue Medium"/>
                <a:sym typeface="Helvetica Neue Medium"/>
              </a:rPr>
              <a:t>Lower the Cost</a:t>
            </a:r>
          </a:p>
          <a:p>
            <a:pPr lvl="0">
              <a:defRPr sz="1800"/>
            </a:pPr>
            <a:r>
              <a:rPr sz="2400" dirty="0">
                <a:solidFill>
                  <a:schemeClr val="bg1"/>
                </a:solidFill>
                <a:latin typeface="+mn-lt"/>
                <a:ea typeface="Helvetica Neue Medium"/>
                <a:cs typeface="Helvetica Neue Medium"/>
                <a:sym typeface="Helvetica Neue Medium"/>
              </a:rPr>
              <a:t>of Storage</a:t>
            </a:r>
          </a:p>
        </p:txBody>
      </p:sp>
      <p:sp>
        <p:nvSpPr>
          <p:cNvPr id="25" name="Shape 254"/>
          <p:cNvSpPr/>
          <p:nvPr/>
        </p:nvSpPr>
        <p:spPr>
          <a:xfrm>
            <a:off x="8135375" y="8737183"/>
            <a:ext cx="2890699" cy="3005951"/>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lvl="0">
              <a:defRPr sz="1800"/>
            </a:pPr>
            <a:r>
              <a:rPr sz="2400" dirty="0">
                <a:solidFill>
                  <a:schemeClr val="bg1"/>
                </a:solidFill>
                <a:latin typeface="+mn-lt"/>
                <a:ea typeface="Helvetica Neue Medium"/>
                <a:cs typeface="Helvetica Neue Medium"/>
                <a:sym typeface="Helvetica Neue Medium"/>
              </a:rPr>
              <a:t>Warehouse </a:t>
            </a:r>
          </a:p>
          <a:p>
            <a:pPr lvl="0">
              <a:defRPr sz="1800"/>
            </a:pPr>
            <a:r>
              <a:rPr sz="2400" dirty="0">
                <a:solidFill>
                  <a:schemeClr val="bg1"/>
                </a:solidFill>
                <a:latin typeface="+mn-lt"/>
                <a:ea typeface="Helvetica Neue Medium"/>
                <a:cs typeface="Helvetica Neue Medium"/>
                <a:sym typeface="Helvetica Neue Medium"/>
              </a:rPr>
              <a:t>Modernization</a:t>
            </a:r>
          </a:p>
          <a:p>
            <a:pPr lvl="0">
              <a:defRPr sz="1800"/>
            </a:pPr>
            <a:endParaRPr sz="2400" dirty="0">
              <a:solidFill>
                <a:schemeClr val="bg1"/>
              </a:solidFill>
              <a:latin typeface="+mn-lt"/>
              <a:ea typeface="Helvetica Neue"/>
              <a:cs typeface="Helvetica Neue"/>
              <a:sym typeface="Helvetica Neue"/>
            </a:endParaRPr>
          </a:p>
          <a:p>
            <a:pPr marL="173736" indent="-173736">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Data lake</a:t>
            </a:r>
          </a:p>
          <a:p>
            <a:pPr marL="173736" indent="-173736">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Data offload</a:t>
            </a:r>
          </a:p>
          <a:p>
            <a:pPr marL="173736" indent="-173736">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ETL offload</a:t>
            </a:r>
          </a:p>
          <a:p>
            <a:pPr marL="173736" indent="-173736">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Queryable archive and staging</a:t>
            </a:r>
          </a:p>
        </p:txBody>
      </p:sp>
      <p:sp>
        <p:nvSpPr>
          <p:cNvPr id="26" name="Shape 255"/>
          <p:cNvSpPr/>
          <p:nvPr/>
        </p:nvSpPr>
        <p:spPr>
          <a:xfrm>
            <a:off x="11388736" y="3512984"/>
            <a:ext cx="8240970" cy="2446416"/>
          </a:xfrm>
          <a:custGeom>
            <a:avLst/>
            <a:gdLst>
              <a:gd name="connsiteX0" fmla="*/ 0 w 21600"/>
              <a:gd name="connsiteY0" fmla="*/ 21643 h 21643"/>
              <a:gd name="connsiteX1" fmla="*/ 0 w 21600"/>
              <a:gd name="connsiteY1" fmla="*/ 162 h 21643"/>
              <a:gd name="connsiteX2" fmla="*/ 21600 w 21600"/>
              <a:gd name="connsiteY2" fmla="*/ 162 h 21643"/>
              <a:gd name="connsiteX3" fmla="*/ 21600 w 21600"/>
              <a:gd name="connsiteY3" fmla="*/ 43 h 21643"/>
              <a:gd name="connsiteX4" fmla="*/ 21586 w 21600"/>
              <a:gd name="connsiteY4" fmla="*/ 0 h 21643"/>
              <a:gd name="connsiteX0" fmla="*/ 0 w 21600"/>
              <a:gd name="connsiteY0" fmla="*/ 21601 h 21601"/>
              <a:gd name="connsiteX1" fmla="*/ 0 w 21600"/>
              <a:gd name="connsiteY1" fmla="*/ 120 h 21601"/>
              <a:gd name="connsiteX2" fmla="*/ 21600 w 21600"/>
              <a:gd name="connsiteY2" fmla="*/ 120 h 21601"/>
              <a:gd name="connsiteX3" fmla="*/ 21600 w 21600"/>
              <a:gd name="connsiteY3" fmla="*/ 1 h 21601"/>
              <a:gd name="connsiteX4" fmla="*/ 21586 w 21600"/>
              <a:gd name="connsiteY4" fmla="*/ 11529 h 21601"/>
              <a:gd name="connsiteX0" fmla="*/ 0 w 21600"/>
              <a:gd name="connsiteY0" fmla="*/ 21601 h 21601"/>
              <a:gd name="connsiteX1" fmla="*/ 0 w 21600"/>
              <a:gd name="connsiteY1" fmla="*/ 120 h 21601"/>
              <a:gd name="connsiteX2" fmla="*/ 21600 w 21600"/>
              <a:gd name="connsiteY2" fmla="*/ 120 h 21601"/>
              <a:gd name="connsiteX3" fmla="*/ 21600 w 21600"/>
              <a:gd name="connsiteY3" fmla="*/ 1 h 21601"/>
              <a:gd name="connsiteX4" fmla="*/ 21596 w 21600"/>
              <a:gd name="connsiteY4" fmla="*/ 11529 h 21601"/>
              <a:gd name="connsiteX0" fmla="*/ 0 w 21606"/>
              <a:gd name="connsiteY0" fmla="*/ 21601 h 21601"/>
              <a:gd name="connsiteX1" fmla="*/ 0 w 21606"/>
              <a:gd name="connsiteY1" fmla="*/ 120 h 21601"/>
              <a:gd name="connsiteX2" fmla="*/ 21600 w 21606"/>
              <a:gd name="connsiteY2" fmla="*/ 120 h 21601"/>
              <a:gd name="connsiteX3" fmla="*/ 21600 w 21606"/>
              <a:gd name="connsiteY3" fmla="*/ 1 h 21601"/>
              <a:gd name="connsiteX4" fmla="*/ 21606 w 21606"/>
              <a:gd name="connsiteY4" fmla="*/ 11529 h 21601"/>
              <a:gd name="connsiteX0" fmla="*/ 0 w 21606"/>
              <a:gd name="connsiteY0" fmla="*/ 21481 h 21481"/>
              <a:gd name="connsiteX1" fmla="*/ 0 w 21606"/>
              <a:gd name="connsiteY1" fmla="*/ 0 h 21481"/>
              <a:gd name="connsiteX2" fmla="*/ 21600 w 21606"/>
              <a:gd name="connsiteY2" fmla="*/ 0 h 21481"/>
              <a:gd name="connsiteX3" fmla="*/ 21606 w 21606"/>
              <a:gd name="connsiteY3" fmla="*/ 11409 h 21481"/>
            </a:gdLst>
            <a:ahLst/>
            <a:cxnLst>
              <a:cxn ang="0">
                <a:pos x="connsiteX0" y="connsiteY0"/>
              </a:cxn>
              <a:cxn ang="0">
                <a:pos x="connsiteX1" y="connsiteY1"/>
              </a:cxn>
              <a:cxn ang="0">
                <a:pos x="connsiteX2" y="connsiteY2"/>
              </a:cxn>
              <a:cxn ang="0">
                <a:pos x="connsiteX3" y="connsiteY3"/>
              </a:cxn>
            </a:cxnLst>
            <a:rect l="l" t="t" r="r" b="b"/>
            <a:pathLst>
              <a:path w="21606" h="21481" extrusionOk="0">
                <a:moveTo>
                  <a:pt x="0" y="21481"/>
                </a:moveTo>
                <a:lnTo>
                  <a:pt x="0" y="0"/>
                </a:lnTo>
                <a:lnTo>
                  <a:pt x="21600" y="0"/>
                </a:lnTo>
                <a:lnTo>
                  <a:pt x="21606" y="11409"/>
                </a:lnTo>
              </a:path>
            </a:pathLst>
          </a:custGeom>
          <a:ln w="50800">
            <a:solidFill>
              <a:srgbClr val="FDD601"/>
            </a:solidFill>
            <a:custDash>
              <a:ds d="200000" sp="200000"/>
            </a:custDash>
            <a:miter lim="400000"/>
          </a:ln>
        </p:spPr>
        <p:txBody>
          <a:bodyPr lIns="0" tIns="0" rIns="0" bIns="0" anchor="ctr"/>
          <a:lstStyle/>
          <a:p>
            <a:pPr lvl="0">
              <a:defRPr sz="3200"/>
            </a:pPr>
            <a:endParaRPr sz="3600" dirty="0">
              <a:solidFill>
                <a:schemeClr val="bg1"/>
              </a:solidFill>
            </a:endParaRPr>
          </a:p>
        </p:txBody>
      </p:sp>
      <p:sp>
        <p:nvSpPr>
          <p:cNvPr id="27" name="Shape 256"/>
          <p:cNvSpPr/>
          <p:nvPr/>
        </p:nvSpPr>
        <p:spPr>
          <a:xfrm>
            <a:off x="11764080" y="7374778"/>
            <a:ext cx="2949162" cy="485261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lvl="0">
              <a:defRPr sz="1800"/>
            </a:pPr>
            <a:r>
              <a:rPr sz="2400" dirty="0">
                <a:solidFill>
                  <a:schemeClr val="bg1"/>
                </a:solidFill>
                <a:ea typeface="Helvetica Neue Medium"/>
                <a:cs typeface="Helvetica Neue Medium"/>
                <a:sym typeface="Helvetica Neue Medium"/>
              </a:rPr>
              <a:t>Data-informed Decision Making</a:t>
            </a:r>
          </a:p>
          <a:p>
            <a:pPr lvl="0">
              <a:defRPr sz="1800"/>
            </a:pPr>
            <a:endParaRPr sz="2400" dirty="0">
              <a:solidFill>
                <a:schemeClr val="bg1"/>
              </a:solidFill>
              <a:ea typeface="Helvetica Neue"/>
              <a:cs typeface="Helvetica Neue"/>
              <a:sym typeface="Helvetica Neue"/>
            </a:endParaRPr>
          </a:p>
          <a:p>
            <a:pPr marL="171450" indent="-171450">
              <a:buSzPct val="75000"/>
              <a:buFont typeface="Wingdings" panose="05000000000000000000" pitchFamily="2" charset="2"/>
              <a:buChar char="§"/>
              <a:defRPr sz="1800"/>
            </a:pPr>
            <a:r>
              <a:rPr sz="2400" dirty="0">
                <a:solidFill>
                  <a:schemeClr val="bg1"/>
                </a:solidFill>
                <a:ea typeface="Helvetica Neue"/>
                <a:cs typeface="Helvetica Neue"/>
                <a:sym typeface="Helvetica Neue"/>
              </a:rPr>
              <a:t>Full dataset analysis (no more sampling)</a:t>
            </a:r>
          </a:p>
          <a:p>
            <a:pPr marL="171450" indent="-171450">
              <a:buSzPct val="75000"/>
              <a:buFont typeface="Wingdings" panose="05000000000000000000" pitchFamily="2" charset="2"/>
              <a:buChar char="§"/>
              <a:defRPr sz="1800"/>
            </a:pPr>
            <a:r>
              <a:rPr sz="2400" dirty="0">
                <a:solidFill>
                  <a:schemeClr val="bg1"/>
                </a:solidFill>
                <a:ea typeface="Helvetica Neue"/>
                <a:cs typeface="Helvetica Neue"/>
                <a:sym typeface="Helvetica Neue"/>
              </a:rPr>
              <a:t>Extract value from non-relational data</a:t>
            </a:r>
          </a:p>
          <a:p>
            <a:pPr marL="171450" indent="-171450">
              <a:buSzPct val="75000"/>
              <a:buFont typeface="Wingdings" panose="05000000000000000000" pitchFamily="2" charset="2"/>
              <a:buChar char="§"/>
              <a:defRPr sz="1800"/>
            </a:pPr>
            <a:r>
              <a:rPr sz="2400" dirty="0" smtClean="0">
                <a:solidFill>
                  <a:schemeClr val="bg1"/>
                </a:solidFill>
                <a:ea typeface="Helvetica Neue"/>
                <a:cs typeface="Helvetica Neue"/>
                <a:sym typeface="Helvetica Neue"/>
              </a:rPr>
              <a:t>360</a:t>
            </a:r>
            <a:r>
              <a:rPr lang="en-US" sz="2400" baseline="50000" dirty="0">
                <a:solidFill>
                  <a:schemeClr val="bg1"/>
                </a:solidFill>
              </a:rPr>
              <a:t>o</a:t>
            </a:r>
            <a:r>
              <a:rPr sz="2400" dirty="0" smtClean="0">
                <a:solidFill>
                  <a:schemeClr val="bg1"/>
                </a:solidFill>
                <a:ea typeface="Helvetica Neue"/>
                <a:cs typeface="Helvetica Neue"/>
                <a:sym typeface="Helvetica Neue"/>
              </a:rPr>
              <a:t> </a:t>
            </a:r>
            <a:r>
              <a:rPr sz="2400" dirty="0">
                <a:solidFill>
                  <a:schemeClr val="bg1"/>
                </a:solidFill>
                <a:ea typeface="Helvetica Neue"/>
                <a:cs typeface="Helvetica Neue"/>
                <a:sym typeface="Helvetica Neue"/>
              </a:rPr>
              <a:t>view of all enterprise data</a:t>
            </a:r>
          </a:p>
          <a:p>
            <a:pPr marL="171450" indent="-171450">
              <a:buSzPct val="75000"/>
              <a:buFont typeface="Wingdings" panose="05000000000000000000" pitchFamily="2" charset="2"/>
              <a:buChar char="§"/>
              <a:defRPr sz="1800"/>
            </a:pPr>
            <a:r>
              <a:rPr sz="2400" dirty="0">
                <a:solidFill>
                  <a:schemeClr val="bg1"/>
                </a:solidFill>
                <a:ea typeface="Helvetica Neue"/>
                <a:cs typeface="Helvetica Neue"/>
                <a:sym typeface="Helvetica Neue"/>
              </a:rPr>
              <a:t>Exploratory analysis and discovery</a:t>
            </a:r>
          </a:p>
        </p:txBody>
      </p:sp>
      <p:sp>
        <p:nvSpPr>
          <p:cNvPr id="28" name="Shape 257"/>
          <p:cNvSpPr/>
          <p:nvPr/>
        </p:nvSpPr>
        <p:spPr>
          <a:xfrm>
            <a:off x="15410021" y="7231132"/>
            <a:ext cx="2838433" cy="485261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lvl="0">
              <a:defRPr sz="1800"/>
            </a:pPr>
            <a:r>
              <a:rPr sz="2400" dirty="0">
                <a:solidFill>
                  <a:schemeClr val="bg1"/>
                </a:solidFill>
                <a:latin typeface="+mn-lt"/>
                <a:ea typeface="Helvetica Neue Medium"/>
                <a:cs typeface="Helvetica Neue Medium"/>
                <a:sym typeface="Helvetica Neue Medium"/>
              </a:rPr>
              <a:t>Business Transformation</a:t>
            </a:r>
          </a:p>
          <a:p>
            <a:pPr lvl="0">
              <a:defRPr sz="1800"/>
            </a:pPr>
            <a:endParaRPr sz="2400" dirty="0">
              <a:solidFill>
                <a:schemeClr val="bg1"/>
              </a:solidFill>
              <a:latin typeface="+mn-lt"/>
              <a:ea typeface="Helvetica Neue"/>
              <a:cs typeface="Helvetica Neue"/>
              <a:sym typeface="Helvetica Neue"/>
            </a:endParaRPr>
          </a:p>
          <a:p>
            <a:pPr marL="171450" indent="-171450">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Create new business models</a:t>
            </a:r>
          </a:p>
          <a:p>
            <a:pPr marL="171450" indent="-171450">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Risk-aware decision making</a:t>
            </a:r>
          </a:p>
          <a:p>
            <a:pPr marL="171450" indent="-171450">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Fight fraud and counter threats</a:t>
            </a:r>
          </a:p>
          <a:p>
            <a:pPr marL="171450" indent="-171450">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Optimize operations</a:t>
            </a:r>
          </a:p>
          <a:p>
            <a:pPr marL="171450" indent="-171450">
              <a:buSzPct val="75000"/>
              <a:buFont typeface="Wingdings" panose="05000000000000000000" pitchFamily="2" charset="2"/>
              <a:buChar char="§"/>
              <a:defRPr sz="1800"/>
            </a:pPr>
            <a:r>
              <a:rPr sz="2400" dirty="0">
                <a:solidFill>
                  <a:schemeClr val="bg1"/>
                </a:solidFill>
                <a:latin typeface="+mn-lt"/>
                <a:ea typeface="Helvetica Neue"/>
                <a:cs typeface="Helvetica Neue"/>
                <a:sym typeface="Helvetica Neue"/>
              </a:rPr>
              <a:t>Attract, grow, retain customers</a:t>
            </a:r>
          </a:p>
        </p:txBody>
      </p:sp>
      <p:sp>
        <p:nvSpPr>
          <p:cNvPr id="29" name="Shape 258"/>
          <p:cNvSpPr/>
          <p:nvPr/>
        </p:nvSpPr>
        <p:spPr>
          <a:xfrm>
            <a:off x="9316550" y="6948230"/>
            <a:ext cx="365029" cy="38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srgbClr val="42D6C3"/>
            </a:solidFill>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30" name="Shape 259"/>
          <p:cNvSpPr/>
          <p:nvPr/>
        </p:nvSpPr>
        <p:spPr>
          <a:xfrm>
            <a:off x="13141481" y="6000903"/>
            <a:ext cx="365029" cy="3885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srgbClr val="42D6C3"/>
            </a:solidFill>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31" name="Shape 260"/>
          <p:cNvSpPr/>
          <p:nvPr/>
        </p:nvSpPr>
        <p:spPr>
          <a:xfrm>
            <a:off x="16711769" y="5548617"/>
            <a:ext cx="365029" cy="3885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srgbClr val="42D6C3"/>
            </a:solidFill>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32" name="Shape 261"/>
          <p:cNvSpPr/>
          <p:nvPr/>
        </p:nvSpPr>
        <p:spPr>
          <a:xfrm rot="5400000">
            <a:off x="18887094" y="12341419"/>
            <a:ext cx="386739" cy="1847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bg1"/>
          </a:solidFill>
          <a:ln w="12700">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33" name="Shape 262"/>
          <p:cNvSpPr/>
          <p:nvPr/>
        </p:nvSpPr>
        <p:spPr>
          <a:xfrm>
            <a:off x="3757035" y="3390894"/>
            <a:ext cx="363288" cy="1966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bg1"/>
          </a:solidFill>
          <a:ln w="12700">
            <a:miter lim="400000"/>
          </a:ln>
        </p:spPr>
        <p:txBody>
          <a:bodyPr lIns="0" tIns="0" rIns="0" bIns="0" anchor="ctr"/>
          <a:lstStyle/>
          <a:p>
            <a:pPr lvl="0">
              <a:defRPr sz="3200">
                <a:solidFill>
                  <a:srgbClr val="FFFFFF"/>
                </a:solidFill>
              </a:defRPr>
            </a:pPr>
            <a:endParaRPr sz="3600" dirty="0">
              <a:solidFill>
                <a:schemeClr val="bg1"/>
              </a:solidFill>
            </a:endParaRPr>
          </a:p>
        </p:txBody>
      </p:sp>
      <p:sp>
        <p:nvSpPr>
          <p:cNvPr id="34" name="Shape 263"/>
          <p:cNvSpPr/>
          <p:nvPr/>
        </p:nvSpPr>
        <p:spPr>
          <a:xfrm rot="5400000">
            <a:off x="17602442" y="5579874"/>
            <a:ext cx="386739" cy="1847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2B4A0"/>
          </a:solidFill>
          <a:ln w="12700">
            <a:miter lim="400000"/>
          </a:ln>
        </p:spPr>
        <p:txBody>
          <a:bodyPr lIns="0" tIns="0" rIns="0" bIns="0" anchor="ctr"/>
          <a:lstStyle/>
          <a:p>
            <a:pPr lvl="0">
              <a:defRPr sz="3200">
                <a:solidFill>
                  <a:srgbClr val="FFFFFF"/>
                </a:solidFill>
              </a:defRPr>
            </a:pPr>
            <a:endParaRPr sz="3600" dirty="0">
              <a:solidFill>
                <a:schemeClr val="bg1"/>
              </a:solidFill>
            </a:endParaRPr>
          </a:p>
        </p:txBody>
      </p:sp>
    </p:spTree>
    <p:extLst>
      <p:ext uri="{BB962C8B-B14F-4D97-AF65-F5344CB8AC3E}">
        <p14:creationId xmlns:p14="http://schemas.microsoft.com/office/powerpoint/2010/main" val="269194505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4178" y="751769"/>
            <a:ext cx="16664011" cy="1323975"/>
          </a:xfrm>
        </p:spPr>
        <p:txBody>
          <a:bodyPr/>
          <a:lstStyle/>
          <a:p>
            <a:r>
              <a:rPr lang="en-US" sz="6000" dirty="0" smtClean="0">
                <a:sym typeface="Helvetica"/>
              </a:rPr>
              <a:t>Why use Spark ?</a:t>
            </a:r>
            <a:endParaRPr lang="en-AU" sz="6000" dirty="0"/>
          </a:p>
        </p:txBody>
      </p:sp>
      <p:grpSp>
        <p:nvGrpSpPr>
          <p:cNvPr id="2" name="Group 1"/>
          <p:cNvGrpSpPr/>
          <p:nvPr/>
        </p:nvGrpSpPr>
        <p:grpSpPr>
          <a:xfrm>
            <a:off x="3724901" y="3890521"/>
            <a:ext cx="17505444" cy="5791102"/>
            <a:chOff x="7959440" y="4968557"/>
            <a:chExt cx="11151356" cy="815846"/>
          </a:xfrm>
        </p:grpSpPr>
        <p:sp>
          <p:nvSpPr>
            <p:cNvPr id="61" name="Text Placeholder 1"/>
            <p:cNvSpPr txBox="1">
              <a:spLocks/>
            </p:cNvSpPr>
            <p:nvPr/>
          </p:nvSpPr>
          <p:spPr>
            <a:xfrm>
              <a:off x="7959440" y="4969367"/>
              <a:ext cx="2700169" cy="814942"/>
            </a:xfrm>
            <a:prstGeom prst="rect">
              <a:avLst/>
            </a:prstGeom>
            <a:solidFill>
              <a:srgbClr val="00699A"/>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ctr"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dirty="0" smtClean="0">
                  <a:latin typeface="+mn-lt"/>
                </a:rPr>
                <a:t>Build and deploy in less time</a:t>
              </a:r>
              <a:endParaRPr lang="en-US" sz="4800" dirty="0">
                <a:latin typeface="+mn-lt"/>
              </a:endParaRPr>
            </a:p>
          </p:txBody>
        </p:sp>
        <p:sp>
          <p:nvSpPr>
            <p:cNvPr id="62" name="Text Placeholder 2"/>
            <p:cNvSpPr txBox="1">
              <a:spLocks/>
            </p:cNvSpPr>
            <p:nvPr/>
          </p:nvSpPr>
          <p:spPr>
            <a:xfrm>
              <a:off x="10767558" y="4969367"/>
              <a:ext cx="2700337" cy="815036"/>
            </a:xfrm>
            <a:prstGeom prst="rect">
              <a:avLst/>
            </a:prstGeom>
            <a:solidFill>
              <a:srgbClr val="00B2EF"/>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ctr"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dirty="0" smtClean="0">
                  <a:latin typeface="+mn-lt"/>
                </a:rPr>
                <a:t>Get better answers in less time</a:t>
              </a:r>
              <a:endParaRPr lang="en-US" sz="4800" dirty="0">
                <a:latin typeface="+mn-lt"/>
              </a:endParaRPr>
            </a:p>
          </p:txBody>
        </p:sp>
        <p:sp>
          <p:nvSpPr>
            <p:cNvPr id="63" name="Text Placeholder 3"/>
            <p:cNvSpPr txBox="1">
              <a:spLocks/>
            </p:cNvSpPr>
            <p:nvPr/>
          </p:nvSpPr>
          <p:spPr>
            <a:xfrm>
              <a:off x="13575845" y="4969366"/>
              <a:ext cx="2721600" cy="814227"/>
            </a:xfrm>
            <a:prstGeom prst="rect">
              <a:avLst/>
            </a:prstGeom>
            <a:solidFill>
              <a:srgbClr val="F39128"/>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ctr"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dirty="0" smtClean="0">
                  <a:latin typeface="+mn-lt"/>
                </a:rPr>
                <a:t>Transition to next-generation analytics with Notebooks</a:t>
              </a:r>
              <a:endParaRPr lang="en-US" sz="4800" dirty="0">
                <a:latin typeface="+mn-lt"/>
              </a:endParaRPr>
            </a:p>
          </p:txBody>
        </p:sp>
        <p:sp>
          <p:nvSpPr>
            <p:cNvPr id="64" name="Text Placeholder 2"/>
            <p:cNvSpPr txBox="1">
              <a:spLocks/>
            </p:cNvSpPr>
            <p:nvPr/>
          </p:nvSpPr>
          <p:spPr>
            <a:xfrm>
              <a:off x="16410459" y="4968557"/>
              <a:ext cx="2700337" cy="815036"/>
            </a:xfrm>
            <a:prstGeom prst="rect">
              <a:avLst/>
            </a:prstGeom>
            <a:solidFill>
              <a:srgbClr val="00B2EF"/>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ctr"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dirty="0" smtClean="0">
                  <a:latin typeface="+mn-lt"/>
                </a:rPr>
                <a:t>Accelerate time to market</a:t>
              </a:r>
              <a:endParaRPr lang="en-US" sz="4800" dirty="0">
                <a:latin typeface="+mn-lt"/>
              </a:endParaRPr>
            </a:p>
          </p:txBody>
        </p:sp>
      </p:grpSp>
    </p:spTree>
    <p:extLst>
      <p:ext uri="{BB962C8B-B14F-4D97-AF65-F5344CB8AC3E}">
        <p14:creationId xmlns:p14="http://schemas.microsoft.com/office/powerpoint/2010/main" val="159720437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122090" y="2332653"/>
            <a:ext cx="12988212" cy="11197768"/>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ext Placeholder 2"/>
          <p:cNvSpPr>
            <a:spLocks noGrp="1"/>
          </p:cNvSpPr>
          <p:nvPr>
            <p:ph type="body" sz="quarter" idx="10"/>
          </p:nvPr>
        </p:nvSpPr>
        <p:spPr/>
        <p:txBody>
          <a:bodyPr/>
          <a:lstStyle/>
          <a:p>
            <a:r>
              <a:rPr lang="en-AU" sz="6000" dirty="0"/>
              <a:t>Spark and Hadoop are components </a:t>
            </a:r>
            <a:br>
              <a:rPr lang="en-AU" sz="6000" dirty="0"/>
            </a:br>
            <a:r>
              <a:rPr lang="en-AU" sz="6000" dirty="0"/>
              <a:t>of a next generation </a:t>
            </a:r>
            <a:r>
              <a:rPr lang="en-AU" sz="6000" dirty="0" smtClean="0"/>
              <a:t>platform</a:t>
            </a:r>
            <a:endParaRPr lang="en-AU" sz="6000" dirty="0"/>
          </a:p>
        </p:txBody>
      </p:sp>
      <p:pic>
        <p:nvPicPr>
          <p:cNvPr id="6" name="Picture 5"/>
          <p:cNvPicPr>
            <a:picLocks noChangeAspect="1"/>
          </p:cNvPicPr>
          <p:nvPr/>
        </p:nvPicPr>
        <p:blipFill>
          <a:blip r:embed="rId2"/>
          <a:stretch>
            <a:fillRect/>
          </a:stretch>
        </p:blipFill>
        <p:spPr>
          <a:xfrm>
            <a:off x="20818954" y="11413565"/>
            <a:ext cx="1214427" cy="884188"/>
          </a:xfrm>
          <a:prstGeom prst="rect">
            <a:avLst/>
          </a:prstGeom>
        </p:spPr>
      </p:pic>
      <p:pic>
        <p:nvPicPr>
          <p:cNvPr id="7" name="Picture 6"/>
          <p:cNvPicPr>
            <a:picLocks noChangeAspect="1"/>
          </p:cNvPicPr>
          <p:nvPr/>
        </p:nvPicPr>
        <p:blipFill>
          <a:blip r:embed="rId3"/>
          <a:stretch>
            <a:fillRect/>
          </a:stretch>
        </p:blipFill>
        <p:spPr>
          <a:xfrm>
            <a:off x="17688701" y="11348524"/>
            <a:ext cx="1054635" cy="1049308"/>
          </a:xfrm>
          <a:prstGeom prst="rect">
            <a:avLst/>
          </a:prstGeom>
        </p:spPr>
      </p:pic>
      <p:pic>
        <p:nvPicPr>
          <p:cNvPr id="8" name="Picture 7"/>
          <p:cNvPicPr>
            <a:picLocks noChangeAspect="1"/>
          </p:cNvPicPr>
          <p:nvPr/>
        </p:nvPicPr>
        <p:blipFill>
          <a:blip r:embed="rId4"/>
          <a:stretch>
            <a:fillRect/>
          </a:stretch>
        </p:blipFill>
        <p:spPr>
          <a:xfrm>
            <a:off x="14521556" y="11243886"/>
            <a:ext cx="889515" cy="1209101"/>
          </a:xfrm>
          <a:prstGeom prst="rect">
            <a:avLst/>
          </a:prstGeom>
        </p:spPr>
      </p:pic>
      <p:pic>
        <p:nvPicPr>
          <p:cNvPr id="1026" name="Picture 2" descr="http://4.bp.blogspot.com/-I0axnU4z8yE/UQ2d43PZm6I/AAAAAAAAAKU/Zrssv8gH0CI/s1600/nosql-bigdata.png"/>
          <p:cNvPicPr>
            <a:picLocks noChangeAspect="1" noChangeArrowheads="1"/>
          </p:cNvPicPr>
          <p:nvPr/>
        </p:nvPicPr>
        <p:blipFill>
          <a:blip r:embed="rId5">
            <a:duotone>
              <a:prstClr val="black"/>
              <a:srgbClr val="5F93CE">
                <a:tint val="45000"/>
                <a:satMod val="400000"/>
              </a:srgbClr>
            </a:duotone>
            <a:extLst>
              <a:ext uri="{28A0092B-C50C-407E-A947-70E740481C1C}">
                <a14:useLocalDpi xmlns:a14="http://schemas.microsoft.com/office/drawing/2010/main" val="0"/>
              </a:ext>
            </a:extLst>
          </a:blip>
          <a:srcRect/>
          <a:stretch>
            <a:fillRect/>
          </a:stretch>
        </p:blipFill>
        <p:spPr bwMode="auto">
          <a:xfrm>
            <a:off x="19849107" y="7139872"/>
            <a:ext cx="2884107" cy="17046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34"/>
          <p:cNvPicPr>
            <a:picLocks noChangeAspect="1"/>
          </p:cNvPicPr>
          <p:nvPr/>
        </p:nvPicPr>
        <p:blipFill>
          <a:blip r:embed="rId6">
            <a:duotone>
              <a:prstClr val="black"/>
              <a:srgbClr val="5F93CE">
                <a:tint val="45000"/>
                <a:satMod val="400000"/>
              </a:srgbClr>
            </a:duotone>
            <a:extLst>
              <a:ext uri="{28A0092B-C50C-407E-A947-70E740481C1C}">
                <a14:useLocalDpi xmlns:a14="http://schemas.microsoft.com/office/drawing/2010/main" val="0"/>
              </a:ext>
            </a:extLst>
          </a:blip>
          <a:srcRect/>
          <a:stretch>
            <a:fillRect/>
          </a:stretch>
        </p:blipFill>
        <p:spPr bwMode="auto">
          <a:xfrm>
            <a:off x="13431346" y="6686725"/>
            <a:ext cx="3535341" cy="26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3156147" y="9195904"/>
            <a:ext cx="9950290" cy="636712"/>
          </a:xfrm>
          <a:prstGeom prst="rect">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Metadata Management (Location Transparency)</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5" name="Rectangle 14"/>
          <p:cNvSpPr/>
          <p:nvPr/>
        </p:nvSpPr>
        <p:spPr>
          <a:xfrm>
            <a:off x="13156147" y="2674367"/>
            <a:ext cx="9950290" cy="1129154"/>
          </a:xfrm>
          <a:prstGeom prst="rect">
            <a:avLst/>
          </a:prstGeom>
          <a:solidFill>
            <a:srgbClr val="4581D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Third Party Query, Reporting, Modelling Tools</a:t>
            </a:r>
            <a:r>
              <a:rPr kumimoji="0" lang="en-AU" sz="3200" b="0" i="0" u="none" strike="noStrike" cap="none" spc="0" normalizeH="0" dirty="0" smtClean="0">
                <a:ln>
                  <a:noFill/>
                </a:ln>
                <a:solidFill>
                  <a:srgbClr val="FFFFFF"/>
                </a:solidFill>
                <a:effectLst/>
                <a:uFillTx/>
                <a:latin typeface="+mn-lt"/>
                <a:ea typeface="+mn-ea"/>
                <a:cs typeface="+mn-cs"/>
                <a:sym typeface="Helvetica Light"/>
              </a:rPr>
              <a:t> </a:t>
            </a:r>
            <a:br>
              <a:rPr kumimoji="0" lang="en-AU" sz="3200" b="0" i="0" u="none" strike="noStrike" cap="none" spc="0" normalizeH="0" dirty="0" smtClean="0">
                <a:ln>
                  <a:noFill/>
                </a:ln>
                <a:solidFill>
                  <a:srgbClr val="FFFFFF"/>
                </a:solidFill>
                <a:effectLst/>
                <a:uFillTx/>
                <a:latin typeface="+mn-lt"/>
                <a:ea typeface="+mn-ea"/>
                <a:cs typeface="+mn-cs"/>
                <a:sym typeface="Helvetica Light"/>
              </a:rPr>
            </a:br>
            <a:r>
              <a:rPr kumimoji="0" lang="en-AU" sz="3200" b="0" i="0" u="none" strike="noStrike" cap="none" spc="0" normalizeH="0" dirty="0" smtClean="0">
                <a:ln>
                  <a:noFill/>
                </a:ln>
                <a:solidFill>
                  <a:srgbClr val="FFFFFF"/>
                </a:solidFill>
                <a:effectLst/>
                <a:uFillTx/>
                <a:latin typeface="+mn-lt"/>
                <a:ea typeface="+mn-ea"/>
                <a:cs typeface="+mn-cs"/>
                <a:sym typeface="Helvetica Light"/>
              </a:rPr>
              <a:t>(Freedom to Use All Tools)</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Rectangle 15"/>
          <p:cNvSpPr/>
          <p:nvPr/>
        </p:nvSpPr>
        <p:spPr>
          <a:xfrm rot="16200000">
            <a:off x="11089175" y="3561089"/>
            <a:ext cx="2410156" cy="636712"/>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chemeClr val="bg1"/>
                </a:solidFill>
                <a:effectLst/>
                <a:uFillTx/>
                <a:latin typeface="+mn-lt"/>
                <a:ea typeface="+mn-ea"/>
                <a:cs typeface="+mn-cs"/>
                <a:sym typeface="Helvetica Light"/>
              </a:rPr>
              <a:t>Tools</a:t>
            </a:r>
            <a:endParaRPr kumimoji="0" lang="en-AU" sz="3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27" name="Rectangle 26"/>
          <p:cNvSpPr/>
          <p:nvPr/>
        </p:nvSpPr>
        <p:spPr>
          <a:xfrm>
            <a:off x="13156147" y="3955370"/>
            <a:ext cx="9950290" cy="1129154"/>
          </a:xfrm>
          <a:prstGeom prst="rect">
            <a:avLst/>
          </a:prstGeom>
          <a:solidFill>
            <a:srgbClr val="4581D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Distributed Query and Algorithms</a:t>
            </a:r>
            <a:br>
              <a:rPr kumimoji="0" lang="en-AU"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(SQL,</a:t>
            </a:r>
            <a:r>
              <a:rPr kumimoji="0" lang="en-AU" sz="3200" b="0" i="0" u="none" strike="noStrike" cap="none" spc="0" normalizeH="0" dirty="0" smtClean="0">
                <a:ln>
                  <a:noFill/>
                </a:ln>
                <a:solidFill>
                  <a:srgbClr val="FFFFFF"/>
                </a:solidFill>
                <a:effectLst/>
                <a:uFillTx/>
                <a:latin typeface="+mn-lt"/>
                <a:ea typeface="+mn-ea"/>
                <a:cs typeface="+mn-cs"/>
                <a:sym typeface="Helvetica Light"/>
              </a:rPr>
              <a:t> R, Machine Learning, Matching)</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p:cNvSpPr/>
          <p:nvPr/>
        </p:nvSpPr>
        <p:spPr>
          <a:xfrm>
            <a:off x="13156147" y="10315577"/>
            <a:ext cx="9950290" cy="636712"/>
          </a:xfrm>
          <a:prstGeom prst="rect">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Massively-Parallel Grid Architecture</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p:cNvSpPr/>
          <p:nvPr/>
        </p:nvSpPr>
        <p:spPr>
          <a:xfrm rot="16200000">
            <a:off x="10131816" y="7391000"/>
            <a:ext cx="4324874" cy="636712"/>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chemeClr val="bg1"/>
                </a:solidFill>
                <a:effectLst/>
                <a:uFillTx/>
                <a:latin typeface="+mn-lt"/>
                <a:ea typeface="+mn-ea"/>
                <a:cs typeface="+mn-cs"/>
                <a:sym typeface="Helvetica Light"/>
              </a:rPr>
              <a:t>Processing</a:t>
            </a:r>
            <a:endParaRPr kumimoji="0" lang="en-AU" sz="3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30" name="Rectangle 29"/>
          <p:cNvSpPr/>
          <p:nvPr/>
        </p:nvSpPr>
        <p:spPr>
          <a:xfrm rot="16200000">
            <a:off x="11134745" y="11175340"/>
            <a:ext cx="2319017" cy="636712"/>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chemeClr val="bg1"/>
                </a:solidFill>
                <a:effectLst/>
                <a:uFillTx/>
                <a:latin typeface="+mn-lt"/>
                <a:ea typeface="+mn-ea"/>
                <a:cs typeface="+mn-cs"/>
                <a:sym typeface="Helvetica Light"/>
              </a:rPr>
              <a:t>Data</a:t>
            </a:r>
            <a:endParaRPr kumimoji="0" lang="en-AU" sz="3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31" name="Rectangle 30"/>
          <p:cNvSpPr/>
          <p:nvPr/>
        </p:nvSpPr>
        <p:spPr>
          <a:xfrm>
            <a:off x="13680035" y="12401267"/>
            <a:ext cx="2572555" cy="11291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File / Object Store</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2" name="Rectangle 31"/>
          <p:cNvSpPr/>
          <p:nvPr/>
        </p:nvSpPr>
        <p:spPr>
          <a:xfrm>
            <a:off x="17085651" y="12419934"/>
            <a:ext cx="2128781" cy="11291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Relational</a:t>
            </a:r>
            <a:br>
              <a:rPr kumimoji="0" lang="en-AU"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Data</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3" name="Rectangle 32"/>
          <p:cNvSpPr/>
          <p:nvPr/>
        </p:nvSpPr>
        <p:spPr>
          <a:xfrm>
            <a:off x="20162841" y="12419934"/>
            <a:ext cx="2526651" cy="11291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latin typeface="+mn-lt"/>
                <a:ea typeface="+mn-ea"/>
                <a:cs typeface="+mn-cs"/>
                <a:sym typeface="Helvetica Light"/>
              </a:rPr>
              <a:t>Data</a:t>
            </a:r>
            <a:r>
              <a:rPr kumimoji="0" lang="en-AU" sz="3200" b="0" i="0" u="none" strike="noStrike" cap="none" spc="0" normalizeH="0" dirty="0" smtClean="0">
                <a:ln>
                  <a:noFill/>
                </a:ln>
                <a:solidFill>
                  <a:srgbClr val="FFFFFF"/>
                </a:solidFill>
                <a:effectLst/>
                <a:uFillTx/>
                <a:latin typeface="+mn-lt"/>
                <a:ea typeface="+mn-ea"/>
                <a:cs typeface="+mn-cs"/>
                <a:sym typeface="Helvetica Light"/>
              </a:rPr>
              <a:t> </a:t>
            </a:r>
            <a:br>
              <a:rPr kumimoji="0" lang="en-AU" sz="3200" b="0" i="0" u="none" strike="noStrike" cap="none" spc="0" normalizeH="0" dirty="0" smtClean="0">
                <a:ln>
                  <a:noFill/>
                </a:ln>
                <a:solidFill>
                  <a:srgbClr val="FFFFFF"/>
                </a:solidFill>
                <a:effectLst/>
                <a:uFillTx/>
                <a:latin typeface="+mn-lt"/>
                <a:ea typeface="+mn-ea"/>
                <a:cs typeface="+mn-cs"/>
                <a:sym typeface="Helvetica Light"/>
              </a:rPr>
            </a:br>
            <a:r>
              <a:rPr kumimoji="0" lang="en-AU" sz="3200" b="0" i="0" u="none" strike="noStrike" cap="none" spc="0" normalizeH="0" dirty="0" smtClean="0">
                <a:ln>
                  <a:noFill/>
                </a:ln>
                <a:solidFill>
                  <a:srgbClr val="FFFFFF"/>
                </a:solidFill>
                <a:effectLst/>
                <a:uFillTx/>
                <a:latin typeface="+mn-lt"/>
                <a:ea typeface="+mn-ea"/>
                <a:cs typeface="+mn-cs"/>
                <a:sym typeface="Helvetica Light"/>
              </a:rPr>
              <a:t>as a Service</a:t>
            </a:r>
            <a:endParaRPr kumimoji="0" lang="en-AU" sz="32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25" name="Group 24"/>
          <p:cNvGrpSpPr/>
          <p:nvPr/>
        </p:nvGrpSpPr>
        <p:grpSpPr>
          <a:xfrm>
            <a:off x="17197617" y="7174861"/>
            <a:ext cx="2103139" cy="1634672"/>
            <a:chOff x="6677406" y="6048524"/>
            <a:chExt cx="2103139" cy="1634672"/>
          </a:xfrm>
        </p:grpSpPr>
        <p:sp>
          <p:nvSpPr>
            <p:cNvPr id="34" name="Flowchart: Magnetic Disk 33"/>
            <p:cNvSpPr/>
            <p:nvPr/>
          </p:nvSpPr>
          <p:spPr>
            <a:xfrm>
              <a:off x="7251592" y="6726550"/>
              <a:ext cx="967221" cy="432930"/>
            </a:xfrm>
            <a:prstGeom prst="flowChartMagneticDisk">
              <a:avLst/>
            </a:prstGeom>
            <a:solidFill>
              <a:srgbClr val="81ACD7"/>
            </a:solidFill>
            <a:ln w="12700" cap="flat">
              <a:solidFill>
                <a:srgbClr val="003F68"/>
              </a:solidFill>
              <a:miter lim="400000"/>
            </a:ln>
            <a:effectLst>
              <a:outerShdw blurRad="50800" dist="25400" dir="5400000" rotWithShape="0">
                <a:srgbClr val="000000">
                  <a:alpha val="50000"/>
                </a:srgbClr>
              </a:outerShdw>
            </a:effectLst>
            <a:scene3d>
              <a:camera prst="orthographicFront"/>
              <a:lightRig rig="harsh" dir="t"/>
            </a:scene3d>
            <a:sp3d prstMaterial="dkEdge"/>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35" name="Flowchart: Magnetic Disk 34"/>
            <p:cNvSpPr/>
            <p:nvPr/>
          </p:nvSpPr>
          <p:spPr>
            <a:xfrm>
              <a:off x="7248480" y="6387536"/>
              <a:ext cx="967221" cy="432930"/>
            </a:xfrm>
            <a:prstGeom prst="flowChartMagneticDisk">
              <a:avLst/>
            </a:prstGeom>
            <a:solidFill>
              <a:srgbClr val="81ACD7"/>
            </a:solidFill>
            <a:ln w="12700" cap="flat">
              <a:solidFill>
                <a:srgbClr val="003F68"/>
              </a:solidFill>
              <a:miter lim="400000"/>
            </a:ln>
            <a:effectLst>
              <a:outerShdw blurRad="50800" dist="25400" dir="5400000" rotWithShape="0">
                <a:srgbClr val="000000">
                  <a:alpha val="50000"/>
                </a:srgbClr>
              </a:outerShdw>
            </a:effectLst>
            <a:scene3d>
              <a:camera prst="orthographicFront"/>
              <a:lightRig rig="harsh" dir="t"/>
            </a:scene3d>
            <a:sp3d prstMaterial="dkEdge"/>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36" name="Flowchart: Magnetic Disk 35"/>
            <p:cNvSpPr/>
            <p:nvPr/>
          </p:nvSpPr>
          <p:spPr>
            <a:xfrm>
              <a:off x="7245368" y="6048524"/>
              <a:ext cx="967221" cy="432930"/>
            </a:xfrm>
            <a:prstGeom prst="flowChartMagneticDisk">
              <a:avLst/>
            </a:prstGeom>
            <a:solidFill>
              <a:srgbClr val="81ACD7"/>
            </a:solidFill>
            <a:ln w="12700" cap="flat">
              <a:solidFill>
                <a:srgbClr val="003F68"/>
              </a:solidFill>
              <a:miter lim="400000"/>
            </a:ln>
            <a:effectLst>
              <a:outerShdw blurRad="50800" dist="25400" dir="5400000" rotWithShape="0">
                <a:srgbClr val="000000">
                  <a:alpha val="50000"/>
                </a:srgbClr>
              </a:outerShdw>
            </a:effectLst>
            <a:scene3d>
              <a:camera prst="orthographicFront"/>
              <a:lightRig rig="harsh" dir="t"/>
            </a:scene3d>
            <a:sp3d prstMaterial="dkEdge"/>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37" name="TextBox 36"/>
            <p:cNvSpPr txBox="1"/>
            <p:nvPr/>
          </p:nvSpPr>
          <p:spPr>
            <a:xfrm>
              <a:off x="6677406" y="7169595"/>
              <a:ext cx="2103139" cy="513601"/>
            </a:xfrm>
            <a:prstGeom prst="rect">
              <a:avLst/>
            </a:prstGeom>
            <a:noFill/>
            <a:ln w="12700" cap="flat">
              <a:noFill/>
              <a:miter lim="400000"/>
            </a:ln>
            <a:effectLst/>
            <a:scene3d>
              <a:camera prst="orthographicFront"/>
              <a:lightRig rig="harsh" dir="t"/>
            </a:scene3d>
            <a:sp3d prstMaterial="matte"/>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spAutoFit/>
            </a:bodyPr>
            <a:lstStyle>
              <a:lvl1pPr marL="0" marR="0" indent="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defRPr>
              </a:lvl1pPr>
            </a:lstStyle>
            <a:p>
              <a:r>
                <a:rPr lang="en-AU" sz="2400" dirty="0"/>
                <a:t>Distributed</a:t>
              </a:r>
            </a:p>
          </p:txBody>
        </p:sp>
      </p:grpSp>
      <p:sp>
        <p:nvSpPr>
          <p:cNvPr id="40" name="Round Same Side Corner Rectangle 39"/>
          <p:cNvSpPr/>
          <p:nvPr/>
        </p:nvSpPr>
        <p:spPr>
          <a:xfrm rot="5400000">
            <a:off x="6449146" y="501488"/>
            <a:ext cx="1748406" cy="7073520"/>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41" name="Round Same Side Corner Rectangle 4"/>
          <p:cNvSpPr/>
          <p:nvPr/>
        </p:nvSpPr>
        <p:spPr>
          <a:xfrm>
            <a:off x="4048568" y="3249394"/>
            <a:ext cx="6550241" cy="157770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3200" kern="1200" dirty="0" smtClean="0">
                <a:solidFill>
                  <a:schemeClr val="tx1"/>
                </a:solidFill>
                <a:latin typeface="+mj-lt"/>
                <a:ea typeface="Helvetica Neue Light"/>
                <a:cs typeface="Helvetica Neue Light"/>
                <a:sym typeface="Helvetica Neue Light"/>
              </a:rPr>
              <a:t>Makes it easier to access and work with </a:t>
            </a:r>
            <a:r>
              <a:rPr lang="en-US" sz="3200" kern="1200" dirty="0" smtClean="0">
                <a:solidFill>
                  <a:schemeClr val="tx1"/>
                </a:solidFill>
                <a:latin typeface="+mj-lt"/>
                <a:ea typeface="Helvetica Neue Medium"/>
                <a:cs typeface="Helvetica Neue Medium"/>
                <a:sym typeface="Helvetica Neue Medium"/>
              </a:rPr>
              <a:t>all</a:t>
            </a:r>
            <a:r>
              <a:rPr lang="en-US" sz="3200" kern="1200" dirty="0" smtClean="0">
                <a:solidFill>
                  <a:schemeClr val="tx1"/>
                </a:solidFill>
                <a:latin typeface="+mj-lt"/>
                <a:ea typeface="Helvetica Neue Light"/>
                <a:cs typeface="Helvetica Neue Light"/>
                <a:sym typeface="Helvetica Neue Light"/>
              </a:rPr>
              <a:t> </a:t>
            </a:r>
            <a:r>
              <a:rPr lang="en-US" sz="3200" kern="1200" dirty="0" smtClean="0">
                <a:solidFill>
                  <a:schemeClr val="tx1"/>
                </a:solidFill>
                <a:latin typeface="+mj-lt"/>
                <a:ea typeface="Helvetica Neue Medium"/>
                <a:cs typeface="Helvetica Neue Medium"/>
                <a:sym typeface="Helvetica Neue Medium"/>
              </a:rPr>
              <a:t>data</a:t>
            </a:r>
            <a:endParaRPr lang="en-US" sz="3200" kern="1200" dirty="0">
              <a:solidFill>
                <a:schemeClr val="tx1"/>
              </a:solidFill>
              <a:latin typeface="+mj-lt"/>
            </a:endParaRPr>
          </a:p>
        </p:txBody>
      </p:sp>
      <p:sp>
        <p:nvSpPr>
          <p:cNvPr id="43" name="Rounded Rectangle 42"/>
          <p:cNvSpPr/>
          <p:nvPr/>
        </p:nvSpPr>
        <p:spPr>
          <a:xfrm>
            <a:off x="1200571" y="2945491"/>
            <a:ext cx="2586017" cy="2185507"/>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44" name="Rounded Rectangle 6"/>
          <p:cNvSpPr/>
          <p:nvPr/>
        </p:nvSpPr>
        <p:spPr>
          <a:xfrm>
            <a:off x="1307259" y="3052179"/>
            <a:ext cx="2372640" cy="197213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9600" kern="1200" dirty="0" smtClean="0">
                <a:latin typeface="+mj-lt"/>
              </a:rPr>
              <a:t>1</a:t>
            </a:r>
            <a:endParaRPr lang="en-US" sz="9600" kern="1200" dirty="0">
              <a:latin typeface="+mj-lt"/>
            </a:endParaRPr>
          </a:p>
        </p:txBody>
      </p:sp>
      <p:sp>
        <p:nvSpPr>
          <p:cNvPr id="46" name="Round Same Side Corner Rectangle 45"/>
          <p:cNvSpPr/>
          <p:nvPr/>
        </p:nvSpPr>
        <p:spPr>
          <a:xfrm rot="5400000">
            <a:off x="6449146" y="2796270"/>
            <a:ext cx="1748406" cy="7073520"/>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47" name="Round Same Side Corner Rectangle 8"/>
          <p:cNvSpPr/>
          <p:nvPr/>
        </p:nvSpPr>
        <p:spPr>
          <a:xfrm>
            <a:off x="4048568" y="5544176"/>
            <a:ext cx="6550241" cy="157770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3200" kern="1200" dirty="0" smtClean="0">
                <a:solidFill>
                  <a:schemeClr val="tx1"/>
                </a:solidFill>
                <a:latin typeface="+mj-lt"/>
                <a:ea typeface="Helvetica Neue Light"/>
                <a:cs typeface="Helvetica Neue Light"/>
                <a:sym typeface="Helvetica Neue Light"/>
              </a:rPr>
              <a:t>Enables rapid development of </a:t>
            </a:r>
            <a:r>
              <a:rPr lang="en-US" sz="3200" kern="1200" dirty="0" smtClean="0">
                <a:solidFill>
                  <a:schemeClr val="tx1"/>
                </a:solidFill>
                <a:latin typeface="+mj-lt"/>
                <a:ea typeface="Helvetica Neue Medium"/>
                <a:cs typeface="Helvetica Neue Medium"/>
                <a:sym typeface="Helvetica Neue Medium"/>
              </a:rPr>
              <a:t>applications infused with analytics</a:t>
            </a:r>
            <a:endParaRPr lang="en-US" sz="3200" kern="1200" dirty="0">
              <a:solidFill>
                <a:schemeClr val="tx1"/>
              </a:solidFill>
              <a:latin typeface="+mj-lt"/>
            </a:endParaRPr>
          </a:p>
        </p:txBody>
      </p:sp>
      <p:sp>
        <p:nvSpPr>
          <p:cNvPr id="49" name="Rounded Rectangle 48"/>
          <p:cNvSpPr/>
          <p:nvPr/>
        </p:nvSpPr>
        <p:spPr>
          <a:xfrm>
            <a:off x="1200571" y="5240275"/>
            <a:ext cx="2586017" cy="2185507"/>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50" name="Rounded Rectangle 10"/>
          <p:cNvSpPr/>
          <p:nvPr/>
        </p:nvSpPr>
        <p:spPr>
          <a:xfrm>
            <a:off x="1307259" y="5346963"/>
            <a:ext cx="2372640" cy="197213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9600" kern="1200" dirty="0" smtClean="0">
                <a:latin typeface="+mj-lt"/>
              </a:rPr>
              <a:t>2</a:t>
            </a:r>
            <a:endParaRPr lang="en-US" sz="9600" kern="1200" dirty="0">
              <a:latin typeface="+mj-lt"/>
            </a:endParaRPr>
          </a:p>
        </p:txBody>
      </p:sp>
      <p:sp>
        <p:nvSpPr>
          <p:cNvPr id="52" name="Round Same Side Corner Rectangle 51"/>
          <p:cNvSpPr/>
          <p:nvPr/>
        </p:nvSpPr>
        <p:spPr>
          <a:xfrm rot="5400000">
            <a:off x="6449146" y="5091052"/>
            <a:ext cx="1748406" cy="7073520"/>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53" name="Round Same Side Corner Rectangle 12"/>
          <p:cNvSpPr/>
          <p:nvPr/>
        </p:nvSpPr>
        <p:spPr>
          <a:xfrm>
            <a:off x="4048568" y="7838959"/>
            <a:ext cx="6550241" cy="157770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3200" kern="1200" dirty="0" smtClean="0">
                <a:solidFill>
                  <a:schemeClr val="tx1"/>
                </a:solidFill>
                <a:latin typeface="+mj-lt"/>
                <a:ea typeface="Helvetica Neue Light"/>
                <a:cs typeface="Helvetica Neue Light"/>
                <a:sym typeface="Helvetica Neue Light"/>
              </a:rPr>
              <a:t>Delivers next generation </a:t>
            </a:r>
            <a:r>
              <a:rPr lang="en-US" sz="3200" kern="1200" dirty="0" smtClean="0">
                <a:solidFill>
                  <a:schemeClr val="tx1"/>
                </a:solidFill>
                <a:latin typeface="+mj-lt"/>
                <a:ea typeface="Helvetica Neue Light"/>
                <a:cs typeface="Helvetica Neue Medium"/>
                <a:sym typeface="Helvetica Neue Light"/>
              </a:rPr>
              <a:t>Machine Learning </a:t>
            </a:r>
            <a:r>
              <a:rPr lang="en-US" sz="3200" kern="1200" dirty="0" smtClean="0">
                <a:solidFill>
                  <a:schemeClr val="tx1"/>
                </a:solidFill>
                <a:latin typeface="+mj-lt"/>
                <a:ea typeface="Helvetica Neue Light"/>
                <a:cs typeface="Helvetica Neue Light"/>
                <a:sym typeface="Helvetica Neue Light"/>
              </a:rPr>
              <a:t>to</a:t>
            </a:r>
            <a:r>
              <a:rPr lang="en-US" sz="3200" kern="1200" dirty="0" smtClean="0">
                <a:solidFill>
                  <a:schemeClr val="tx1"/>
                </a:solidFill>
                <a:latin typeface="+mj-lt"/>
                <a:ea typeface="Helvetica Neue Light"/>
                <a:cs typeface="Helvetica Neue Medium"/>
                <a:sym typeface="Helvetica Neue Light"/>
              </a:rPr>
              <a:t> </a:t>
            </a:r>
            <a:r>
              <a:rPr lang="en-US" sz="3200" kern="1200" dirty="0" smtClean="0">
                <a:solidFill>
                  <a:schemeClr val="tx1"/>
                </a:solidFill>
                <a:latin typeface="+mj-lt"/>
                <a:ea typeface="Helvetica Neue Light"/>
                <a:cs typeface="Helvetica Neue Light"/>
                <a:sym typeface="Helvetica Neue Light"/>
              </a:rPr>
              <a:t>drive business insights</a:t>
            </a:r>
            <a:endParaRPr lang="en-US" sz="3200" kern="1200" dirty="0">
              <a:solidFill>
                <a:schemeClr val="tx1"/>
              </a:solidFill>
              <a:latin typeface="+mj-lt"/>
            </a:endParaRPr>
          </a:p>
        </p:txBody>
      </p:sp>
      <p:sp>
        <p:nvSpPr>
          <p:cNvPr id="55" name="Rounded Rectangle 54"/>
          <p:cNvSpPr/>
          <p:nvPr/>
        </p:nvSpPr>
        <p:spPr>
          <a:xfrm>
            <a:off x="1200571" y="7535059"/>
            <a:ext cx="2586017" cy="2185507"/>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56" name="Rounded Rectangle 14"/>
          <p:cNvSpPr/>
          <p:nvPr/>
        </p:nvSpPr>
        <p:spPr>
          <a:xfrm>
            <a:off x="1307259" y="7641747"/>
            <a:ext cx="2372640" cy="197213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9600" kern="1200" dirty="0" smtClean="0">
                <a:latin typeface="+mj-lt"/>
              </a:rPr>
              <a:t>3</a:t>
            </a:r>
            <a:endParaRPr lang="en-US" sz="9600" kern="1200" dirty="0">
              <a:latin typeface="+mj-lt"/>
            </a:endParaRPr>
          </a:p>
        </p:txBody>
      </p:sp>
      <p:sp>
        <p:nvSpPr>
          <p:cNvPr id="58" name="Round Same Side Corner Rectangle 57"/>
          <p:cNvSpPr/>
          <p:nvPr/>
        </p:nvSpPr>
        <p:spPr>
          <a:xfrm rot="5400000">
            <a:off x="6449146" y="7385837"/>
            <a:ext cx="1748406" cy="7073520"/>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59" name="Round Same Side Corner Rectangle 16"/>
          <p:cNvSpPr/>
          <p:nvPr/>
        </p:nvSpPr>
        <p:spPr>
          <a:xfrm>
            <a:off x="4048568" y="10133744"/>
            <a:ext cx="6550241" cy="157770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3200" kern="1200" dirty="0" smtClean="0">
                <a:solidFill>
                  <a:schemeClr val="tx1"/>
                </a:solidFill>
                <a:latin typeface="+mj-lt"/>
                <a:ea typeface="Helvetica Neue Light"/>
                <a:cs typeface="Helvetica Neue Light"/>
                <a:sym typeface="Helvetica Neue Light"/>
              </a:rPr>
              <a:t>Empowers organizations with </a:t>
            </a:r>
            <a:r>
              <a:rPr lang="en-US" sz="3200" kern="1200" dirty="0" smtClean="0">
                <a:solidFill>
                  <a:schemeClr val="tx1"/>
                </a:solidFill>
                <a:latin typeface="+mj-lt"/>
                <a:ea typeface="Helvetica Neue Light"/>
                <a:cs typeface="Helvetica Neue Medium"/>
                <a:sym typeface="Helvetica Neue Light"/>
              </a:rPr>
              <a:t>integrated componentry </a:t>
            </a:r>
            <a:r>
              <a:rPr lang="en-US" sz="3200" kern="1200" dirty="0" smtClean="0">
                <a:solidFill>
                  <a:schemeClr val="tx1"/>
                </a:solidFill>
                <a:latin typeface="+mj-lt"/>
                <a:ea typeface="Helvetica Neue Light"/>
                <a:cs typeface="Helvetica Neue Light"/>
                <a:sym typeface="Helvetica Neue Light"/>
              </a:rPr>
              <a:t>to reduce cost and deliver more </a:t>
            </a:r>
            <a:endParaRPr lang="en-US" sz="3200" kern="1200" dirty="0">
              <a:solidFill>
                <a:schemeClr val="tx1"/>
              </a:solidFill>
              <a:latin typeface="+mj-lt"/>
            </a:endParaRPr>
          </a:p>
        </p:txBody>
      </p:sp>
      <p:sp>
        <p:nvSpPr>
          <p:cNvPr id="61" name="Rounded Rectangle 60"/>
          <p:cNvSpPr/>
          <p:nvPr/>
        </p:nvSpPr>
        <p:spPr>
          <a:xfrm>
            <a:off x="1200571" y="9829843"/>
            <a:ext cx="2586017" cy="2185507"/>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62" name="Rounded Rectangle 18"/>
          <p:cNvSpPr/>
          <p:nvPr/>
        </p:nvSpPr>
        <p:spPr>
          <a:xfrm>
            <a:off x="1307259" y="9936531"/>
            <a:ext cx="2372640" cy="197213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9600" kern="1200" dirty="0" smtClean="0">
                <a:latin typeface="+mj-lt"/>
              </a:rPr>
              <a:t>4</a:t>
            </a:r>
            <a:endParaRPr lang="en-US" sz="9600" kern="1200" dirty="0">
              <a:latin typeface="+mj-lt"/>
            </a:endParaRPr>
          </a:p>
        </p:txBody>
      </p:sp>
      <p:pic>
        <p:nvPicPr>
          <p:cNvPr id="38" name="Picture 37"/>
          <p:cNvPicPr>
            <a:picLocks noChangeAspect="1"/>
          </p:cNvPicPr>
          <p:nvPr/>
        </p:nvPicPr>
        <p:blipFill>
          <a:blip r:embed="rId7">
            <a:duotone>
              <a:prstClr val="black"/>
              <a:srgbClr val="5F93CE">
                <a:tint val="45000"/>
                <a:satMod val="400000"/>
              </a:srgbClr>
            </a:duotone>
          </a:blip>
          <a:stretch>
            <a:fillRect/>
          </a:stretch>
        </p:blipFill>
        <p:spPr>
          <a:xfrm>
            <a:off x="16900977" y="5423536"/>
            <a:ext cx="2696418" cy="1402137"/>
          </a:xfrm>
          <a:prstGeom prst="rect">
            <a:avLst/>
          </a:prstGeom>
        </p:spPr>
      </p:pic>
    </p:spTree>
    <p:extLst>
      <p:ext uri="{BB962C8B-B14F-4D97-AF65-F5344CB8AC3E}">
        <p14:creationId xmlns:p14="http://schemas.microsoft.com/office/powerpoint/2010/main" val="424746069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AU" sz="6000" dirty="0" smtClean="0"/>
              <a:t>IBM Analytics Operation System</a:t>
            </a:r>
            <a:br>
              <a:rPr lang="en-AU" sz="6000" dirty="0" smtClean="0"/>
            </a:br>
            <a:r>
              <a:rPr lang="en-AU" sz="6000" dirty="0" smtClean="0"/>
              <a:t>Architecture (1 of 5)</a:t>
            </a:r>
            <a:endParaRPr lang="en-AU" sz="6000" dirty="0"/>
          </a:p>
        </p:txBody>
      </p:sp>
      <p:sp>
        <p:nvSpPr>
          <p:cNvPr id="70" name="Round Same Side Corner Rectangle 69"/>
          <p:cNvSpPr/>
          <p:nvPr/>
        </p:nvSpPr>
        <p:spPr>
          <a:xfrm rot="5400000">
            <a:off x="5384225" y="1055962"/>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1" name="Round Same Side Corner Rectangle 4"/>
          <p:cNvSpPr/>
          <p:nvPr/>
        </p:nvSpPr>
        <p:spPr>
          <a:xfrm>
            <a:off x="3434068" y="3288278"/>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Fluid Data Query and Algorithms drive data location independence</a:t>
            </a:r>
            <a:endParaRPr lang="en-US" sz="2700" kern="1200" dirty="0">
              <a:solidFill>
                <a:schemeClr val="tx1"/>
              </a:solidFill>
              <a:latin typeface="+mj-lt"/>
            </a:endParaRPr>
          </a:p>
        </p:txBody>
      </p:sp>
      <p:sp>
        <p:nvSpPr>
          <p:cNvPr id="72" name="Rounded Rectangle 71"/>
          <p:cNvSpPr/>
          <p:nvPr/>
        </p:nvSpPr>
        <p:spPr>
          <a:xfrm>
            <a:off x="1120442" y="3041396"/>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73" name="Rounded Rectangle 6"/>
          <p:cNvSpPr/>
          <p:nvPr/>
        </p:nvSpPr>
        <p:spPr>
          <a:xfrm>
            <a:off x="1207112" y="3128066"/>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1</a:t>
            </a:r>
            <a:endParaRPr lang="en-US" sz="8800" kern="1200" dirty="0">
              <a:latin typeface="+mj-lt"/>
            </a:endParaRPr>
          </a:p>
        </p:txBody>
      </p:sp>
      <p:grpSp>
        <p:nvGrpSpPr>
          <p:cNvPr id="42" name="Group 41"/>
          <p:cNvGrpSpPr/>
          <p:nvPr/>
        </p:nvGrpSpPr>
        <p:grpSpPr>
          <a:xfrm>
            <a:off x="9440057" y="3041396"/>
            <a:ext cx="14266737" cy="9161606"/>
            <a:chOff x="9440057" y="3041396"/>
            <a:chExt cx="14266737" cy="9161606"/>
          </a:xfrm>
        </p:grpSpPr>
        <p:grpSp>
          <p:nvGrpSpPr>
            <p:cNvPr id="43" name="Group 42"/>
            <p:cNvGrpSpPr/>
            <p:nvPr/>
          </p:nvGrpSpPr>
          <p:grpSpPr>
            <a:xfrm>
              <a:off x="9482782" y="4964721"/>
              <a:ext cx="2857643" cy="3727138"/>
              <a:chOff x="1174156" y="6797793"/>
              <a:chExt cx="2857643" cy="3727138"/>
            </a:xfrm>
          </p:grpSpPr>
          <p:sp>
            <p:nvSpPr>
              <p:cNvPr id="75" name="Pentagon 74"/>
              <p:cNvSpPr/>
              <p:nvPr/>
            </p:nvSpPr>
            <p:spPr>
              <a:xfrm rot="5400000">
                <a:off x="739409" y="7232540"/>
                <a:ext cx="3727138" cy="2857643"/>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Integration</a:t>
                </a:r>
              </a:p>
            </p:txBody>
          </p:sp>
          <p:sp>
            <p:nvSpPr>
              <p:cNvPr id="76" name="Rectangle 75"/>
              <p:cNvSpPr/>
              <p:nvPr/>
            </p:nvSpPr>
            <p:spPr>
              <a:xfrm>
                <a:off x="1318727" y="7569389"/>
                <a:ext cx="2562808"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b="1" dirty="0">
                    <a:solidFill>
                      <a:srgbClr val="FDD00A"/>
                    </a:solidFill>
                  </a:rPr>
                  <a:t>ANSI BigSQL</a:t>
                </a:r>
              </a:p>
              <a:p>
                <a:pPr marL="171450" indent="-171450" algn="l" rtl="0" latinLnBrk="1" hangingPunct="0">
                  <a:lnSpc>
                    <a:spcPct val="150000"/>
                  </a:lnSpc>
                  <a:buFont typeface="Arial" panose="020B0604020202020204" pitchFamily="34" charset="0"/>
                  <a:buChar char="•"/>
                </a:pPr>
                <a:r>
                  <a:rPr lang="en-AU" sz="1800" dirty="0">
                    <a:solidFill>
                      <a:srgbClr val="FFFFFF"/>
                    </a:solidFill>
                  </a:rPr>
                  <a:t>Data Streaming</a:t>
                </a:r>
              </a:p>
              <a:p>
                <a:pPr marL="171450" indent="-171450" algn="l" rtl="0" latinLnBrk="1" hangingPunct="0">
                  <a:lnSpc>
                    <a:spcPct val="150000"/>
                  </a:lnSpc>
                  <a:buFont typeface="Arial" panose="020B0604020202020204" pitchFamily="34" charset="0"/>
                  <a:buChar char="•"/>
                </a:pPr>
                <a:r>
                  <a:rPr lang="en-AU" sz="1800" dirty="0">
                    <a:solidFill>
                      <a:srgbClr val="FFFFFF"/>
                    </a:solidFill>
                  </a:rPr>
                  <a:t>In-Hadoop ETL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Advanced Metadata Management</a:t>
                </a:r>
                <a:endParaRPr lang="en-AU" sz="1800" dirty="0">
                  <a:solidFill>
                    <a:srgbClr val="FFFFFF"/>
                  </a:solidFill>
                </a:endParaRPr>
              </a:p>
            </p:txBody>
          </p:sp>
        </p:grpSp>
        <p:grpSp>
          <p:nvGrpSpPr>
            <p:cNvPr id="44" name="Group 43"/>
            <p:cNvGrpSpPr/>
            <p:nvPr/>
          </p:nvGrpSpPr>
          <p:grpSpPr>
            <a:xfrm>
              <a:off x="12640860" y="4964721"/>
              <a:ext cx="3167770" cy="3727138"/>
              <a:chOff x="5906895" y="12450330"/>
              <a:chExt cx="2920958" cy="3727138"/>
            </a:xfrm>
          </p:grpSpPr>
          <p:sp>
            <p:nvSpPr>
              <p:cNvPr id="69" name="Pentagon 68"/>
              <p:cNvSpPr/>
              <p:nvPr/>
            </p:nvSpPr>
            <p:spPr>
              <a:xfrm rot="5400000">
                <a:off x="5503805"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Governance</a:t>
                </a:r>
              </a:p>
            </p:txBody>
          </p:sp>
          <p:sp>
            <p:nvSpPr>
              <p:cNvPr id="74" name="Rectangle 73"/>
              <p:cNvSpPr/>
              <p:nvPr/>
            </p:nvSpPr>
            <p:spPr>
              <a:xfrm>
                <a:off x="5998768" y="13221926"/>
                <a:ext cx="2795404" cy="2169825"/>
              </a:xfrm>
              <a:prstGeom prst="rect">
                <a:avLst/>
              </a:prstGeom>
            </p:spPr>
            <p:txBody>
              <a:bodyPr wrap="square" rIns="0">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Classify, Validate, </a:t>
                </a:r>
                <a:br>
                  <a:rPr lang="en-AU" sz="1800" dirty="0" smtClean="0">
                    <a:solidFill>
                      <a:srgbClr val="FFFFFF"/>
                    </a:solidFill>
                  </a:rPr>
                </a:br>
                <a:r>
                  <a:rPr lang="en-AU" sz="1800" dirty="0" smtClean="0">
                    <a:solidFill>
                      <a:srgbClr val="FFFFFF"/>
                    </a:solidFill>
                  </a:rPr>
                  <a:t>Cleanse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Master Data Management</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Lineage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Privacy</a:t>
                </a:r>
                <a:endParaRPr lang="en-AU" sz="1800" dirty="0">
                  <a:solidFill>
                    <a:srgbClr val="FFFFFF"/>
                  </a:solidFill>
                </a:endParaRPr>
              </a:p>
            </p:txBody>
          </p:sp>
        </p:grpSp>
        <p:grpSp>
          <p:nvGrpSpPr>
            <p:cNvPr id="45" name="Group 44"/>
            <p:cNvGrpSpPr/>
            <p:nvPr/>
          </p:nvGrpSpPr>
          <p:grpSpPr>
            <a:xfrm>
              <a:off x="15962945" y="4964721"/>
              <a:ext cx="4455783" cy="3727138"/>
              <a:chOff x="9283480" y="12450331"/>
              <a:chExt cx="4282540" cy="3727138"/>
            </a:xfrm>
          </p:grpSpPr>
          <p:sp>
            <p:nvSpPr>
              <p:cNvPr id="67" name="Pentagon 66"/>
              <p:cNvSpPr/>
              <p:nvPr/>
            </p:nvSpPr>
            <p:spPr>
              <a:xfrm rot="5400000">
                <a:off x="9477551" y="12256261"/>
                <a:ext cx="3727138" cy="4115278"/>
              </a:xfrm>
              <a:prstGeom prst="homePlate">
                <a:avLst>
                  <a:gd name="adj" fmla="val 21375"/>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Advanced Analytics</a:t>
                </a:r>
              </a:p>
            </p:txBody>
          </p:sp>
          <p:sp>
            <p:nvSpPr>
              <p:cNvPr id="68" name="Rectangle 67"/>
              <p:cNvSpPr/>
              <p:nvPr/>
            </p:nvSpPr>
            <p:spPr>
              <a:xfrm>
                <a:off x="9283480" y="13221927"/>
                <a:ext cx="4282540"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b="1" dirty="0" smtClean="0">
                    <a:solidFill>
                      <a:srgbClr val="FDD00A"/>
                    </a:solidFill>
                  </a:rPr>
                  <a:t>Scalable BigR for Machine Learning</a:t>
                </a:r>
              </a:p>
              <a:p>
                <a:pPr marL="171450" indent="-171450" algn="l" rtl="0" latinLnBrk="1" hangingPunct="0">
                  <a:lnSpc>
                    <a:spcPct val="150000"/>
                  </a:lnSpc>
                  <a:buFont typeface="Arial" panose="020B0604020202020204" pitchFamily="34" charset="0"/>
                  <a:buChar char="•"/>
                </a:pPr>
                <a:r>
                  <a:rPr lang="en-AU" sz="1800" b="1" dirty="0" smtClean="0">
                    <a:solidFill>
                      <a:srgbClr val="FDD00A"/>
                    </a:solidFill>
                  </a:rPr>
                  <a:t>Open Source Distributed System ML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Statistical Libs</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Predictive Modelling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Pipeline</a:t>
                </a:r>
                <a:endParaRPr lang="en-AU" sz="1800" dirty="0">
                  <a:solidFill>
                    <a:srgbClr val="FFFFFF"/>
                  </a:solidFill>
                </a:endParaRPr>
              </a:p>
            </p:txBody>
          </p:sp>
        </p:grpSp>
        <p:grpSp>
          <p:nvGrpSpPr>
            <p:cNvPr id="46" name="Group 45"/>
            <p:cNvGrpSpPr/>
            <p:nvPr/>
          </p:nvGrpSpPr>
          <p:grpSpPr>
            <a:xfrm>
              <a:off x="20536769" y="4964721"/>
              <a:ext cx="3011746" cy="3727138"/>
              <a:chOff x="5924461" y="12450330"/>
              <a:chExt cx="2920958" cy="3727138"/>
            </a:xfrm>
          </p:grpSpPr>
          <p:sp>
            <p:nvSpPr>
              <p:cNvPr id="65" name="Pentagon 64"/>
              <p:cNvSpPr/>
              <p:nvPr/>
            </p:nvSpPr>
            <p:spPr>
              <a:xfrm rot="5400000">
                <a:off x="5521371"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Entity Analytics</a:t>
                </a:r>
              </a:p>
            </p:txBody>
          </p:sp>
          <p:sp>
            <p:nvSpPr>
              <p:cNvPr id="66" name="Rectangle 65"/>
              <p:cNvSpPr/>
              <p:nvPr/>
            </p:nvSpPr>
            <p:spPr>
              <a:xfrm>
                <a:off x="6069030" y="13221926"/>
                <a:ext cx="2776388" cy="1338828"/>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Probabilistic Matching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Entity Extract </a:t>
                </a:r>
                <a:br>
                  <a:rPr lang="en-AU" sz="1800" dirty="0" smtClean="0">
                    <a:solidFill>
                      <a:srgbClr val="FFFFFF"/>
                    </a:solidFill>
                  </a:rPr>
                </a:br>
                <a:r>
                  <a:rPr lang="en-AU" sz="1800" dirty="0" smtClean="0">
                    <a:solidFill>
                      <a:srgbClr val="FFFFFF"/>
                    </a:solidFill>
                  </a:rPr>
                  <a:t>/ Resolution</a:t>
                </a:r>
                <a:endParaRPr lang="en-AU" sz="1800" dirty="0">
                  <a:solidFill>
                    <a:srgbClr val="FFFFFF"/>
                  </a:solidFill>
                </a:endParaRPr>
              </a:p>
            </p:txBody>
          </p:sp>
        </p:grpSp>
        <p:sp>
          <p:nvSpPr>
            <p:cNvPr id="47" name="TextBox 46"/>
            <p:cNvSpPr txBox="1"/>
            <p:nvPr/>
          </p:nvSpPr>
          <p:spPr>
            <a:xfrm>
              <a:off x="9603390" y="3041396"/>
              <a:ext cx="13864372" cy="904788"/>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rtl="0" latinLnBrk="1" hangingPunct="0"/>
              <a:r>
                <a:rPr kumimoji="0" lang="en-AU" sz="3200" b="0" i="0" u="none" strike="noStrike" cap="none" spc="0" normalizeH="0" baseline="0" dirty="0" smtClean="0">
                  <a:ln>
                    <a:noFill/>
                  </a:ln>
                  <a:solidFill>
                    <a:schemeClr val="bg1"/>
                  </a:solidFill>
                  <a:effectLst/>
                  <a:uFillTx/>
                  <a:sym typeface="Helvetica Light"/>
                </a:rPr>
                <a:t>Data Engineers </a:t>
              </a:r>
              <a:r>
                <a:rPr kumimoji="0" lang="en-AU" sz="3200" b="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b="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b="0" i="0" u="none" strike="noStrike" cap="none" spc="0" normalizeH="0" baseline="0" dirty="0" smtClean="0">
                  <a:ln>
                    <a:noFill/>
                  </a:ln>
                  <a:solidFill>
                    <a:schemeClr val="bg1"/>
                  </a:solidFill>
                  <a:effectLst/>
                  <a:uFillTx/>
                  <a:sym typeface="Helvetica Light"/>
                </a:rPr>
                <a:t>Data Analysts</a:t>
              </a:r>
              <a:r>
                <a:rPr kumimoji="0" lang="en-AU" sz="3200" b="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Data Scientists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Developers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CEO, CIO, CMO</a:t>
              </a:r>
              <a:endParaRPr kumimoji="0" lang="en-AU" sz="3200" b="0" i="0" u="none" strike="noStrike" cap="none" spc="0" normalizeH="0" baseline="0" dirty="0">
                <a:ln>
                  <a:noFill/>
                </a:ln>
                <a:solidFill>
                  <a:schemeClr val="bg1"/>
                </a:solidFill>
                <a:effectLst/>
                <a:uFillTx/>
                <a:sym typeface="Helvetica Light"/>
              </a:endParaRPr>
            </a:p>
          </p:txBody>
        </p:sp>
        <p:sp>
          <p:nvSpPr>
            <p:cNvPr id="48" name="TextBox 47"/>
            <p:cNvSpPr txBox="1"/>
            <p:nvPr/>
          </p:nvSpPr>
          <p:spPr>
            <a:xfrm>
              <a:off x="12231663" y="11566290"/>
              <a:ext cx="8582477"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kumimoji="0" lang="en-AU" sz="3200" i="0" u="none" strike="noStrike" cap="none" spc="0" normalizeH="0" baseline="0" dirty="0" smtClean="0">
                  <a:ln>
                    <a:noFill/>
                  </a:ln>
                  <a:solidFill>
                    <a:schemeClr val="bg1"/>
                  </a:solidFill>
                  <a:effectLst/>
                  <a:uFillTx/>
                  <a:sym typeface="Helvetica Light"/>
                </a:rPr>
                <a:t>On-premises </a:t>
              </a:r>
              <a:r>
                <a:rPr kumimoji="0" lang="en-AU" sz="320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i="0" u="none" strike="noStrike" cap="none" spc="0" normalizeH="0" baseline="0" dirty="0" smtClean="0">
                  <a:ln>
                    <a:noFill/>
                  </a:ln>
                  <a:solidFill>
                    <a:schemeClr val="bg1"/>
                  </a:solidFill>
                  <a:effectLst/>
                  <a:uFillTx/>
                  <a:sym typeface="Helvetica Light"/>
                </a:rPr>
                <a:t>Cloud</a:t>
              </a:r>
              <a:r>
                <a:rPr kumimoji="0" lang="en-AU" sz="320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Hybrid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Docker Images</a:t>
              </a:r>
              <a:endParaRPr kumimoji="0" lang="en-AU" sz="3200" i="0" u="none" strike="noStrike" cap="none" spc="0" normalizeH="0" baseline="0" dirty="0">
                <a:ln>
                  <a:noFill/>
                </a:ln>
                <a:solidFill>
                  <a:schemeClr val="bg1"/>
                </a:solidFill>
                <a:effectLst/>
                <a:uFillTx/>
                <a:sym typeface="Helvetica Light"/>
              </a:endParaRPr>
            </a:p>
          </p:txBody>
        </p:sp>
        <p:sp>
          <p:nvSpPr>
            <p:cNvPr id="49" name="TextBox 48"/>
            <p:cNvSpPr txBox="1"/>
            <p:nvPr/>
          </p:nvSpPr>
          <p:spPr>
            <a:xfrm>
              <a:off x="17128675" y="10038356"/>
              <a:ext cx="3963765" cy="1511881"/>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200" b="1" i="0" u="none" strike="noStrike" cap="none" spc="0" normalizeH="0" baseline="0" dirty="0" smtClean="0">
                  <a:ln>
                    <a:noFill/>
                  </a:ln>
                  <a:solidFill>
                    <a:schemeClr val="bg1"/>
                  </a:solidFill>
                  <a:effectLst/>
                  <a:uFillTx/>
                  <a:latin typeface="+mn-lt"/>
                  <a:ea typeface="+mn-ea"/>
                  <a:cs typeface="+mn-cs"/>
                  <a:sym typeface="Helvetica Light"/>
                </a:rPr>
                <a:t>RDBMS, Object Stores</a:t>
              </a:r>
              <a:r>
                <a:rPr kumimoji="0" lang="en-AU" sz="2200" b="1" i="0" u="none" strike="noStrike" cap="none" spc="0" normalizeH="0" dirty="0" smtClean="0">
                  <a:ln>
                    <a:noFill/>
                  </a:ln>
                  <a:solidFill>
                    <a:schemeClr val="bg1"/>
                  </a:solidFill>
                  <a:effectLst/>
                  <a:uFillTx/>
                  <a:latin typeface="+mn-lt"/>
                  <a:ea typeface="+mn-ea"/>
                  <a:cs typeface="+mn-cs"/>
                  <a:sym typeface="Helvetica Light"/>
                </a:rPr>
                <a:t> </a:t>
              </a:r>
              <a:br>
                <a:rPr kumimoji="0" lang="en-AU" sz="2200" b="1" i="0" u="none" strike="noStrike" cap="none" spc="0" normalizeH="0" dirty="0" smtClean="0">
                  <a:ln>
                    <a:noFill/>
                  </a:ln>
                  <a:solidFill>
                    <a:schemeClr val="bg1"/>
                  </a:solidFill>
                  <a:effectLst/>
                  <a:uFillTx/>
                  <a:latin typeface="+mn-lt"/>
                  <a:ea typeface="+mn-ea"/>
                  <a:cs typeface="+mn-cs"/>
                  <a:sym typeface="Helvetica Light"/>
                </a:rPr>
              </a:br>
              <a:r>
                <a:rPr kumimoji="0" lang="en-AU" sz="2200" b="1" i="0" u="none" strike="noStrike" cap="none" spc="0" normalizeH="0" dirty="0" smtClean="0">
                  <a:ln>
                    <a:noFill/>
                  </a:ln>
                  <a:solidFill>
                    <a:schemeClr val="bg1"/>
                  </a:solidFill>
                  <a:effectLst/>
                  <a:uFillTx/>
                  <a:latin typeface="+mn-lt"/>
                  <a:ea typeface="+mn-ea"/>
                  <a:cs typeface="+mn-cs"/>
                  <a:sym typeface="Helvetica Light"/>
                </a:rPr>
                <a:t>and NoSQL Engines</a:t>
              </a:r>
              <a:endParaRPr kumimoji="0" lang="en-AU" sz="2200" b="1"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50" name="Group 49"/>
            <p:cNvGrpSpPr/>
            <p:nvPr/>
          </p:nvGrpSpPr>
          <p:grpSpPr>
            <a:xfrm>
              <a:off x="9464120" y="8881045"/>
              <a:ext cx="14242674" cy="2086447"/>
              <a:chOff x="6087691" y="8643309"/>
              <a:chExt cx="14231464" cy="1926118"/>
            </a:xfrm>
            <a:effectLst/>
          </p:grpSpPr>
          <p:sp>
            <p:nvSpPr>
              <p:cNvPr id="63" name="Rectangle 62"/>
              <p:cNvSpPr/>
              <p:nvPr/>
            </p:nvSpPr>
            <p:spPr>
              <a:xfrm>
                <a:off x="6218318" y="9547030"/>
                <a:ext cx="7143117" cy="1022397"/>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rtl="0" latinLnBrk="1" hangingPunct="0"/>
                <a:endParaRPr lang="en-AU" sz="2800" dirty="0">
                  <a:solidFill>
                    <a:schemeClr val="tx1"/>
                  </a:solidFill>
                </a:endParaRPr>
              </a:p>
            </p:txBody>
          </p:sp>
          <p:sp>
            <p:nvSpPr>
              <p:cNvPr id="64" name="Rectangle 63"/>
              <p:cNvSpPr/>
              <p:nvPr/>
            </p:nvSpPr>
            <p:spPr>
              <a:xfrm>
                <a:off x="6087691" y="8643309"/>
                <a:ext cx="14231464" cy="1042386"/>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spcBef>
                    <a:spcPts val="0"/>
                  </a:spcBef>
                  <a:spcAft>
                    <a:spcPts val="600"/>
                  </a:spcAft>
                  <a:buClrTx/>
                  <a:buSzTx/>
                  <a:buFontTx/>
                  <a:buNone/>
                  <a:tabLst/>
                </a:pPr>
                <a:r>
                  <a:rPr kumimoji="0" lang="en-AU" sz="3200" b="1" i="0" u="none" strike="noStrike" cap="none" spc="0" normalizeH="0" baseline="0" dirty="0" smtClean="0">
                    <a:ln>
                      <a:noFill/>
                    </a:ln>
                    <a:solidFill>
                      <a:schemeClr val="tx1"/>
                    </a:solidFill>
                    <a:effectLst/>
                    <a:uFillTx/>
                    <a:latin typeface="+mn-lt"/>
                    <a:ea typeface="+mn-ea"/>
                    <a:cs typeface="+mn-cs"/>
                    <a:sym typeface="Helvetica Light"/>
                  </a:rPr>
                  <a:t>Spark Analytics Operating System</a:t>
                </a:r>
              </a:p>
              <a:p>
                <a:pPr marL="0" marR="0" indent="0" algn="ctr" defTabSz="584200" rtl="0" fontAlgn="auto" latinLnBrk="1" hangingPunct="0">
                  <a:spcBef>
                    <a:spcPts val="0"/>
                  </a:spcBef>
                  <a:spcAft>
                    <a:spcPts val="600"/>
                  </a:spcAft>
                  <a:buClrTx/>
                  <a:buSzTx/>
                  <a:buFontTx/>
                  <a:buNone/>
                  <a:tabLst/>
                </a:pPr>
                <a:r>
                  <a:rPr lang="en-AU" sz="2200" b="1" dirty="0" smtClean="0">
                    <a:solidFill>
                      <a:schemeClr val="tx1"/>
                    </a:solidFill>
                  </a:rPr>
                  <a:t>In-memory processing | Batch and mini-batch | Unified API | Machine Learning</a:t>
                </a:r>
                <a:endParaRPr kumimoji="0" lang="en-AU" sz="2200" b="1" i="0" u="none" strike="noStrike" cap="none" spc="0" normalizeH="0" baseline="0" dirty="0">
                  <a:ln>
                    <a:noFill/>
                  </a:ln>
                  <a:solidFill>
                    <a:schemeClr val="tx1"/>
                  </a:solidFill>
                  <a:effectLst/>
                  <a:uFillTx/>
                  <a:sym typeface="Helvetica Light"/>
                </a:endParaRPr>
              </a:p>
            </p:txBody>
          </p:sp>
        </p:grpSp>
        <p:sp>
          <p:nvSpPr>
            <p:cNvPr id="51" name="Freeform 50"/>
            <p:cNvSpPr/>
            <p:nvPr/>
          </p:nvSpPr>
          <p:spPr>
            <a:xfrm>
              <a:off x="9440057" y="10025453"/>
              <a:ext cx="7404373" cy="1624819"/>
            </a:xfrm>
            <a:custGeom>
              <a:avLst/>
              <a:gdLst>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1007706 w 7389845"/>
                <a:gd name="connsiteY6" fmla="*/ 18661 h 1754155"/>
                <a:gd name="connsiteX7" fmla="*/ 0 w 7389845"/>
                <a:gd name="connsiteY7" fmla="*/ 0 h 1754155"/>
                <a:gd name="connsiteX0" fmla="*/ 0 w 7389845"/>
                <a:gd name="connsiteY0" fmla="*/ 7474 h 1761629"/>
                <a:gd name="connsiteX1" fmla="*/ 0 w 7389845"/>
                <a:gd name="connsiteY1" fmla="*/ 1761629 h 1761629"/>
                <a:gd name="connsiteX2" fmla="*/ 7389845 w 7389845"/>
                <a:gd name="connsiteY2" fmla="*/ 1761629 h 1761629"/>
                <a:gd name="connsiteX3" fmla="*/ 7389845 w 7389845"/>
                <a:gd name="connsiteY3" fmla="*/ 7474 h 1761629"/>
                <a:gd name="connsiteX4" fmla="*/ 3303037 w 7389845"/>
                <a:gd name="connsiteY4" fmla="*/ 7474 h 1761629"/>
                <a:gd name="connsiteX5" fmla="*/ 2108719 w 7389845"/>
                <a:gd name="connsiteY5" fmla="*/ 585972 h 1761629"/>
                <a:gd name="connsiteX6" fmla="*/ 1007706 w 7389845"/>
                <a:gd name="connsiteY6" fmla="*/ 0 h 1761629"/>
                <a:gd name="connsiteX7" fmla="*/ 0 w 7389845"/>
                <a:gd name="connsiteY7" fmla="*/ 7474 h 1761629"/>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9950 h 1754155"/>
                <a:gd name="connsiteX7" fmla="*/ 0 w 7389845"/>
                <a:gd name="connsiteY7" fmla="*/ 0 h 1754155"/>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1237 h 1754155"/>
                <a:gd name="connsiteX7" fmla="*/ 0 w 7389845"/>
                <a:gd name="connsiteY7" fmla="*/ 0 h 17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9845" h="1754155">
                  <a:moveTo>
                    <a:pt x="0" y="0"/>
                  </a:moveTo>
                  <a:lnTo>
                    <a:pt x="0" y="1754155"/>
                  </a:lnTo>
                  <a:lnTo>
                    <a:pt x="7389845" y="1754155"/>
                  </a:lnTo>
                  <a:lnTo>
                    <a:pt x="7389845" y="0"/>
                  </a:lnTo>
                  <a:lnTo>
                    <a:pt x="3303037" y="0"/>
                  </a:lnTo>
                  <a:lnTo>
                    <a:pt x="2108719" y="578498"/>
                  </a:lnTo>
                  <a:lnTo>
                    <a:pt x="981631" y="1237"/>
                  </a:lnTo>
                  <a:lnTo>
                    <a:pt x="0" y="0"/>
                  </a:lnTo>
                  <a:close/>
                </a:path>
              </a:pathLst>
            </a:cu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lvl="1" indent="0" rtl="0" latinLnBrk="1" hangingPunct="0"/>
              <a:r>
                <a:rPr kumimoji="0" lang="en-AU" sz="2400" b="0" i="0" u="none" strike="noStrike" cap="none" spc="0" normalizeH="0" baseline="0" dirty="0" smtClean="0">
                  <a:ln>
                    <a:noFill/>
                  </a:ln>
                  <a:solidFill>
                    <a:srgbClr val="FFFFFF"/>
                  </a:solidFill>
                  <a:effectLst/>
                  <a:uFillTx/>
                  <a:sym typeface="Helvetica Light"/>
                </a:rPr>
                <a:t>		           </a:t>
              </a:r>
              <a:r>
                <a:rPr kumimoji="0" lang="en-AU" sz="2200" b="1" i="0" u="none" strike="noStrike" cap="none" spc="0" normalizeH="0" baseline="0" dirty="0" smtClean="0">
                  <a:ln>
                    <a:noFill/>
                  </a:ln>
                  <a:solidFill>
                    <a:srgbClr val="FFFFFF"/>
                  </a:solidFill>
                  <a:effectLst/>
                  <a:uFillTx/>
                  <a:sym typeface="Helvetica Light"/>
                </a:rPr>
                <a:t>Apache Hadoop Ecosystem</a:t>
              </a:r>
            </a:p>
            <a:p>
              <a:pPr lvl="1" indent="0" rtl="0" latinLnBrk="1" hangingPunct="0"/>
              <a:r>
                <a:rPr lang="en-AU" sz="2200" b="1" dirty="0" err="1" smtClean="0">
                  <a:solidFill>
                    <a:srgbClr val="FFFFFF"/>
                  </a:solidFill>
                </a:rPr>
                <a:t>Ambari</a:t>
              </a:r>
              <a:r>
                <a:rPr lang="en-AU" sz="2200" b="1" dirty="0" smtClean="0">
                  <a:solidFill>
                    <a:srgbClr val="FFFFFF"/>
                  </a:solidFill>
                </a:rPr>
                <a:t> Cluster and Yarn Resource Management</a:t>
              </a:r>
            </a:p>
            <a:p>
              <a:pPr lvl="1" indent="0" rtl="0" latinLnBrk="1" hangingPunct="0"/>
              <a:r>
                <a:rPr lang="en-AU" sz="2200" b="1" dirty="0" smtClean="0">
                  <a:solidFill>
                    <a:srgbClr val="FFFFFF"/>
                  </a:solidFill>
                </a:rPr>
                <a:t> </a:t>
              </a:r>
              <a:r>
                <a:rPr kumimoji="0" lang="en-AU" sz="2200" b="1" i="0" u="none" strike="noStrike" cap="none" spc="0" normalizeH="0" baseline="0" dirty="0" smtClean="0">
                  <a:ln>
                    <a:noFill/>
                  </a:ln>
                  <a:solidFill>
                    <a:srgbClr val="FFFFFF"/>
                  </a:solidFill>
                  <a:effectLst/>
                  <a:uFillTx/>
                  <a:sym typeface="Helvetica Light"/>
                </a:rPr>
                <a:t>	          HDFS Storage</a:t>
              </a:r>
              <a:endParaRPr kumimoji="0" lang="en-AU" sz="2200" b="1" i="0" u="none" strike="noStrike" cap="none" spc="0" normalizeH="0" baseline="0" dirty="0">
                <a:ln>
                  <a:noFill/>
                </a:ln>
                <a:solidFill>
                  <a:srgbClr val="FFFFFF"/>
                </a:solidFill>
                <a:effectLst/>
                <a:uFillTx/>
                <a:sym typeface="Helvetica Light"/>
              </a:endParaRPr>
            </a:p>
          </p:txBody>
        </p:sp>
        <p:grpSp>
          <p:nvGrpSpPr>
            <p:cNvPr id="52" name="Group 51"/>
            <p:cNvGrpSpPr/>
            <p:nvPr/>
          </p:nvGrpSpPr>
          <p:grpSpPr>
            <a:xfrm>
              <a:off x="21284890" y="10044210"/>
              <a:ext cx="2421904" cy="1753463"/>
              <a:chOff x="23451875" y="6199832"/>
              <a:chExt cx="2421904" cy="1753463"/>
            </a:xfrm>
          </p:grpSpPr>
          <p:sp>
            <p:nvSpPr>
              <p:cNvPr id="57" name="TextBox 56"/>
              <p:cNvSpPr txBox="1"/>
              <p:nvPr/>
            </p:nvSpPr>
            <p:spPr>
              <a:xfrm>
                <a:off x="23451875" y="6199832"/>
                <a:ext cx="2421904" cy="1753463"/>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58" name="TextBox 57"/>
              <p:cNvSpPr txBox="1"/>
              <p:nvPr/>
            </p:nvSpPr>
            <p:spPr>
              <a:xfrm>
                <a:off x="23610153" y="6314425"/>
                <a:ext cx="2105347" cy="15242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59" name="Picture 2" descr="http://asmarterplanet.com/files/2014/10/SP-ibm-twit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2723" y="7149050"/>
                <a:ext cx="1331840" cy="31809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http://i.gzn.jp/img/2014/07/16/apple-ibm-partnership/top_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95" b="15629"/>
              <a:stretch/>
            </p:blipFill>
            <p:spPr bwMode="auto">
              <a:xfrm>
                <a:off x="24277955" y="6726169"/>
                <a:ext cx="941377" cy="37795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https://c4.staticflickr.com/4/3727/18906111140_88eaec7e9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73088" y="7508095"/>
                <a:ext cx="1351111" cy="27832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www.weathermeansbusiness.com/images/ibm-and-twc_v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3187" y="6353355"/>
                <a:ext cx="1250912" cy="31809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a:xfrm>
              <a:off x="9482782" y="4022018"/>
              <a:ext cx="2946629"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Preparation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4" name="Rectangle 53"/>
            <p:cNvSpPr/>
            <p:nvPr/>
          </p:nvSpPr>
          <p:spPr>
            <a:xfrm>
              <a:off x="12482868" y="4022018"/>
              <a:ext cx="328923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Modelling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5" name="Rectangle 54"/>
            <p:cNvSpPr/>
            <p:nvPr/>
          </p:nvSpPr>
          <p:spPr>
            <a:xfrm>
              <a:off x="15827680" y="4022018"/>
              <a:ext cx="4527811"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Development </a:t>
              </a:r>
            </a:p>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6" name="Rectangle 55"/>
            <p:cNvSpPr/>
            <p:nvPr/>
          </p:nvSpPr>
          <p:spPr>
            <a:xfrm>
              <a:off x="20418729" y="4022018"/>
              <a:ext cx="312978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Visualisation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grpSp>
    </p:spTree>
    <p:extLst>
      <p:ext uri="{BB962C8B-B14F-4D97-AF65-F5344CB8AC3E}">
        <p14:creationId xmlns:p14="http://schemas.microsoft.com/office/powerpoint/2010/main" val="228813676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AU" sz="6000" dirty="0" smtClean="0"/>
              <a:t>IBM Analytics Operation System</a:t>
            </a:r>
            <a:br>
              <a:rPr lang="en-AU" sz="6000" dirty="0" smtClean="0"/>
            </a:br>
            <a:r>
              <a:rPr lang="en-AU" sz="6000" dirty="0" smtClean="0"/>
              <a:t>Architecture (2 of 5)</a:t>
            </a:r>
            <a:endParaRPr lang="en-AU" sz="6000" dirty="0"/>
          </a:p>
        </p:txBody>
      </p:sp>
      <p:sp>
        <p:nvSpPr>
          <p:cNvPr id="70" name="Round Same Side Corner Rectangle 69"/>
          <p:cNvSpPr/>
          <p:nvPr/>
        </p:nvSpPr>
        <p:spPr>
          <a:xfrm rot="5400000">
            <a:off x="5384225" y="1055962"/>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1" name="Round Same Side Corner Rectangle 4"/>
          <p:cNvSpPr/>
          <p:nvPr/>
        </p:nvSpPr>
        <p:spPr>
          <a:xfrm>
            <a:off x="3434068" y="3288278"/>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Fluid Data Query and Algorithms drive data location </a:t>
            </a:r>
            <a:r>
              <a:rPr lang="en-US" sz="2700" kern="1200" dirty="0" smtClean="0">
                <a:solidFill>
                  <a:schemeClr val="tx1"/>
                </a:solidFill>
                <a:ea typeface="Helvetica Neue Light"/>
                <a:cs typeface="Helvetica Neue Light"/>
                <a:sym typeface="Helvetica Neue Light"/>
              </a:rPr>
              <a:t>independence</a:t>
            </a:r>
            <a:endParaRPr lang="en-US" sz="2700" kern="1200" dirty="0">
              <a:solidFill>
                <a:schemeClr val="tx1"/>
              </a:solidFill>
            </a:endParaRPr>
          </a:p>
        </p:txBody>
      </p:sp>
      <p:sp>
        <p:nvSpPr>
          <p:cNvPr id="72" name="Rounded Rectangle 71"/>
          <p:cNvSpPr/>
          <p:nvPr/>
        </p:nvSpPr>
        <p:spPr>
          <a:xfrm>
            <a:off x="1120442" y="3041396"/>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73" name="Rounded Rectangle 6"/>
          <p:cNvSpPr/>
          <p:nvPr/>
        </p:nvSpPr>
        <p:spPr>
          <a:xfrm>
            <a:off x="1207112" y="3128066"/>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1</a:t>
            </a:r>
            <a:endParaRPr lang="en-US" sz="8800" kern="1200" dirty="0">
              <a:latin typeface="+mj-lt"/>
            </a:endParaRPr>
          </a:p>
        </p:txBody>
      </p:sp>
      <p:sp>
        <p:nvSpPr>
          <p:cNvPr id="74" name="Round Same Side Corner Rectangle 73"/>
          <p:cNvSpPr/>
          <p:nvPr/>
        </p:nvSpPr>
        <p:spPr>
          <a:xfrm rot="5400000">
            <a:off x="5384225" y="2920173"/>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5" name="Round Same Side Corner Rectangle 8"/>
          <p:cNvSpPr/>
          <p:nvPr/>
        </p:nvSpPr>
        <p:spPr>
          <a:xfrm>
            <a:off x="3434068" y="5152489"/>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Advanced Metadata Management enables data quality, lineage, trust</a:t>
            </a:r>
            <a:endParaRPr lang="en-US" sz="2700" kern="1200" dirty="0">
              <a:solidFill>
                <a:schemeClr val="tx1"/>
              </a:solidFill>
              <a:latin typeface="+mj-lt"/>
            </a:endParaRPr>
          </a:p>
        </p:txBody>
      </p:sp>
      <p:sp>
        <p:nvSpPr>
          <p:cNvPr id="76" name="Rounded Rectangle 75"/>
          <p:cNvSpPr/>
          <p:nvPr/>
        </p:nvSpPr>
        <p:spPr>
          <a:xfrm>
            <a:off x="1120442" y="4905609"/>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77" name="Rounded Rectangle 10"/>
          <p:cNvSpPr/>
          <p:nvPr/>
        </p:nvSpPr>
        <p:spPr>
          <a:xfrm>
            <a:off x="1207112" y="4992279"/>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2</a:t>
            </a:r>
            <a:endParaRPr lang="en-US" sz="8800" kern="1200" dirty="0">
              <a:latin typeface="+mj-lt"/>
            </a:endParaRPr>
          </a:p>
        </p:txBody>
      </p:sp>
      <p:grpSp>
        <p:nvGrpSpPr>
          <p:cNvPr id="42" name="Group 41"/>
          <p:cNvGrpSpPr/>
          <p:nvPr/>
        </p:nvGrpSpPr>
        <p:grpSpPr>
          <a:xfrm>
            <a:off x="9440057" y="3041396"/>
            <a:ext cx="14266737" cy="9161606"/>
            <a:chOff x="9440057" y="3041396"/>
            <a:chExt cx="14266737" cy="9161606"/>
          </a:xfrm>
        </p:grpSpPr>
        <p:grpSp>
          <p:nvGrpSpPr>
            <p:cNvPr id="43" name="Group 42"/>
            <p:cNvGrpSpPr/>
            <p:nvPr/>
          </p:nvGrpSpPr>
          <p:grpSpPr>
            <a:xfrm>
              <a:off x="9482782" y="4964721"/>
              <a:ext cx="2857643" cy="3727138"/>
              <a:chOff x="1174156" y="6797793"/>
              <a:chExt cx="2857643" cy="3727138"/>
            </a:xfrm>
          </p:grpSpPr>
          <p:sp>
            <p:nvSpPr>
              <p:cNvPr id="83" name="Pentagon 82"/>
              <p:cNvSpPr/>
              <p:nvPr/>
            </p:nvSpPr>
            <p:spPr>
              <a:xfrm rot="5400000">
                <a:off x="739409" y="7232540"/>
                <a:ext cx="3727138" cy="2857643"/>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Integration</a:t>
                </a:r>
              </a:p>
            </p:txBody>
          </p:sp>
          <p:sp>
            <p:nvSpPr>
              <p:cNvPr id="84" name="Rectangle 83"/>
              <p:cNvSpPr/>
              <p:nvPr/>
            </p:nvSpPr>
            <p:spPr>
              <a:xfrm>
                <a:off x="1318727" y="7569389"/>
                <a:ext cx="2562808"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a:solidFill>
                      <a:srgbClr val="FFFFFF"/>
                    </a:solidFill>
                  </a:rPr>
                  <a:t>ANSI BigSQL</a:t>
                </a:r>
              </a:p>
              <a:p>
                <a:pPr marL="171450" indent="-171450" algn="l" rtl="0" latinLnBrk="1" hangingPunct="0">
                  <a:lnSpc>
                    <a:spcPct val="150000"/>
                  </a:lnSpc>
                  <a:buFont typeface="Arial" panose="020B0604020202020204" pitchFamily="34" charset="0"/>
                  <a:buChar char="•"/>
                </a:pPr>
                <a:r>
                  <a:rPr lang="en-AU" sz="1800" dirty="0">
                    <a:solidFill>
                      <a:srgbClr val="FFFFFF"/>
                    </a:solidFill>
                  </a:rPr>
                  <a:t>Data Streaming</a:t>
                </a:r>
              </a:p>
              <a:p>
                <a:pPr marL="171450" indent="-171450" algn="l" rtl="0" latinLnBrk="1" hangingPunct="0">
                  <a:lnSpc>
                    <a:spcPct val="150000"/>
                  </a:lnSpc>
                  <a:buFont typeface="Arial" panose="020B0604020202020204" pitchFamily="34" charset="0"/>
                  <a:buChar char="•"/>
                </a:pPr>
                <a:r>
                  <a:rPr lang="en-AU" sz="1800" dirty="0">
                    <a:solidFill>
                      <a:srgbClr val="FFFFFF"/>
                    </a:solidFill>
                  </a:rPr>
                  <a:t>In-Hadoop ETL</a:t>
                </a:r>
              </a:p>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Advanced Metadata Management</a:t>
                </a:r>
                <a:endParaRPr lang="en-AU" sz="1800" b="1" dirty="0">
                  <a:solidFill>
                    <a:srgbClr val="FDB917"/>
                  </a:solidFill>
                </a:endParaRPr>
              </a:p>
            </p:txBody>
          </p:sp>
        </p:grpSp>
        <p:grpSp>
          <p:nvGrpSpPr>
            <p:cNvPr id="44" name="Group 43"/>
            <p:cNvGrpSpPr/>
            <p:nvPr/>
          </p:nvGrpSpPr>
          <p:grpSpPr>
            <a:xfrm>
              <a:off x="12640860" y="4964721"/>
              <a:ext cx="3167770" cy="3727138"/>
              <a:chOff x="5906895" y="12450330"/>
              <a:chExt cx="2920958" cy="3727138"/>
            </a:xfrm>
          </p:grpSpPr>
          <p:sp>
            <p:nvSpPr>
              <p:cNvPr id="81" name="Pentagon 80"/>
              <p:cNvSpPr/>
              <p:nvPr/>
            </p:nvSpPr>
            <p:spPr>
              <a:xfrm rot="5400000">
                <a:off x="5503805"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Governance</a:t>
                </a:r>
              </a:p>
            </p:txBody>
          </p:sp>
          <p:sp>
            <p:nvSpPr>
              <p:cNvPr id="82" name="Rectangle 81"/>
              <p:cNvSpPr/>
              <p:nvPr/>
            </p:nvSpPr>
            <p:spPr>
              <a:xfrm>
                <a:off x="5998768" y="13221926"/>
                <a:ext cx="2795404" cy="2169825"/>
              </a:xfrm>
              <a:prstGeom prst="rect">
                <a:avLst/>
              </a:prstGeom>
            </p:spPr>
            <p:txBody>
              <a:bodyPr wrap="square" rIns="0">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Classify, Validate, </a:t>
                </a:r>
                <a:br>
                  <a:rPr lang="en-AU" sz="1800" dirty="0" smtClean="0">
                    <a:solidFill>
                      <a:srgbClr val="FFFFFF"/>
                    </a:solidFill>
                  </a:rPr>
                </a:br>
                <a:r>
                  <a:rPr lang="en-AU" sz="1800" dirty="0" smtClean="0">
                    <a:solidFill>
                      <a:srgbClr val="FFFFFF"/>
                    </a:solidFill>
                  </a:rPr>
                  <a:t>Cleanse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Master Data Management</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Lineage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Privacy</a:t>
                </a:r>
                <a:endParaRPr lang="en-AU" sz="1800" dirty="0">
                  <a:solidFill>
                    <a:srgbClr val="FFFFFF"/>
                  </a:solidFill>
                </a:endParaRPr>
              </a:p>
            </p:txBody>
          </p:sp>
        </p:grpSp>
        <p:grpSp>
          <p:nvGrpSpPr>
            <p:cNvPr id="45" name="Group 44"/>
            <p:cNvGrpSpPr/>
            <p:nvPr/>
          </p:nvGrpSpPr>
          <p:grpSpPr>
            <a:xfrm>
              <a:off x="15962947" y="4964721"/>
              <a:ext cx="4281756" cy="3727138"/>
              <a:chOff x="9283481" y="12450331"/>
              <a:chExt cx="4115279" cy="3727138"/>
            </a:xfrm>
          </p:grpSpPr>
          <p:sp>
            <p:nvSpPr>
              <p:cNvPr id="79" name="Pentagon 78"/>
              <p:cNvSpPr/>
              <p:nvPr/>
            </p:nvSpPr>
            <p:spPr>
              <a:xfrm rot="5400000">
                <a:off x="9477551" y="12256261"/>
                <a:ext cx="3727138" cy="4115278"/>
              </a:xfrm>
              <a:prstGeom prst="homePlate">
                <a:avLst>
                  <a:gd name="adj" fmla="val 21375"/>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Advanced Analytics</a:t>
                </a:r>
              </a:p>
            </p:txBody>
          </p:sp>
          <p:sp>
            <p:nvSpPr>
              <p:cNvPr id="80" name="Rectangle 79"/>
              <p:cNvSpPr/>
              <p:nvPr/>
            </p:nvSpPr>
            <p:spPr>
              <a:xfrm>
                <a:off x="9428051" y="13221927"/>
                <a:ext cx="3970709"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BigR for Machine Learning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Open Source Distributed System ML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Statistical Libs</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Predictive Modelling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Pipeline</a:t>
                </a:r>
                <a:endParaRPr lang="en-AU" sz="1800" dirty="0">
                  <a:solidFill>
                    <a:srgbClr val="FFFFFF"/>
                  </a:solidFill>
                </a:endParaRPr>
              </a:p>
            </p:txBody>
          </p:sp>
        </p:grpSp>
        <p:grpSp>
          <p:nvGrpSpPr>
            <p:cNvPr id="46" name="Group 45"/>
            <p:cNvGrpSpPr/>
            <p:nvPr/>
          </p:nvGrpSpPr>
          <p:grpSpPr>
            <a:xfrm>
              <a:off x="20536769" y="4964721"/>
              <a:ext cx="3011746" cy="3727138"/>
              <a:chOff x="5924461" y="12450330"/>
              <a:chExt cx="2920958" cy="3727138"/>
            </a:xfrm>
          </p:grpSpPr>
          <p:sp>
            <p:nvSpPr>
              <p:cNvPr id="69" name="Pentagon 68"/>
              <p:cNvSpPr/>
              <p:nvPr/>
            </p:nvSpPr>
            <p:spPr>
              <a:xfrm rot="5400000">
                <a:off x="5521371"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Entity Analytics</a:t>
                </a:r>
              </a:p>
            </p:txBody>
          </p:sp>
          <p:sp>
            <p:nvSpPr>
              <p:cNvPr id="78" name="Rectangle 77"/>
              <p:cNvSpPr/>
              <p:nvPr/>
            </p:nvSpPr>
            <p:spPr>
              <a:xfrm>
                <a:off x="6069031" y="13221926"/>
                <a:ext cx="2619591" cy="1287532"/>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Probabilistic Matching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Entity Extract </a:t>
                </a:r>
                <a:br>
                  <a:rPr lang="en-AU" sz="1800" dirty="0" smtClean="0">
                    <a:solidFill>
                      <a:srgbClr val="FFFFFF"/>
                    </a:solidFill>
                  </a:rPr>
                </a:br>
                <a:r>
                  <a:rPr lang="en-AU" sz="1800" dirty="0" smtClean="0">
                    <a:solidFill>
                      <a:srgbClr val="FFFFFF"/>
                    </a:solidFill>
                  </a:rPr>
                  <a:t>/ Resolution</a:t>
                </a:r>
                <a:endParaRPr lang="en-AU" sz="1800" dirty="0">
                  <a:solidFill>
                    <a:srgbClr val="FFFFFF"/>
                  </a:solidFill>
                </a:endParaRPr>
              </a:p>
            </p:txBody>
          </p:sp>
        </p:grpSp>
        <p:sp>
          <p:nvSpPr>
            <p:cNvPr id="47" name="TextBox 46"/>
            <p:cNvSpPr txBox="1"/>
            <p:nvPr/>
          </p:nvSpPr>
          <p:spPr>
            <a:xfrm>
              <a:off x="9603390" y="3041396"/>
              <a:ext cx="13864372" cy="904788"/>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rtl="0" latinLnBrk="1" hangingPunct="0"/>
              <a:r>
                <a:rPr kumimoji="0" lang="en-AU" sz="3200" b="0" i="0" u="none" strike="noStrike" cap="none" spc="0" normalizeH="0" baseline="0" dirty="0" smtClean="0">
                  <a:ln>
                    <a:noFill/>
                  </a:ln>
                  <a:solidFill>
                    <a:schemeClr val="bg1"/>
                  </a:solidFill>
                  <a:effectLst/>
                  <a:uFillTx/>
                  <a:sym typeface="Helvetica Light"/>
                </a:rPr>
                <a:t>Data Engineers </a:t>
              </a:r>
              <a:r>
                <a:rPr kumimoji="0" lang="en-AU" sz="3200" b="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b="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b="0" i="0" u="none" strike="noStrike" cap="none" spc="0" normalizeH="0" baseline="0" dirty="0" smtClean="0">
                  <a:ln>
                    <a:noFill/>
                  </a:ln>
                  <a:solidFill>
                    <a:schemeClr val="bg1"/>
                  </a:solidFill>
                  <a:effectLst/>
                  <a:uFillTx/>
                  <a:sym typeface="Helvetica Light"/>
                </a:rPr>
                <a:t>Data Analysts</a:t>
              </a:r>
              <a:r>
                <a:rPr kumimoji="0" lang="en-AU" sz="3200" b="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Data Scientists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Developers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CEO, CIO, CMO</a:t>
              </a:r>
              <a:endParaRPr kumimoji="0" lang="en-AU" sz="3200" b="0" i="0" u="none" strike="noStrike" cap="none" spc="0" normalizeH="0" baseline="0" dirty="0">
                <a:ln>
                  <a:noFill/>
                </a:ln>
                <a:solidFill>
                  <a:schemeClr val="bg1"/>
                </a:solidFill>
                <a:effectLst/>
                <a:uFillTx/>
                <a:sym typeface="Helvetica Light"/>
              </a:endParaRPr>
            </a:p>
          </p:txBody>
        </p:sp>
        <p:sp>
          <p:nvSpPr>
            <p:cNvPr id="48" name="TextBox 47"/>
            <p:cNvSpPr txBox="1"/>
            <p:nvPr/>
          </p:nvSpPr>
          <p:spPr>
            <a:xfrm>
              <a:off x="12231663" y="11566290"/>
              <a:ext cx="8582477"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kumimoji="0" lang="en-AU" sz="3200" i="0" u="none" strike="noStrike" cap="none" spc="0" normalizeH="0" baseline="0" dirty="0" smtClean="0">
                  <a:ln>
                    <a:noFill/>
                  </a:ln>
                  <a:solidFill>
                    <a:schemeClr val="bg1"/>
                  </a:solidFill>
                  <a:effectLst/>
                  <a:uFillTx/>
                  <a:sym typeface="Helvetica Light"/>
                </a:rPr>
                <a:t>On-premises </a:t>
              </a:r>
              <a:r>
                <a:rPr kumimoji="0" lang="en-AU" sz="320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i="0" u="none" strike="noStrike" cap="none" spc="0" normalizeH="0" baseline="0" dirty="0" smtClean="0">
                  <a:ln>
                    <a:noFill/>
                  </a:ln>
                  <a:solidFill>
                    <a:schemeClr val="bg1"/>
                  </a:solidFill>
                  <a:effectLst/>
                  <a:uFillTx/>
                  <a:sym typeface="Helvetica Light"/>
                </a:rPr>
                <a:t>Cloud</a:t>
              </a:r>
              <a:r>
                <a:rPr kumimoji="0" lang="en-AU" sz="320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Hybrid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Docker Images</a:t>
              </a:r>
              <a:endParaRPr kumimoji="0" lang="en-AU" sz="3200" i="0" u="none" strike="noStrike" cap="none" spc="0" normalizeH="0" baseline="0" dirty="0">
                <a:ln>
                  <a:noFill/>
                </a:ln>
                <a:solidFill>
                  <a:schemeClr val="bg1"/>
                </a:solidFill>
                <a:effectLst/>
                <a:uFillTx/>
                <a:sym typeface="Helvetica Light"/>
              </a:endParaRPr>
            </a:p>
          </p:txBody>
        </p:sp>
        <p:sp>
          <p:nvSpPr>
            <p:cNvPr id="49" name="TextBox 48"/>
            <p:cNvSpPr txBox="1"/>
            <p:nvPr/>
          </p:nvSpPr>
          <p:spPr>
            <a:xfrm>
              <a:off x="17128675" y="10038356"/>
              <a:ext cx="3963765" cy="1511881"/>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200" b="1" i="0" u="none" strike="noStrike" cap="none" spc="0" normalizeH="0" baseline="0" dirty="0" smtClean="0">
                  <a:ln>
                    <a:noFill/>
                  </a:ln>
                  <a:solidFill>
                    <a:schemeClr val="bg1"/>
                  </a:solidFill>
                  <a:effectLst/>
                  <a:uFillTx/>
                  <a:latin typeface="+mn-lt"/>
                  <a:ea typeface="+mn-ea"/>
                  <a:cs typeface="+mn-cs"/>
                  <a:sym typeface="Helvetica Light"/>
                </a:rPr>
                <a:t>RDBMS, Object Stores</a:t>
              </a:r>
              <a:r>
                <a:rPr kumimoji="0" lang="en-AU" sz="2200" b="1" i="0" u="none" strike="noStrike" cap="none" spc="0" normalizeH="0" dirty="0" smtClean="0">
                  <a:ln>
                    <a:noFill/>
                  </a:ln>
                  <a:solidFill>
                    <a:schemeClr val="bg1"/>
                  </a:solidFill>
                  <a:effectLst/>
                  <a:uFillTx/>
                  <a:latin typeface="+mn-lt"/>
                  <a:ea typeface="+mn-ea"/>
                  <a:cs typeface="+mn-cs"/>
                  <a:sym typeface="Helvetica Light"/>
                </a:rPr>
                <a:t> </a:t>
              </a:r>
              <a:br>
                <a:rPr kumimoji="0" lang="en-AU" sz="2200" b="1" i="0" u="none" strike="noStrike" cap="none" spc="0" normalizeH="0" dirty="0" smtClean="0">
                  <a:ln>
                    <a:noFill/>
                  </a:ln>
                  <a:solidFill>
                    <a:schemeClr val="bg1"/>
                  </a:solidFill>
                  <a:effectLst/>
                  <a:uFillTx/>
                  <a:latin typeface="+mn-lt"/>
                  <a:ea typeface="+mn-ea"/>
                  <a:cs typeface="+mn-cs"/>
                  <a:sym typeface="Helvetica Light"/>
                </a:rPr>
              </a:br>
              <a:r>
                <a:rPr kumimoji="0" lang="en-AU" sz="2200" b="1" i="0" u="none" strike="noStrike" cap="none" spc="0" normalizeH="0" dirty="0" smtClean="0">
                  <a:ln>
                    <a:noFill/>
                  </a:ln>
                  <a:solidFill>
                    <a:schemeClr val="bg1"/>
                  </a:solidFill>
                  <a:effectLst/>
                  <a:uFillTx/>
                  <a:latin typeface="+mn-lt"/>
                  <a:ea typeface="+mn-ea"/>
                  <a:cs typeface="+mn-cs"/>
                  <a:sym typeface="Helvetica Light"/>
                </a:rPr>
                <a:t>and NoSQL Engines</a:t>
              </a:r>
              <a:endParaRPr kumimoji="0" lang="en-AU" sz="2200" b="1"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50" name="Group 49"/>
            <p:cNvGrpSpPr/>
            <p:nvPr/>
          </p:nvGrpSpPr>
          <p:grpSpPr>
            <a:xfrm>
              <a:off x="9464120" y="8881045"/>
              <a:ext cx="14242674" cy="2086447"/>
              <a:chOff x="6087691" y="8643309"/>
              <a:chExt cx="14231464" cy="1926118"/>
            </a:xfrm>
            <a:effectLst/>
          </p:grpSpPr>
          <p:sp>
            <p:nvSpPr>
              <p:cNvPr id="67" name="Rectangle 66"/>
              <p:cNvSpPr/>
              <p:nvPr/>
            </p:nvSpPr>
            <p:spPr>
              <a:xfrm>
                <a:off x="6218318" y="9547030"/>
                <a:ext cx="7143117" cy="1022397"/>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rtl="0" latinLnBrk="1" hangingPunct="0"/>
                <a:endParaRPr lang="en-AU" sz="2800" dirty="0">
                  <a:solidFill>
                    <a:schemeClr val="tx1"/>
                  </a:solidFill>
                </a:endParaRPr>
              </a:p>
            </p:txBody>
          </p:sp>
          <p:sp>
            <p:nvSpPr>
              <p:cNvPr id="68" name="Rectangle 67"/>
              <p:cNvSpPr/>
              <p:nvPr/>
            </p:nvSpPr>
            <p:spPr>
              <a:xfrm>
                <a:off x="6087691" y="8643309"/>
                <a:ext cx="14231464" cy="1042386"/>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spcBef>
                    <a:spcPts val="0"/>
                  </a:spcBef>
                  <a:spcAft>
                    <a:spcPts val="600"/>
                  </a:spcAft>
                  <a:buClrTx/>
                  <a:buSzTx/>
                  <a:buFontTx/>
                  <a:buNone/>
                  <a:tabLst/>
                </a:pPr>
                <a:r>
                  <a:rPr kumimoji="0" lang="en-AU" sz="3200" b="1" i="0" u="none" strike="noStrike" cap="none" spc="0" normalizeH="0" baseline="0" dirty="0" smtClean="0">
                    <a:ln>
                      <a:noFill/>
                    </a:ln>
                    <a:solidFill>
                      <a:schemeClr val="tx1"/>
                    </a:solidFill>
                    <a:effectLst/>
                    <a:uFillTx/>
                    <a:latin typeface="+mn-lt"/>
                    <a:ea typeface="+mn-ea"/>
                    <a:cs typeface="+mn-cs"/>
                    <a:sym typeface="Helvetica Light"/>
                  </a:rPr>
                  <a:t>Spark Analytics Operating System</a:t>
                </a:r>
              </a:p>
              <a:p>
                <a:pPr marL="0" marR="0" indent="0" algn="ctr" defTabSz="584200" rtl="0" fontAlgn="auto" latinLnBrk="1" hangingPunct="0">
                  <a:spcBef>
                    <a:spcPts val="0"/>
                  </a:spcBef>
                  <a:spcAft>
                    <a:spcPts val="600"/>
                  </a:spcAft>
                  <a:buClrTx/>
                  <a:buSzTx/>
                  <a:buFontTx/>
                  <a:buNone/>
                  <a:tabLst/>
                </a:pPr>
                <a:r>
                  <a:rPr lang="en-AU" sz="2200" b="1" dirty="0" smtClean="0">
                    <a:solidFill>
                      <a:schemeClr val="tx1"/>
                    </a:solidFill>
                  </a:rPr>
                  <a:t>In-memory processing | Batch and mini-batch | Unified API | Machine Learning</a:t>
                </a:r>
                <a:endParaRPr kumimoji="0" lang="en-AU" sz="2200" b="1" i="0" u="none" strike="noStrike" cap="none" spc="0" normalizeH="0" baseline="0" dirty="0">
                  <a:ln>
                    <a:noFill/>
                  </a:ln>
                  <a:solidFill>
                    <a:schemeClr val="tx1"/>
                  </a:solidFill>
                  <a:effectLst/>
                  <a:uFillTx/>
                  <a:sym typeface="Helvetica Light"/>
                </a:endParaRPr>
              </a:p>
            </p:txBody>
          </p:sp>
        </p:grpSp>
        <p:sp>
          <p:nvSpPr>
            <p:cNvPr id="51" name="Freeform 50"/>
            <p:cNvSpPr/>
            <p:nvPr/>
          </p:nvSpPr>
          <p:spPr>
            <a:xfrm>
              <a:off x="9440057" y="10025453"/>
              <a:ext cx="7404373" cy="1624819"/>
            </a:xfrm>
            <a:custGeom>
              <a:avLst/>
              <a:gdLst>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1007706 w 7389845"/>
                <a:gd name="connsiteY6" fmla="*/ 18661 h 1754155"/>
                <a:gd name="connsiteX7" fmla="*/ 0 w 7389845"/>
                <a:gd name="connsiteY7" fmla="*/ 0 h 1754155"/>
                <a:gd name="connsiteX0" fmla="*/ 0 w 7389845"/>
                <a:gd name="connsiteY0" fmla="*/ 7474 h 1761629"/>
                <a:gd name="connsiteX1" fmla="*/ 0 w 7389845"/>
                <a:gd name="connsiteY1" fmla="*/ 1761629 h 1761629"/>
                <a:gd name="connsiteX2" fmla="*/ 7389845 w 7389845"/>
                <a:gd name="connsiteY2" fmla="*/ 1761629 h 1761629"/>
                <a:gd name="connsiteX3" fmla="*/ 7389845 w 7389845"/>
                <a:gd name="connsiteY3" fmla="*/ 7474 h 1761629"/>
                <a:gd name="connsiteX4" fmla="*/ 3303037 w 7389845"/>
                <a:gd name="connsiteY4" fmla="*/ 7474 h 1761629"/>
                <a:gd name="connsiteX5" fmla="*/ 2108719 w 7389845"/>
                <a:gd name="connsiteY5" fmla="*/ 585972 h 1761629"/>
                <a:gd name="connsiteX6" fmla="*/ 1007706 w 7389845"/>
                <a:gd name="connsiteY6" fmla="*/ 0 h 1761629"/>
                <a:gd name="connsiteX7" fmla="*/ 0 w 7389845"/>
                <a:gd name="connsiteY7" fmla="*/ 7474 h 1761629"/>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9950 h 1754155"/>
                <a:gd name="connsiteX7" fmla="*/ 0 w 7389845"/>
                <a:gd name="connsiteY7" fmla="*/ 0 h 1754155"/>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1237 h 1754155"/>
                <a:gd name="connsiteX7" fmla="*/ 0 w 7389845"/>
                <a:gd name="connsiteY7" fmla="*/ 0 h 17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9845" h="1754155">
                  <a:moveTo>
                    <a:pt x="0" y="0"/>
                  </a:moveTo>
                  <a:lnTo>
                    <a:pt x="0" y="1754155"/>
                  </a:lnTo>
                  <a:lnTo>
                    <a:pt x="7389845" y="1754155"/>
                  </a:lnTo>
                  <a:lnTo>
                    <a:pt x="7389845" y="0"/>
                  </a:lnTo>
                  <a:lnTo>
                    <a:pt x="3303037" y="0"/>
                  </a:lnTo>
                  <a:lnTo>
                    <a:pt x="2108719" y="578498"/>
                  </a:lnTo>
                  <a:lnTo>
                    <a:pt x="981631" y="1237"/>
                  </a:lnTo>
                  <a:lnTo>
                    <a:pt x="0" y="0"/>
                  </a:lnTo>
                  <a:close/>
                </a:path>
              </a:pathLst>
            </a:cu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lvl="1" indent="0" rtl="0" latinLnBrk="1" hangingPunct="0"/>
              <a:r>
                <a:rPr kumimoji="0" lang="en-AU" sz="2400" b="0" i="0" u="none" strike="noStrike" cap="none" spc="0" normalizeH="0" baseline="0" dirty="0" smtClean="0">
                  <a:ln>
                    <a:noFill/>
                  </a:ln>
                  <a:solidFill>
                    <a:srgbClr val="FFFFFF"/>
                  </a:solidFill>
                  <a:effectLst/>
                  <a:uFillTx/>
                  <a:sym typeface="Helvetica Light"/>
                </a:rPr>
                <a:t>		           </a:t>
              </a:r>
              <a:r>
                <a:rPr kumimoji="0" lang="en-AU" sz="2200" b="1" i="0" u="none" strike="noStrike" cap="none" spc="0" normalizeH="0" baseline="0" dirty="0" smtClean="0">
                  <a:ln>
                    <a:noFill/>
                  </a:ln>
                  <a:solidFill>
                    <a:srgbClr val="FFFFFF"/>
                  </a:solidFill>
                  <a:effectLst/>
                  <a:uFillTx/>
                  <a:sym typeface="Helvetica Light"/>
                </a:rPr>
                <a:t>Apache Hadoop Ecosystem</a:t>
              </a:r>
            </a:p>
            <a:p>
              <a:pPr lvl="1" indent="0" rtl="0" latinLnBrk="1" hangingPunct="0"/>
              <a:r>
                <a:rPr lang="en-AU" sz="2200" b="1" dirty="0" err="1" smtClean="0">
                  <a:solidFill>
                    <a:srgbClr val="FFFFFF"/>
                  </a:solidFill>
                </a:rPr>
                <a:t>Ambari</a:t>
              </a:r>
              <a:r>
                <a:rPr lang="en-AU" sz="2200" b="1" dirty="0" smtClean="0">
                  <a:solidFill>
                    <a:srgbClr val="FFFFFF"/>
                  </a:solidFill>
                </a:rPr>
                <a:t> Cluster and Yarn Resource Management</a:t>
              </a:r>
            </a:p>
            <a:p>
              <a:pPr lvl="1" indent="0" rtl="0" latinLnBrk="1" hangingPunct="0"/>
              <a:r>
                <a:rPr lang="en-AU" sz="2200" b="1" dirty="0" smtClean="0">
                  <a:solidFill>
                    <a:srgbClr val="FFFFFF"/>
                  </a:solidFill>
                </a:rPr>
                <a:t> </a:t>
              </a:r>
              <a:r>
                <a:rPr kumimoji="0" lang="en-AU" sz="2200" b="1" i="0" u="none" strike="noStrike" cap="none" spc="0" normalizeH="0" baseline="0" dirty="0" smtClean="0">
                  <a:ln>
                    <a:noFill/>
                  </a:ln>
                  <a:solidFill>
                    <a:srgbClr val="FFFFFF"/>
                  </a:solidFill>
                  <a:effectLst/>
                  <a:uFillTx/>
                  <a:sym typeface="Helvetica Light"/>
                </a:rPr>
                <a:t>	          HDFS Storage</a:t>
              </a:r>
              <a:endParaRPr kumimoji="0" lang="en-AU" sz="2200" b="1" i="0" u="none" strike="noStrike" cap="none" spc="0" normalizeH="0" baseline="0" dirty="0">
                <a:ln>
                  <a:noFill/>
                </a:ln>
                <a:solidFill>
                  <a:srgbClr val="FFFFFF"/>
                </a:solidFill>
                <a:effectLst/>
                <a:uFillTx/>
                <a:sym typeface="Helvetica Light"/>
              </a:endParaRPr>
            </a:p>
          </p:txBody>
        </p:sp>
        <p:grpSp>
          <p:nvGrpSpPr>
            <p:cNvPr id="52" name="Group 51"/>
            <p:cNvGrpSpPr/>
            <p:nvPr/>
          </p:nvGrpSpPr>
          <p:grpSpPr>
            <a:xfrm>
              <a:off x="21284890" y="10044210"/>
              <a:ext cx="2421904" cy="1753463"/>
              <a:chOff x="23451875" y="6199832"/>
              <a:chExt cx="2421904" cy="1753463"/>
            </a:xfrm>
          </p:grpSpPr>
          <p:sp>
            <p:nvSpPr>
              <p:cNvPr id="57" name="TextBox 56"/>
              <p:cNvSpPr txBox="1"/>
              <p:nvPr/>
            </p:nvSpPr>
            <p:spPr>
              <a:xfrm>
                <a:off x="23451875" y="6199832"/>
                <a:ext cx="2421904" cy="1753463"/>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58" name="TextBox 57"/>
              <p:cNvSpPr txBox="1"/>
              <p:nvPr/>
            </p:nvSpPr>
            <p:spPr>
              <a:xfrm>
                <a:off x="23610153" y="6314425"/>
                <a:ext cx="2105347" cy="15242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63" name="Picture 2" descr="http://asmarterplanet.com/files/2014/10/SP-ibm-twit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2723" y="7149050"/>
                <a:ext cx="1331840" cy="31809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http://i.gzn.jp/img/2014/07/16/apple-ibm-partnership/top_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95" b="15629"/>
              <a:stretch/>
            </p:blipFill>
            <p:spPr bwMode="auto">
              <a:xfrm>
                <a:off x="24277955" y="6726169"/>
                <a:ext cx="941377" cy="37795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https://c4.staticflickr.com/4/3727/18906111140_88eaec7e9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73088" y="7508095"/>
                <a:ext cx="1351111" cy="2783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www.weathermeansbusiness.com/images/ibm-and-twc_v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3187" y="6353355"/>
                <a:ext cx="1250912" cy="31809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a:xfrm>
              <a:off x="9482782" y="4022018"/>
              <a:ext cx="2946629"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Preparation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4" name="Rectangle 53"/>
            <p:cNvSpPr/>
            <p:nvPr/>
          </p:nvSpPr>
          <p:spPr>
            <a:xfrm>
              <a:off x="12482868" y="4022018"/>
              <a:ext cx="328923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Modelling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5" name="Rectangle 54"/>
            <p:cNvSpPr/>
            <p:nvPr/>
          </p:nvSpPr>
          <p:spPr>
            <a:xfrm>
              <a:off x="15827680" y="4022018"/>
              <a:ext cx="4527811"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Development </a:t>
              </a:r>
            </a:p>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6" name="Rectangle 55"/>
            <p:cNvSpPr/>
            <p:nvPr/>
          </p:nvSpPr>
          <p:spPr>
            <a:xfrm>
              <a:off x="20418729" y="4022018"/>
              <a:ext cx="312978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Visualisation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grpSp>
    </p:spTree>
    <p:extLst>
      <p:ext uri="{BB962C8B-B14F-4D97-AF65-F5344CB8AC3E}">
        <p14:creationId xmlns:p14="http://schemas.microsoft.com/office/powerpoint/2010/main" val="235753589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AU" sz="6000" dirty="0" smtClean="0"/>
              <a:t>The New Insight  Economy…</a:t>
            </a:r>
            <a:endParaRPr lang="en-AU" sz="6000" dirty="0"/>
          </a:p>
        </p:txBody>
      </p:sp>
      <p:sp>
        <p:nvSpPr>
          <p:cNvPr id="10" name="Content Placeholder 1"/>
          <p:cNvSpPr>
            <a:spLocks/>
          </p:cNvSpPr>
          <p:nvPr/>
        </p:nvSpPr>
        <p:spPr bwMode="auto">
          <a:xfrm>
            <a:off x="2095384" y="2598235"/>
            <a:ext cx="18244440" cy="766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defTabSz="1087438">
              <a:lnSpc>
                <a:spcPct val="150000"/>
              </a:lnSpc>
              <a:spcBef>
                <a:spcPct val="20000"/>
              </a:spcBef>
              <a:defRPr sz="2600">
                <a:solidFill>
                  <a:srgbClr val="5A5C5E"/>
                </a:solidFill>
                <a:latin typeface="HelvNeue for IBM Light"/>
                <a:ea typeface="HelvNeue for IBM Light"/>
                <a:cs typeface="HelvNeue for IBM Light"/>
              </a:defRPr>
            </a:lvl1pPr>
            <a:lvl2pPr marL="871538" indent="-285750" defTabSz="1087438">
              <a:lnSpc>
                <a:spcPct val="150000"/>
              </a:lnSpc>
              <a:spcBef>
                <a:spcPct val="20000"/>
              </a:spcBef>
              <a:buClr>
                <a:srgbClr val="E52C2C"/>
              </a:buClr>
              <a:buSzPct val="100000"/>
              <a:buFont typeface="Lucida Grande"/>
              <a:buChar char="•"/>
              <a:defRPr sz="2600" b="1">
                <a:solidFill>
                  <a:srgbClr val="4D4D5E"/>
                </a:solidFill>
                <a:latin typeface="HelvNeue for IBM"/>
                <a:ea typeface="HelvNeue for IBM"/>
                <a:cs typeface="HelvNeue for IBM"/>
              </a:defRPr>
            </a:lvl2pPr>
            <a:lvl3pPr marL="1214438" indent="-228600" defTabSz="1087438">
              <a:lnSpc>
                <a:spcPct val="150000"/>
              </a:lnSpc>
              <a:spcBef>
                <a:spcPct val="20000"/>
              </a:spcBef>
              <a:buClr>
                <a:srgbClr val="E52C2C"/>
              </a:buClr>
              <a:buFont typeface="Lucida Grande"/>
              <a:buChar char="–"/>
              <a:defRPr sz="2600" b="1">
                <a:solidFill>
                  <a:srgbClr val="4D4D5E"/>
                </a:solidFill>
                <a:latin typeface="HelvNeue for IBM"/>
                <a:ea typeface="HelvNeue for IBM"/>
                <a:cs typeface="HelvNeue for IBM"/>
              </a:defRPr>
            </a:lvl3pPr>
            <a:lvl4pPr marL="1600200" indent="-228600" defTabSz="1087438">
              <a:lnSpc>
                <a:spcPct val="150000"/>
              </a:lnSpc>
              <a:spcBef>
                <a:spcPct val="20000"/>
              </a:spcBef>
              <a:buClr>
                <a:srgbClr val="E52C2C"/>
              </a:buClr>
              <a:buFont typeface="Arial" panose="020B0604020202020204" pitchFamily="34" charset="0"/>
              <a:buChar char="•"/>
              <a:defRPr sz="2600" b="1">
                <a:solidFill>
                  <a:srgbClr val="4D4D5E"/>
                </a:solidFill>
                <a:latin typeface="HelvNeue for IBM"/>
                <a:ea typeface="HelvNeue for IBM"/>
                <a:cs typeface="HelvNeue for IBM"/>
              </a:defRPr>
            </a:lvl4pPr>
            <a:lvl5pPr marL="2057400" indent="-228600" defTabSz="1087438">
              <a:spcBef>
                <a:spcPct val="20000"/>
              </a:spcBef>
              <a:defRPr sz="2600" b="1">
                <a:solidFill>
                  <a:srgbClr val="5A5C5E"/>
                </a:solidFill>
                <a:latin typeface="HelvNeue for IBM"/>
                <a:ea typeface="HelvNeue for IBM"/>
                <a:cs typeface="HelvNeue for IBM"/>
              </a:defRPr>
            </a:lvl5pPr>
            <a:lvl6pPr marL="2514600" indent="-228600" defTabSz="1087438" fontAlgn="base">
              <a:spcBef>
                <a:spcPct val="20000"/>
              </a:spcBef>
              <a:spcAft>
                <a:spcPct val="0"/>
              </a:spcAft>
              <a:defRPr sz="2600" b="1">
                <a:solidFill>
                  <a:srgbClr val="5A5C5E"/>
                </a:solidFill>
                <a:latin typeface="HelvNeue for IBM"/>
                <a:ea typeface="HelvNeue for IBM"/>
                <a:cs typeface="HelvNeue for IBM"/>
              </a:defRPr>
            </a:lvl6pPr>
            <a:lvl7pPr marL="2971800" indent="-228600" defTabSz="1087438" fontAlgn="base">
              <a:spcBef>
                <a:spcPct val="20000"/>
              </a:spcBef>
              <a:spcAft>
                <a:spcPct val="0"/>
              </a:spcAft>
              <a:defRPr sz="2600" b="1">
                <a:solidFill>
                  <a:srgbClr val="5A5C5E"/>
                </a:solidFill>
                <a:latin typeface="HelvNeue for IBM"/>
                <a:ea typeface="HelvNeue for IBM"/>
                <a:cs typeface="HelvNeue for IBM"/>
              </a:defRPr>
            </a:lvl7pPr>
            <a:lvl8pPr marL="3429000" indent="-228600" defTabSz="1087438" fontAlgn="base">
              <a:spcBef>
                <a:spcPct val="20000"/>
              </a:spcBef>
              <a:spcAft>
                <a:spcPct val="0"/>
              </a:spcAft>
              <a:defRPr sz="2600" b="1">
                <a:solidFill>
                  <a:srgbClr val="5A5C5E"/>
                </a:solidFill>
                <a:latin typeface="HelvNeue for IBM"/>
                <a:ea typeface="HelvNeue for IBM"/>
                <a:cs typeface="HelvNeue for IBM"/>
              </a:defRPr>
            </a:lvl8pPr>
            <a:lvl9pPr marL="3886200" indent="-228600" defTabSz="1087438" fontAlgn="base">
              <a:spcBef>
                <a:spcPct val="20000"/>
              </a:spcBef>
              <a:spcAft>
                <a:spcPct val="0"/>
              </a:spcAft>
              <a:defRPr sz="2600" b="1">
                <a:solidFill>
                  <a:srgbClr val="5A5C5E"/>
                </a:solidFill>
                <a:latin typeface="HelvNeue for IBM"/>
                <a:ea typeface="HelvNeue for IBM"/>
                <a:cs typeface="HelvNeue for IBM"/>
              </a:defRPr>
            </a:lvl9pPr>
          </a:lstStyle>
          <a:p>
            <a:pPr eaLnBrk="1" hangingPunct="1">
              <a:spcAft>
                <a:spcPts val="3600"/>
              </a:spcAft>
            </a:pPr>
            <a:r>
              <a:rPr lang="en-US" altLang="en-US" sz="4800" b="1" dirty="0" smtClean="0">
                <a:solidFill>
                  <a:srgbClr val="FFFF00"/>
                </a:solidFill>
              </a:rPr>
              <a:t>Change reaps benefits</a:t>
            </a:r>
            <a:r>
              <a:rPr lang="en-US" altLang="en-US" sz="4800" b="1" dirty="0">
                <a:solidFill>
                  <a:srgbClr val="FFFF00"/>
                </a:solidFill>
              </a:rPr>
              <a:t>:</a:t>
            </a:r>
          </a:p>
          <a:p>
            <a:pPr eaLnBrk="1" hangingPunct="1">
              <a:lnSpc>
                <a:spcPct val="100000"/>
              </a:lnSpc>
              <a:spcAft>
                <a:spcPts val="3000"/>
              </a:spcAft>
            </a:pPr>
            <a:r>
              <a:rPr lang="en-US" altLang="en-US" sz="4800" dirty="0">
                <a:solidFill>
                  <a:schemeClr val="bg1"/>
                </a:solidFill>
                <a:latin typeface="Helvetica Neue Medium"/>
                <a:ea typeface="Helvetica Neue Medium"/>
                <a:cs typeface="Helvetica Neue Medium"/>
                <a:sym typeface="Helvetica Neue Medium"/>
              </a:rPr>
              <a:t>Analytics pay back $13.01 for every dollar </a:t>
            </a:r>
            <a:r>
              <a:rPr lang="en-US" altLang="en-US" sz="4800" dirty="0" smtClean="0">
                <a:solidFill>
                  <a:schemeClr val="bg1"/>
                </a:solidFill>
                <a:latin typeface="Helvetica Neue Medium"/>
                <a:ea typeface="Helvetica Neue Medium"/>
                <a:cs typeface="Helvetica Neue Medium"/>
                <a:sym typeface="Helvetica Neue Medium"/>
              </a:rPr>
              <a:t>spent </a:t>
            </a:r>
            <a:r>
              <a:rPr lang="en-US" altLang="en-US" sz="4800" baseline="30000" dirty="0">
                <a:solidFill>
                  <a:schemeClr val="bg1"/>
                </a:solidFill>
                <a:latin typeface="Arial" panose="020B0604020202020204" pitchFamily="34" charset="0"/>
                <a:ea typeface="MS PGothic" panose="020B0600070205080204" pitchFamily="34" charset="-128"/>
              </a:rPr>
              <a:t>1</a:t>
            </a:r>
            <a:endParaRPr lang="en-US" altLang="en-US" sz="4800" dirty="0">
              <a:solidFill>
                <a:schemeClr val="bg1"/>
              </a:solidFill>
              <a:latin typeface="Helvetica Neue Medium"/>
              <a:ea typeface="Helvetica Neue Medium"/>
              <a:cs typeface="Helvetica Neue Medium"/>
              <a:sym typeface="Helvetica Neue Medium"/>
            </a:endParaRPr>
          </a:p>
          <a:p>
            <a:pPr eaLnBrk="1" hangingPunct="1">
              <a:lnSpc>
                <a:spcPct val="100000"/>
              </a:lnSpc>
              <a:spcAft>
                <a:spcPts val="3000"/>
              </a:spcAft>
            </a:pPr>
            <a:r>
              <a:rPr lang="en-US" altLang="en-US" sz="4800" dirty="0">
                <a:solidFill>
                  <a:schemeClr val="bg1"/>
                </a:solidFill>
                <a:latin typeface="Helvetica Neue Medium"/>
                <a:ea typeface="Helvetica Neue Medium"/>
                <a:cs typeface="Helvetica Neue Medium"/>
                <a:sym typeface="Helvetica Neue Medium"/>
              </a:rPr>
              <a:t>69% created significant positive impact on business </a:t>
            </a:r>
            <a:r>
              <a:rPr lang="en-US" altLang="en-US" sz="4800" dirty="0" smtClean="0">
                <a:solidFill>
                  <a:schemeClr val="bg1"/>
                </a:solidFill>
                <a:latin typeface="Helvetica Neue Medium"/>
                <a:ea typeface="Helvetica Neue Medium"/>
                <a:cs typeface="Helvetica Neue Medium"/>
                <a:sym typeface="Helvetica Neue Medium"/>
              </a:rPr>
              <a:t>outcomes </a:t>
            </a:r>
            <a:r>
              <a:rPr lang="en-US" altLang="en-US" sz="4800" baseline="30000" dirty="0">
                <a:solidFill>
                  <a:schemeClr val="bg1"/>
                </a:solidFill>
                <a:latin typeface="Arial" panose="020B0604020202020204" pitchFamily="34" charset="0"/>
                <a:ea typeface="MS PGothic" panose="020B0600070205080204" pitchFamily="34" charset="-128"/>
              </a:rPr>
              <a:t>2</a:t>
            </a:r>
            <a:endParaRPr lang="en-US" altLang="en-US" sz="4800" dirty="0">
              <a:solidFill>
                <a:schemeClr val="bg1"/>
              </a:solidFill>
              <a:latin typeface="Helvetica Neue Medium"/>
              <a:ea typeface="Helvetica Neue Medium"/>
              <a:cs typeface="Helvetica Neue Medium"/>
              <a:sym typeface="Helvetica Neue Medium"/>
            </a:endParaRPr>
          </a:p>
          <a:p>
            <a:pPr eaLnBrk="1" hangingPunct="1">
              <a:lnSpc>
                <a:spcPct val="100000"/>
              </a:lnSpc>
              <a:spcAft>
                <a:spcPts val="3000"/>
              </a:spcAft>
            </a:pPr>
            <a:r>
              <a:rPr lang="en-US" altLang="en-US" sz="4800" dirty="0">
                <a:solidFill>
                  <a:schemeClr val="bg1"/>
                </a:solidFill>
                <a:latin typeface="Helvetica Neue Medium"/>
                <a:ea typeface="Helvetica Neue Medium"/>
                <a:cs typeface="Helvetica Neue Medium"/>
                <a:sym typeface="Helvetica Neue Medium"/>
              </a:rPr>
              <a:t>60% created significant positive impact on </a:t>
            </a:r>
            <a:r>
              <a:rPr lang="en-US" altLang="en-US" sz="4800" dirty="0" smtClean="0">
                <a:solidFill>
                  <a:schemeClr val="bg1"/>
                </a:solidFill>
                <a:latin typeface="Helvetica Neue Medium"/>
                <a:ea typeface="Helvetica Neue Medium"/>
                <a:cs typeface="Helvetica Neue Medium"/>
                <a:sym typeface="Helvetica Neue Medium"/>
              </a:rPr>
              <a:t>revenues </a:t>
            </a:r>
            <a:r>
              <a:rPr lang="en-US" altLang="en-US" sz="4800" baseline="30000" dirty="0">
                <a:solidFill>
                  <a:schemeClr val="bg1"/>
                </a:solidFill>
                <a:latin typeface="Arial" panose="020B0604020202020204" pitchFamily="34" charset="0"/>
                <a:ea typeface="MS PGothic" panose="020B0600070205080204" pitchFamily="34" charset="-128"/>
              </a:rPr>
              <a:t>2</a:t>
            </a:r>
            <a:endParaRPr lang="en-US" altLang="en-US" sz="4800" dirty="0">
              <a:solidFill>
                <a:schemeClr val="bg1"/>
              </a:solidFill>
              <a:latin typeface="Helvetica Neue Medium"/>
              <a:ea typeface="Helvetica Neue Medium"/>
              <a:cs typeface="Helvetica Neue Medium"/>
              <a:sym typeface="Helvetica Neue Medium"/>
            </a:endParaRPr>
          </a:p>
          <a:p>
            <a:pPr eaLnBrk="1" hangingPunct="1">
              <a:lnSpc>
                <a:spcPct val="100000"/>
              </a:lnSpc>
              <a:spcAft>
                <a:spcPts val="3000"/>
              </a:spcAft>
            </a:pPr>
            <a:r>
              <a:rPr lang="en-US" altLang="en-US" sz="4800" dirty="0">
                <a:solidFill>
                  <a:schemeClr val="bg1"/>
                </a:solidFill>
                <a:latin typeface="Helvetica Neue Medium"/>
                <a:ea typeface="Helvetica Neue Medium"/>
                <a:cs typeface="Helvetica Neue Medium"/>
                <a:sym typeface="Helvetica Neue Medium"/>
              </a:rPr>
              <a:t>53% created significant competitive </a:t>
            </a:r>
            <a:r>
              <a:rPr lang="en-US" altLang="en-US" sz="4800" dirty="0" smtClean="0">
                <a:solidFill>
                  <a:schemeClr val="bg1"/>
                </a:solidFill>
                <a:latin typeface="Helvetica Neue Medium"/>
                <a:ea typeface="Helvetica Neue Medium"/>
                <a:cs typeface="Helvetica Neue Medium"/>
                <a:sym typeface="Helvetica Neue Medium"/>
              </a:rPr>
              <a:t>advantage</a:t>
            </a:r>
            <a:r>
              <a:rPr lang="en-US" altLang="en-US" sz="4800" dirty="0">
                <a:solidFill>
                  <a:schemeClr val="bg1"/>
                </a:solidFill>
                <a:latin typeface="Helvetica Neue Medium"/>
                <a:ea typeface="Helvetica Neue Medium"/>
                <a:cs typeface="Helvetica Neue Medium"/>
                <a:sym typeface="Helvetica Neue Medium"/>
              </a:rPr>
              <a:t> </a:t>
            </a:r>
            <a:r>
              <a:rPr lang="en-US" altLang="en-US" sz="4800" baseline="30000" dirty="0">
                <a:solidFill>
                  <a:schemeClr val="bg1"/>
                </a:solidFill>
                <a:latin typeface="Arial" panose="020B0604020202020204" pitchFamily="34" charset="0"/>
                <a:ea typeface="MS PGothic" panose="020B0600070205080204" pitchFamily="34" charset="-128"/>
              </a:rPr>
              <a:t>2</a:t>
            </a:r>
            <a:endParaRPr lang="en-US" altLang="en-US" sz="4800" dirty="0">
              <a:solidFill>
                <a:schemeClr val="bg1"/>
              </a:solidFill>
              <a:latin typeface="Helvetica Neue Medium"/>
              <a:ea typeface="Helvetica Neue Medium"/>
              <a:cs typeface="Helvetica Neue Medium"/>
              <a:sym typeface="Helvetica Neue Medium"/>
            </a:endParaRPr>
          </a:p>
        </p:txBody>
      </p:sp>
      <p:sp>
        <p:nvSpPr>
          <p:cNvPr id="11" name="Rectangle 10"/>
          <p:cNvSpPr/>
          <p:nvPr/>
        </p:nvSpPr>
        <p:spPr>
          <a:xfrm>
            <a:off x="5529960" y="11846312"/>
            <a:ext cx="12192000" cy="641350"/>
          </a:xfrm>
          <a:prstGeom prst="rect">
            <a:avLst/>
          </a:prstGeom>
        </p:spPr>
        <p:txBody>
          <a:bodyPr>
            <a:spAutoFit/>
          </a:bodyPr>
          <a:lstStyle/>
          <a:p>
            <a:pPr defTabSz="914400" eaLnBrk="1" fontAlgn="auto" hangingPunct="1">
              <a:spcBef>
                <a:spcPts val="0"/>
              </a:spcBef>
              <a:spcAft>
                <a:spcPts val="0"/>
              </a:spcAft>
              <a:defRPr/>
            </a:pPr>
            <a:r>
              <a:rPr lang="en-US" altLang="en-US" sz="1800" b="0" kern="0" baseline="30000" dirty="0">
                <a:solidFill>
                  <a:schemeClr val="bg1"/>
                </a:solidFill>
                <a:latin typeface="Arial" panose="020B0604020202020204" pitchFamily="34" charset="0"/>
                <a:ea typeface="MS PGothic" panose="020B0600070205080204" pitchFamily="34" charset="-128"/>
              </a:rPr>
              <a:t>1 </a:t>
            </a:r>
            <a:r>
              <a:rPr lang="en-US" altLang="en-US" sz="1800" b="0" kern="0" dirty="0">
                <a:solidFill>
                  <a:schemeClr val="bg1"/>
                </a:solidFill>
                <a:latin typeface="Arial" panose="020B0604020202020204" pitchFamily="34" charset="0"/>
                <a:ea typeface="MS PGothic" panose="020B0600070205080204" pitchFamily="34" charset="-128"/>
              </a:rPr>
              <a:t> Analytics Pays Back $13.01 for Every Dollar Spent” Nucleus Research, September 2014 </a:t>
            </a:r>
          </a:p>
          <a:p>
            <a:pPr defTabSz="914400" eaLnBrk="1" fontAlgn="auto" hangingPunct="1">
              <a:spcBef>
                <a:spcPts val="0"/>
              </a:spcBef>
              <a:spcAft>
                <a:spcPts val="0"/>
              </a:spcAft>
              <a:defRPr/>
            </a:pPr>
            <a:r>
              <a:rPr lang="en-US" altLang="en-US" sz="1800" b="0" kern="0" baseline="30000" dirty="0">
                <a:solidFill>
                  <a:schemeClr val="bg1"/>
                </a:solidFill>
                <a:latin typeface="Arial" panose="020B0604020202020204" pitchFamily="34" charset="0"/>
                <a:ea typeface="MS PGothic" panose="020B0600070205080204" pitchFamily="34" charset="-128"/>
              </a:rPr>
              <a:t>2 </a:t>
            </a:r>
            <a:r>
              <a:rPr lang="en-US" altLang="en-US" sz="1800" b="0" kern="0" dirty="0">
                <a:solidFill>
                  <a:schemeClr val="bg1"/>
                </a:solidFill>
                <a:latin typeface="Arial" panose="020B0604020202020204" pitchFamily="34" charset="0"/>
                <a:ea typeface="MS PGothic" panose="020B0600070205080204" pitchFamily="34" charset="-128"/>
              </a:rPr>
              <a:t> Analytics: The speed advantage” IBM Institute for Business Value, 2014</a:t>
            </a:r>
          </a:p>
        </p:txBody>
      </p:sp>
      <p:sp>
        <p:nvSpPr>
          <p:cNvPr id="12" name="Text Placeholder 1"/>
          <p:cNvSpPr>
            <a:spLocks noGrp="1"/>
          </p:cNvSpPr>
          <p:nvPr>
            <p:ph type="body" sz="quarter" idx="10"/>
          </p:nvPr>
        </p:nvSpPr>
        <p:spPr>
          <a:xfrm>
            <a:off x="11390305" y="9825145"/>
            <a:ext cx="9989255" cy="1323975"/>
          </a:xfrm>
        </p:spPr>
        <p:txBody>
          <a:bodyPr/>
          <a:lstStyle/>
          <a:p>
            <a:pPr lvl="0"/>
            <a:r>
              <a:rPr lang="en-AU" sz="6000" dirty="0" smtClean="0"/>
              <a:t>…needs new tools to realise</a:t>
            </a:r>
            <a:endParaRPr lang="en-AU" sz="6000" dirty="0"/>
          </a:p>
        </p:txBody>
      </p:sp>
    </p:spTree>
    <p:extLst>
      <p:ext uri="{BB962C8B-B14F-4D97-AF65-F5344CB8AC3E}">
        <p14:creationId xmlns:p14="http://schemas.microsoft.com/office/powerpoint/2010/main" val="2189635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AU" sz="6000" dirty="0" smtClean="0"/>
              <a:t>IBM Analytics Operation System</a:t>
            </a:r>
            <a:br>
              <a:rPr lang="en-AU" sz="6000" dirty="0" smtClean="0"/>
            </a:br>
            <a:r>
              <a:rPr lang="en-AU" sz="6000" dirty="0" smtClean="0"/>
              <a:t>Architecture (3 of 5)</a:t>
            </a:r>
            <a:endParaRPr lang="en-AU" sz="6000" dirty="0"/>
          </a:p>
        </p:txBody>
      </p:sp>
      <p:sp>
        <p:nvSpPr>
          <p:cNvPr id="70" name="Round Same Side Corner Rectangle 69"/>
          <p:cNvSpPr/>
          <p:nvPr/>
        </p:nvSpPr>
        <p:spPr>
          <a:xfrm rot="5400000">
            <a:off x="5384225" y="1055962"/>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1" name="Round Same Side Corner Rectangle 4"/>
          <p:cNvSpPr/>
          <p:nvPr/>
        </p:nvSpPr>
        <p:spPr>
          <a:xfrm>
            <a:off x="3434068" y="3288278"/>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Fluid Data Query and Algorithms drive data location independence</a:t>
            </a:r>
            <a:endParaRPr lang="en-US" sz="2700" kern="1200" dirty="0">
              <a:solidFill>
                <a:schemeClr val="tx1"/>
              </a:solidFill>
            </a:endParaRPr>
          </a:p>
        </p:txBody>
      </p:sp>
      <p:sp>
        <p:nvSpPr>
          <p:cNvPr id="72" name="Rounded Rectangle 71"/>
          <p:cNvSpPr/>
          <p:nvPr/>
        </p:nvSpPr>
        <p:spPr>
          <a:xfrm>
            <a:off x="1120442" y="3041396"/>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73" name="Rounded Rectangle 6"/>
          <p:cNvSpPr/>
          <p:nvPr/>
        </p:nvSpPr>
        <p:spPr>
          <a:xfrm>
            <a:off x="1207112" y="3128066"/>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1</a:t>
            </a:r>
            <a:endParaRPr lang="en-US" sz="8800" kern="1200" dirty="0">
              <a:latin typeface="+mj-lt"/>
            </a:endParaRPr>
          </a:p>
        </p:txBody>
      </p:sp>
      <p:sp>
        <p:nvSpPr>
          <p:cNvPr id="74" name="Round Same Side Corner Rectangle 73"/>
          <p:cNvSpPr/>
          <p:nvPr/>
        </p:nvSpPr>
        <p:spPr>
          <a:xfrm rot="5400000">
            <a:off x="5384225" y="2920173"/>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5" name="Round Same Side Corner Rectangle 8"/>
          <p:cNvSpPr/>
          <p:nvPr/>
        </p:nvSpPr>
        <p:spPr>
          <a:xfrm>
            <a:off x="3434068" y="5152489"/>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Advanced Metadata Management enables data quality, lineage, trust</a:t>
            </a:r>
            <a:endParaRPr lang="en-US" sz="2700" kern="1200" dirty="0">
              <a:solidFill>
                <a:schemeClr val="tx1"/>
              </a:solidFill>
            </a:endParaRPr>
          </a:p>
        </p:txBody>
      </p:sp>
      <p:sp>
        <p:nvSpPr>
          <p:cNvPr id="76" name="Rounded Rectangle 75"/>
          <p:cNvSpPr/>
          <p:nvPr/>
        </p:nvSpPr>
        <p:spPr>
          <a:xfrm>
            <a:off x="1120442" y="4905609"/>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77" name="Rounded Rectangle 10"/>
          <p:cNvSpPr/>
          <p:nvPr/>
        </p:nvSpPr>
        <p:spPr>
          <a:xfrm>
            <a:off x="1207112" y="4992279"/>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2</a:t>
            </a:r>
            <a:endParaRPr lang="en-US" sz="8800" kern="1200" dirty="0">
              <a:latin typeface="+mj-lt"/>
            </a:endParaRPr>
          </a:p>
        </p:txBody>
      </p:sp>
      <p:sp>
        <p:nvSpPr>
          <p:cNvPr id="78" name="Round Same Side Corner Rectangle 77"/>
          <p:cNvSpPr/>
          <p:nvPr/>
        </p:nvSpPr>
        <p:spPr>
          <a:xfrm rot="5400000">
            <a:off x="5384225" y="4784385"/>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9" name="Round Same Side Corner Rectangle 12"/>
          <p:cNvSpPr/>
          <p:nvPr/>
        </p:nvSpPr>
        <p:spPr>
          <a:xfrm>
            <a:off x="3434068" y="7016701"/>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Grid-based data integration, massive scale-out, built for open source</a:t>
            </a:r>
            <a:endParaRPr lang="en-US" sz="2700" kern="1200" dirty="0">
              <a:solidFill>
                <a:schemeClr val="tx1"/>
              </a:solidFill>
              <a:latin typeface="+mj-lt"/>
            </a:endParaRPr>
          </a:p>
        </p:txBody>
      </p:sp>
      <p:sp>
        <p:nvSpPr>
          <p:cNvPr id="80" name="Rounded Rectangle 79"/>
          <p:cNvSpPr/>
          <p:nvPr/>
        </p:nvSpPr>
        <p:spPr>
          <a:xfrm>
            <a:off x="1120442" y="6769821"/>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81" name="Rounded Rectangle 14"/>
          <p:cNvSpPr/>
          <p:nvPr/>
        </p:nvSpPr>
        <p:spPr>
          <a:xfrm>
            <a:off x="1207112" y="6856492"/>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3</a:t>
            </a:r>
            <a:endParaRPr lang="en-US" sz="8800" kern="1200" dirty="0">
              <a:latin typeface="+mj-lt"/>
            </a:endParaRPr>
          </a:p>
        </p:txBody>
      </p:sp>
      <p:grpSp>
        <p:nvGrpSpPr>
          <p:cNvPr id="46" name="Group 45"/>
          <p:cNvGrpSpPr/>
          <p:nvPr/>
        </p:nvGrpSpPr>
        <p:grpSpPr>
          <a:xfrm>
            <a:off x="9440057" y="3041396"/>
            <a:ext cx="14266737" cy="9161606"/>
            <a:chOff x="9440057" y="3041396"/>
            <a:chExt cx="14266737" cy="9161606"/>
          </a:xfrm>
        </p:grpSpPr>
        <p:grpSp>
          <p:nvGrpSpPr>
            <p:cNvPr id="47" name="Group 46"/>
            <p:cNvGrpSpPr/>
            <p:nvPr/>
          </p:nvGrpSpPr>
          <p:grpSpPr>
            <a:xfrm>
              <a:off x="9482782" y="4964721"/>
              <a:ext cx="2857643" cy="3727138"/>
              <a:chOff x="1174156" y="6797793"/>
              <a:chExt cx="2857643" cy="3727138"/>
            </a:xfrm>
          </p:grpSpPr>
          <p:sp>
            <p:nvSpPr>
              <p:cNvPr id="92" name="Pentagon 91"/>
              <p:cNvSpPr/>
              <p:nvPr/>
            </p:nvSpPr>
            <p:spPr>
              <a:xfrm rot="5400000">
                <a:off x="739409" y="7232540"/>
                <a:ext cx="3727138" cy="2857643"/>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DB917"/>
                    </a:solidFill>
                    <a:effectLst/>
                    <a:uFillTx/>
                    <a:sym typeface="Helvetica Light"/>
                  </a:rPr>
                  <a:t>Data Integration</a:t>
                </a:r>
              </a:p>
            </p:txBody>
          </p:sp>
          <p:sp>
            <p:nvSpPr>
              <p:cNvPr id="93" name="Rectangle 92"/>
              <p:cNvSpPr/>
              <p:nvPr/>
            </p:nvSpPr>
            <p:spPr>
              <a:xfrm>
                <a:off x="1318727" y="7569389"/>
                <a:ext cx="2562808"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a:solidFill>
                      <a:srgbClr val="FFFFFF"/>
                    </a:solidFill>
                  </a:rPr>
                  <a:t>ANSI BigSQL</a:t>
                </a:r>
              </a:p>
              <a:p>
                <a:pPr marL="171450" indent="-171450" algn="l" rtl="0" latinLnBrk="1" hangingPunct="0">
                  <a:lnSpc>
                    <a:spcPct val="150000"/>
                  </a:lnSpc>
                  <a:buFont typeface="Arial" panose="020B0604020202020204" pitchFamily="34" charset="0"/>
                  <a:buChar char="•"/>
                </a:pPr>
                <a:r>
                  <a:rPr lang="en-AU" sz="1800" dirty="0">
                    <a:solidFill>
                      <a:srgbClr val="FFFFFF"/>
                    </a:solidFill>
                  </a:rPr>
                  <a:t>Data Streaming</a:t>
                </a:r>
              </a:p>
              <a:p>
                <a:pPr marL="171450" indent="-171450" algn="l" rtl="0" latinLnBrk="1" hangingPunct="0">
                  <a:lnSpc>
                    <a:spcPct val="150000"/>
                  </a:lnSpc>
                  <a:buFont typeface="Arial" panose="020B0604020202020204" pitchFamily="34" charset="0"/>
                  <a:buChar char="•"/>
                </a:pPr>
                <a:r>
                  <a:rPr lang="en-AU" sz="1800" b="1" dirty="0">
                    <a:solidFill>
                      <a:srgbClr val="FDB917"/>
                    </a:solidFill>
                  </a:rPr>
                  <a:t>In-Hadoop ETL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Advanced Metadata Management</a:t>
                </a:r>
                <a:endParaRPr lang="en-AU" sz="1800" dirty="0">
                  <a:solidFill>
                    <a:srgbClr val="FFFFFF"/>
                  </a:solidFill>
                </a:endParaRPr>
              </a:p>
            </p:txBody>
          </p:sp>
        </p:grpSp>
        <p:grpSp>
          <p:nvGrpSpPr>
            <p:cNvPr id="48" name="Group 47"/>
            <p:cNvGrpSpPr/>
            <p:nvPr/>
          </p:nvGrpSpPr>
          <p:grpSpPr>
            <a:xfrm>
              <a:off x="12640860" y="4964721"/>
              <a:ext cx="3167770" cy="3727138"/>
              <a:chOff x="5906895" y="12450330"/>
              <a:chExt cx="2920958" cy="3727138"/>
            </a:xfrm>
          </p:grpSpPr>
          <p:sp>
            <p:nvSpPr>
              <p:cNvPr id="89" name="Pentagon 88"/>
              <p:cNvSpPr/>
              <p:nvPr/>
            </p:nvSpPr>
            <p:spPr>
              <a:xfrm rot="5400000">
                <a:off x="5503805"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DB917"/>
                    </a:solidFill>
                    <a:effectLst/>
                    <a:uFillTx/>
                    <a:sym typeface="Helvetica Light"/>
                  </a:rPr>
                  <a:t>Data Governance</a:t>
                </a:r>
              </a:p>
            </p:txBody>
          </p:sp>
          <p:sp>
            <p:nvSpPr>
              <p:cNvPr id="91" name="Rectangle 90"/>
              <p:cNvSpPr/>
              <p:nvPr/>
            </p:nvSpPr>
            <p:spPr>
              <a:xfrm>
                <a:off x="5998768" y="13221926"/>
                <a:ext cx="2795404" cy="2169825"/>
              </a:xfrm>
              <a:prstGeom prst="rect">
                <a:avLst/>
              </a:prstGeom>
            </p:spPr>
            <p:txBody>
              <a:bodyPr wrap="square" rIns="0">
                <a:spAutoFit/>
              </a:bodyPr>
              <a:lstStyle/>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Classify, Validate, </a:t>
                </a:r>
                <a:br>
                  <a:rPr lang="en-AU" sz="1800" b="1" dirty="0" smtClean="0">
                    <a:solidFill>
                      <a:srgbClr val="FDB917"/>
                    </a:solidFill>
                  </a:rPr>
                </a:br>
                <a:r>
                  <a:rPr lang="en-AU" sz="1800" b="1" dirty="0" smtClean="0">
                    <a:solidFill>
                      <a:srgbClr val="FDB917"/>
                    </a:solidFill>
                  </a:rPr>
                  <a:t>Cleanse</a:t>
                </a:r>
                <a:endParaRPr lang="en-AU" sz="1800" b="1" dirty="0">
                  <a:solidFill>
                    <a:srgbClr val="FDB917"/>
                  </a:solidFill>
                </a:endParaRPr>
              </a:p>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Master Data Management</a:t>
                </a:r>
                <a:endParaRPr lang="en-AU" sz="1800" b="1" dirty="0">
                  <a:solidFill>
                    <a:srgbClr val="FDB917"/>
                  </a:solidFill>
                </a:endParaRPr>
              </a:p>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Data Lineage</a:t>
                </a:r>
                <a:endParaRPr lang="en-AU" sz="1800" b="1" dirty="0">
                  <a:solidFill>
                    <a:srgbClr val="FDB917"/>
                  </a:solidFill>
                </a:endParaRPr>
              </a:p>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Data Privacy</a:t>
                </a:r>
                <a:endParaRPr lang="en-AU" sz="1800" b="1" dirty="0">
                  <a:solidFill>
                    <a:srgbClr val="FDB917"/>
                  </a:solidFill>
                </a:endParaRPr>
              </a:p>
            </p:txBody>
          </p:sp>
        </p:grpSp>
        <p:grpSp>
          <p:nvGrpSpPr>
            <p:cNvPr id="49" name="Group 48"/>
            <p:cNvGrpSpPr/>
            <p:nvPr/>
          </p:nvGrpSpPr>
          <p:grpSpPr>
            <a:xfrm>
              <a:off x="15962947" y="4964721"/>
              <a:ext cx="4281756" cy="3727138"/>
              <a:chOff x="9283481" y="12450331"/>
              <a:chExt cx="4115279" cy="3727138"/>
            </a:xfrm>
          </p:grpSpPr>
          <p:sp>
            <p:nvSpPr>
              <p:cNvPr id="87" name="Pentagon 86"/>
              <p:cNvSpPr/>
              <p:nvPr/>
            </p:nvSpPr>
            <p:spPr>
              <a:xfrm rot="5400000">
                <a:off x="9477551" y="12256261"/>
                <a:ext cx="3727138" cy="4115278"/>
              </a:xfrm>
              <a:prstGeom prst="homePlate">
                <a:avLst>
                  <a:gd name="adj" fmla="val 21375"/>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Advanced Analytics</a:t>
                </a:r>
              </a:p>
            </p:txBody>
          </p:sp>
          <p:sp>
            <p:nvSpPr>
              <p:cNvPr id="88" name="Rectangle 87"/>
              <p:cNvSpPr/>
              <p:nvPr/>
            </p:nvSpPr>
            <p:spPr>
              <a:xfrm>
                <a:off x="9428051" y="13221927"/>
                <a:ext cx="3970709"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BigR for Machine Learning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Open Source Distributed System ML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Statistical Libs</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Predictive Modelling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Pipeline</a:t>
                </a:r>
                <a:endParaRPr lang="en-AU" sz="1800" dirty="0">
                  <a:solidFill>
                    <a:srgbClr val="FFFFFF"/>
                  </a:solidFill>
                </a:endParaRPr>
              </a:p>
            </p:txBody>
          </p:sp>
        </p:grpSp>
        <p:grpSp>
          <p:nvGrpSpPr>
            <p:cNvPr id="50" name="Group 49"/>
            <p:cNvGrpSpPr/>
            <p:nvPr/>
          </p:nvGrpSpPr>
          <p:grpSpPr>
            <a:xfrm>
              <a:off x="20536768" y="4964721"/>
              <a:ext cx="3170025" cy="3727138"/>
              <a:chOff x="5924461" y="12450330"/>
              <a:chExt cx="3074466" cy="3727138"/>
            </a:xfrm>
          </p:grpSpPr>
          <p:sp>
            <p:nvSpPr>
              <p:cNvPr id="85" name="Pentagon 84"/>
              <p:cNvSpPr/>
              <p:nvPr/>
            </p:nvSpPr>
            <p:spPr>
              <a:xfrm rot="5400000">
                <a:off x="5521371"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Entity Analytics</a:t>
                </a:r>
              </a:p>
            </p:txBody>
          </p:sp>
          <p:sp>
            <p:nvSpPr>
              <p:cNvPr id="86" name="Rectangle 85"/>
              <p:cNvSpPr/>
              <p:nvPr/>
            </p:nvSpPr>
            <p:spPr>
              <a:xfrm>
                <a:off x="6069031" y="13221926"/>
                <a:ext cx="2929896" cy="1338828"/>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b="1" dirty="0" smtClean="0">
                    <a:solidFill>
                      <a:srgbClr val="FDB917"/>
                    </a:solidFill>
                  </a:rPr>
                  <a:t>Probabilistic Matching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Entity Extract </a:t>
                </a:r>
                <a:br>
                  <a:rPr lang="en-AU" sz="1800" dirty="0" smtClean="0">
                    <a:solidFill>
                      <a:srgbClr val="FFFFFF"/>
                    </a:solidFill>
                  </a:rPr>
                </a:br>
                <a:r>
                  <a:rPr lang="en-AU" sz="1800" dirty="0" smtClean="0">
                    <a:solidFill>
                      <a:srgbClr val="FFFFFF"/>
                    </a:solidFill>
                  </a:rPr>
                  <a:t>/ Resolution</a:t>
                </a:r>
                <a:endParaRPr lang="en-AU" sz="1800" dirty="0">
                  <a:solidFill>
                    <a:srgbClr val="FFFFFF"/>
                  </a:solidFill>
                </a:endParaRPr>
              </a:p>
            </p:txBody>
          </p:sp>
        </p:grpSp>
        <p:sp>
          <p:nvSpPr>
            <p:cNvPr id="51" name="TextBox 50"/>
            <p:cNvSpPr txBox="1"/>
            <p:nvPr/>
          </p:nvSpPr>
          <p:spPr>
            <a:xfrm>
              <a:off x="9603390" y="3041396"/>
              <a:ext cx="13864372" cy="904788"/>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rtl="0" latinLnBrk="1" hangingPunct="0"/>
              <a:r>
                <a:rPr kumimoji="0" lang="en-AU" sz="3200" b="0" i="0" u="none" strike="noStrike" cap="none" spc="0" normalizeH="0" baseline="0" dirty="0" smtClean="0">
                  <a:ln>
                    <a:noFill/>
                  </a:ln>
                  <a:solidFill>
                    <a:schemeClr val="bg1"/>
                  </a:solidFill>
                  <a:effectLst/>
                  <a:uFillTx/>
                  <a:sym typeface="Helvetica Light"/>
                </a:rPr>
                <a:t>Data Engineers </a:t>
              </a:r>
              <a:r>
                <a:rPr kumimoji="0" lang="en-AU" sz="3200" b="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b="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b="0" i="0" u="none" strike="noStrike" cap="none" spc="0" normalizeH="0" baseline="0" dirty="0" smtClean="0">
                  <a:ln>
                    <a:noFill/>
                  </a:ln>
                  <a:solidFill>
                    <a:schemeClr val="bg1"/>
                  </a:solidFill>
                  <a:effectLst/>
                  <a:uFillTx/>
                  <a:sym typeface="Helvetica Light"/>
                </a:rPr>
                <a:t>Data Analysts</a:t>
              </a:r>
              <a:r>
                <a:rPr kumimoji="0" lang="en-AU" sz="3200" b="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Data Scientists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Developers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CEO, CIO, CMO</a:t>
              </a:r>
              <a:endParaRPr kumimoji="0" lang="en-AU" sz="3200" b="0" i="0" u="none" strike="noStrike" cap="none" spc="0" normalizeH="0" baseline="0" dirty="0">
                <a:ln>
                  <a:noFill/>
                </a:ln>
                <a:solidFill>
                  <a:schemeClr val="bg1"/>
                </a:solidFill>
                <a:effectLst/>
                <a:uFillTx/>
                <a:sym typeface="Helvetica Light"/>
              </a:endParaRPr>
            </a:p>
          </p:txBody>
        </p:sp>
        <p:sp>
          <p:nvSpPr>
            <p:cNvPr id="52" name="TextBox 51"/>
            <p:cNvSpPr txBox="1"/>
            <p:nvPr/>
          </p:nvSpPr>
          <p:spPr>
            <a:xfrm>
              <a:off x="12231663" y="11566290"/>
              <a:ext cx="8582477"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kumimoji="0" lang="en-AU" sz="3200" i="0" u="none" strike="noStrike" cap="none" spc="0" normalizeH="0" baseline="0" dirty="0" smtClean="0">
                  <a:ln>
                    <a:noFill/>
                  </a:ln>
                  <a:solidFill>
                    <a:schemeClr val="bg1"/>
                  </a:solidFill>
                  <a:effectLst/>
                  <a:uFillTx/>
                  <a:sym typeface="Helvetica Light"/>
                </a:rPr>
                <a:t>On-premises </a:t>
              </a:r>
              <a:r>
                <a:rPr kumimoji="0" lang="en-AU" sz="320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i="0" u="none" strike="noStrike" cap="none" spc="0" normalizeH="0" baseline="0" dirty="0" smtClean="0">
                  <a:ln>
                    <a:noFill/>
                  </a:ln>
                  <a:solidFill>
                    <a:schemeClr val="bg1"/>
                  </a:solidFill>
                  <a:effectLst/>
                  <a:uFillTx/>
                  <a:sym typeface="Helvetica Light"/>
                </a:rPr>
                <a:t>Cloud</a:t>
              </a:r>
              <a:r>
                <a:rPr kumimoji="0" lang="en-AU" sz="320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Hybrid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Docker Images</a:t>
              </a:r>
              <a:endParaRPr kumimoji="0" lang="en-AU" sz="3200" i="0" u="none" strike="noStrike" cap="none" spc="0" normalizeH="0" baseline="0" dirty="0">
                <a:ln>
                  <a:noFill/>
                </a:ln>
                <a:solidFill>
                  <a:schemeClr val="bg1"/>
                </a:solidFill>
                <a:effectLst/>
                <a:uFillTx/>
                <a:sym typeface="Helvetica Light"/>
              </a:endParaRPr>
            </a:p>
          </p:txBody>
        </p:sp>
        <p:sp>
          <p:nvSpPr>
            <p:cNvPr id="53" name="TextBox 52"/>
            <p:cNvSpPr txBox="1"/>
            <p:nvPr/>
          </p:nvSpPr>
          <p:spPr>
            <a:xfrm>
              <a:off x="17128675" y="10038356"/>
              <a:ext cx="3963765" cy="1511881"/>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200" b="1" i="0" u="none" strike="noStrike" cap="none" spc="0" normalizeH="0" baseline="0" dirty="0" smtClean="0">
                  <a:ln>
                    <a:noFill/>
                  </a:ln>
                  <a:solidFill>
                    <a:schemeClr val="bg1"/>
                  </a:solidFill>
                  <a:effectLst/>
                  <a:uFillTx/>
                  <a:latin typeface="+mn-lt"/>
                  <a:ea typeface="+mn-ea"/>
                  <a:cs typeface="+mn-cs"/>
                  <a:sym typeface="Helvetica Light"/>
                </a:rPr>
                <a:t>RDBMS, Object Stores</a:t>
              </a:r>
              <a:r>
                <a:rPr kumimoji="0" lang="en-AU" sz="2200" b="1" i="0" u="none" strike="noStrike" cap="none" spc="0" normalizeH="0" dirty="0" smtClean="0">
                  <a:ln>
                    <a:noFill/>
                  </a:ln>
                  <a:solidFill>
                    <a:schemeClr val="bg1"/>
                  </a:solidFill>
                  <a:effectLst/>
                  <a:uFillTx/>
                  <a:latin typeface="+mn-lt"/>
                  <a:ea typeface="+mn-ea"/>
                  <a:cs typeface="+mn-cs"/>
                  <a:sym typeface="Helvetica Light"/>
                </a:rPr>
                <a:t> </a:t>
              </a:r>
              <a:br>
                <a:rPr kumimoji="0" lang="en-AU" sz="2200" b="1" i="0" u="none" strike="noStrike" cap="none" spc="0" normalizeH="0" dirty="0" smtClean="0">
                  <a:ln>
                    <a:noFill/>
                  </a:ln>
                  <a:solidFill>
                    <a:schemeClr val="bg1"/>
                  </a:solidFill>
                  <a:effectLst/>
                  <a:uFillTx/>
                  <a:latin typeface="+mn-lt"/>
                  <a:ea typeface="+mn-ea"/>
                  <a:cs typeface="+mn-cs"/>
                  <a:sym typeface="Helvetica Light"/>
                </a:rPr>
              </a:br>
              <a:r>
                <a:rPr kumimoji="0" lang="en-AU" sz="2200" b="1" i="0" u="none" strike="noStrike" cap="none" spc="0" normalizeH="0" dirty="0" smtClean="0">
                  <a:ln>
                    <a:noFill/>
                  </a:ln>
                  <a:solidFill>
                    <a:schemeClr val="bg1"/>
                  </a:solidFill>
                  <a:effectLst/>
                  <a:uFillTx/>
                  <a:latin typeface="+mn-lt"/>
                  <a:ea typeface="+mn-ea"/>
                  <a:cs typeface="+mn-cs"/>
                  <a:sym typeface="Helvetica Light"/>
                </a:rPr>
                <a:t>and NoSQL Engines</a:t>
              </a:r>
              <a:endParaRPr kumimoji="0" lang="en-AU" sz="2200" b="1"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54" name="Group 53"/>
            <p:cNvGrpSpPr/>
            <p:nvPr/>
          </p:nvGrpSpPr>
          <p:grpSpPr>
            <a:xfrm>
              <a:off x="9464120" y="8881045"/>
              <a:ext cx="14242674" cy="2086447"/>
              <a:chOff x="6087691" y="8643309"/>
              <a:chExt cx="14231464" cy="1926118"/>
            </a:xfrm>
            <a:effectLst/>
          </p:grpSpPr>
          <p:sp>
            <p:nvSpPr>
              <p:cNvPr id="83" name="Rectangle 82"/>
              <p:cNvSpPr/>
              <p:nvPr/>
            </p:nvSpPr>
            <p:spPr>
              <a:xfrm>
                <a:off x="6218318" y="9547030"/>
                <a:ext cx="7143117" cy="1022397"/>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rtl="0" latinLnBrk="1" hangingPunct="0"/>
                <a:endParaRPr lang="en-AU" sz="2800" dirty="0">
                  <a:solidFill>
                    <a:schemeClr val="tx1"/>
                  </a:solidFill>
                </a:endParaRPr>
              </a:p>
            </p:txBody>
          </p:sp>
          <p:sp>
            <p:nvSpPr>
              <p:cNvPr id="84" name="Rectangle 83"/>
              <p:cNvSpPr/>
              <p:nvPr/>
            </p:nvSpPr>
            <p:spPr>
              <a:xfrm>
                <a:off x="6087691" y="8643309"/>
                <a:ext cx="14231464" cy="1042386"/>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spcBef>
                    <a:spcPts val="0"/>
                  </a:spcBef>
                  <a:spcAft>
                    <a:spcPts val="600"/>
                  </a:spcAft>
                  <a:buClrTx/>
                  <a:buSzTx/>
                  <a:buFontTx/>
                  <a:buNone/>
                  <a:tabLst/>
                </a:pPr>
                <a:r>
                  <a:rPr kumimoji="0" lang="en-AU" sz="3200" b="1" i="0" u="none" strike="noStrike" cap="none" spc="0" normalizeH="0" baseline="0" dirty="0" smtClean="0">
                    <a:ln>
                      <a:noFill/>
                    </a:ln>
                    <a:solidFill>
                      <a:schemeClr val="tx1"/>
                    </a:solidFill>
                    <a:effectLst/>
                    <a:uFillTx/>
                    <a:latin typeface="+mn-lt"/>
                    <a:ea typeface="+mn-ea"/>
                    <a:cs typeface="+mn-cs"/>
                    <a:sym typeface="Helvetica Light"/>
                  </a:rPr>
                  <a:t>Spark Analytics Operating System</a:t>
                </a:r>
              </a:p>
              <a:p>
                <a:pPr marL="0" marR="0" indent="0" algn="ctr" defTabSz="584200" rtl="0" fontAlgn="auto" latinLnBrk="1" hangingPunct="0">
                  <a:spcBef>
                    <a:spcPts val="0"/>
                  </a:spcBef>
                  <a:spcAft>
                    <a:spcPts val="600"/>
                  </a:spcAft>
                  <a:buClrTx/>
                  <a:buSzTx/>
                  <a:buFontTx/>
                  <a:buNone/>
                  <a:tabLst/>
                </a:pPr>
                <a:r>
                  <a:rPr lang="en-AU" sz="2200" b="1" dirty="0" smtClean="0">
                    <a:solidFill>
                      <a:schemeClr val="tx1"/>
                    </a:solidFill>
                  </a:rPr>
                  <a:t>In-memory processing | Batch and mini-batch | Unified API | Machine Learning</a:t>
                </a:r>
                <a:endParaRPr kumimoji="0" lang="en-AU" sz="2200" b="1" i="0" u="none" strike="noStrike" cap="none" spc="0" normalizeH="0" baseline="0" dirty="0">
                  <a:ln>
                    <a:noFill/>
                  </a:ln>
                  <a:solidFill>
                    <a:schemeClr val="tx1"/>
                  </a:solidFill>
                  <a:effectLst/>
                  <a:uFillTx/>
                  <a:sym typeface="Helvetica Light"/>
                </a:endParaRPr>
              </a:p>
            </p:txBody>
          </p:sp>
        </p:grpSp>
        <p:sp>
          <p:nvSpPr>
            <p:cNvPr id="55" name="Freeform 54"/>
            <p:cNvSpPr/>
            <p:nvPr/>
          </p:nvSpPr>
          <p:spPr>
            <a:xfrm>
              <a:off x="9440057" y="10025453"/>
              <a:ext cx="7404373" cy="1624819"/>
            </a:xfrm>
            <a:custGeom>
              <a:avLst/>
              <a:gdLst>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1007706 w 7389845"/>
                <a:gd name="connsiteY6" fmla="*/ 18661 h 1754155"/>
                <a:gd name="connsiteX7" fmla="*/ 0 w 7389845"/>
                <a:gd name="connsiteY7" fmla="*/ 0 h 1754155"/>
                <a:gd name="connsiteX0" fmla="*/ 0 w 7389845"/>
                <a:gd name="connsiteY0" fmla="*/ 7474 h 1761629"/>
                <a:gd name="connsiteX1" fmla="*/ 0 w 7389845"/>
                <a:gd name="connsiteY1" fmla="*/ 1761629 h 1761629"/>
                <a:gd name="connsiteX2" fmla="*/ 7389845 w 7389845"/>
                <a:gd name="connsiteY2" fmla="*/ 1761629 h 1761629"/>
                <a:gd name="connsiteX3" fmla="*/ 7389845 w 7389845"/>
                <a:gd name="connsiteY3" fmla="*/ 7474 h 1761629"/>
                <a:gd name="connsiteX4" fmla="*/ 3303037 w 7389845"/>
                <a:gd name="connsiteY4" fmla="*/ 7474 h 1761629"/>
                <a:gd name="connsiteX5" fmla="*/ 2108719 w 7389845"/>
                <a:gd name="connsiteY5" fmla="*/ 585972 h 1761629"/>
                <a:gd name="connsiteX6" fmla="*/ 1007706 w 7389845"/>
                <a:gd name="connsiteY6" fmla="*/ 0 h 1761629"/>
                <a:gd name="connsiteX7" fmla="*/ 0 w 7389845"/>
                <a:gd name="connsiteY7" fmla="*/ 7474 h 1761629"/>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9950 h 1754155"/>
                <a:gd name="connsiteX7" fmla="*/ 0 w 7389845"/>
                <a:gd name="connsiteY7" fmla="*/ 0 h 1754155"/>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1237 h 1754155"/>
                <a:gd name="connsiteX7" fmla="*/ 0 w 7389845"/>
                <a:gd name="connsiteY7" fmla="*/ 0 h 17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9845" h="1754155">
                  <a:moveTo>
                    <a:pt x="0" y="0"/>
                  </a:moveTo>
                  <a:lnTo>
                    <a:pt x="0" y="1754155"/>
                  </a:lnTo>
                  <a:lnTo>
                    <a:pt x="7389845" y="1754155"/>
                  </a:lnTo>
                  <a:lnTo>
                    <a:pt x="7389845" y="0"/>
                  </a:lnTo>
                  <a:lnTo>
                    <a:pt x="3303037" y="0"/>
                  </a:lnTo>
                  <a:lnTo>
                    <a:pt x="2108719" y="578498"/>
                  </a:lnTo>
                  <a:lnTo>
                    <a:pt x="981631" y="1237"/>
                  </a:lnTo>
                  <a:lnTo>
                    <a:pt x="0" y="0"/>
                  </a:lnTo>
                  <a:close/>
                </a:path>
              </a:pathLst>
            </a:cu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lvl="1" indent="0" rtl="0" latinLnBrk="1" hangingPunct="0"/>
              <a:r>
                <a:rPr kumimoji="0" lang="en-AU" sz="2400" b="0" i="0" u="none" strike="noStrike" cap="none" spc="0" normalizeH="0" baseline="0" dirty="0" smtClean="0">
                  <a:ln>
                    <a:noFill/>
                  </a:ln>
                  <a:solidFill>
                    <a:srgbClr val="FFFFFF"/>
                  </a:solidFill>
                  <a:effectLst/>
                  <a:uFillTx/>
                  <a:sym typeface="Helvetica Light"/>
                </a:rPr>
                <a:t>		           </a:t>
              </a:r>
              <a:r>
                <a:rPr kumimoji="0" lang="en-AU" sz="2200" b="1" i="0" u="none" strike="noStrike" cap="none" spc="0" normalizeH="0" baseline="0" dirty="0" smtClean="0">
                  <a:ln>
                    <a:noFill/>
                  </a:ln>
                  <a:solidFill>
                    <a:srgbClr val="FFFFFF"/>
                  </a:solidFill>
                  <a:effectLst/>
                  <a:uFillTx/>
                  <a:sym typeface="Helvetica Light"/>
                </a:rPr>
                <a:t>Apache Hadoop Ecosystem</a:t>
              </a:r>
            </a:p>
            <a:p>
              <a:pPr lvl="1" indent="0" rtl="0" latinLnBrk="1" hangingPunct="0"/>
              <a:r>
                <a:rPr lang="en-AU" sz="2200" b="1" dirty="0" err="1" smtClean="0">
                  <a:solidFill>
                    <a:srgbClr val="FFFFFF"/>
                  </a:solidFill>
                </a:rPr>
                <a:t>Ambari</a:t>
              </a:r>
              <a:r>
                <a:rPr lang="en-AU" sz="2200" b="1" dirty="0" smtClean="0">
                  <a:solidFill>
                    <a:srgbClr val="FFFFFF"/>
                  </a:solidFill>
                </a:rPr>
                <a:t> Cluster and </a:t>
              </a:r>
              <a:r>
                <a:rPr lang="en-AU" sz="2200" b="1" dirty="0" smtClean="0">
                  <a:solidFill>
                    <a:srgbClr val="FDB917"/>
                  </a:solidFill>
                </a:rPr>
                <a:t>Yarn Resource Management</a:t>
              </a:r>
            </a:p>
            <a:p>
              <a:pPr lvl="1" indent="0" rtl="0" latinLnBrk="1" hangingPunct="0"/>
              <a:r>
                <a:rPr lang="en-AU" sz="2200" b="1" dirty="0" smtClean="0">
                  <a:solidFill>
                    <a:srgbClr val="FFFFFF"/>
                  </a:solidFill>
                </a:rPr>
                <a:t> </a:t>
              </a:r>
              <a:r>
                <a:rPr kumimoji="0" lang="en-AU" sz="2200" b="1" i="0" u="none" strike="noStrike" cap="none" spc="0" normalizeH="0" baseline="0" dirty="0" smtClean="0">
                  <a:ln>
                    <a:noFill/>
                  </a:ln>
                  <a:solidFill>
                    <a:srgbClr val="FFFFFF"/>
                  </a:solidFill>
                  <a:effectLst/>
                  <a:uFillTx/>
                  <a:sym typeface="Helvetica Light"/>
                </a:rPr>
                <a:t>	          HDFS Storage</a:t>
              </a:r>
              <a:endParaRPr kumimoji="0" lang="en-AU" sz="2200" b="1" i="0" u="none" strike="noStrike" cap="none" spc="0" normalizeH="0" baseline="0" dirty="0">
                <a:ln>
                  <a:noFill/>
                </a:ln>
                <a:solidFill>
                  <a:srgbClr val="FFFFFF"/>
                </a:solidFill>
                <a:effectLst/>
                <a:uFillTx/>
                <a:sym typeface="Helvetica Light"/>
              </a:endParaRPr>
            </a:p>
          </p:txBody>
        </p:sp>
        <p:grpSp>
          <p:nvGrpSpPr>
            <p:cNvPr id="56" name="Group 55"/>
            <p:cNvGrpSpPr/>
            <p:nvPr/>
          </p:nvGrpSpPr>
          <p:grpSpPr>
            <a:xfrm>
              <a:off x="21284890" y="10044210"/>
              <a:ext cx="2421904" cy="1753463"/>
              <a:chOff x="23451875" y="6199832"/>
              <a:chExt cx="2421904" cy="1753463"/>
            </a:xfrm>
          </p:grpSpPr>
          <p:sp>
            <p:nvSpPr>
              <p:cNvPr id="65" name="TextBox 64"/>
              <p:cNvSpPr txBox="1"/>
              <p:nvPr/>
            </p:nvSpPr>
            <p:spPr>
              <a:xfrm>
                <a:off x="23451875" y="6199832"/>
                <a:ext cx="2421904" cy="1753463"/>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66" name="TextBox 65"/>
              <p:cNvSpPr txBox="1"/>
              <p:nvPr/>
            </p:nvSpPr>
            <p:spPr>
              <a:xfrm>
                <a:off x="23610153" y="6314425"/>
                <a:ext cx="2105347" cy="15242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67" name="Picture 2" descr="http://asmarterplanet.com/files/2014/10/SP-ibm-twit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2723" y="7149050"/>
                <a:ext cx="1331840" cy="31809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http://i.gzn.jp/img/2014/07/16/apple-ibm-partnership/top_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95" b="15629"/>
              <a:stretch/>
            </p:blipFill>
            <p:spPr bwMode="auto">
              <a:xfrm>
                <a:off x="24277955" y="6726169"/>
                <a:ext cx="941377" cy="37795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s://c4.staticflickr.com/4/3727/18906111140_88eaec7e9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73088" y="7508095"/>
                <a:ext cx="1351111" cy="27832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http://www.weathermeansbusiness.com/images/ibm-and-twc_v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3187" y="6353355"/>
                <a:ext cx="1250912" cy="318090"/>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ectangle 56"/>
            <p:cNvSpPr/>
            <p:nvPr/>
          </p:nvSpPr>
          <p:spPr>
            <a:xfrm>
              <a:off x="9482782" y="4022018"/>
              <a:ext cx="2946629"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Preparation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58" name="Rectangle 57"/>
            <p:cNvSpPr/>
            <p:nvPr/>
          </p:nvSpPr>
          <p:spPr>
            <a:xfrm>
              <a:off x="12482868" y="4022018"/>
              <a:ext cx="328923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Modelling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63" name="Rectangle 62"/>
            <p:cNvSpPr/>
            <p:nvPr/>
          </p:nvSpPr>
          <p:spPr>
            <a:xfrm>
              <a:off x="15827680" y="4022018"/>
              <a:ext cx="4527811"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Development </a:t>
              </a:r>
            </a:p>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Tools</a:t>
              </a:r>
              <a:endParaRPr kumimoji="0" lang="en-AU" sz="2600" b="1" i="0" u="none" strike="noStrike" cap="none" spc="0" normalizeH="0" baseline="0" dirty="0">
                <a:ln>
                  <a:noFill/>
                </a:ln>
                <a:solidFill>
                  <a:schemeClr val="bg1"/>
                </a:solidFill>
                <a:effectLst/>
                <a:uFillTx/>
                <a:sym typeface="Helvetica Light"/>
              </a:endParaRPr>
            </a:p>
          </p:txBody>
        </p:sp>
        <p:sp>
          <p:nvSpPr>
            <p:cNvPr id="64" name="Rectangle 63"/>
            <p:cNvSpPr/>
            <p:nvPr/>
          </p:nvSpPr>
          <p:spPr>
            <a:xfrm>
              <a:off x="20418729" y="4022018"/>
              <a:ext cx="312978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Visualisation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grpSp>
    </p:spTree>
    <p:extLst>
      <p:ext uri="{BB962C8B-B14F-4D97-AF65-F5344CB8AC3E}">
        <p14:creationId xmlns:p14="http://schemas.microsoft.com/office/powerpoint/2010/main" val="111997032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AU" sz="6000" dirty="0" smtClean="0"/>
              <a:t>IBM Analytics Operation System</a:t>
            </a:r>
            <a:br>
              <a:rPr lang="en-AU" sz="6000" dirty="0" smtClean="0"/>
            </a:br>
            <a:r>
              <a:rPr lang="en-AU" sz="6000" dirty="0" smtClean="0"/>
              <a:t>Architecture (4 of 5)</a:t>
            </a:r>
            <a:endParaRPr lang="en-AU" sz="6000" dirty="0"/>
          </a:p>
        </p:txBody>
      </p:sp>
      <p:sp>
        <p:nvSpPr>
          <p:cNvPr id="82" name="Round Same Side Corner Rectangle 81"/>
          <p:cNvSpPr/>
          <p:nvPr/>
        </p:nvSpPr>
        <p:spPr>
          <a:xfrm rot="5400000">
            <a:off x="5384225" y="6648598"/>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83" name="Round Same Side Corner Rectangle 16"/>
          <p:cNvSpPr/>
          <p:nvPr/>
        </p:nvSpPr>
        <p:spPr>
          <a:xfrm>
            <a:off x="3434068" y="8880914"/>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Memory-optimized, open source distributed data processing</a:t>
            </a:r>
            <a:endParaRPr lang="en-US" sz="2700" kern="1200" dirty="0">
              <a:solidFill>
                <a:schemeClr val="tx1"/>
              </a:solidFill>
              <a:latin typeface="+mj-lt"/>
            </a:endParaRPr>
          </a:p>
        </p:txBody>
      </p:sp>
      <p:sp>
        <p:nvSpPr>
          <p:cNvPr id="84" name="Rounded Rectangle 83"/>
          <p:cNvSpPr/>
          <p:nvPr/>
        </p:nvSpPr>
        <p:spPr>
          <a:xfrm>
            <a:off x="1120442" y="8634034"/>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85" name="Rounded Rectangle 18"/>
          <p:cNvSpPr/>
          <p:nvPr/>
        </p:nvSpPr>
        <p:spPr>
          <a:xfrm>
            <a:off x="1207112" y="8720704"/>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4</a:t>
            </a:r>
            <a:endParaRPr lang="en-US" sz="8800" kern="1200" dirty="0">
              <a:latin typeface="+mj-lt"/>
            </a:endParaRPr>
          </a:p>
        </p:txBody>
      </p:sp>
      <p:sp>
        <p:nvSpPr>
          <p:cNvPr id="59" name="Round Same Side Corner Rectangle 58"/>
          <p:cNvSpPr/>
          <p:nvPr/>
        </p:nvSpPr>
        <p:spPr>
          <a:xfrm rot="5400000">
            <a:off x="5384225" y="1055962"/>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60" name="Round Same Side Corner Rectangle 4"/>
          <p:cNvSpPr/>
          <p:nvPr/>
        </p:nvSpPr>
        <p:spPr>
          <a:xfrm>
            <a:off x="3434068" y="3288278"/>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Fluid Data Query and Algorithms drive data location independence</a:t>
            </a:r>
            <a:endParaRPr lang="en-US" sz="2700" kern="1200" dirty="0">
              <a:solidFill>
                <a:schemeClr val="tx1"/>
              </a:solidFill>
            </a:endParaRPr>
          </a:p>
        </p:txBody>
      </p:sp>
      <p:sp>
        <p:nvSpPr>
          <p:cNvPr id="61" name="Rounded Rectangle 60"/>
          <p:cNvSpPr/>
          <p:nvPr/>
        </p:nvSpPr>
        <p:spPr>
          <a:xfrm>
            <a:off x="1120442" y="3041396"/>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62" name="Rounded Rectangle 6"/>
          <p:cNvSpPr/>
          <p:nvPr/>
        </p:nvSpPr>
        <p:spPr>
          <a:xfrm>
            <a:off x="1207112" y="3128066"/>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1</a:t>
            </a:r>
            <a:endParaRPr lang="en-US" sz="8800" kern="1200" dirty="0">
              <a:latin typeface="+mj-lt"/>
            </a:endParaRPr>
          </a:p>
        </p:txBody>
      </p:sp>
      <p:sp>
        <p:nvSpPr>
          <p:cNvPr id="63" name="Round Same Side Corner Rectangle 62"/>
          <p:cNvSpPr/>
          <p:nvPr/>
        </p:nvSpPr>
        <p:spPr>
          <a:xfrm rot="5400000">
            <a:off x="5384225" y="2920173"/>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64" name="Round Same Side Corner Rectangle 8"/>
          <p:cNvSpPr/>
          <p:nvPr/>
        </p:nvSpPr>
        <p:spPr>
          <a:xfrm>
            <a:off x="3434068" y="5152489"/>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Advanced Metadata Management enables data quality, lineage, trust</a:t>
            </a:r>
            <a:endParaRPr lang="en-US" sz="2700" kern="1200" dirty="0">
              <a:solidFill>
                <a:schemeClr val="tx1"/>
              </a:solidFill>
            </a:endParaRPr>
          </a:p>
        </p:txBody>
      </p:sp>
      <p:sp>
        <p:nvSpPr>
          <p:cNvPr id="65" name="Rounded Rectangle 64"/>
          <p:cNvSpPr/>
          <p:nvPr/>
        </p:nvSpPr>
        <p:spPr>
          <a:xfrm>
            <a:off x="1120442" y="4905609"/>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66" name="Rounded Rectangle 10"/>
          <p:cNvSpPr/>
          <p:nvPr/>
        </p:nvSpPr>
        <p:spPr>
          <a:xfrm>
            <a:off x="1207112" y="4992279"/>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2</a:t>
            </a:r>
            <a:endParaRPr lang="en-US" sz="8800" kern="1200" dirty="0">
              <a:latin typeface="+mj-lt"/>
            </a:endParaRPr>
          </a:p>
        </p:txBody>
      </p:sp>
      <p:sp>
        <p:nvSpPr>
          <p:cNvPr id="67" name="Round Same Side Corner Rectangle 66"/>
          <p:cNvSpPr/>
          <p:nvPr/>
        </p:nvSpPr>
        <p:spPr>
          <a:xfrm rot="5400000">
            <a:off x="5384225" y="4784385"/>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68" name="Round Same Side Corner Rectangle 12"/>
          <p:cNvSpPr/>
          <p:nvPr/>
        </p:nvSpPr>
        <p:spPr>
          <a:xfrm>
            <a:off x="3434068" y="7016701"/>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Grid-based data integration, massive scale-out, built for open source</a:t>
            </a:r>
            <a:endParaRPr lang="en-US" sz="2700" kern="1200" dirty="0">
              <a:solidFill>
                <a:schemeClr val="tx1"/>
              </a:solidFill>
              <a:latin typeface="+mj-lt"/>
            </a:endParaRPr>
          </a:p>
        </p:txBody>
      </p:sp>
      <p:sp>
        <p:nvSpPr>
          <p:cNvPr id="69" name="Rounded Rectangle 68"/>
          <p:cNvSpPr/>
          <p:nvPr/>
        </p:nvSpPr>
        <p:spPr>
          <a:xfrm>
            <a:off x="1120442" y="6769821"/>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125" name="Rounded Rectangle 14"/>
          <p:cNvSpPr/>
          <p:nvPr/>
        </p:nvSpPr>
        <p:spPr>
          <a:xfrm>
            <a:off x="1207112" y="6856492"/>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3</a:t>
            </a:r>
            <a:endParaRPr lang="en-US" sz="8800" kern="1200" dirty="0">
              <a:latin typeface="+mj-lt"/>
            </a:endParaRPr>
          </a:p>
        </p:txBody>
      </p:sp>
      <p:grpSp>
        <p:nvGrpSpPr>
          <p:cNvPr id="2" name="Group 1"/>
          <p:cNvGrpSpPr/>
          <p:nvPr/>
        </p:nvGrpSpPr>
        <p:grpSpPr>
          <a:xfrm>
            <a:off x="9440057" y="3041396"/>
            <a:ext cx="14266737" cy="9161606"/>
            <a:chOff x="9440057" y="3041396"/>
            <a:chExt cx="14266737" cy="9161606"/>
          </a:xfrm>
        </p:grpSpPr>
        <p:grpSp>
          <p:nvGrpSpPr>
            <p:cNvPr id="122" name="Group 121"/>
            <p:cNvGrpSpPr/>
            <p:nvPr/>
          </p:nvGrpSpPr>
          <p:grpSpPr>
            <a:xfrm>
              <a:off x="9482782" y="4964721"/>
              <a:ext cx="2857643" cy="3727138"/>
              <a:chOff x="1174156" y="6797793"/>
              <a:chExt cx="2857643" cy="3727138"/>
            </a:xfrm>
          </p:grpSpPr>
          <p:sp>
            <p:nvSpPr>
              <p:cNvPr id="123" name="Pentagon 122"/>
              <p:cNvSpPr/>
              <p:nvPr/>
            </p:nvSpPr>
            <p:spPr>
              <a:xfrm rot="5400000">
                <a:off x="739409" y="7232540"/>
                <a:ext cx="3727138" cy="2857643"/>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Integration</a:t>
                </a:r>
              </a:p>
            </p:txBody>
          </p:sp>
          <p:sp>
            <p:nvSpPr>
              <p:cNvPr id="124" name="Rectangle 123"/>
              <p:cNvSpPr/>
              <p:nvPr/>
            </p:nvSpPr>
            <p:spPr>
              <a:xfrm>
                <a:off x="1318727" y="7569389"/>
                <a:ext cx="2562808"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a:solidFill>
                      <a:srgbClr val="FFFFFF"/>
                    </a:solidFill>
                  </a:rPr>
                  <a:t>ANSI BigSQL</a:t>
                </a:r>
              </a:p>
              <a:p>
                <a:pPr marL="171450" indent="-171450" algn="l" rtl="0" latinLnBrk="1" hangingPunct="0">
                  <a:lnSpc>
                    <a:spcPct val="150000"/>
                  </a:lnSpc>
                  <a:buFont typeface="Arial" panose="020B0604020202020204" pitchFamily="34" charset="0"/>
                  <a:buChar char="•"/>
                </a:pPr>
                <a:r>
                  <a:rPr lang="en-AU" sz="1800" dirty="0">
                    <a:solidFill>
                      <a:srgbClr val="FFFFFF"/>
                    </a:solidFill>
                  </a:rPr>
                  <a:t>Data Streaming</a:t>
                </a:r>
              </a:p>
              <a:p>
                <a:pPr marL="171450" indent="-171450" algn="l" rtl="0" latinLnBrk="1" hangingPunct="0">
                  <a:lnSpc>
                    <a:spcPct val="150000"/>
                  </a:lnSpc>
                  <a:buFont typeface="Arial" panose="020B0604020202020204" pitchFamily="34" charset="0"/>
                  <a:buChar char="•"/>
                </a:pPr>
                <a:r>
                  <a:rPr lang="en-AU" sz="1800" dirty="0">
                    <a:solidFill>
                      <a:srgbClr val="FFFFFF"/>
                    </a:solidFill>
                  </a:rPr>
                  <a:t>In-Hadoop ETL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Advanced Metadata Management</a:t>
                </a:r>
                <a:endParaRPr lang="en-AU" sz="1800" dirty="0">
                  <a:solidFill>
                    <a:srgbClr val="FFFFFF"/>
                  </a:solidFill>
                </a:endParaRPr>
              </a:p>
            </p:txBody>
          </p:sp>
        </p:grpSp>
        <p:grpSp>
          <p:nvGrpSpPr>
            <p:cNvPr id="117" name="Group 116"/>
            <p:cNvGrpSpPr/>
            <p:nvPr/>
          </p:nvGrpSpPr>
          <p:grpSpPr>
            <a:xfrm>
              <a:off x="12640860" y="4964721"/>
              <a:ext cx="3167770" cy="3727138"/>
              <a:chOff x="5906895" y="12450330"/>
              <a:chExt cx="2920958" cy="3727138"/>
            </a:xfrm>
          </p:grpSpPr>
          <p:sp>
            <p:nvSpPr>
              <p:cNvPr id="119" name="Pentagon 118"/>
              <p:cNvSpPr/>
              <p:nvPr/>
            </p:nvSpPr>
            <p:spPr>
              <a:xfrm rot="5400000">
                <a:off x="5503805"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Governance</a:t>
                </a:r>
              </a:p>
            </p:txBody>
          </p:sp>
          <p:sp>
            <p:nvSpPr>
              <p:cNvPr id="120" name="Rectangle 119"/>
              <p:cNvSpPr/>
              <p:nvPr/>
            </p:nvSpPr>
            <p:spPr>
              <a:xfrm>
                <a:off x="5998768" y="13221926"/>
                <a:ext cx="2795404" cy="2169825"/>
              </a:xfrm>
              <a:prstGeom prst="rect">
                <a:avLst/>
              </a:prstGeom>
            </p:spPr>
            <p:txBody>
              <a:bodyPr wrap="square" rIns="0">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Classify, Validate, </a:t>
                </a:r>
                <a:br>
                  <a:rPr lang="en-AU" sz="1800" dirty="0" smtClean="0">
                    <a:solidFill>
                      <a:srgbClr val="FFFFFF"/>
                    </a:solidFill>
                  </a:rPr>
                </a:br>
                <a:r>
                  <a:rPr lang="en-AU" sz="1800" dirty="0" smtClean="0">
                    <a:solidFill>
                      <a:srgbClr val="FFFFFF"/>
                    </a:solidFill>
                  </a:rPr>
                  <a:t>Cleanse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Master Data Management</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Lineage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Privacy</a:t>
                </a:r>
                <a:endParaRPr lang="en-AU" sz="1800" dirty="0">
                  <a:solidFill>
                    <a:srgbClr val="FFFFFF"/>
                  </a:solidFill>
                </a:endParaRPr>
              </a:p>
            </p:txBody>
          </p:sp>
        </p:grpSp>
        <p:grpSp>
          <p:nvGrpSpPr>
            <p:cNvPr id="113" name="Group 112"/>
            <p:cNvGrpSpPr/>
            <p:nvPr/>
          </p:nvGrpSpPr>
          <p:grpSpPr>
            <a:xfrm>
              <a:off x="15962947" y="4964721"/>
              <a:ext cx="4281756" cy="3727138"/>
              <a:chOff x="9283481" y="12450331"/>
              <a:chExt cx="4115279" cy="3727138"/>
            </a:xfrm>
          </p:grpSpPr>
          <p:sp>
            <p:nvSpPr>
              <p:cNvPr id="115" name="Pentagon 114"/>
              <p:cNvSpPr/>
              <p:nvPr/>
            </p:nvSpPr>
            <p:spPr>
              <a:xfrm rot="5400000">
                <a:off x="9477551" y="12256261"/>
                <a:ext cx="3727138" cy="4115278"/>
              </a:xfrm>
              <a:prstGeom prst="homePlate">
                <a:avLst>
                  <a:gd name="adj" fmla="val 21375"/>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Advanced Analytics</a:t>
                </a:r>
              </a:p>
            </p:txBody>
          </p:sp>
          <p:sp>
            <p:nvSpPr>
              <p:cNvPr id="116" name="Rectangle 115"/>
              <p:cNvSpPr/>
              <p:nvPr/>
            </p:nvSpPr>
            <p:spPr>
              <a:xfrm>
                <a:off x="9428051" y="13221927"/>
                <a:ext cx="3970709"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BigR for Machine Learning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Open Source Distributed System ML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Statistical Libs</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Predictive Modelling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Pipeline</a:t>
                </a:r>
                <a:endParaRPr lang="en-AU" sz="1800" dirty="0">
                  <a:solidFill>
                    <a:srgbClr val="FFFFFF"/>
                  </a:solidFill>
                </a:endParaRPr>
              </a:p>
            </p:txBody>
          </p:sp>
        </p:grpSp>
        <p:grpSp>
          <p:nvGrpSpPr>
            <p:cNvPr id="109" name="Group 108"/>
            <p:cNvGrpSpPr/>
            <p:nvPr/>
          </p:nvGrpSpPr>
          <p:grpSpPr>
            <a:xfrm>
              <a:off x="20536769" y="4964721"/>
              <a:ext cx="3011746" cy="3727138"/>
              <a:chOff x="5924461" y="12450330"/>
              <a:chExt cx="2920958" cy="3727138"/>
            </a:xfrm>
          </p:grpSpPr>
          <p:sp>
            <p:nvSpPr>
              <p:cNvPr id="111" name="Pentagon 110"/>
              <p:cNvSpPr/>
              <p:nvPr/>
            </p:nvSpPr>
            <p:spPr>
              <a:xfrm rot="5400000">
                <a:off x="5521371"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Entity Analytics</a:t>
                </a:r>
              </a:p>
            </p:txBody>
          </p:sp>
          <p:sp>
            <p:nvSpPr>
              <p:cNvPr id="112" name="Rectangle 111"/>
              <p:cNvSpPr/>
              <p:nvPr/>
            </p:nvSpPr>
            <p:spPr>
              <a:xfrm>
                <a:off x="6069031" y="13221926"/>
                <a:ext cx="2619591" cy="1287532"/>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Probabilistic Matching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Entity Extract </a:t>
                </a:r>
                <a:br>
                  <a:rPr lang="en-AU" sz="1800" dirty="0" smtClean="0">
                    <a:solidFill>
                      <a:srgbClr val="FFFFFF"/>
                    </a:solidFill>
                  </a:rPr>
                </a:br>
                <a:r>
                  <a:rPr lang="en-AU" sz="1800" dirty="0" smtClean="0">
                    <a:solidFill>
                      <a:srgbClr val="FFFFFF"/>
                    </a:solidFill>
                  </a:rPr>
                  <a:t>/ Resolution</a:t>
                </a:r>
                <a:endParaRPr lang="en-AU" sz="1800" dirty="0">
                  <a:solidFill>
                    <a:srgbClr val="FFFFFF"/>
                  </a:solidFill>
                </a:endParaRPr>
              </a:p>
            </p:txBody>
          </p:sp>
        </p:grpSp>
        <p:sp>
          <p:nvSpPr>
            <p:cNvPr id="95" name="TextBox 94"/>
            <p:cNvSpPr txBox="1"/>
            <p:nvPr/>
          </p:nvSpPr>
          <p:spPr>
            <a:xfrm>
              <a:off x="9603390" y="3041396"/>
              <a:ext cx="13864372" cy="904788"/>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rtl="0" latinLnBrk="1" hangingPunct="0"/>
              <a:r>
                <a:rPr kumimoji="0" lang="en-AU" sz="3200" b="0" i="0" u="none" strike="noStrike" cap="none" spc="0" normalizeH="0" baseline="0" dirty="0" smtClean="0">
                  <a:ln>
                    <a:noFill/>
                  </a:ln>
                  <a:solidFill>
                    <a:schemeClr val="bg1"/>
                  </a:solidFill>
                  <a:effectLst/>
                  <a:uFillTx/>
                  <a:sym typeface="Helvetica Light"/>
                </a:rPr>
                <a:t>Data Engineers </a:t>
              </a:r>
              <a:r>
                <a:rPr kumimoji="0" lang="en-AU" sz="3200" b="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b="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b="0" i="0" u="none" strike="noStrike" cap="none" spc="0" normalizeH="0" baseline="0" dirty="0" smtClean="0">
                  <a:ln>
                    <a:noFill/>
                  </a:ln>
                  <a:solidFill>
                    <a:schemeClr val="bg1"/>
                  </a:solidFill>
                  <a:effectLst/>
                  <a:uFillTx/>
                  <a:sym typeface="Helvetica Light"/>
                </a:rPr>
                <a:t>Data Analysts</a:t>
              </a:r>
              <a:r>
                <a:rPr kumimoji="0" lang="en-AU" sz="3200" b="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Data Scientists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Developers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CEO, CIO, CMO</a:t>
              </a:r>
              <a:endParaRPr kumimoji="0" lang="en-AU" sz="3200" b="0" i="0" u="none" strike="noStrike" cap="none" spc="0" normalizeH="0" baseline="0" dirty="0">
                <a:ln>
                  <a:noFill/>
                </a:ln>
                <a:solidFill>
                  <a:schemeClr val="bg1"/>
                </a:solidFill>
                <a:effectLst/>
                <a:uFillTx/>
                <a:sym typeface="Helvetica Light"/>
              </a:endParaRPr>
            </a:p>
          </p:txBody>
        </p:sp>
        <p:sp>
          <p:nvSpPr>
            <p:cNvPr id="96" name="TextBox 95"/>
            <p:cNvSpPr txBox="1"/>
            <p:nvPr/>
          </p:nvSpPr>
          <p:spPr>
            <a:xfrm>
              <a:off x="12231663" y="11566290"/>
              <a:ext cx="8582477"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kumimoji="0" lang="en-AU" sz="3200" i="0" u="none" strike="noStrike" cap="none" spc="0" normalizeH="0" baseline="0" dirty="0" smtClean="0">
                  <a:ln>
                    <a:noFill/>
                  </a:ln>
                  <a:solidFill>
                    <a:schemeClr val="bg1"/>
                  </a:solidFill>
                  <a:effectLst/>
                  <a:uFillTx/>
                  <a:sym typeface="Helvetica Light"/>
                </a:rPr>
                <a:t>On-premises </a:t>
              </a:r>
              <a:r>
                <a:rPr kumimoji="0" lang="en-AU" sz="320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i="0" u="none" strike="noStrike" cap="none" spc="0" normalizeH="0" baseline="0" dirty="0" smtClean="0">
                  <a:ln>
                    <a:noFill/>
                  </a:ln>
                  <a:solidFill>
                    <a:schemeClr val="bg1"/>
                  </a:solidFill>
                  <a:effectLst/>
                  <a:uFillTx/>
                  <a:sym typeface="Helvetica Light"/>
                </a:rPr>
                <a:t>Cloud</a:t>
              </a:r>
              <a:r>
                <a:rPr kumimoji="0" lang="en-AU" sz="320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Hybrid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Docker Images</a:t>
              </a:r>
              <a:endParaRPr kumimoji="0" lang="en-AU" sz="3200" i="0" u="none" strike="noStrike" cap="none" spc="0" normalizeH="0" baseline="0" dirty="0">
                <a:ln>
                  <a:noFill/>
                </a:ln>
                <a:solidFill>
                  <a:schemeClr val="bg1"/>
                </a:solidFill>
                <a:effectLst/>
                <a:uFillTx/>
                <a:sym typeface="Helvetica Light"/>
              </a:endParaRPr>
            </a:p>
          </p:txBody>
        </p:sp>
        <p:sp>
          <p:nvSpPr>
            <p:cNvPr id="97" name="TextBox 96"/>
            <p:cNvSpPr txBox="1"/>
            <p:nvPr/>
          </p:nvSpPr>
          <p:spPr>
            <a:xfrm>
              <a:off x="17128675" y="10038356"/>
              <a:ext cx="3963765" cy="1511881"/>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200" b="1" i="0" u="none" strike="noStrike" cap="none" spc="0" normalizeH="0" baseline="0" dirty="0" smtClean="0">
                  <a:ln>
                    <a:noFill/>
                  </a:ln>
                  <a:solidFill>
                    <a:schemeClr val="bg1"/>
                  </a:solidFill>
                  <a:effectLst/>
                  <a:uFillTx/>
                  <a:latin typeface="+mn-lt"/>
                  <a:ea typeface="+mn-ea"/>
                  <a:cs typeface="+mn-cs"/>
                  <a:sym typeface="Helvetica Light"/>
                </a:rPr>
                <a:t>RDBMS, Object Stores</a:t>
              </a:r>
              <a:r>
                <a:rPr kumimoji="0" lang="en-AU" sz="2200" b="1" i="0" u="none" strike="noStrike" cap="none" spc="0" normalizeH="0" dirty="0" smtClean="0">
                  <a:ln>
                    <a:noFill/>
                  </a:ln>
                  <a:solidFill>
                    <a:schemeClr val="bg1"/>
                  </a:solidFill>
                  <a:effectLst/>
                  <a:uFillTx/>
                  <a:latin typeface="+mn-lt"/>
                  <a:ea typeface="+mn-ea"/>
                  <a:cs typeface="+mn-cs"/>
                  <a:sym typeface="Helvetica Light"/>
                </a:rPr>
                <a:t> </a:t>
              </a:r>
              <a:br>
                <a:rPr kumimoji="0" lang="en-AU" sz="2200" b="1" i="0" u="none" strike="noStrike" cap="none" spc="0" normalizeH="0" dirty="0" smtClean="0">
                  <a:ln>
                    <a:noFill/>
                  </a:ln>
                  <a:solidFill>
                    <a:schemeClr val="bg1"/>
                  </a:solidFill>
                  <a:effectLst/>
                  <a:uFillTx/>
                  <a:latin typeface="+mn-lt"/>
                  <a:ea typeface="+mn-ea"/>
                  <a:cs typeface="+mn-cs"/>
                  <a:sym typeface="Helvetica Light"/>
                </a:rPr>
              </a:br>
              <a:r>
                <a:rPr kumimoji="0" lang="en-AU" sz="2200" b="1" i="0" u="none" strike="noStrike" cap="none" spc="0" normalizeH="0" dirty="0" smtClean="0">
                  <a:ln>
                    <a:noFill/>
                  </a:ln>
                  <a:solidFill>
                    <a:schemeClr val="bg1"/>
                  </a:solidFill>
                  <a:effectLst/>
                  <a:uFillTx/>
                  <a:latin typeface="+mn-lt"/>
                  <a:ea typeface="+mn-ea"/>
                  <a:cs typeface="+mn-cs"/>
                  <a:sym typeface="Helvetica Light"/>
                </a:rPr>
                <a:t>and NoSQL Engines</a:t>
              </a:r>
              <a:endParaRPr kumimoji="0" lang="en-AU" sz="2200" b="1"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98" name="Group 97"/>
            <p:cNvGrpSpPr/>
            <p:nvPr/>
          </p:nvGrpSpPr>
          <p:grpSpPr>
            <a:xfrm>
              <a:off x="9464120" y="8881045"/>
              <a:ext cx="14242674" cy="2086447"/>
              <a:chOff x="6087691" y="8643309"/>
              <a:chExt cx="14231464" cy="1926118"/>
            </a:xfrm>
            <a:effectLst/>
          </p:grpSpPr>
          <p:sp>
            <p:nvSpPr>
              <p:cNvPr id="107" name="Rectangle 106"/>
              <p:cNvSpPr/>
              <p:nvPr/>
            </p:nvSpPr>
            <p:spPr>
              <a:xfrm>
                <a:off x="6218318" y="9547030"/>
                <a:ext cx="7143117" cy="1022397"/>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rtl="0" latinLnBrk="1" hangingPunct="0"/>
                <a:endParaRPr lang="en-AU" sz="2800" dirty="0">
                  <a:solidFill>
                    <a:schemeClr val="tx1"/>
                  </a:solidFill>
                </a:endParaRPr>
              </a:p>
            </p:txBody>
          </p:sp>
          <p:sp>
            <p:nvSpPr>
              <p:cNvPr id="108" name="Rectangle 107"/>
              <p:cNvSpPr/>
              <p:nvPr/>
            </p:nvSpPr>
            <p:spPr>
              <a:xfrm>
                <a:off x="6087691" y="8643309"/>
                <a:ext cx="14231464" cy="1042386"/>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spcBef>
                    <a:spcPts val="0"/>
                  </a:spcBef>
                  <a:spcAft>
                    <a:spcPts val="600"/>
                  </a:spcAft>
                  <a:buClrTx/>
                  <a:buSzTx/>
                  <a:buFontTx/>
                  <a:buNone/>
                  <a:tabLst/>
                </a:pPr>
                <a:r>
                  <a:rPr kumimoji="0" lang="en-AU" sz="3200" b="1" i="0" u="none" strike="noStrike" cap="none" spc="0" normalizeH="0" baseline="0" dirty="0" smtClean="0">
                    <a:ln>
                      <a:noFill/>
                    </a:ln>
                    <a:solidFill>
                      <a:srgbClr val="FFC000"/>
                    </a:solidFill>
                    <a:effectLst/>
                    <a:uFillTx/>
                    <a:latin typeface="+mn-lt"/>
                    <a:ea typeface="+mn-ea"/>
                    <a:cs typeface="+mn-cs"/>
                    <a:sym typeface="Helvetica Light"/>
                  </a:rPr>
                  <a:t>Spark Analytics Operating System</a:t>
                </a:r>
              </a:p>
              <a:p>
                <a:pPr marL="0" marR="0" indent="0" algn="ctr" defTabSz="584200" rtl="0" fontAlgn="auto" latinLnBrk="1" hangingPunct="0">
                  <a:spcBef>
                    <a:spcPts val="0"/>
                  </a:spcBef>
                  <a:spcAft>
                    <a:spcPts val="600"/>
                  </a:spcAft>
                  <a:buClrTx/>
                  <a:buSzTx/>
                  <a:buFontTx/>
                  <a:buNone/>
                  <a:tabLst/>
                </a:pPr>
                <a:r>
                  <a:rPr lang="en-AU" sz="2200" b="1" dirty="0" smtClean="0">
                    <a:solidFill>
                      <a:schemeClr val="tx1"/>
                    </a:solidFill>
                  </a:rPr>
                  <a:t>In-memory processing | Batch and mini-batch | Unified API | Machine Learning</a:t>
                </a:r>
                <a:endParaRPr kumimoji="0" lang="en-AU" sz="2200" b="1" i="0" u="none" strike="noStrike" cap="none" spc="0" normalizeH="0" baseline="0" dirty="0">
                  <a:ln>
                    <a:noFill/>
                  </a:ln>
                  <a:solidFill>
                    <a:schemeClr val="tx1"/>
                  </a:solidFill>
                  <a:effectLst/>
                  <a:uFillTx/>
                  <a:sym typeface="Helvetica Light"/>
                </a:endParaRPr>
              </a:p>
            </p:txBody>
          </p:sp>
        </p:grpSp>
        <p:sp>
          <p:nvSpPr>
            <p:cNvPr id="99" name="Freeform 98"/>
            <p:cNvSpPr/>
            <p:nvPr/>
          </p:nvSpPr>
          <p:spPr>
            <a:xfrm>
              <a:off x="9440057" y="10025453"/>
              <a:ext cx="7404373" cy="1624819"/>
            </a:xfrm>
            <a:custGeom>
              <a:avLst/>
              <a:gdLst>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1007706 w 7389845"/>
                <a:gd name="connsiteY6" fmla="*/ 18661 h 1754155"/>
                <a:gd name="connsiteX7" fmla="*/ 0 w 7389845"/>
                <a:gd name="connsiteY7" fmla="*/ 0 h 1754155"/>
                <a:gd name="connsiteX0" fmla="*/ 0 w 7389845"/>
                <a:gd name="connsiteY0" fmla="*/ 7474 h 1761629"/>
                <a:gd name="connsiteX1" fmla="*/ 0 w 7389845"/>
                <a:gd name="connsiteY1" fmla="*/ 1761629 h 1761629"/>
                <a:gd name="connsiteX2" fmla="*/ 7389845 w 7389845"/>
                <a:gd name="connsiteY2" fmla="*/ 1761629 h 1761629"/>
                <a:gd name="connsiteX3" fmla="*/ 7389845 w 7389845"/>
                <a:gd name="connsiteY3" fmla="*/ 7474 h 1761629"/>
                <a:gd name="connsiteX4" fmla="*/ 3303037 w 7389845"/>
                <a:gd name="connsiteY4" fmla="*/ 7474 h 1761629"/>
                <a:gd name="connsiteX5" fmla="*/ 2108719 w 7389845"/>
                <a:gd name="connsiteY5" fmla="*/ 585972 h 1761629"/>
                <a:gd name="connsiteX6" fmla="*/ 1007706 w 7389845"/>
                <a:gd name="connsiteY6" fmla="*/ 0 h 1761629"/>
                <a:gd name="connsiteX7" fmla="*/ 0 w 7389845"/>
                <a:gd name="connsiteY7" fmla="*/ 7474 h 1761629"/>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9950 h 1754155"/>
                <a:gd name="connsiteX7" fmla="*/ 0 w 7389845"/>
                <a:gd name="connsiteY7" fmla="*/ 0 h 1754155"/>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1237 h 1754155"/>
                <a:gd name="connsiteX7" fmla="*/ 0 w 7389845"/>
                <a:gd name="connsiteY7" fmla="*/ 0 h 17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9845" h="1754155">
                  <a:moveTo>
                    <a:pt x="0" y="0"/>
                  </a:moveTo>
                  <a:lnTo>
                    <a:pt x="0" y="1754155"/>
                  </a:lnTo>
                  <a:lnTo>
                    <a:pt x="7389845" y="1754155"/>
                  </a:lnTo>
                  <a:lnTo>
                    <a:pt x="7389845" y="0"/>
                  </a:lnTo>
                  <a:lnTo>
                    <a:pt x="3303037" y="0"/>
                  </a:lnTo>
                  <a:lnTo>
                    <a:pt x="2108719" y="578498"/>
                  </a:lnTo>
                  <a:lnTo>
                    <a:pt x="981631" y="1237"/>
                  </a:lnTo>
                  <a:lnTo>
                    <a:pt x="0" y="0"/>
                  </a:lnTo>
                  <a:close/>
                </a:path>
              </a:pathLst>
            </a:cu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lvl="1" indent="0" rtl="0" latinLnBrk="1" hangingPunct="0"/>
              <a:r>
                <a:rPr kumimoji="0" lang="en-AU" sz="2400" b="0" i="0" u="none" strike="noStrike" cap="none" spc="0" normalizeH="0" baseline="0" dirty="0" smtClean="0">
                  <a:ln>
                    <a:noFill/>
                  </a:ln>
                  <a:solidFill>
                    <a:srgbClr val="FFFFFF"/>
                  </a:solidFill>
                  <a:effectLst/>
                  <a:uFillTx/>
                  <a:sym typeface="Helvetica Light"/>
                </a:rPr>
                <a:t>		           </a:t>
              </a:r>
              <a:r>
                <a:rPr kumimoji="0" lang="en-AU" sz="2200" b="1" i="0" u="none" strike="noStrike" cap="none" spc="0" normalizeH="0" baseline="0" dirty="0" smtClean="0">
                  <a:ln>
                    <a:noFill/>
                  </a:ln>
                  <a:solidFill>
                    <a:srgbClr val="FFFFFF"/>
                  </a:solidFill>
                  <a:effectLst/>
                  <a:uFillTx/>
                  <a:sym typeface="Helvetica Light"/>
                </a:rPr>
                <a:t>Apache Hadoop Ecosystem</a:t>
              </a:r>
            </a:p>
            <a:p>
              <a:pPr lvl="1" indent="0" rtl="0" latinLnBrk="1" hangingPunct="0"/>
              <a:r>
                <a:rPr lang="en-AU" sz="2200" b="1" dirty="0" err="1" smtClean="0">
                  <a:solidFill>
                    <a:srgbClr val="FFFFFF"/>
                  </a:solidFill>
                </a:rPr>
                <a:t>Ambari</a:t>
              </a:r>
              <a:r>
                <a:rPr lang="en-AU" sz="2200" b="1" dirty="0" smtClean="0">
                  <a:solidFill>
                    <a:srgbClr val="FFFFFF"/>
                  </a:solidFill>
                </a:rPr>
                <a:t> Cluster and Yarn Resource Management</a:t>
              </a:r>
            </a:p>
            <a:p>
              <a:pPr lvl="1" indent="0" rtl="0" latinLnBrk="1" hangingPunct="0"/>
              <a:r>
                <a:rPr lang="en-AU" sz="2200" b="1" dirty="0" smtClean="0">
                  <a:solidFill>
                    <a:srgbClr val="FFFFFF"/>
                  </a:solidFill>
                </a:rPr>
                <a:t> </a:t>
              </a:r>
              <a:r>
                <a:rPr kumimoji="0" lang="en-AU" sz="2200" b="1" i="0" u="none" strike="noStrike" cap="none" spc="0" normalizeH="0" baseline="0" dirty="0" smtClean="0">
                  <a:ln>
                    <a:noFill/>
                  </a:ln>
                  <a:solidFill>
                    <a:srgbClr val="FFFFFF"/>
                  </a:solidFill>
                  <a:effectLst/>
                  <a:uFillTx/>
                  <a:sym typeface="Helvetica Light"/>
                </a:rPr>
                <a:t>	          HDFS Storage</a:t>
              </a:r>
              <a:endParaRPr kumimoji="0" lang="en-AU" sz="2200" b="1" i="0" u="none" strike="noStrike" cap="none" spc="0" normalizeH="0" baseline="0" dirty="0">
                <a:ln>
                  <a:noFill/>
                </a:ln>
                <a:solidFill>
                  <a:srgbClr val="FFFFFF"/>
                </a:solidFill>
                <a:effectLst/>
                <a:uFillTx/>
                <a:sym typeface="Helvetica Light"/>
              </a:endParaRPr>
            </a:p>
          </p:txBody>
        </p:sp>
        <p:grpSp>
          <p:nvGrpSpPr>
            <p:cNvPr id="100" name="Group 99"/>
            <p:cNvGrpSpPr/>
            <p:nvPr/>
          </p:nvGrpSpPr>
          <p:grpSpPr>
            <a:xfrm>
              <a:off x="21284890" y="10044210"/>
              <a:ext cx="2421904" cy="1753463"/>
              <a:chOff x="23451875" y="6199832"/>
              <a:chExt cx="2421904" cy="1753463"/>
            </a:xfrm>
          </p:grpSpPr>
          <p:sp>
            <p:nvSpPr>
              <p:cNvPr id="101" name="TextBox 100"/>
              <p:cNvSpPr txBox="1"/>
              <p:nvPr/>
            </p:nvSpPr>
            <p:spPr>
              <a:xfrm>
                <a:off x="23451875" y="6199832"/>
                <a:ext cx="2421904" cy="1753463"/>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02" name="TextBox 101"/>
              <p:cNvSpPr txBox="1"/>
              <p:nvPr/>
            </p:nvSpPr>
            <p:spPr>
              <a:xfrm>
                <a:off x="23610153" y="6314425"/>
                <a:ext cx="2105347" cy="15242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103" name="Picture 2" descr="http://asmarterplanet.com/files/2014/10/SP-ibm-twit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2723" y="7149050"/>
                <a:ext cx="1331840" cy="31809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http://i.gzn.jp/img/2014/07/16/apple-ibm-partnership/top_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95" b="15629"/>
              <a:stretch/>
            </p:blipFill>
            <p:spPr bwMode="auto">
              <a:xfrm>
                <a:off x="24277955" y="6726169"/>
                <a:ext cx="941377" cy="37795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https://c4.staticflickr.com/4/3727/18906111140_88eaec7e9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73088" y="7508095"/>
                <a:ext cx="1351111" cy="27832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www.weathermeansbusiness.com/images/ibm-and-twc_v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3187" y="6353355"/>
                <a:ext cx="1250912" cy="318090"/>
              </a:xfrm>
              <a:prstGeom prst="rect">
                <a:avLst/>
              </a:prstGeom>
              <a:noFill/>
              <a:extLst>
                <a:ext uri="{909E8E84-426E-40DD-AFC4-6F175D3DCCD1}">
                  <a14:hiddenFill xmlns:a14="http://schemas.microsoft.com/office/drawing/2010/main">
                    <a:solidFill>
                      <a:srgbClr val="FFFFFF"/>
                    </a:solidFill>
                  </a14:hiddenFill>
                </a:ext>
              </a:extLst>
            </p:spPr>
          </p:pic>
        </p:grpSp>
        <p:sp>
          <p:nvSpPr>
            <p:cNvPr id="126" name="Rectangle 125"/>
            <p:cNvSpPr/>
            <p:nvPr/>
          </p:nvSpPr>
          <p:spPr>
            <a:xfrm>
              <a:off x="9482782" y="4022018"/>
              <a:ext cx="2946629"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Preparation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127" name="Rectangle 126"/>
            <p:cNvSpPr/>
            <p:nvPr/>
          </p:nvSpPr>
          <p:spPr>
            <a:xfrm>
              <a:off x="12482868" y="4022018"/>
              <a:ext cx="328923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Modelling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128" name="Rectangle 127"/>
            <p:cNvSpPr/>
            <p:nvPr/>
          </p:nvSpPr>
          <p:spPr>
            <a:xfrm>
              <a:off x="15827680" y="4022018"/>
              <a:ext cx="4527811"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Development </a:t>
              </a:r>
            </a:p>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Tools</a:t>
              </a:r>
              <a:endParaRPr kumimoji="0" lang="en-AU" sz="2600" b="1" i="0" u="none" strike="noStrike" cap="none" spc="0" normalizeH="0" baseline="0" dirty="0">
                <a:ln>
                  <a:noFill/>
                </a:ln>
                <a:solidFill>
                  <a:schemeClr val="bg1"/>
                </a:solidFill>
                <a:effectLst/>
                <a:uFillTx/>
                <a:sym typeface="Helvetica Light"/>
              </a:endParaRPr>
            </a:p>
          </p:txBody>
        </p:sp>
        <p:sp>
          <p:nvSpPr>
            <p:cNvPr id="129" name="Rectangle 128"/>
            <p:cNvSpPr/>
            <p:nvPr/>
          </p:nvSpPr>
          <p:spPr>
            <a:xfrm>
              <a:off x="20418729" y="4022018"/>
              <a:ext cx="312978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Visualisation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grpSp>
    </p:spTree>
    <p:extLst>
      <p:ext uri="{BB962C8B-B14F-4D97-AF65-F5344CB8AC3E}">
        <p14:creationId xmlns:p14="http://schemas.microsoft.com/office/powerpoint/2010/main" val="338613331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AU" sz="6000" dirty="0" smtClean="0"/>
              <a:t>IBM Analytics Operation System</a:t>
            </a:r>
            <a:br>
              <a:rPr lang="en-AU" sz="6000" dirty="0" smtClean="0"/>
            </a:br>
            <a:r>
              <a:rPr lang="en-AU" sz="6000" dirty="0" smtClean="0"/>
              <a:t>Architecture (5 of 5)</a:t>
            </a:r>
            <a:endParaRPr lang="en-AU" sz="6000" dirty="0"/>
          </a:p>
        </p:txBody>
      </p:sp>
      <p:sp>
        <p:nvSpPr>
          <p:cNvPr id="86" name="Round Same Side Corner Rectangle 85"/>
          <p:cNvSpPr/>
          <p:nvPr/>
        </p:nvSpPr>
        <p:spPr>
          <a:xfrm rot="5400000">
            <a:off x="5386753" y="8515782"/>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87" name="Round Same Side Corner Rectangle 16"/>
          <p:cNvSpPr/>
          <p:nvPr/>
        </p:nvSpPr>
        <p:spPr>
          <a:xfrm>
            <a:off x="3436596" y="10748099"/>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Cloud and Hybrid deployment future-proofs investment</a:t>
            </a:r>
            <a:endParaRPr lang="en-US" sz="2700" kern="1200" dirty="0">
              <a:solidFill>
                <a:schemeClr val="tx1"/>
              </a:solidFill>
              <a:latin typeface="+mj-lt"/>
            </a:endParaRPr>
          </a:p>
        </p:txBody>
      </p:sp>
      <p:sp>
        <p:nvSpPr>
          <p:cNvPr id="88" name="Rounded Rectangle 87"/>
          <p:cNvSpPr/>
          <p:nvPr/>
        </p:nvSpPr>
        <p:spPr>
          <a:xfrm>
            <a:off x="1122970" y="10501219"/>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89" name="Rounded Rectangle 18"/>
          <p:cNvSpPr/>
          <p:nvPr/>
        </p:nvSpPr>
        <p:spPr>
          <a:xfrm>
            <a:off x="1209640" y="10587889"/>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a:latin typeface="+mj-lt"/>
              </a:rPr>
              <a:t>5</a:t>
            </a:r>
          </a:p>
        </p:txBody>
      </p:sp>
      <p:sp>
        <p:nvSpPr>
          <p:cNvPr id="59" name="Round Same Side Corner Rectangle 58"/>
          <p:cNvSpPr/>
          <p:nvPr/>
        </p:nvSpPr>
        <p:spPr>
          <a:xfrm rot="5400000">
            <a:off x="5384225" y="6648598"/>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60" name="Round Same Side Corner Rectangle 16"/>
          <p:cNvSpPr/>
          <p:nvPr/>
        </p:nvSpPr>
        <p:spPr>
          <a:xfrm>
            <a:off x="3434068" y="8880914"/>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Memory-optimized, open source distributed data processing</a:t>
            </a:r>
            <a:endParaRPr lang="en-US" sz="2700" kern="1200" dirty="0">
              <a:solidFill>
                <a:schemeClr val="tx1"/>
              </a:solidFill>
              <a:latin typeface="+mj-lt"/>
            </a:endParaRPr>
          </a:p>
        </p:txBody>
      </p:sp>
      <p:sp>
        <p:nvSpPr>
          <p:cNvPr id="61" name="Rounded Rectangle 60"/>
          <p:cNvSpPr/>
          <p:nvPr/>
        </p:nvSpPr>
        <p:spPr>
          <a:xfrm>
            <a:off x="1120442" y="8634034"/>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62" name="Rounded Rectangle 18"/>
          <p:cNvSpPr/>
          <p:nvPr/>
        </p:nvSpPr>
        <p:spPr>
          <a:xfrm>
            <a:off x="1207112" y="8720704"/>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4</a:t>
            </a:r>
            <a:endParaRPr lang="en-US" sz="8800" kern="1200" dirty="0">
              <a:latin typeface="+mj-lt"/>
            </a:endParaRPr>
          </a:p>
        </p:txBody>
      </p:sp>
      <p:sp>
        <p:nvSpPr>
          <p:cNvPr id="63" name="Round Same Side Corner Rectangle 62"/>
          <p:cNvSpPr/>
          <p:nvPr/>
        </p:nvSpPr>
        <p:spPr>
          <a:xfrm rot="5400000">
            <a:off x="5384225" y="1055962"/>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64" name="Round Same Side Corner Rectangle 4"/>
          <p:cNvSpPr/>
          <p:nvPr/>
        </p:nvSpPr>
        <p:spPr>
          <a:xfrm>
            <a:off x="3434068" y="3288278"/>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Fluid Data Query and Algorithms drive data location independence</a:t>
            </a:r>
            <a:endParaRPr lang="en-US" sz="2700" kern="1200" dirty="0">
              <a:solidFill>
                <a:schemeClr val="tx1"/>
              </a:solidFill>
            </a:endParaRPr>
          </a:p>
        </p:txBody>
      </p:sp>
      <p:sp>
        <p:nvSpPr>
          <p:cNvPr id="65" name="Rounded Rectangle 64"/>
          <p:cNvSpPr/>
          <p:nvPr/>
        </p:nvSpPr>
        <p:spPr>
          <a:xfrm>
            <a:off x="1120442" y="3041396"/>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66" name="Rounded Rectangle 6"/>
          <p:cNvSpPr/>
          <p:nvPr/>
        </p:nvSpPr>
        <p:spPr>
          <a:xfrm>
            <a:off x="1207112" y="3128066"/>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1</a:t>
            </a:r>
            <a:endParaRPr lang="en-US" sz="8800" kern="1200" dirty="0">
              <a:latin typeface="+mj-lt"/>
            </a:endParaRPr>
          </a:p>
        </p:txBody>
      </p:sp>
      <p:sp>
        <p:nvSpPr>
          <p:cNvPr id="67" name="Round Same Side Corner Rectangle 66"/>
          <p:cNvSpPr/>
          <p:nvPr/>
        </p:nvSpPr>
        <p:spPr>
          <a:xfrm rot="5400000">
            <a:off x="5384225" y="2920173"/>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68" name="Round Same Side Corner Rectangle 8"/>
          <p:cNvSpPr/>
          <p:nvPr/>
        </p:nvSpPr>
        <p:spPr>
          <a:xfrm>
            <a:off x="3434068" y="5152489"/>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a:solidFill>
                  <a:schemeClr val="tx1"/>
                </a:solidFill>
                <a:ea typeface="Helvetica Neue Light"/>
                <a:cs typeface="Helvetica Neue Light"/>
                <a:sym typeface="Helvetica Neue Light"/>
              </a:rPr>
              <a:t>Advanced Metadata Management enables data quality, lineage, trust</a:t>
            </a:r>
            <a:endParaRPr lang="en-US" sz="2700" kern="1200" dirty="0">
              <a:solidFill>
                <a:schemeClr val="tx1"/>
              </a:solidFill>
            </a:endParaRPr>
          </a:p>
        </p:txBody>
      </p:sp>
      <p:sp>
        <p:nvSpPr>
          <p:cNvPr id="69" name="Rounded Rectangle 68"/>
          <p:cNvSpPr/>
          <p:nvPr/>
        </p:nvSpPr>
        <p:spPr>
          <a:xfrm>
            <a:off x="1120442" y="4905609"/>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125" name="Rounded Rectangle 10"/>
          <p:cNvSpPr/>
          <p:nvPr/>
        </p:nvSpPr>
        <p:spPr>
          <a:xfrm>
            <a:off x="1207112" y="4992279"/>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2</a:t>
            </a:r>
            <a:endParaRPr lang="en-US" sz="8800" kern="1200" dirty="0">
              <a:latin typeface="+mj-lt"/>
            </a:endParaRPr>
          </a:p>
        </p:txBody>
      </p:sp>
      <p:sp>
        <p:nvSpPr>
          <p:cNvPr id="126" name="Round Same Side Corner Rectangle 125"/>
          <p:cNvSpPr/>
          <p:nvPr/>
        </p:nvSpPr>
        <p:spPr>
          <a:xfrm rot="5400000">
            <a:off x="5384225" y="4784385"/>
            <a:ext cx="1420352" cy="5746313"/>
          </a:xfrm>
          <a:prstGeom prst="round2SameRect">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27" name="Round Same Side Corner Rectangle 12"/>
          <p:cNvSpPr/>
          <p:nvPr/>
        </p:nvSpPr>
        <p:spPr>
          <a:xfrm>
            <a:off x="3434068" y="7016701"/>
            <a:ext cx="5321217" cy="128168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lvl="1" indent="0" algn="l" defTabSz="844550">
              <a:lnSpc>
                <a:spcPct val="90000"/>
              </a:lnSpc>
              <a:spcBef>
                <a:spcPct val="0"/>
              </a:spcBef>
              <a:spcAft>
                <a:spcPct val="15000"/>
              </a:spcAft>
            </a:pPr>
            <a:r>
              <a:rPr lang="en-US" sz="2700" kern="1200" dirty="0" smtClean="0">
                <a:solidFill>
                  <a:schemeClr val="tx1"/>
                </a:solidFill>
                <a:latin typeface="+mj-lt"/>
                <a:ea typeface="Helvetica Neue Light"/>
                <a:cs typeface="Helvetica Neue Light"/>
                <a:sym typeface="Helvetica Neue Light"/>
              </a:rPr>
              <a:t>Grid-based data integration, massive scale-out, built for open source</a:t>
            </a:r>
            <a:endParaRPr lang="en-US" sz="2700" kern="1200" dirty="0">
              <a:solidFill>
                <a:schemeClr val="tx1"/>
              </a:solidFill>
              <a:latin typeface="+mj-lt"/>
            </a:endParaRPr>
          </a:p>
        </p:txBody>
      </p:sp>
      <p:sp>
        <p:nvSpPr>
          <p:cNvPr id="128" name="Rounded Rectangle 127"/>
          <p:cNvSpPr/>
          <p:nvPr/>
        </p:nvSpPr>
        <p:spPr>
          <a:xfrm>
            <a:off x="1120442" y="6769821"/>
            <a:ext cx="2100802" cy="1775439"/>
          </a:xfrm>
          <a:prstGeom prst="roundRect">
            <a:avLst/>
          </a:prstGeom>
          <a:solidFill>
            <a:srgbClr val="3362B1"/>
          </a:solid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129" name="Rounded Rectangle 14"/>
          <p:cNvSpPr/>
          <p:nvPr/>
        </p:nvSpPr>
        <p:spPr>
          <a:xfrm>
            <a:off x="1207112" y="6856492"/>
            <a:ext cx="1927461" cy="160209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US" sz="8800" kern="1200" dirty="0" smtClean="0">
                <a:latin typeface="+mj-lt"/>
              </a:rPr>
              <a:t>3</a:t>
            </a:r>
            <a:endParaRPr lang="en-US" sz="8800" kern="1200" dirty="0">
              <a:latin typeface="+mj-lt"/>
            </a:endParaRPr>
          </a:p>
        </p:txBody>
      </p:sp>
      <p:grpSp>
        <p:nvGrpSpPr>
          <p:cNvPr id="55" name="Group 54"/>
          <p:cNvGrpSpPr/>
          <p:nvPr/>
        </p:nvGrpSpPr>
        <p:grpSpPr>
          <a:xfrm>
            <a:off x="9440057" y="3041396"/>
            <a:ext cx="14266737" cy="9161606"/>
            <a:chOff x="9440057" y="3041396"/>
            <a:chExt cx="14266737" cy="9161606"/>
          </a:xfrm>
        </p:grpSpPr>
        <p:grpSp>
          <p:nvGrpSpPr>
            <p:cNvPr id="56" name="Group 55"/>
            <p:cNvGrpSpPr/>
            <p:nvPr/>
          </p:nvGrpSpPr>
          <p:grpSpPr>
            <a:xfrm>
              <a:off x="9482782" y="4964721"/>
              <a:ext cx="2857643" cy="3727138"/>
              <a:chOff x="1174156" y="6797793"/>
              <a:chExt cx="2857643" cy="3727138"/>
            </a:xfrm>
          </p:grpSpPr>
          <p:sp>
            <p:nvSpPr>
              <p:cNvPr id="135" name="Pentagon 134"/>
              <p:cNvSpPr/>
              <p:nvPr/>
            </p:nvSpPr>
            <p:spPr>
              <a:xfrm rot="5400000">
                <a:off x="739409" y="7232540"/>
                <a:ext cx="3727138" cy="2857643"/>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Integration</a:t>
                </a:r>
              </a:p>
            </p:txBody>
          </p:sp>
          <p:sp>
            <p:nvSpPr>
              <p:cNvPr id="136" name="Rectangle 135"/>
              <p:cNvSpPr/>
              <p:nvPr/>
            </p:nvSpPr>
            <p:spPr>
              <a:xfrm>
                <a:off x="1318727" y="7569389"/>
                <a:ext cx="2562808"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a:solidFill>
                      <a:srgbClr val="FFFFFF"/>
                    </a:solidFill>
                  </a:rPr>
                  <a:t>ANSI BigSQL</a:t>
                </a:r>
              </a:p>
              <a:p>
                <a:pPr marL="171450" indent="-171450" algn="l" rtl="0" latinLnBrk="1" hangingPunct="0">
                  <a:lnSpc>
                    <a:spcPct val="150000"/>
                  </a:lnSpc>
                  <a:buFont typeface="Arial" panose="020B0604020202020204" pitchFamily="34" charset="0"/>
                  <a:buChar char="•"/>
                </a:pPr>
                <a:r>
                  <a:rPr lang="en-AU" sz="1800" dirty="0">
                    <a:solidFill>
                      <a:srgbClr val="FFFFFF"/>
                    </a:solidFill>
                  </a:rPr>
                  <a:t>Data Streaming</a:t>
                </a:r>
              </a:p>
              <a:p>
                <a:pPr marL="171450" indent="-171450" algn="l" rtl="0" latinLnBrk="1" hangingPunct="0">
                  <a:lnSpc>
                    <a:spcPct val="150000"/>
                  </a:lnSpc>
                  <a:buFont typeface="Arial" panose="020B0604020202020204" pitchFamily="34" charset="0"/>
                  <a:buChar char="•"/>
                </a:pPr>
                <a:r>
                  <a:rPr lang="en-AU" sz="1800" dirty="0">
                    <a:solidFill>
                      <a:srgbClr val="FFFFFF"/>
                    </a:solidFill>
                  </a:rPr>
                  <a:t>In-Hadoop ETL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Advanced Metadata Management</a:t>
                </a:r>
                <a:endParaRPr lang="en-AU" sz="1800" dirty="0">
                  <a:solidFill>
                    <a:srgbClr val="FFFFFF"/>
                  </a:solidFill>
                </a:endParaRPr>
              </a:p>
            </p:txBody>
          </p:sp>
        </p:grpSp>
        <p:grpSp>
          <p:nvGrpSpPr>
            <p:cNvPr id="57" name="Group 56"/>
            <p:cNvGrpSpPr/>
            <p:nvPr/>
          </p:nvGrpSpPr>
          <p:grpSpPr>
            <a:xfrm>
              <a:off x="12640860" y="4964721"/>
              <a:ext cx="3167770" cy="3727138"/>
              <a:chOff x="5906895" y="12450330"/>
              <a:chExt cx="2920958" cy="3727138"/>
            </a:xfrm>
          </p:grpSpPr>
          <p:sp>
            <p:nvSpPr>
              <p:cNvPr id="121" name="Pentagon 120"/>
              <p:cNvSpPr/>
              <p:nvPr/>
            </p:nvSpPr>
            <p:spPr>
              <a:xfrm rot="5400000">
                <a:off x="5503805"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Governance</a:t>
                </a:r>
              </a:p>
            </p:txBody>
          </p:sp>
          <p:sp>
            <p:nvSpPr>
              <p:cNvPr id="134" name="Rectangle 133"/>
              <p:cNvSpPr/>
              <p:nvPr/>
            </p:nvSpPr>
            <p:spPr>
              <a:xfrm>
                <a:off x="5998768" y="13221926"/>
                <a:ext cx="2795404" cy="2169825"/>
              </a:xfrm>
              <a:prstGeom prst="rect">
                <a:avLst/>
              </a:prstGeom>
            </p:spPr>
            <p:txBody>
              <a:bodyPr wrap="square" rIns="0">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Classify, Validate, </a:t>
                </a:r>
                <a:br>
                  <a:rPr lang="en-AU" sz="1800" dirty="0" smtClean="0">
                    <a:solidFill>
                      <a:srgbClr val="FFFFFF"/>
                    </a:solidFill>
                  </a:rPr>
                </a:br>
                <a:r>
                  <a:rPr lang="en-AU" sz="1800" dirty="0" smtClean="0">
                    <a:solidFill>
                      <a:srgbClr val="FFFFFF"/>
                    </a:solidFill>
                  </a:rPr>
                  <a:t>Cleanse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Master Data Management</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Lineage</a:t>
                </a:r>
                <a:endParaRPr lang="en-AU" sz="1800" dirty="0">
                  <a:solidFill>
                    <a:srgbClr val="FFFFFF"/>
                  </a:solidFill>
                </a:endParaRP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Data Privacy</a:t>
                </a:r>
                <a:endParaRPr lang="en-AU" sz="1800" dirty="0">
                  <a:solidFill>
                    <a:srgbClr val="FFFFFF"/>
                  </a:solidFill>
                </a:endParaRPr>
              </a:p>
            </p:txBody>
          </p:sp>
        </p:grpSp>
        <p:grpSp>
          <p:nvGrpSpPr>
            <p:cNvPr id="58" name="Group 57"/>
            <p:cNvGrpSpPr/>
            <p:nvPr/>
          </p:nvGrpSpPr>
          <p:grpSpPr>
            <a:xfrm>
              <a:off x="15962947" y="4964721"/>
              <a:ext cx="4281756" cy="3727138"/>
              <a:chOff x="9283481" y="12450331"/>
              <a:chExt cx="4115279" cy="3727138"/>
            </a:xfrm>
          </p:grpSpPr>
          <p:sp>
            <p:nvSpPr>
              <p:cNvPr id="114" name="Pentagon 113"/>
              <p:cNvSpPr/>
              <p:nvPr/>
            </p:nvSpPr>
            <p:spPr>
              <a:xfrm rot="5400000">
                <a:off x="9477551" y="12256261"/>
                <a:ext cx="3727138" cy="4115278"/>
              </a:xfrm>
              <a:prstGeom prst="homePlate">
                <a:avLst>
                  <a:gd name="adj" fmla="val 21375"/>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Advanced Analytics</a:t>
                </a:r>
              </a:p>
            </p:txBody>
          </p:sp>
          <p:sp>
            <p:nvSpPr>
              <p:cNvPr id="118" name="Rectangle 117"/>
              <p:cNvSpPr/>
              <p:nvPr/>
            </p:nvSpPr>
            <p:spPr>
              <a:xfrm>
                <a:off x="9428051" y="13221927"/>
                <a:ext cx="3970709" cy="2169825"/>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BigR for Machine Learning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Open Source Distributed System ML</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Statistical Libs</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GUI-based Predictive Modelling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Scalable Pipeline</a:t>
                </a:r>
                <a:endParaRPr lang="en-AU" sz="1800" dirty="0">
                  <a:solidFill>
                    <a:srgbClr val="FFFFFF"/>
                  </a:solidFill>
                </a:endParaRPr>
              </a:p>
            </p:txBody>
          </p:sp>
        </p:grpSp>
        <p:grpSp>
          <p:nvGrpSpPr>
            <p:cNvPr id="70" name="Group 69"/>
            <p:cNvGrpSpPr/>
            <p:nvPr/>
          </p:nvGrpSpPr>
          <p:grpSpPr>
            <a:xfrm>
              <a:off x="20536769" y="4964721"/>
              <a:ext cx="3011746" cy="3727138"/>
              <a:chOff x="5924461" y="12450330"/>
              <a:chExt cx="2920958" cy="3727138"/>
            </a:xfrm>
          </p:grpSpPr>
          <p:sp>
            <p:nvSpPr>
              <p:cNvPr id="94" name="Pentagon 93"/>
              <p:cNvSpPr/>
              <p:nvPr/>
            </p:nvSpPr>
            <p:spPr>
              <a:xfrm rot="5400000">
                <a:off x="5521371" y="12853420"/>
                <a:ext cx="3727138" cy="2920958"/>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Entity Analytics</a:t>
                </a:r>
              </a:p>
            </p:txBody>
          </p:sp>
          <p:sp>
            <p:nvSpPr>
              <p:cNvPr id="110" name="Rectangle 109"/>
              <p:cNvSpPr/>
              <p:nvPr/>
            </p:nvSpPr>
            <p:spPr>
              <a:xfrm>
                <a:off x="6069031" y="13221926"/>
                <a:ext cx="2619591" cy="1287532"/>
              </a:xfrm>
              <a:prstGeom prst="rect">
                <a:avLst/>
              </a:prstGeom>
            </p:spPr>
            <p:txBody>
              <a:bodyPr wrap="square">
                <a:spAutoFit/>
              </a:bodyPr>
              <a:lstStyle/>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Probabilistic Matching</a:t>
                </a:r>
              </a:p>
              <a:p>
                <a:pPr marL="171450" indent="-171450" algn="l" rtl="0" latinLnBrk="1" hangingPunct="0">
                  <a:lnSpc>
                    <a:spcPct val="150000"/>
                  </a:lnSpc>
                  <a:buFont typeface="Arial" panose="020B0604020202020204" pitchFamily="34" charset="0"/>
                  <a:buChar char="•"/>
                </a:pPr>
                <a:r>
                  <a:rPr lang="en-AU" sz="1800" dirty="0" smtClean="0">
                    <a:solidFill>
                      <a:srgbClr val="FFFFFF"/>
                    </a:solidFill>
                  </a:rPr>
                  <a:t>Entity Extract </a:t>
                </a:r>
                <a:br>
                  <a:rPr lang="en-AU" sz="1800" dirty="0" smtClean="0">
                    <a:solidFill>
                      <a:srgbClr val="FFFFFF"/>
                    </a:solidFill>
                  </a:rPr>
                </a:br>
                <a:r>
                  <a:rPr lang="en-AU" sz="1800" dirty="0" smtClean="0">
                    <a:solidFill>
                      <a:srgbClr val="FFFFFF"/>
                    </a:solidFill>
                  </a:rPr>
                  <a:t>/ Resolution</a:t>
                </a:r>
                <a:endParaRPr lang="en-AU" sz="1800" dirty="0">
                  <a:solidFill>
                    <a:srgbClr val="FFFFFF"/>
                  </a:solidFill>
                </a:endParaRPr>
              </a:p>
            </p:txBody>
          </p:sp>
        </p:grpSp>
        <p:sp>
          <p:nvSpPr>
            <p:cNvPr id="71" name="TextBox 70"/>
            <p:cNvSpPr txBox="1"/>
            <p:nvPr/>
          </p:nvSpPr>
          <p:spPr>
            <a:xfrm>
              <a:off x="9603390" y="3041396"/>
              <a:ext cx="13864372" cy="904788"/>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rtl="0" latinLnBrk="1" hangingPunct="0"/>
              <a:r>
                <a:rPr kumimoji="0" lang="en-AU" sz="3200" b="0" i="0" u="none" strike="noStrike" cap="none" spc="0" normalizeH="0" baseline="0" dirty="0" smtClean="0">
                  <a:ln>
                    <a:noFill/>
                  </a:ln>
                  <a:solidFill>
                    <a:schemeClr val="bg1"/>
                  </a:solidFill>
                  <a:effectLst/>
                  <a:uFillTx/>
                  <a:sym typeface="Helvetica Light"/>
                </a:rPr>
                <a:t>Data Engineers </a:t>
              </a:r>
              <a:r>
                <a:rPr kumimoji="0" lang="en-AU" sz="3200" b="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b="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b="0" i="0" u="none" strike="noStrike" cap="none" spc="0" normalizeH="0" baseline="0" dirty="0" smtClean="0">
                  <a:ln>
                    <a:noFill/>
                  </a:ln>
                  <a:solidFill>
                    <a:schemeClr val="bg1"/>
                  </a:solidFill>
                  <a:effectLst/>
                  <a:uFillTx/>
                  <a:sym typeface="Helvetica Light"/>
                </a:rPr>
                <a:t>Data Analysts</a:t>
              </a:r>
              <a:r>
                <a:rPr kumimoji="0" lang="en-AU" sz="3200" b="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Data Scientists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Developers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CEO, CIO, CMO</a:t>
              </a:r>
              <a:endParaRPr kumimoji="0" lang="en-AU" sz="3200" b="0" i="0" u="none" strike="noStrike" cap="none" spc="0" normalizeH="0" baseline="0" dirty="0">
                <a:ln>
                  <a:noFill/>
                </a:ln>
                <a:solidFill>
                  <a:schemeClr val="bg1"/>
                </a:solidFill>
                <a:effectLst/>
                <a:uFillTx/>
                <a:sym typeface="Helvetica Light"/>
              </a:endParaRPr>
            </a:p>
          </p:txBody>
        </p:sp>
        <p:sp>
          <p:nvSpPr>
            <p:cNvPr id="72" name="TextBox 71"/>
            <p:cNvSpPr txBox="1"/>
            <p:nvPr/>
          </p:nvSpPr>
          <p:spPr>
            <a:xfrm>
              <a:off x="11969572" y="11566290"/>
              <a:ext cx="9106659"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kumimoji="0" lang="en-AU" sz="3200" b="1" i="0" u="none" strike="noStrike" cap="none" spc="0" normalizeH="0" baseline="0" dirty="0" smtClean="0">
                  <a:ln>
                    <a:noFill/>
                  </a:ln>
                  <a:solidFill>
                    <a:srgbClr val="FDB917"/>
                  </a:solidFill>
                  <a:effectLst/>
                  <a:uFillTx/>
                  <a:sym typeface="Helvetica Light"/>
                </a:rPr>
                <a:t>On-premises </a:t>
              </a:r>
              <a:r>
                <a:rPr kumimoji="0" lang="en-AU" sz="3200" b="1" i="0" u="none" strike="noStrike" cap="none" spc="0" normalizeH="0" baseline="0" dirty="0" smtClean="0">
                  <a:ln>
                    <a:noFill/>
                  </a:ln>
                  <a:solidFill>
                    <a:srgbClr val="FDB917"/>
                  </a:solidFill>
                  <a:effectLst/>
                  <a:uFillTx/>
                  <a:latin typeface="Times New Roman" panose="02020603050405020304" pitchFamily="18" charset="0"/>
                  <a:cs typeface="Times New Roman" panose="02020603050405020304" pitchFamily="18" charset="0"/>
                  <a:sym typeface="Helvetica Light"/>
                </a:rPr>
                <a:t>• </a:t>
              </a:r>
              <a:r>
                <a:rPr kumimoji="0" lang="en-AU" sz="3200" b="1" i="0" u="none" strike="noStrike" cap="none" spc="0" normalizeH="0" baseline="0" dirty="0" smtClean="0">
                  <a:ln>
                    <a:noFill/>
                  </a:ln>
                  <a:solidFill>
                    <a:srgbClr val="FDB917"/>
                  </a:solidFill>
                  <a:effectLst/>
                  <a:uFillTx/>
                  <a:sym typeface="Helvetica Light"/>
                </a:rPr>
                <a:t>Cloud</a:t>
              </a:r>
              <a:r>
                <a:rPr kumimoji="0" lang="en-AU" sz="3200" b="1" i="0" u="none" strike="noStrike" cap="none" spc="0" normalizeH="0" dirty="0" smtClean="0">
                  <a:ln>
                    <a:noFill/>
                  </a:ln>
                  <a:solidFill>
                    <a:srgbClr val="FDB917"/>
                  </a:solidFill>
                  <a:effectLst/>
                  <a:uFillTx/>
                  <a:sym typeface="Helvetica Light"/>
                </a:rPr>
                <a:t> </a:t>
              </a:r>
              <a:r>
                <a:rPr lang="en-AU" sz="3200" b="1" dirty="0">
                  <a:solidFill>
                    <a:srgbClr val="FDB917"/>
                  </a:solidFill>
                  <a:latin typeface="Times New Roman" panose="02020603050405020304" pitchFamily="18" charset="0"/>
                  <a:cs typeface="Times New Roman" panose="02020603050405020304" pitchFamily="18" charset="0"/>
                </a:rPr>
                <a:t>• </a:t>
              </a:r>
              <a:r>
                <a:rPr kumimoji="0" lang="en-AU" sz="3200" b="1" i="0" u="none" strike="noStrike" cap="none" spc="0" normalizeH="0" dirty="0" smtClean="0">
                  <a:ln>
                    <a:noFill/>
                  </a:ln>
                  <a:solidFill>
                    <a:srgbClr val="FDB917"/>
                  </a:solidFill>
                  <a:effectLst/>
                  <a:uFillTx/>
                  <a:sym typeface="Helvetica Light"/>
                </a:rPr>
                <a:t>Hybrid </a:t>
              </a:r>
              <a:r>
                <a:rPr lang="en-AU" sz="3200" b="1" dirty="0">
                  <a:solidFill>
                    <a:srgbClr val="FDB917"/>
                  </a:solidFill>
                  <a:latin typeface="Times New Roman" panose="02020603050405020304" pitchFamily="18" charset="0"/>
                  <a:cs typeface="Times New Roman" panose="02020603050405020304" pitchFamily="18" charset="0"/>
                </a:rPr>
                <a:t>• </a:t>
              </a:r>
              <a:r>
                <a:rPr kumimoji="0" lang="en-AU" sz="3200" b="1" i="0" u="none" strike="noStrike" cap="none" spc="0" normalizeH="0" dirty="0" smtClean="0">
                  <a:ln>
                    <a:noFill/>
                  </a:ln>
                  <a:solidFill>
                    <a:srgbClr val="FDB917"/>
                  </a:solidFill>
                  <a:effectLst/>
                  <a:uFillTx/>
                  <a:sym typeface="Helvetica Light"/>
                </a:rPr>
                <a:t>Docker Images</a:t>
              </a:r>
              <a:endParaRPr kumimoji="0" lang="en-AU" sz="3200" b="1" i="0" u="none" strike="noStrike" cap="none" spc="0" normalizeH="0" baseline="0" dirty="0">
                <a:ln>
                  <a:noFill/>
                </a:ln>
                <a:solidFill>
                  <a:srgbClr val="FDB917"/>
                </a:solidFill>
                <a:effectLst/>
                <a:uFillTx/>
                <a:sym typeface="Helvetica Light"/>
              </a:endParaRPr>
            </a:p>
          </p:txBody>
        </p:sp>
        <p:sp>
          <p:nvSpPr>
            <p:cNvPr id="73" name="TextBox 72"/>
            <p:cNvSpPr txBox="1"/>
            <p:nvPr/>
          </p:nvSpPr>
          <p:spPr>
            <a:xfrm>
              <a:off x="17128675" y="10038356"/>
              <a:ext cx="3963765" cy="1511881"/>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200" b="1" i="0" u="none" strike="noStrike" cap="none" spc="0" normalizeH="0" baseline="0" dirty="0" smtClean="0">
                  <a:ln>
                    <a:noFill/>
                  </a:ln>
                  <a:solidFill>
                    <a:schemeClr val="bg1"/>
                  </a:solidFill>
                  <a:effectLst/>
                  <a:uFillTx/>
                  <a:latin typeface="+mn-lt"/>
                  <a:ea typeface="+mn-ea"/>
                  <a:cs typeface="+mn-cs"/>
                  <a:sym typeface="Helvetica Light"/>
                </a:rPr>
                <a:t>RDBMS, Object Stores</a:t>
              </a:r>
              <a:r>
                <a:rPr kumimoji="0" lang="en-AU" sz="2200" b="1" i="0" u="none" strike="noStrike" cap="none" spc="0" normalizeH="0" dirty="0" smtClean="0">
                  <a:ln>
                    <a:noFill/>
                  </a:ln>
                  <a:solidFill>
                    <a:schemeClr val="bg1"/>
                  </a:solidFill>
                  <a:effectLst/>
                  <a:uFillTx/>
                  <a:latin typeface="+mn-lt"/>
                  <a:ea typeface="+mn-ea"/>
                  <a:cs typeface="+mn-cs"/>
                  <a:sym typeface="Helvetica Light"/>
                </a:rPr>
                <a:t> </a:t>
              </a:r>
              <a:br>
                <a:rPr kumimoji="0" lang="en-AU" sz="2200" b="1" i="0" u="none" strike="noStrike" cap="none" spc="0" normalizeH="0" dirty="0" smtClean="0">
                  <a:ln>
                    <a:noFill/>
                  </a:ln>
                  <a:solidFill>
                    <a:schemeClr val="bg1"/>
                  </a:solidFill>
                  <a:effectLst/>
                  <a:uFillTx/>
                  <a:latin typeface="+mn-lt"/>
                  <a:ea typeface="+mn-ea"/>
                  <a:cs typeface="+mn-cs"/>
                  <a:sym typeface="Helvetica Light"/>
                </a:rPr>
              </a:br>
              <a:r>
                <a:rPr kumimoji="0" lang="en-AU" sz="2200" b="1" i="0" u="none" strike="noStrike" cap="none" spc="0" normalizeH="0" dirty="0" smtClean="0">
                  <a:ln>
                    <a:noFill/>
                  </a:ln>
                  <a:solidFill>
                    <a:schemeClr val="bg1"/>
                  </a:solidFill>
                  <a:effectLst/>
                  <a:uFillTx/>
                  <a:latin typeface="+mn-lt"/>
                  <a:ea typeface="+mn-ea"/>
                  <a:cs typeface="+mn-cs"/>
                  <a:sym typeface="Helvetica Light"/>
                </a:rPr>
                <a:t>and NoSQL Engines</a:t>
              </a:r>
              <a:endParaRPr kumimoji="0" lang="en-AU" sz="2200" b="1"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74" name="Group 73"/>
            <p:cNvGrpSpPr/>
            <p:nvPr/>
          </p:nvGrpSpPr>
          <p:grpSpPr>
            <a:xfrm>
              <a:off x="9464120" y="8881045"/>
              <a:ext cx="14242674" cy="2086447"/>
              <a:chOff x="6087691" y="8643309"/>
              <a:chExt cx="14231464" cy="1926118"/>
            </a:xfrm>
            <a:effectLst/>
          </p:grpSpPr>
          <p:sp>
            <p:nvSpPr>
              <p:cNvPr id="92" name="Rectangle 91"/>
              <p:cNvSpPr/>
              <p:nvPr/>
            </p:nvSpPr>
            <p:spPr>
              <a:xfrm>
                <a:off x="6218318" y="9547030"/>
                <a:ext cx="7143117" cy="1022397"/>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rtl="0" latinLnBrk="1" hangingPunct="0"/>
                <a:endParaRPr lang="en-AU" sz="2800" dirty="0">
                  <a:solidFill>
                    <a:schemeClr val="tx1"/>
                  </a:solidFill>
                </a:endParaRPr>
              </a:p>
            </p:txBody>
          </p:sp>
          <p:sp>
            <p:nvSpPr>
              <p:cNvPr id="93" name="Rectangle 92"/>
              <p:cNvSpPr/>
              <p:nvPr/>
            </p:nvSpPr>
            <p:spPr>
              <a:xfrm>
                <a:off x="6087691" y="8643309"/>
                <a:ext cx="14231464" cy="1042386"/>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spcBef>
                    <a:spcPts val="0"/>
                  </a:spcBef>
                  <a:spcAft>
                    <a:spcPts val="600"/>
                  </a:spcAft>
                  <a:buClrTx/>
                  <a:buSzTx/>
                  <a:buFontTx/>
                  <a:buNone/>
                  <a:tabLst/>
                </a:pPr>
                <a:r>
                  <a:rPr kumimoji="0" lang="en-AU" sz="3200" b="1" i="0" u="none" strike="noStrike" cap="none" spc="0" normalizeH="0" baseline="0" dirty="0" smtClean="0">
                    <a:ln>
                      <a:noFill/>
                    </a:ln>
                    <a:solidFill>
                      <a:schemeClr val="tx1"/>
                    </a:solidFill>
                    <a:effectLst/>
                    <a:uFillTx/>
                    <a:latin typeface="+mn-lt"/>
                    <a:ea typeface="+mn-ea"/>
                    <a:cs typeface="+mn-cs"/>
                    <a:sym typeface="Helvetica Light"/>
                  </a:rPr>
                  <a:t>Spark Analytics Operating System</a:t>
                </a:r>
              </a:p>
              <a:p>
                <a:pPr marL="0" marR="0" indent="0" algn="ctr" defTabSz="584200" rtl="0" fontAlgn="auto" latinLnBrk="1" hangingPunct="0">
                  <a:spcBef>
                    <a:spcPts val="0"/>
                  </a:spcBef>
                  <a:spcAft>
                    <a:spcPts val="600"/>
                  </a:spcAft>
                  <a:buClrTx/>
                  <a:buSzTx/>
                  <a:buFontTx/>
                  <a:buNone/>
                  <a:tabLst/>
                </a:pPr>
                <a:r>
                  <a:rPr lang="en-AU" sz="2200" b="1" dirty="0" smtClean="0">
                    <a:solidFill>
                      <a:schemeClr val="tx1"/>
                    </a:solidFill>
                  </a:rPr>
                  <a:t>In-memory processing | Batch and mini-batch | Unified API | Machine Learning</a:t>
                </a:r>
                <a:endParaRPr kumimoji="0" lang="en-AU" sz="2200" b="1" i="0" u="none" strike="noStrike" cap="none" spc="0" normalizeH="0" baseline="0" dirty="0">
                  <a:ln>
                    <a:noFill/>
                  </a:ln>
                  <a:solidFill>
                    <a:schemeClr val="tx1"/>
                  </a:solidFill>
                  <a:effectLst/>
                  <a:uFillTx/>
                  <a:sym typeface="Helvetica Light"/>
                </a:endParaRPr>
              </a:p>
            </p:txBody>
          </p:sp>
        </p:grpSp>
        <p:sp>
          <p:nvSpPr>
            <p:cNvPr id="75" name="Freeform 74"/>
            <p:cNvSpPr/>
            <p:nvPr/>
          </p:nvSpPr>
          <p:spPr>
            <a:xfrm>
              <a:off x="9440057" y="10025453"/>
              <a:ext cx="7404373" cy="1624819"/>
            </a:xfrm>
            <a:custGeom>
              <a:avLst/>
              <a:gdLst>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1007706 w 7389845"/>
                <a:gd name="connsiteY6" fmla="*/ 18661 h 1754155"/>
                <a:gd name="connsiteX7" fmla="*/ 0 w 7389845"/>
                <a:gd name="connsiteY7" fmla="*/ 0 h 1754155"/>
                <a:gd name="connsiteX0" fmla="*/ 0 w 7389845"/>
                <a:gd name="connsiteY0" fmla="*/ 7474 h 1761629"/>
                <a:gd name="connsiteX1" fmla="*/ 0 w 7389845"/>
                <a:gd name="connsiteY1" fmla="*/ 1761629 h 1761629"/>
                <a:gd name="connsiteX2" fmla="*/ 7389845 w 7389845"/>
                <a:gd name="connsiteY2" fmla="*/ 1761629 h 1761629"/>
                <a:gd name="connsiteX3" fmla="*/ 7389845 w 7389845"/>
                <a:gd name="connsiteY3" fmla="*/ 7474 h 1761629"/>
                <a:gd name="connsiteX4" fmla="*/ 3303037 w 7389845"/>
                <a:gd name="connsiteY4" fmla="*/ 7474 h 1761629"/>
                <a:gd name="connsiteX5" fmla="*/ 2108719 w 7389845"/>
                <a:gd name="connsiteY5" fmla="*/ 585972 h 1761629"/>
                <a:gd name="connsiteX6" fmla="*/ 1007706 w 7389845"/>
                <a:gd name="connsiteY6" fmla="*/ 0 h 1761629"/>
                <a:gd name="connsiteX7" fmla="*/ 0 w 7389845"/>
                <a:gd name="connsiteY7" fmla="*/ 7474 h 1761629"/>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9950 h 1754155"/>
                <a:gd name="connsiteX7" fmla="*/ 0 w 7389845"/>
                <a:gd name="connsiteY7" fmla="*/ 0 h 1754155"/>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1237 h 1754155"/>
                <a:gd name="connsiteX7" fmla="*/ 0 w 7389845"/>
                <a:gd name="connsiteY7" fmla="*/ 0 h 17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9845" h="1754155">
                  <a:moveTo>
                    <a:pt x="0" y="0"/>
                  </a:moveTo>
                  <a:lnTo>
                    <a:pt x="0" y="1754155"/>
                  </a:lnTo>
                  <a:lnTo>
                    <a:pt x="7389845" y="1754155"/>
                  </a:lnTo>
                  <a:lnTo>
                    <a:pt x="7389845" y="0"/>
                  </a:lnTo>
                  <a:lnTo>
                    <a:pt x="3303037" y="0"/>
                  </a:lnTo>
                  <a:lnTo>
                    <a:pt x="2108719" y="578498"/>
                  </a:lnTo>
                  <a:lnTo>
                    <a:pt x="981631" y="1237"/>
                  </a:lnTo>
                  <a:lnTo>
                    <a:pt x="0" y="0"/>
                  </a:lnTo>
                  <a:close/>
                </a:path>
              </a:pathLst>
            </a:cu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lvl="1" indent="0" rtl="0" latinLnBrk="1" hangingPunct="0"/>
              <a:r>
                <a:rPr kumimoji="0" lang="en-AU" sz="2400" b="0" i="0" u="none" strike="noStrike" cap="none" spc="0" normalizeH="0" baseline="0" dirty="0" smtClean="0">
                  <a:ln>
                    <a:noFill/>
                  </a:ln>
                  <a:solidFill>
                    <a:srgbClr val="FFFFFF"/>
                  </a:solidFill>
                  <a:effectLst/>
                  <a:uFillTx/>
                  <a:sym typeface="Helvetica Light"/>
                </a:rPr>
                <a:t>		           </a:t>
              </a:r>
              <a:r>
                <a:rPr kumimoji="0" lang="en-AU" sz="2200" b="1" i="0" u="none" strike="noStrike" cap="none" spc="0" normalizeH="0" baseline="0" dirty="0" smtClean="0">
                  <a:ln>
                    <a:noFill/>
                  </a:ln>
                  <a:solidFill>
                    <a:srgbClr val="FFFFFF"/>
                  </a:solidFill>
                  <a:effectLst/>
                  <a:uFillTx/>
                  <a:sym typeface="Helvetica Light"/>
                </a:rPr>
                <a:t>Apache Hadoop Ecosystem</a:t>
              </a:r>
            </a:p>
            <a:p>
              <a:pPr lvl="1" indent="0" rtl="0" latinLnBrk="1" hangingPunct="0"/>
              <a:r>
                <a:rPr lang="en-AU" sz="2200" b="1" dirty="0" err="1" smtClean="0">
                  <a:solidFill>
                    <a:srgbClr val="FFFFFF"/>
                  </a:solidFill>
                </a:rPr>
                <a:t>Ambari</a:t>
              </a:r>
              <a:r>
                <a:rPr lang="en-AU" sz="2200" b="1" dirty="0" smtClean="0">
                  <a:solidFill>
                    <a:srgbClr val="FFFFFF"/>
                  </a:solidFill>
                </a:rPr>
                <a:t> Cluster and Yarn Resource Management</a:t>
              </a:r>
            </a:p>
            <a:p>
              <a:pPr lvl="1" indent="0" rtl="0" latinLnBrk="1" hangingPunct="0"/>
              <a:r>
                <a:rPr lang="en-AU" sz="2200" b="1" dirty="0" smtClean="0">
                  <a:solidFill>
                    <a:srgbClr val="FFFFFF"/>
                  </a:solidFill>
                </a:rPr>
                <a:t> </a:t>
              </a:r>
              <a:r>
                <a:rPr kumimoji="0" lang="en-AU" sz="2200" b="1" i="0" u="none" strike="noStrike" cap="none" spc="0" normalizeH="0" baseline="0" dirty="0" smtClean="0">
                  <a:ln>
                    <a:noFill/>
                  </a:ln>
                  <a:solidFill>
                    <a:srgbClr val="FFFFFF"/>
                  </a:solidFill>
                  <a:effectLst/>
                  <a:uFillTx/>
                  <a:sym typeface="Helvetica Light"/>
                </a:rPr>
                <a:t>	          HDFS Storage</a:t>
              </a:r>
              <a:endParaRPr kumimoji="0" lang="en-AU" sz="2200" b="1" i="0" u="none" strike="noStrike" cap="none" spc="0" normalizeH="0" baseline="0" dirty="0">
                <a:ln>
                  <a:noFill/>
                </a:ln>
                <a:solidFill>
                  <a:srgbClr val="FFFFFF"/>
                </a:solidFill>
                <a:effectLst/>
                <a:uFillTx/>
                <a:sym typeface="Helvetica Light"/>
              </a:endParaRPr>
            </a:p>
          </p:txBody>
        </p:sp>
        <p:grpSp>
          <p:nvGrpSpPr>
            <p:cNvPr id="76" name="Group 75"/>
            <p:cNvGrpSpPr/>
            <p:nvPr/>
          </p:nvGrpSpPr>
          <p:grpSpPr>
            <a:xfrm>
              <a:off x="21284890" y="10044210"/>
              <a:ext cx="2421904" cy="1753463"/>
              <a:chOff x="23451875" y="6199832"/>
              <a:chExt cx="2421904" cy="1753463"/>
            </a:xfrm>
          </p:grpSpPr>
          <p:sp>
            <p:nvSpPr>
              <p:cNvPr id="81" name="TextBox 80"/>
              <p:cNvSpPr txBox="1"/>
              <p:nvPr/>
            </p:nvSpPr>
            <p:spPr>
              <a:xfrm>
                <a:off x="23451875" y="6199832"/>
                <a:ext cx="2421904" cy="1753463"/>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82" name="TextBox 81"/>
              <p:cNvSpPr txBox="1"/>
              <p:nvPr/>
            </p:nvSpPr>
            <p:spPr>
              <a:xfrm>
                <a:off x="23610153" y="6314425"/>
                <a:ext cx="2105347" cy="15242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0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83" name="Picture 2" descr="http://asmarterplanet.com/files/2014/10/SP-ibm-twit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2723" y="7149050"/>
                <a:ext cx="1331840" cy="31809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http://i.gzn.jp/img/2014/07/16/apple-ibm-partnership/top_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95" b="15629"/>
              <a:stretch/>
            </p:blipFill>
            <p:spPr bwMode="auto">
              <a:xfrm>
                <a:off x="24277955" y="6726169"/>
                <a:ext cx="941377" cy="37795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https://c4.staticflickr.com/4/3727/18906111140_88eaec7e9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73088" y="7508095"/>
                <a:ext cx="1351111" cy="27832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www.weathermeansbusiness.com/images/ibm-and-twc_v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3187" y="6353355"/>
                <a:ext cx="1250912" cy="318090"/>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Rectangle 76"/>
            <p:cNvSpPr/>
            <p:nvPr/>
          </p:nvSpPr>
          <p:spPr>
            <a:xfrm>
              <a:off x="9482782" y="4022018"/>
              <a:ext cx="2946629"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Preparation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78" name="Rectangle 77"/>
            <p:cNvSpPr/>
            <p:nvPr/>
          </p:nvSpPr>
          <p:spPr>
            <a:xfrm>
              <a:off x="12482868" y="4022018"/>
              <a:ext cx="328923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Modelling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79" name="Rectangle 78"/>
            <p:cNvSpPr/>
            <p:nvPr/>
          </p:nvSpPr>
          <p:spPr>
            <a:xfrm>
              <a:off x="15827680" y="4022018"/>
              <a:ext cx="4527811"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Development </a:t>
              </a:r>
            </a:p>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Tools</a:t>
              </a:r>
              <a:endParaRPr kumimoji="0" lang="en-AU" sz="2600" b="1" i="0" u="none" strike="noStrike" cap="none" spc="0" normalizeH="0" baseline="0" dirty="0">
                <a:ln>
                  <a:noFill/>
                </a:ln>
                <a:solidFill>
                  <a:schemeClr val="bg1"/>
                </a:solidFill>
                <a:effectLst/>
                <a:uFillTx/>
                <a:sym typeface="Helvetica Light"/>
              </a:endParaRPr>
            </a:p>
          </p:txBody>
        </p:sp>
        <p:sp>
          <p:nvSpPr>
            <p:cNvPr id="80" name="Rectangle 79"/>
            <p:cNvSpPr/>
            <p:nvPr/>
          </p:nvSpPr>
          <p:spPr>
            <a:xfrm>
              <a:off x="20418729" y="4022018"/>
              <a:ext cx="3129786" cy="79200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Visualisation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grpSp>
    </p:spTree>
    <p:extLst>
      <p:ext uri="{BB962C8B-B14F-4D97-AF65-F5344CB8AC3E}">
        <p14:creationId xmlns:p14="http://schemas.microsoft.com/office/powerpoint/2010/main" val="272072930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4178" y="751769"/>
            <a:ext cx="16664011" cy="1323975"/>
          </a:xfrm>
        </p:spPr>
        <p:txBody>
          <a:bodyPr/>
          <a:lstStyle/>
          <a:p>
            <a:r>
              <a:rPr lang="en-AU" sz="6000" dirty="0"/>
              <a:t>Spark’s range of capabilities enable an upgrade path to support both initial and future needs</a:t>
            </a:r>
          </a:p>
        </p:txBody>
      </p:sp>
      <p:sp>
        <p:nvSpPr>
          <p:cNvPr id="14" name="Right Arrow 13"/>
          <p:cNvSpPr/>
          <p:nvPr/>
        </p:nvSpPr>
        <p:spPr>
          <a:xfrm rot="21039159">
            <a:off x="5309346" y="3784742"/>
            <a:ext cx="15041817" cy="2348530"/>
          </a:xfrm>
          <a:prstGeom prst="rightArrow">
            <a:avLst/>
          </a:prstGeom>
          <a:solidFill>
            <a:srgbClr val="16A78F"/>
          </a:solidFill>
          <a:ln>
            <a:noFill/>
          </a:ln>
          <a:effectLst/>
        </p:spPr>
        <p:style>
          <a:lnRef idx="0">
            <a:scrgbClr r="0" g="0" b="0"/>
          </a:lnRef>
          <a:fillRef idx="1">
            <a:scrgbClr r="0" g="0" b="0"/>
          </a:fillRef>
          <a:effectRef idx="1">
            <a:scrgbClr r="0" g="0" b="0"/>
          </a:effectRef>
          <a:fontRef idx="minor">
            <a:schemeClr val="dk1">
              <a:hueOff val="0"/>
              <a:satOff val="0"/>
              <a:lumOff val="0"/>
              <a:alphaOff val="0"/>
            </a:schemeClr>
          </a:fontRef>
        </p:style>
        <p:txBody>
          <a:bodyPr/>
          <a:lstStyle/>
          <a:p>
            <a:endParaRPr lang="en-AU" sz="6600">
              <a:solidFill>
                <a:schemeClr val="dk1">
                  <a:hueOff val="0"/>
                  <a:satOff val="0"/>
                  <a:lumOff val="0"/>
                  <a:alphaOff val="0"/>
                </a:schemeClr>
              </a:solidFill>
            </a:endParaRPr>
          </a:p>
        </p:txBody>
      </p:sp>
      <p:sp>
        <p:nvSpPr>
          <p:cNvPr id="4" name="Freeform 3"/>
          <p:cNvSpPr>
            <a:spLocks/>
          </p:cNvSpPr>
          <p:nvPr/>
        </p:nvSpPr>
        <p:spPr bwMode="auto">
          <a:xfrm>
            <a:off x="5305673" y="7095141"/>
            <a:ext cx="5169592" cy="5180775"/>
          </a:xfrm>
          <a:custGeom>
            <a:avLst/>
            <a:gdLst>
              <a:gd name="T0" fmla="*/ 4 w 1607"/>
              <a:gd name="T1" fmla="*/ 2664 h 2664"/>
              <a:gd name="T2" fmla="*/ 1607 w 1607"/>
              <a:gd name="T3" fmla="*/ 2664 h 2664"/>
              <a:gd name="T4" fmla="*/ 1607 w 1607"/>
              <a:gd name="T5" fmla="*/ 6 h 2664"/>
              <a:gd name="T6" fmla="*/ 1551 w 1607"/>
              <a:gd name="T7" fmla="*/ 0 h 2664"/>
              <a:gd name="T8" fmla="*/ 1439 w 1607"/>
              <a:gd name="T9" fmla="*/ 6 h 2664"/>
              <a:gd name="T10" fmla="*/ 1199 w 1607"/>
              <a:gd name="T11" fmla="*/ 6 h 2664"/>
              <a:gd name="T12" fmla="*/ 954 w 1607"/>
              <a:gd name="T13" fmla="*/ 30 h 2664"/>
              <a:gd name="T14" fmla="*/ 708 w 1607"/>
              <a:gd name="T15" fmla="*/ 54 h 2664"/>
              <a:gd name="T16" fmla="*/ 557 w 1607"/>
              <a:gd name="T17" fmla="*/ 84 h 2664"/>
              <a:gd name="T18" fmla="*/ 390 w 1607"/>
              <a:gd name="T19" fmla="*/ 108 h 2664"/>
              <a:gd name="T20" fmla="*/ 173 w 1607"/>
              <a:gd name="T21" fmla="*/ 145 h 2664"/>
              <a:gd name="T22" fmla="*/ 96 w 1607"/>
              <a:gd name="T23" fmla="*/ 174 h 2664"/>
              <a:gd name="T24" fmla="*/ 0 w 1607"/>
              <a:gd name="T25" fmla="*/ 203 h 2664"/>
              <a:gd name="T26" fmla="*/ 4 w 1607"/>
              <a:gd name="T27" fmla="*/ 2664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7" h="2664">
                <a:moveTo>
                  <a:pt x="4" y="2664"/>
                </a:moveTo>
                <a:lnTo>
                  <a:pt x="1607" y="2664"/>
                </a:lnTo>
                <a:lnTo>
                  <a:pt x="1607" y="6"/>
                </a:lnTo>
                <a:lnTo>
                  <a:pt x="1551" y="0"/>
                </a:lnTo>
                <a:lnTo>
                  <a:pt x="1439" y="6"/>
                </a:lnTo>
                <a:lnTo>
                  <a:pt x="1199" y="6"/>
                </a:lnTo>
                <a:lnTo>
                  <a:pt x="954" y="30"/>
                </a:lnTo>
                <a:lnTo>
                  <a:pt x="708" y="54"/>
                </a:lnTo>
                <a:lnTo>
                  <a:pt x="557" y="84"/>
                </a:lnTo>
                <a:lnTo>
                  <a:pt x="390" y="108"/>
                </a:lnTo>
                <a:lnTo>
                  <a:pt x="173" y="145"/>
                </a:lnTo>
                <a:lnTo>
                  <a:pt x="96" y="174"/>
                </a:lnTo>
                <a:lnTo>
                  <a:pt x="0" y="203"/>
                </a:lnTo>
                <a:lnTo>
                  <a:pt x="4" y="2664"/>
                </a:lnTo>
                <a:close/>
              </a:path>
            </a:pathLst>
          </a:custGeom>
          <a:solidFill>
            <a:srgbClr val="00699A"/>
          </a:solidFill>
          <a:ln>
            <a:noFill/>
          </a:ln>
          <a:effectLst/>
        </p:spPr>
        <p:txBody>
          <a:bodyPr lIns="93296" tIns="46648" rIns="93296" bIns="46648"/>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8000">
              <a:solidFill>
                <a:schemeClr val="bg1"/>
              </a:solidFill>
              <a:latin typeface="+mn-lt"/>
            </a:endParaRPr>
          </a:p>
        </p:txBody>
      </p:sp>
      <p:sp>
        <p:nvSpPr>
          <p:cNvPr id="5" name="Freeform 4"/>
          <p:cNvSpPr>
            <a:spLocks/>
          </p:cNvSpPr>
          <p:nvPr/>
        </p:nvSpPr>
        <p:spPr bwMode="auto">
          <a:xfrm>
            <a:off x="15586257" y="5640289"/>
            <a:ext cx="4974265" cy="6625584"/>
          </a:xfrm>
          <a:custGeom>
            <a:avLst/>
            <a:gdLst>
              <a:gd name="T0" fmla="*/ 13 w 1554"/>
              <a:gd name="T1" fmla="*/ 3109 h 3109"/>
              <a:gd name="T2" fmla="*/ 1554 w 1554"/>
              <a:gd name="T3" fmla="*/ 3109 h 3109"/>
              <a:gd name="T4" fmla="*/ 1554 w 1554"/>
              <a:gd name="T5" fmla="*/ 6 h 3109"/>
              <a:gd name="T6" fmla="*/ 1500 w 1554"/>
              <a:gd name="T7" fmla="*/ 0 h 3109"/>
              <a:gd name="T8" fmla="*/ 1392 w 1554"/>
              <a:gd name="T9" fmla="*/ 6 h 3109"/>
              <a:gd name="T10" fmla="*/ 1162 w 1554"/>
              <a:gd name="T11" fmla="*/ 6 h 3109"/>
              <a:gd name="T12" fmla="*/ 931 w 1554"/>
              <a:gd name="T13" fmla="*/ 13 h 3109"/>
              <a:gd name="T14" fmla="*/ 702 w 1554"/>
              <a:gd name="T15" fmla="*/ 38 h 3109"/>
              <a:gd name="T16" fmla="*/ 545 w 1554"/>
              <a:gd name="T17" fmla="*/ 49 h 3109"/>
              <a:gd name="T18" fmla="*/ 377 w 1554"/>
              <a:gd name="T19" fmla="*/ 67 h 3109"/>
              <a:gd name="T20" fmla="*/ 165 w 1554"/>
              <a:gd name="T21" fmla="*/ 107 h 3109"/>
              <a:gd name="T22" fmla="*/ 73 w 1554"/>
              <a:gd name="T23" fmla="*/ 125 h 3109"/>
              <a:gd name="T24" fmla="*/ 1 w 1554"/>
              <a:gd name="T25" fmla="*/ 143 h 3109"/>
              <a:gd name="T26" fmla="*/ 0 w 1554"/>
              <a:gd name="T27" fmla="*/ 204 h 3109"/>
              <a:gd name="T28" fmla="*/ 13 w 1554"/>
              <a:gd name="T29" fmla="*/ 3109 h 3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4" h="3109">
                <a:moveTo>
                  <a:pt x="13" y="3109"/>
                </a:moveTo>
                <a:lnTo>
                  <a:pt x="1554" y="3109"/>
                </a:lnTo>
                <a:lnTo>
                  <a:pt x="1554" y="6"/>
                </a:lnTo>
                <a:lnTo>
                  <a:pt x="1500" y="0"/>
                </a:lnTo>
                <a:lnTo>
                  <a:pt x="1392" y="6"/>
                </a:lnTo>
                <a:lnTo>
                  <a:pt x="1162" y="6"/>
                </a:lnTo>
                <a:lnTo>
                  <a:pt x="931" y="13"/>
                </a:lnTo>
                <a:lnTo>
                  <a:pt x="702" y="38"/>
                </a:lnTo>
                <a:lnTo>
                  <a:pt x="545" y="49"/>
                </a:lnTo>
                <a:lnTo>
                  <a:pt x="377" y="67"/>
                </a:lnTo>
                <a:lnTo>
                  <a:pt x="165" y="107"/>
                </a:lnTo>
                <a:lnTo>
                  <a:pt x="73" y="125"/>
                </a:lnTo>
                <a:lnTo>
                  <a:pt x="1" y="143"/>
                </a:lnTo>
                <a:lnTo>
                  <a:pt x="0" y="204"/>
                </a:lnTo>
                <a:lnTo>
                  <a:pt x="13" y="3109"/>
                </a:lnTo>
                <a:close/>
              </a:path>
            </a:pathLst>
          </a:custGeom>
          <a:solidFill>
            <a:srgbClr val="F39128"/>
          </a:solidFill>
          <a:ln>
            <a:noFill/>
          </a:ln>
          <a:effectLst/>
        </p:spPr>
        <p:txBody>
          <a:bodyPr lIns="93296" tIns="46648" rIns="93296" bIns="46648"/>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7200">
              <a:solidFill>
                <a:schemeClr val="bg1"/>
              </a:solidFill>
              <a:latin typeface="+mn-lt"/>
            </a:endParaRPr>
          </a:p>
        </p:txBody>
      </p:sp>
      <p:sp>
        <p:nvSpPr>
          <p:cNvPr id="6" name="Freeform 5"/>
          <p:cNvSpPr>
            <a:spLocks/>
          </p:cNvSpPr>
          <p:nvPr/>
        </p:nvSpPr>
        <p:spPr bwMode="auto">
          <a:xfrm>
            <a:off x="10445964" y="6371006"/>
            <a:ext cx="5182613" cy="5894870"/>
          </a:xfrm>
          <a:custGeom>
            <a:avLst/>
            <a:gdLst>
              <a:gd name="T0" fmla="*/ 13 w 1616"/>
              <a:gd name="T1" fmla="*/ 2885 h 2885"/>
              <a:gd name="T2" fmla="*/ 1616 w 1616"/>
              <a:gd name="T3" fmla="*/ 2885 h 2885"/>
              <a:gd name="T4" fmla="*/ 1616 w 1616"/>
              <a:gd name="T5" fmla="*/ 6 h 2885"/>
              <a:gd name="T6" fmla="*/ 1560 w 1616"/>
              <a:gd name="T7" fmla="*/ 0 h 2885"/>
              <a:gd name="T8" fmla="*/ 1448 w 1616"/>
              <a:gd name="T9" fmla="*/ 6 h 2885"/>
              <a:gd name="T10" fmla="*/ 1208 w 1616"/>
              <a:gd name="T11" fmla="*/ 6 h 2885"/>
              <a:gd name="T12" fmla="*/ 963 w 1616"/>
              <a:gd name="T13" fmla="*/ 32 h 2885"/>
              <a:gd name="T14" fmla="*/ 730 w 1616"/>
              <a:gd name="T15" fmla="*/ 35 h 2885"/>
              <a:gd name="T16" fmla="*/ 571 w 1616"/>
              <a:gd name="T17" fmla="*/ 59 h 2885"/>
              <a:gd name="T18" fmla="*/ 403 w 1616"/>
              <a:gd name="T19" fmla="*/ 88 h 2885"/>
              <a:gd name="T20" fmla="*/ 187 w 1616"/>
              <a:gd name="T21" fmla="*/ 131 h 2885"/>
              <a:gd name="T22" fmla="*/ 115 w 1616"/>
              <a:gd name="T23" fmla="*/ 160 h 2885"/>
              <a:gd name="T24" fmla="*/ 0 w 1616"/>
              <a:gd name="T25" fmla="*/ 189 h 2885"/>
              <a:gd name="T26" fmla="*/ 13 w 1616"/>
              <a:gd name="T27" fmla="*/ 2885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6" h="2885">
                <a:moveTo>
                  <a:pt x="13" y="2885"/>
                </a:moveTo>
                <a:lnTo>
                  <a:pt x="1616" y="2885"/>
                </a:lnTo>
                <a:lnTo>
                  <a:pt x="1616" y="6"/>
                </a:lnTo>
                <a:lnTo>
                  <a:pt x="1560" y="0"/>
                </a:lnTo>
                <a:lnTo>
                  <a:pt x="1448" y="6"/>
                </a:lnTo>
                <a:lnTo>
                  <a:pt x="1208" y="6"/>
                </a:lnTo>
                <a:lnTo>
                  <a:pt x="963" y="32"/>
                </a:lnTo>
                <a:lnTo>
                  <a:pt x="730" y="35"/>
                </a:lnTo>
                <a:lnTo>
                  <a:pt x="571" y="59"/>
                </a:lnTo>
                <a:lnTo>
                  <a:pt x="403" y="88"/>
                </a:lnTo>
                <a:lnTo>
                  <a:pt x="187" y="131"/>
                </a:lnTo>
                <a:lnTo>
                  <a:pt x="115" y="160"/>
                </a:lnTo>
                <a:lnTo>
                  <a:pt x="0" y="189"/>
                </a:lnTo>
                <a:lnTo>
                  <a:pt x="13" y="2885"/>
                </a:lnTo>
                <a:close/>
              </a:path>
            </a:pathLst>
          </a:custGeom>
          <a:solidFill>
            <a:srgbClr val="00B2EF"/>
          </a:solidFill>
          <a:ln>
            <a:noFill/>
          </a:ln>
          <a:effectLst/>
        </p:spPr>
        <p:txBody>
          <a:bodyPr lIns="93296" tIns="46648" rIns="93296" bIns="46648"/>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8000">
              <a:solidFill>
                <a:schemeClr val="bg1"/>
              </a:solidFill>
              <a:latin typeface="+mn-lt"/>
            </a:endParaRPr>
          </a:p>
        </p:txBody>
      </p:sp>
      <p:sp>
        <p:nvSpPr>
          <p:cNvPr id="7" name="Line 6"/>
          <p:cNvSpPr>
            <a:spLocks noChangeShapeType="1"/>
          </p:cNvSpPr>
          <p:nvPr/>
        </p:nvSpPr>
        <p:spPr bwMode="auto">
          <a:xfrm>
            <a:off x="10468753" y="7028531"/>
            <a:ext cx="0" cy="5237343"/>
          </a:xfrm>
          <a:prstGeom prst="line">
            <a:avLst/>
          </a:prstGeom>
          <a:noFill/>
          <a:ln w="50800">
            <a:solidFill>
              <a:srgbClr val="E2E4E6"/>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8000">
              <a:solidFill>
                <a:schemeClr val="bg1"/>
              </a:solidFill>
              <a:latin typeface="+mn-lt"/>
            </a:endParaRPr>
          </a:p>
        </p:txBody>
      </p:sp>
      <p:sp>
        <p:nvSpPr>
          <p:cNvPr id="8" name="Line 7"/>
          <p:cNvSpPr>
            <a:spLocks noChangeShapeType="1"/>
          </p:cNvSpPr>
          <p:nvPr/>
        </p:nvSpPr>
        <p:spPr bwMode="auto">
          <a:xfrm>
            <a:off x="15641598" y="6015219"/>
            <a:ext cx="0" cy="6250656"/>
          </a:xfrm>
          <a:prstGeom prst="line">
            <a:avLst/>
          </a:prstGeom>
          <a:noFill/>
          <a:ln w="50800">
            <a:solidFill>
              <a:srgbClr val="E2E4E6"/>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8000">
              <a:solidFill>
                <a:schemeClr val="bg1"/>
              </a:solidFill>
              <a:latin typeface="+mn-lt"/>
            </a:endParaRPr>
          </a:p>
        </p:txBody>
      </p:sp>
      <p:sp>
        <p:nvSpPr>
          <p:cNvPr id="9" name="Text Placeholder 2"/>
          <p:cNvSpPr>
            <a:spLocks/>
          </p:cNvSpPr>
          <p:nvPr/>
        </p:nvSpPr>
        <p:spPr bwMode="gray">
          <a:xfrm>
            <a:off x="2274277" y="8167797"/>
            <a:ext cx="259099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defTabSz="931343">
              <a:buClr>
                <a:schemeClr val="tx2"/>
              </a:buClr>
            </a:pPr>
            <a:r>
              <a:rPr lang="en-US" sz="4000" b="1" dirty="0" smtClean="0">
                <a:solidFill>
                  <a:schemeClr val="bg1"/>
                </a:solidFill>
                <a:latin typeface="+mn-lt"/>
                <a:cs typeface="Arial"/>
              </a:rPr>
              <a:t>Potential Use Case</a:t>
            </a:r>
            <a:endParaRPr lang="en-US" sz="4000" b="1" dirty="0">
              <a:solidFill>
                <a:schemeClr val="bg1"/>
              </a:solidFill>
              <a:latin typeface="+mn-lt"/>
              <a:cs typeface="Arial"/>
            </a:endParaRPr>
          </a:p>
        </p:txBody>
      </p:sp>
      <p:sp>
        <p:nvSpPr>
          <p:cNvPr id="10" name="Arc 25"/>
          <p:cNvSpPr>
            <a:spLocks/>
          </p:cNvSpPr>
          <p:nvPr/>
        </p:nvSpPr>
        <p:spPr bwMode="auto">
          <a:xfrm>
            <a:off x="5308929" y="7028531"/>
            <a:ext cx="5488621" cy="1249315"/>
          </a:xfrm>
          <a:custGeom>
            <a:avLst/>
            <a:gdLst>
              <a:gd name="G0" fmla="+- 19266 0 0"/>
              <a:gd name="G1" fmla="+- 21600 0 0"/>
              <a:gd name="G2" fmla="+- 21600 0 0"/>
              <a:gd name="T0" fmla="*/ 0 w 20829"/>
              <a:gd name="T1" fmla="*/ 11834 h 21600"/>
              <a:gd name="T2" fmla="*/ 20829 w 20829"/>
              <a:gd name="T3" fmla="*/ 57 h 21600"/>
              <a:gd name="T4" fmla="*/ 19266 w 20829"/>
              <a:gd name="T5" fmla="*/ 21600 h 21600"/>
            </a:gdLst>
            <a:ahLst/>
            <a:cxnLst>
              <a:cxn ang="0">
                <a:pos x="T0" y="T1"/>
              </a:cxn>
              <a:cxn ang="0">
                <a:pos x="T2" y="T3"/>
              </a:cxn>
              <a:cxn ang="0">
                <a:pos x="T4" y="T5"/>
              </a:cxn>
            </a:cxnLst>
            <a:rect l="0" t="0" r="r" b="b"/>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close/>
              </a:path>
            </a:pathLst>
          </a:custGeom>
          <a:noFill/>
          <a:ln w="50800">
            <a:solidFill>
              <a:srgbClr val="E2E4E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90" tIns="47595" rIns="95190" bIns="47595"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3200">
              <a:solidFill>
                <a:schemeClr val="bg1"/>
              </a:solidFill>
              <a:latin typeface="+mn-lt"/>
              <a:cs typeface="Arial"/>
            </a:endParaRPr>
          </a:p>
        </p:txBody>
      </p:sp>
      <p:sp>
        <p:nvSpPr>
          <p:cNvPr id="11" name="Arc 26"/>
          <p:cNvSpPr>
            <a:spLocks/>
          </p:cNvSpPr>
          <p:nvPr/>
        </p:nvSpPr>
        <p:spPr bwMode="auto">
          <a:xfrm>
            <a:off x="10169254" y="6309837"/>
            <a:ext cx="5570006" cy="1245959"/>
          </a:xfrm>
          <a:custGeom>
            <a:avLst/>
            <a:gdLst>
              <a:gd name="G0" fmla="+- 19582 0 0"/>
              <a:gd name="G1" fmla="+- 21600 0 0"/>
              <a:gd name="G2" fmla="+- 21600 0 0"/>
              <a:gd name="T0" fmla="*/ 0 w 21145"/>
              <a:gd name="T1" fmla="*/ 12483 h 21600"/>
              <a:gd name="T2" fmla="*/ 21145 w 21145"/>
              <a:gd name="T3" fmla="*/ 57 h 21600"/>
              <a:gd name="T4" fmla="*/ 19582 w 21145"/>
              <a:gd name="T5" fmla="*/ 21600 h 21600"/>
            </a:gdLst>
            <a:ahLst/>
            <a:cxnLst>
              <a:cxn ang="0">
                <a:pos x="T0" y="T1"/>
              </a:cxn>
              <a:cxn ang="0">
                <a:pos x="T2" y="T3"/>
              </a:cxn>
              <a:cxn ang="0">
                <a:pos x="T4" y="T5"/>
              </a:cxn>
            </a:cxnLst>
            <a:rect l="0" t="0" r="r" b="b"/>
            <a:pathLst>
              <a:path w="21145" h="21600" fill="none" extrusionOk="0">
                <a:moveTo>
                  <a:pt x="0" y="12483"/>
                </a:moveTo>
                <a:cubicBezTo>
                  <a:pt x="3545" y="4868"/>
                  <a:pt x="11182" y="-1"/>
                  <a:pt x="19582" y="0"/>
                </a:cubicBezTo>
                <a:cubicBezTo>
                  <a:pt x="20103" y="0"/>
                  <a:pt x="20624" y="18"/>
                  <a:pt x="21145" y="56"/>
                </a:cubicBezTo>
              </a:path>
              <a:path w="21145" h="21600" stroke="0" extrusionOk="0">
                <a:moveTo>
                  <a:pt x="0" y="12483"/>
                </a:moveTo>
                <a:cubicBezTo>
                  <a:pt x="3545" y="4868"/>
                  <a:pt x="11182" y="-1"/>
                  <a:pt x="19582" y="0"/>
                </a:cubicBezTo>
                <a:cubicBezTo>
                  <a:pt x="20103" y="0"/>
                  <a:pt x="20624" y="18"/>
                  <a:pt x="21145" y="56"/>
                </a:cubicBezTo>
                <a:lnTo>
                  <a:pt x="19582" y="21600"/>
                </a:lnTo>
                <a:close/>
              </a:path>
            </a:pathLst>
          </a:custGeom>
          <a:noFill/>
          <a:ln w="50800">
            <a:solidFill>
              <a:srgbClr val="E2E4E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90" tIns="47595" rIns="95190" bIns="47595"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3200">
              <a:solidFill>
                <a:schemeClr val="bg1"/>
              </a:solidFill>
              <a:latin typeface="+mn-lt"/>
              <a:cs typeface="Arial"/>
            </a:endParaRPr>
          </a:p>
        </p:txBody>
      </p:sp>
      <p:sp>
        <p:nvSpPr>
          <p:cNvPr id="12" name="Arc 27"/>
          <p:cNvSpPr>
            <a:spLocks/>
          </p:cNvSpPr>
          <p:nvPr/>
        </p:nvSpPr>
        <p:spPr bwMode="auto">
          <a:xfrm>
            <a:off x="14935176" y="5564278"/>
            <a:ext cx="5605815" cy="1256033"/>
          </a:xfrm>
          <a:custGeom>
            <a:avLst/>
            <a:gdLst>
              <a:gd name="G0" fmla="+- 19723 0 0"/>
              <a:gd name="G1" fmla="+- 21600 0 0"/>
              <a:gd name="G2" fmla="+- 21600 0 0"/>
              <a:gd name="T0" fmla="*/ 0 w 21286"/>
              <a:gd name="T1" fmla="*/ 12792 h 21600"/>
              <a:gd name="T2" fmla="*/ 21286 w 21286"/>
              <a:gd name="T3" fmla="*/ 57 h 21600"/>
              <a:gd name="T4" fmla="*/ 19723 w 21286"/>
              <a:gd name="T5" fmla="*/ 21600 h 21600"/>
            </a:gdLst>
            <a:ahLst/>
            <a:cxnLst>
              <a:cxn ang="0">
                <a:pos x="T0" y="T1"/>
              </a:cxn>
              <a:cxn ang="0">
                <a:pos x="T2" y="T3"/>
              </a:cxn>
              <a:cxn ang="0">
                <a:pos x="T4" y="T5"/>
              </a:cxn>
            </a:cxnLst>
            <a:rect l="0" t="0" r="r" b="b"/>
            <a:pathLst>
              <a:path w="21286" h="21600" fill="none" extrusionOk="0">
                <a:moveTo>
                  <a:pt x="0" y="12792"/>
                </a:moveTo>
                <a:cubicBezTo>
                  <a:pt x="3475" y="5010"/>
                  <a:pt x="11200" y="-1"/>
                  <a:pt x="19723" y="0"/>
                </a:cubicBezTo>
                <a:cubicBezTo>
                  <a:pt x="20244" y="0"/>
                  <a:pt x="20765" y="18"/>
                  <a:pt x="21286" y="56"/>
                </a:cubicBezTo>
              </a:path>
              <a:path w="21286" h="21600" stroke="0" extrusionOk="0">
                <a:moveTo>
                  <a:pt x="0" y="12792"/>
                </a:moveTo>
                <a:cubicBezTo>
                  <a:pt x="3475" y="5010"/>
                  <a:pt x="11200" y="-1"/>
                  <a:pt x="19723" y="0"/>
                </a:cubicBezTo>
                <a:cubicBezTo>
                  <a:pt x="20244" y="0"/>
                  <a:pt x="20765" y="18"/>
                  <a:pt x="21286" y="56"/>
                </a:cubicBezTo>
                <a:lnTo>
                  <a:pt x="19723" y="21600"/>
                </a:lnTo>
                <a:close/>
              </a:path>
            </a:pathLst>
          </a:custGeom>
          <a:noFill/>
          <a:ln w="50800">
            <a:solidFill>
              <a:srgbClr val="E2E4E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190" tIns="47595" rIns="95190" bIns="47595"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2800">
              <a:solidFill>
                <a:schemeClr val="bg1"/>
              </a:solidFill>
              <a:latin typeface="+mn-lt"/>
              <a:cs typeface="Arial"/>
            </a:endParaRPr>
          </a:p>
        </p:txBody>
      </p:sp>
      <p:sp>
        <p:nvSpPr>
          <p:cNvPr id="13" name="Rectangle 12"/>
          <p:cNvSpPr>
            <a:spLocks noChangeArrowheads="1"/>
          </p:cNvSpPr>
          <p:nvPr/>
        </p:nvSpPr>
        <p:spPr bwMode="auto">
          <a:xfrm>
            <a:off x="5537192" y="8156021"/>
            <a:ext cx="442949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defTabSz="913526">
              <a:buClr>
                <a:schemeClr val="bg1"/>
              </a:buClr>
              <a:buSzPct val="125000"/>
              <a:buFont typeface="Arial" panose="020B0604020202020204" pitchFamily="34" charset="0"/>
              <a:buChar char="•"/>
            </a:pPr>
            <a:r>
              <a:rPr lang="en-US" sz="3200" dirty="0" smtClean="0">
                <a:solidFill>
                  <a:schemeClr val="bg1"/>
                </a:solidFill>
                <a:latin typeface="+mn-lt"/>
                <a:cs typeface="Arial"/>
              </a:rPr>
              <a:t>Interactive querying of current business and other information</a:t>
            </a:r>
          </a:p>
        </p:txBody>
      </p:sp>
      <p:sp>
        <p:nvSpPr>
          <p:cNvPr id="15" name="Rectangle 14"/>
          <p:cNvSpPr>
            <a:spLocks noChangeArrowheads="1"/>
          </p:cNvSpPr>
          <p:nvPr/>
        </p:nvSpPr>
        <p:spPr bwMode="auto">
          <a:xfrm>
            <a:off x="10690706" y="7723625"/>
            <a:ext cx="442949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1" indent="-342900" defTabSz="913526">
              <a:buClr>
                <a:schemeClr val="bg1"/>
              </a:buClr>
              <a:buSzPct val="125000"/>
              <a:buFont typeface="Arial" panose="020B0604020202020204" pitchFamily="34" charset="0"/>
              <a:buChar char="•"/>
            </a:pPr>
            <a:r>
              <a:rPr lang="en-US" sz="3200" dirty="0">
                <a:solidFill>
                  <a:schemeClr val="bg1"/>
                </a:solidFill>
                <a:latin typeface="+mn-lt"/>
                <a:cs typeface="Arial"/>
              </a:rPr>
              <a:t>Improved analysis and decision-making through analytics and data mining</a:t>
            </a:r>
          </a:p>
        </p:txBody>
      </p:sp>
      <p:sp>
        <p:nvSpPr>
          <p:cNvPr id="16" name="Rectangle 15"/>
          <p:cNvSpPr>
            <a:spLocks noChangeArrowheads="1"/>
          </p:cNvSpPr>
          <p:nvPr/>
        </p:nvSpPr>
        <p:spPr bwMode="auto">
          <a:xfrm>
            <a:off x="15914234" y="6215943"/>
            <a:ext cx="4429492"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1" indent="-342900" defTabSz="913526">
              <a:buClr>
                <a:schemeClr val="bg1"/>
              </a:buClr>
              <a:buSzPct val="125000"/>
              <a:buFont typeface="Arial" panose="020B0604020202020204" pitchFamily="34" charset="0"/>
              <a:buChar char="•"/>
            </a:pPr>
            <a:r>
              <a:rPr lang="en-US" sz="3200" dirty="0">
                <a:solidFill>
                  <a:schemeClr val="bg1"/>
                </a:solidFill>
                <a:latin typeface="+mn-lt"/>
                <a:cs typeface="Arial"/>
              </a:rPr>
              <a:t>Enable future business models through near real-time analysis and response (e.g. Internet of Things, proactive health monitoring, etc.)</a:t>
            </a:r>
          </a:p>
        </p:txBody>
      </p:sp>
      <p:sp>
        <p:nvSpPr>
          <p:cNvPr id="21" name="Line 20"/>
          <p:cNvSpPr>
            <a:spLocks noChangeShapeType="1"/>
          </p:cNvSpPr>
          <p:nvPr/>
        </p:nvSpPr>
        <p:spPr bwMode="gray">
          <a:xfrm>
            <a:off x="3007355" y="10221594"/>
            <a:ext cx="17546659"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2800">
              <a:solidFill>
                <a:schemeClr val="bg1"/>
              </a:solidFill>
              <a:latin typeface="+mn-lt"/>
              <a:cs typeface="Arial"/>
            </a:endParaRPr>
          </a:p>
        </p:txBody>
      </p:sp>
      <p:sp>
        <p:nvSpPr>
          <p:cNvPr id="22" name="Text Placeholder 2"/>
          <p:cNvSpPr>
            <a:spLocks/>
          </p:cNvSpPr>
          <p:nvPr/>
        </p:nvSpPr>
        <p:spPr bwMode="gray">
          <a:xfrm>
            <a:off x="2247696" y="10588291"/>
            <a:ext cx="259099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defTabSz="931343">
              <a:buClr>
                <a:schemeClr val="tx2"/>
              </a:buClr>
            </a:pPr>
            <a:r>
              <a:rPr lang="en-US" sz="4000" b="1" dirty="0" smtClean="0">
                <a:solidFill>
                  <a:schemeClr val="bg1"/>
                </a:solidFill>
                <a:latin typeface="+mn-lt"/>
                <a:cs typeface="Arial"/>
              </a:rPr>
              <a:t>Roles</a:t>
            </a:r>
            <a:endParaRPr lang="en-US" sz="4000" b="1" dirty="0">
              <a:solidFill>
                <a:schemeClr val="bg1"/>
              </a:solidFill>
              <a:latin typeface="+mn-lt"/>
              <a:cs typeface="Arial"/>
            </a:endParaRPr>
          </a:p>
        </p:txBody>
      </p:sp>
      <p:sp>
        <p:nvSpPr>
          <p:cNvPr id="23" name="Rectangle 22"/>
          <p:cNvSpPr>
            <a:spLocks noChangeArrowheads="1"/>
          </p:cNvSpPr>
          <p:nvPr/>
        </p:nvSpPr>
        <p:spPr bwMode="auto">
          <a:xfrm>
            <a:off x="5510611" y="10476439"/>
            <a:ext cx="44294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1" indent="-342900" defTabSz="913526">
              <a:buClr>
                <a:schemeClr val="bg1"/>
              </a:buClr>
              <a:buSzPct val="125000"/>
              <a:buFont typeface="Arial" panose="020B0604020202020204" pitchFamily="34" charset="0"/>
              <a:buChar char="•"/>
            </a:pPr>
            <a:r>
              <a:rPr lang="en-US" sz="3200" dirty="0">
                <a:solidFill>
                  <a:schemeClr val="bg1"/>
                </a:solidFill>
                <a:latin typeface="+mn-lt"/>
                <a:cs typeface="Arial"/>
              </a:rPr>
              <a:t>Data Analyst</a:t>
            </a:r>
          </a:p>
        </p:txBody>
      </p:sp>
      <p:sp>
        <p:nvSpPr>
          <p:cNvPr id="24" name="Rectangle 23"/>
          <p:cNvSpPr>
            <a:spLocks noChangeArrowheads="1"/>
          </p:cNvSpPr>
          <p:nvPr/>
        </p:nvSpPr>
        <p:spPr bwMode="auto">
          <a:xfrm>
            <a:off x="10664125" y="10525892"/>
            <a:ext cx="44294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1" indent="-342900" defTabSz="913526">
              <a:buClr>
                <a:schemeClr val="bg1"/>
              </a:buClr>
              <a:buSzPct val="125000"/>
              <a:buFont typeface="Arial" panose="020B0604020202020204" pitchFamily="34" charset="0"/>
              <a:buChar char="•"/>
            </a:pPr>
            <a:r>
              <a:rPr lang="en-US" sz="3200" dirty="0">
                <a:solidFill>
                  <a:schemeClr val="bg1"/>
                </a:solidFill>
                <a:latin typeface="+mn-lt"/>
                <a:cs typeface="Arial"/>
              </a:rPr>
              <a:t>Data Scientist</a:t>
            </a:r>
          </a:p>
        </p:txBody>
      </p:sp>
      <p:sp>
        <p:nvSpPr>
          <p:cNvPr id="25" name="Rectangle 24"/>
          <p:cNvSpPr>
            <a:spLocks noChangeArrowheads="1"/>
          </p:cNvSpPr>
          <p:nvPr/>
        </p:nvSpPr>
        <p:spPr bwMode="auto">
          <a:xfrm>
            <a:off x="15887654" y="10494484"/>
            <a:ext cx="442949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1" indent="-342900" defTabSz="913526">
              <a:buClr>
                <a:schemeClr val="bg1"/>
              </a:buClr>
              <a:buSzPct val="125000"/>
              <a:buFont typeface="Arial" panose="020B0604020202020204" pitchFamily="34" charset="0"/>
              <a:buChar char="•"/>
            </a:pPr>
            <a:r>
              <a:rPr lang="en-US" sz="3200" dirty="0">
                <a:solidFill>
                  <a:schemeClr val="bg1"/>
                </a:solidFill>
                <a:latin typeface="+mn-lt"/>
                <a:cs typeface="Arial"/>
              </a:rPr>
              <a:t>Data Scientist</a:t>
            </a:r>
          </a:p>
          <a:p>
            <a:pPr marL="342900" lvl="1" indent="-342900" defTabSz="913526">
              <a:buClr>
                <a:schemeClr val="bg1"/>
              </a:buClr>
              <a:buSzPct val="125000"/>
              <a:buFont typeface="Arial" panose="020B0604020202020204" pitchFamily="34" charset="0"/>
              <a:buChar char="•"/>
            </a:pPr>
            <a:r>
              <a:rPr lang="en-US" sz="3200" dirty="0">
                <a:solidFill>
                  <a:schemeClr val="bg1"/>
                </a:solidFill>
                <a:latin typeface="+mn-lt"/>
                <a:cs typeface="Arial"/>
              </a:rPr>
              <a:t>App Developer</a:t>
            </a:r>
          </a:p>
        </p:txBody>
      </p:sp>
      <p:sp>
        <p:nvSpPr>
          <p:cNvPr id="26" name="Text Placeholder 2"/>
          <p:cNvSpPr>
            <a:spLocks/>
          </p:cNvSpPr>
          <p:nvPr/>
        </p:nvSpPr>
        <p:spPr bwMode="gray">
          <a:xfrm>
            <a:off x="10585185" y="4544640"/>
            <a:ext cx="496747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31343">
              <a:buClr>
                <a:schemeClr val="tx2"/>
              </a:buClr>
              <a:defRPr/>
            </a:pPr>
            <a:r>
              <a:rPr lang="en-US" sz="4000" b="1" dirty="0">
                <a:solidFill>
                  <a:schemeClr val="bg1">
                    <a:lumMod val="75000"/>
                  </a:schemeClr>
                </a:solidFill>
                <a:latin typeface="+mn-lt"/>
              </a:rPr>
              <a:t>Mid term</a:t>
            </a:r>
          </a:p>
          <a:p>
            <a:pPr defTabSz="931343">
              <a:buClr>
                <a:schemeClr val="tx2"/>
              </a:buClr>
              <a:defRPr/>
            </a:pPr>
            <a:r>
              <a:rPr lang="en-US" sz="3600" b="1" dirty="0">
                <a:solidFill>
                  <a:schemeClr val="bg1"/>
                </a:solidFill>
                <a:latin typeface="+mn-lt"/>
              </a:rPr>
              <a:t>Innovate Process</a:t>
            </a:r>
            <a:endParaRPr lang="en-US" sz="3600" dirty="0">
              <a:solidFill>
                <a:schemeClr val="bg1"/>
              </a:solidFill>
              <a:latin typeface="+mn-lt"/>
            </a:endParaRPr>
          </a:p>
        </p:txBody>
      </p:sp>
      <p:sp>
        <p:nvSpPr>
          <p:cNvPr id="27" name="Text Placeholder 2"/>
          <p:cNvSpPr>
            <a:spLocks/>
          </p:cNvSpPr>
          <p:nvPr/>
        </p:nvSpPr>
        <p:spPr bwMode="gray">
          <a:xfrm>
            <a:off x="5387999" y="5065233"/>
            <a:ext cx="49674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31343">
              <a:buClr>
                <a:schemeClr val="tx2"/>
              </a:buClr>
              <a:defRPr/>
            </a:pPr>
            <a:r>
              <a:rPr lang="en-US" sz="4000" b="1" dirty="0">
                <a:solidFill>
                  <a:schemeClr val="bg1">
                    <a:lumMod val="75000"/>
                  </a:schemeClr>
                </a:solidFill>
                <a:latin typeface="+mn-lt"/>
              </a:rPr>
              <a:t>Immediate</a:t>
            </a:r>
          </a:p>
          <a:p>
            <a:pPr defTabSz="931343">
              <a:buClr>
                <a:schemeClr val="tx2"/>
              </a:buClr>
              <a:defRPr/>
            </a:pPr>
            <a:r>
              <a:rPr lang="en-US" sz="3600" b="1" dirty="0">
                <a:solidFill>
                  <a:schemeClr val="bg1"/>
                </a:solidFill>
                <a:latin typeface="+mn-lt"/>
              </a:rPr>
              <a:t>Gain Visibility</a:t>
            </a:r>
            <a:endParaRPr lang="en-US" sz="3600" dirty="0">
              <a:solidFill>
                <a:schemeClr val="bg1"/>
              </a:solidFill>
              <a:latin typeface="+mn-lt"/>
            </a:endParaRPr>
          </a:p>
        </p:txBody>
      </p:sp>
      <p:sp>
        <p:nvSpPr>
          <p:cNvPr id="28" name="Text Placeholder 2"/>
          <p:cNvSpPr>
            <a:spLocks/>
          </p:cNvSpPr>
          <p:nvPr/>
        </p:nvSpPr>
        <p:spPr bwMode="gray">
          <a:xfrm>
            <a:off x="15782371" y="3751383"/>
            <a:ext cx="49674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31343">
              <a:buClr>
                <a:schemeClr val="tx2"/>
              </a:buClr>
              <a:defRPr/>
            </a:pPr>
            <a:r>
              <a:rPr lang="en-US" sz="4000" b="1" dirty="0">
                <a:solidFill>
                  <a:schemeClr val="bg1">
                    <a:lumMod val="75000"/>
                  </a:schemeClr>
                </a:solidFill>
                <a:latin typeface="+mn-lt"/>
              </a:rPr>
              <a:t>Longer term</a:t>
            </a:r>
          </a:p>
          <a:p>
            <a:pPr defTabSz="931343">
              <a:buClr>
                <a:schemeClr val="tx2"/>
              </a:buClr>
              <a:defRPr/>
            </a:pPr>
            <a:r>
              <a:rPr lang="en-US" sz="3600" b="1" dirty="0">
                <a:solidFill>
                  <a:schemeClr val="bg1"/>
                </a:solidFill>
                <a:latin typeface="+mn-lt"/>
              </a:rPr>
              <a:t>Innovate Product</a:t>
            </a:r>
          </a:p>
        </p:txBody>
      </p:sp>
    </p:spTree>
    <p:extLst>
      <p:ext uri="{BB962C8B-B14F-4D97-AF65-F5344CB8AC3E}">
        <p14:creationId xmlns:p14="http://schemas.microsoft.com/office/powerpoint/2010/main" val="2127553757"/>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4178" y="751769"/>
            <a:ext cx="16664011" cy="1323975"/>
          </a:xfrm>
        </p:spPr>
        <p:txBody>
          <a:bodyPr/>
          <a:lstStyle/>
          <a:p>
            <a:r>
              <a:rPr lang="en-AU" sz="6000" dirty="0"/>
              <a:t>IBM’s vision for IBM Analytics for Apache </a:t>
            </a:r>
            <a:r>
              <a:rPr lang="en-AU" sz="6000" dirty="0" smtClean="0"/>
              <a:t>Spark</a:t>
            </a:r>
            <a:endParaRPr lang="en-AU" sz="6000" dirty="0"/>
          </a:p>
        </p:txBody>
      </p:sp>
      <p:sp>
        <p:nvSpPr>
          <p:cNvPr id="64" name="Shape 49"/>
          <p:cNvSpPr/>
          <p:nvPr/>
        </p:nvSpPr>
        <p:spPr>
          <a:xfrm>
            <a:off x="10970931" y="4381817"/>
            <a:ext cx="714938" cy="1375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8000">
                <a:solidFill>
                  <a:srgbClr val="003F68"/>
                </a:solidFill>
                <a:latin typeface="Arial"/>
                <a:ea typeface="Arial"/>
                <a:cs typeface="Arial"/>
                <a:sym typeface="Arial"/>
              </a:defRPr>
            </a:lvl1pPr>
          </a:lstStyle>
          <a:p>
            <a:pPr lvl="0">
              <a:defRPr sz="1800">
                <a:solidFill>
                  <a:srgbClr val="000000"/>
                </a:solidFill>
              </a:defRPr>
            </a:pPr>
            <a:r>
              <a:rPr sz="8000">
                <a:solidFill>
                  <a:srgbClr val="003F68"/>
                </a:solidFill>
                <a:latin typeface="+mn-lt"/>
              </a:rPr>
              <a:t>2</a:t>
            </a:r>
          </a:p>
        </p:txBody>
      </p:sp>
      <p:sp>
        <p:nvSpPr>
          <p:cNvPr id="66" name="Shape 51"/>
          <p:cNvSpPr/>
          <p:nvPr/>
        </p:nvSpPr>
        <p:spPr>
          <a:xfrm>
            <a:off x="16115735" y="4381817"/>
            <a:ext cx="714938" cy="1375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8000">
                <a:solidFill>
                  <a:srgbClr val="003F68"/>
                </a:solidFill>
                <a:latin typeface="Arial"/>
                <a:ea typeface="Arial"/>
                <a:cs typeface="Arial"/>
                <a:sym typeface="Arial"/>
              </a:defRPr>
            </a:lvl1pPr>
          </a:lstStyle>
          <a:p>
            <a:pPr lvl="0">
              <a:defRPr sz="1800">
                <a:solidFill>
                  <a:srgbClr val="000000"/>
                </a:solidFill>
              </a:defRPr>
            </a:pPr>
            <a:r>
              <a:rPr sz="8000">
                <a:solidFill>
                  <a:srgbClr val="003F68"/>
                </a:solidFill>
                <a:latin typeface="+mn-lt"/>
              </a:rPr>
              <a:t>3</a:t>
            </a:r>
          </a:p>
        </p:txBody>
      </p:sp>
      <p:sp>
        <p:nvSpPr>
          <p:cNvPr id="69" name="Text Placeholder 2"/>
          <p:cNvSpPr txBox="1">
            <a:spLocks/>
          </p:cNvSpPr>
          <p:nvPr/>
        </p:nvSpPr>
        <p:spPr bwMode="gray">
          <a:xfrm>
            <a:off x="4431323" y="3882176"/>
            <a:ext cx="15310339" cy="4062651"/>
          </a:xfrm>
          <a:prstGeom prst="rect">
            <a:avLst/>
          </a:prstGeom>
          <a:noFill/>
          <a:ln w="9525">
            <a:noFill/>
            <a:miter lim="800000"/>
            <a:headEnd/>
            <a:tailEnd/>
          </a:ln>
        </p:spPr>
        <p:txBody>
          <a:bodyPr vert="horz" wrap="square" lIns="0" tIns="0" rIns="91440" bIns="0" numCol="1" anchor="t" anchorCtr="0" compatLnSpc="1">
            <a:prstTxWarp prst="textNoShape">
              <a:avLst/>
            </a:prstTxWarp>
            <a:spAutoFit/>
          </a:bodyPr>
          <a:lstStyle>
            <a:lvl1pPr algn="l" defTabSz="457200" rtl="0" eaLnBrk="0" fontAlgn="base" hangingPunct="0">
              <a:spcBef>
                <a:spcPct val="20000"/>
              </a:spcBef>
              <a:spcAft>
                <a:spcPct val="0"/>
              </a:spcAft>
              <a:buFont typeface="Arial" pitchFamily="34" charset="0"/>
              <a:defRPr sz="1400" kern="1200">
                <a:solidFill>
                  <a:schemeClr val="tx1"/>
                </a:solidFill>
                <a:latin typeface="HelvNeue Light for IBM"/>
                <a:ea typeface="MS PGothic" pitchFamily="34" charset="-128"/>
                <a:cs typeface="MS PGothic" pitchFamily="34" charset="-128"/>
              </a:defRPr>
            </a:lvl1pPr>
            <a:lvl2pPr marL="407630" indent="-151598" algn="l" defTabSz="457200" rtl="0" eaLnBrk="0" fontAlgn="base" hangingPunct="0">
              <a:spcBef>
                <a:spcPts val="588"/>
              </a:spcBef>
              <a:spcAft>
                <a:spcPct val="0"/>
              </a:spcAft>
              <a:buFont typeface="Arial" pitchFamily="34" charset="0"/>
              <a:buChar char="-"/>
              <a:defRPr sz="1500" kern="1200">
                <a:solidFill>
                  <a:schemeClr val="tx1"/>
                </a:solidFill>
                <a:latin typeface="HelvNeue Light for IBM"/>
                <a:ea typeface="MS PGothic" pitchFamily="34" charset="-128"/>
                <a:cs typeface="MS PGothic" pitchFamily="34" charset="-128"/>
              </a:defRPr>
            </a:lvl2pPr>
            <a:lvl3pPr marL="535646" indent="-151598" algn="l" defTabSz="457200" rtl="0" eaLnBrk="0" fontAlgn="base" hangingPunct="0">
              <a:spcBef>
                <a:spcPts val="588"/>
              </a:spcBef>
              <a:spcAft>
                <a:spcPct val="0"/>
              </a:spcAft>
              <a:buFont typeface="Lucida Grande" pitchFamily="-84" charset="0"/>
              <a:buChar char="-"/>
              <a:defRPr sz="1500" kern="1200">
                <a:solidFill>
                  <a:schemeClr val="tx1"/>
                </a:solidFill>
                <a:latin typeface="HelvNeue Light for IBM"/>
                <a:ea typeface="MS PGothic" pitchFamily="34" charset="-128"/>
                <a:cs typeface="MS PGothic" pitchFamily="34" charset="-128"/>
              </a:defRPr>
            </a:lvl3pPr>
            <a:lvl4pPr marL="631658" indent="-151598" algn="l" defTabSz="457200" rtl="0" eaLnBrk="0" fontAlgn="base" hangingPunct="0">
              <a:spcBef>
                <a:spcPts val="588"/>
              </a:spcBef>
              <a:spcAft>
                <a:spcPct val="0"/>
              </a:spcAft>
              <a:buFont typeface="Wingdings" pitchFamily="2" charset="2"/>
              <a:buChar char="-"/>
              <a:defRPr sz="1500" kern="1200">
                <a:solidFill>
                  <a:schemeClr val="tx1"/>
                </a:solidFill>
                <a:latin typeface="HelvNeue Light for IBM"/>
                <a:ea typeface="MS PGothic" pitchFamily="34" charset="-128"/>
                <a:cs typeface="MS PGothic" pitchFamily="34" charset="-128"/>
              </a:defRPr>
            </a:lvl4pPr>
            <a:lvl5pPr marL="791678" indent="-151598" algn="l" defTabSz="457200" rtl="0" eaLnBrk="0" fontAlgn="base" hangingPunct="0">
              <a:spcBef>
                <a:spcPts val="588"/>
              </a:spcBef>
              <a:spcAft>
                <a:spcPct val="0"/>
              </a:spcAft>
              <a:buFont typeface="Arial" pitchFamily="34" charset="0"/>
              <a:buChar char="-"/>
              <a:defRPr sz="1500" kern="1200">
                <a:solidFill>
                  <a:schemeClr val="tx1"/>
                </a:solidFill>
                <a:latin typeface="HelvNeue Light for IBM"/>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8800" dirty="0" smtClean="0">
                <a:solidFill>
                  <a:schemeClr val="bg1"/>
                </a:solidFill>
                <a:latin typeface="+mn-lt"/>
              </a:rPr>
              <a:t>We make Spark </a:t>
            </a:r>
            <a:r>
              <a:rPr lang="en-US" sz="8800" b="1" dirty="0" smtClean="0">
                <a:solidFill>
                  <a:srgbClr val="008ABF"/>
                </a:solidFill>
                <a:latin typeface="+mn-lt"/>
              </a:rPr>
              <a:t>ACCESSIBLE, INTEGRATED </a:t>
            </a:r>
            <a:r>
              <a:rPr lang="en-US" sz="8800" dirty="0" smtClean="0">
                <a:solidFill>
                  <a:schemeClr val="bg1"/>
                </a:solidFill>
                <a:latin typeface="+mn-lt"/>
              </a:rPr>
              <a:t>and</a:t>
            </a:r>
            <a:r>
              <a:rPr lang="en-US" sz="8800" dirty="0" smtClean="0">
                <a:solidFill>
                  <a:srgbClr val="4B4B4B"/>
                </a:solidFill>
                <a:latin typeface="+mn-lt"/>
              </a:rPr>
              <a:t> </a:t>
            </a:r>
            <a:r>
              <a:rPr lang="en-US" sz="8800" b="1" dirty="0" smtClean="0">
                <a:solidFill>
                  <a:srgbClr val="008ABF"/>
                </a:solidFill>
                <a:latin typeface="+mn-lt"/>
              </a:rPr>
              <a:t>POWERFUL</a:t>
            </a:r>
            <a:endParaRPr lang="en-US" sz="8800" b="1" dirty="0">
              <a:solidFill>
                <a:srgbClr val="008ABF"/>
              </a:solidFill>
              <a:latin typeface="+mn-lt"/>
            </a:endParaRPr>
          </a:p>
        </p:txBody>
      </p:sp>
      <p:sp>
        <p:nvSpPr>
          <p:cNvPr id="70" name="Double Brace 69"/>
          <p:cNvSpPr/>
          <p:nvPr/>
        </p:nvSpPr>
        <p:spPr bwMode="gray">
          <a:xfrm>
            <a:off x="3259015" y="4009091"/>
            <a:ext cx="17912862" cy="3935736"/>
          </a:xfrm>
          <a:prstGeom prst="bracePair">
            <a:avLst>
              <a:gd name="adj" fmla="val 6601"/>
            </a:avLst>
          </a:prstGeom>
          <a:noFill/>
          <a:ln w="127000" cap="flat" cmpd="sng" algn="ctr">
            <a:solidFill>
              <a:srgbClr val="0E7BAE"/>
            </a:solid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200" i="0" u="none" strike="noStrike" kern="1200" cap="none" spc="0" normalizeH="0" baseline="0" noProof="0" dirty="0" smtClean="0">
              <a:ln>
                <a:noFill/>
              </a:ln>
              <a:solidFill>
                <a:srgbClr val="FFFFFF"/>
              </a:solidFill>
              <a:effectLst/>
              <a:uLnTx/>
              <a:uFillTx/>
              <a:ea typeface="+mn-ea"/>
              <a:cs typeface="+mn-cs"/>
              <a:sym typeface="Helvetica"/>
            </a:endParaRPr>
          </a:p>
        </p:txBody>
      </p:sp>
      <p:sp>
        <p:nvSpPr>
          <p:cNvPr id="71" name="TextBox 70"/>
          <p:cNvSpPr txBox="1"/>
          <p:nvPr/>
        </p:nvSpPr>
        <p:spPr bwMode="gray">
          <a:xfrm>
            <a:off x="5587907" y="8366291"/>
            <a:ext cx="6002888" cy="3847207"/>
          </a:xfrm>
          <a:prstGeom prst="rect">
            <a:avLst/>
          </a:prstGeom>
          <a:noFill/>
        </p:spPr>
        <p:txBody>
          <a:bodyPr wrap="square" lIns="0" tIns="0" rIns="0" bIns="0" rtlCol="0">
            <a:spAutoFit/>
          </a:bodyPr>
          <a:lstStyle/>
          <a:p>
            <a:pPr marL="231775" indent="-231775" algn="l" defTabSz="457200" eaLnBrk="0" hangingPunct="0">
              <a:spcBef>
                <a:spcPts val="1500"/>
              </a:spcBef>
              <a:buClr>
                <a:srgbClr val="00B0F0"/>
              </a:buClr>
              <a:buFont typeface="Arial" pitchFamily="34" charset="0"/>
              <a:buChar char="•"/>
              <a:defRPr/>
            </a:pPr>
            <a:r>
              <a:rPr lang="en-US" sz="4000" dirty="0">
                <a:solidFill>
                  <a:schemeClr val="bg1"/>
                </a:solidFill>
                <a:cs typeface="+mn-cs"/>
                <a:sym typeface="Helvetica"/>
              </a:rPr>
              <a:t>Free Trial</a:t>
            </a:r>
          </a:p>
          <a:p>
            <a:pPr marL="231775" indent="-231775" algn="l" defTabSz="457200" eaLnBrk="0" hangingPunct="0">
              <a:spcBef>
                <a:spcPts val="1500"/>
              </a:spcBef>
              <a:buClr>
                <a:srgbClr val="00B0F0"/>
              </a:buClr>
              <a:buFont typeface="Arial" pitchFamily="34" charset="0"/>
              <a:buChar char="•"/>
              <a:defRPr/>
            </a:pPr>
            <a:r>
              <a:rPr lang="en-US" sz="4000" dirty="0">
                <a:solidFill>
                  <a:schemeClr val="bg1"/>
                </a:solidFill>
                <a:cs typeface="+mn-cs"/>
                <a:sym typeface="Helvetica"/>
              </a:rPr>
              <a:t>As-A-Service</a:t>
            </a:r>
          </a:p>
          <a:p>
            <a:pPr marL="231775" indent="-231775" algn="l" defTabSz="457200" eaLnBrk="0" hangingPunct="0">
              <a:spcBef>
                <a:spcPts val="1500"/>
              </a:spcBef>
              <a:buClr>
                <a:srgbClr val="00B0F0"/>
              </a:buClr>
              <a:buFont typeface="Arial" pitchFamily="34" charset="0"/>
              <a:buChar char="•"/>
              <a:defRPr/>
            </a:pPr>
            <a:r>
              <a:rPr lang="en-US" sz="4000" dirty="0" smtClean="0">
                <a:solidFill>
                  <a:schemeClr val="bg1"/>
                </a:solidFill>
                <a:cs typeface="+mn-cs"/>
                <a:sym typeface="Helvetica"/>
              </a:rPr>
              <a:t>Pay as you go</a:t>
            </a:r>
            <a:endParaRPr lang="en-US" sz="4000" dirty="0">
              <a:solidFill>
                <a:schemeClr val="bg1"/>
              </a:solidFill>
              <a:cs typeface="+mn-cs"/>
              <a:sym typeface="Helvetica"/>
            </a:endParaRPr>
          </a:p>
          <a:p>
            <a:pPr marL="231775" indent="-231775" algn="l" defTabSz="457200" eaLnBrk="0" hangingPunct="0">
              <a:spcBef>
                <a:spcPts val="1500"/>
              </a:spcBef>
              <a:buClr>
                <a:srgbClr val="00B0F0"/>
              </a:buClr>
              <a:buFont typeface="Arial" pitchFamily="34" charset="0"/>
              <a:buChar char="•"/>
              <a:defRPr/>
            </a:pPr>
            <a:r>
              <a:rPr lang="en-US" sz="4000" dirty="0">
                <a:solidFill>
                  <a:schemeClr val="bg1"/>
                </a:solidFill>
                <a:cs typeface="+mn-cs"/>
                <a:sym typeface="Helvetica"/>
              </a:rPr>
              <a:t>Managed</a:t>
            </a:r>
          </a:p>
          <a:p>
            <a:pPr marL="231775" indent="-231775" algn="l" defTabSz="457200" eaLnBrk="0" hangingPunct="0">
              <a:spcBef>
                <a:spcPts val="1500"/>
              </a:spcBef>
              <a:buClr>
                <a:srgbClr val="00B0F0"/>
              </a:buClr>
              <a:buFont typeface="Arial" pitchFamily="34" charset="0"/>
              <a:buChar char="•"/>
              <a:defRPr/>
            </a:pPr>
            <a:r>
              <a:rPr lang="en-US" sz="4000" dirty="0">
                <a:solidFill>
                  <a:schemeClr val="bg1"/>
                </a:solidFill>
                <a:cs typeface="+mn-cs"/>
                <a:sym typeface="Helvetica"/>
              </a:rPr>
              <a:t>Education</a:t>
            </a:r>
          </a:p>
        </p:txBody>
      </p:sp>
      <p:sp>
        <p:nvSpPr>
          <p:cNvPr id="72" name="TextBox 71"/>
          <p:cNvSpPr txBox="1"/>
          <p:nvPr/>
        </p:nvSpPr>
        <p:spPr bwMode="gray">
          <a:xfrm>
            <a:off x="13835962" y="8366222"/>
            <a:ext cx="5929145" cy="3847207"/>
          </a:xfrm>
          <a:prstGeom prst="rect">
            <a:avLst/>
          </a:prstGeom>
          <a:noFill/>
        </p:spPr>
        <p:txBody>
          <a:bodyPr wrap="square" lIns="0" tIns="0" rIns="0" bIns="0" rtlCol="0">
            <a:spAutoFit/>
          </a:bodyPr>
          <a:lstStyle>
            <a:defPPr>
              <a:defRPr lang="en-US"/>
            </a:defPPr>
            <a:lvl1pPr marL="231775" indent="-231775" defTabSz="457200" eaLnBrk="0" hangingPunct="0">
              <a:spcBef>
                <a:spcPts val="1500"/>
              </a:spcBef>
              <a:buClr>
                <a:schemeClr val="accent2"/>
              </a:buClr>
              <a:buFont typeface="Wingdings" pitchFamily="2" charset="2"/>
              <a:buChar char="§"/>
              <a:defRPr sz="2400">
                <a:solidFill>
                  <a:srgbClr val="4B4B4B"/>
                </a:solidFill>
                <a:latin typeface="Helvetica"/>
                <a:cs typeface="+mn-cs"/>
              </a:defRPr>
            </a:lvl1pPr>
          </a:lstStyle>
          <a:p>
            <a:pPr algn="l">
              <a:buClr>
                <a:srgbClr val="00B0F0"/>
              </a:buClr>
              <a:buFont typeface="Arial" pitchFamily="34" charset="0"/>
              <a:buChar char="•"/>
            </a:pPr>
            <a:r>
              <a:rPr lang="en-US" sz="4000" dirty="0">
                <a:solidFill>
                  <a:schemeClr val="bg1"/>
                </a:solidFill>
                <a:latin typeface="+mn-lt"/>
                <a:sym typeface="Helvetica"/>
              </a:rPr>
              <a:t>Datasets</a:t>
            </a:r>
          </a:p>
          <a:p>
            <a:pPr algn="l">
              <a:buClr>
                <a:srgbClr val="00B0F0"/>
              </a:buClr>
              <a:buFont typeface="Arial" pitchFamily="34" charset="0"/>
              <a:buChar char="•"/>
            </a:pPr>
            <a:r>
              <a:rPr lang="en-US" sz="4000" dirty="0">
                <a:solidFill>
                  <a:schemeClr val="bg1"/>
                </a:solidFill>
                <a:latin typeface="+mn-lt"/>
                <a:sym typeface="Helvetica"/>
              </a:rPr>
              <a:t>Notebooks / Tools</a:t>
            </a:r>
          </a:p>
          <a:p>
            <a:pPr algn="l">
              <a:buClr>
                <a:srgbClr val="00B0F0"/>
              </a:buClr>
              <a:buFont typeface="Arial" pitchFamily="34" charset="0"/>
              <a:buChar char="•"/>
            </a:pPr>
            <a:r>
              <a:rPr lang="en-US" sz="4000" dirty="0">
                <a:solidFill>
                  <a:schemeClr val="bg1"/>
                </a:solidFill>
                <a:latin typeface="+mn-lt"/>
                <a:sym typeface="Helvetica"/>
              </a:rPr>
              <a:t>Templates / Boilerplate</a:t>
            </a:r>
          </a:p>
          <a:p>
            <a:pPr algn="l">
              <a:buClr>
                <a:srgbClr val="00B0F0"/>
              </a:buClr>
              <a:buFont typeface="Arial" pitchFamily="34" charset="0"/>
              <a:buChar char="•"/>
            </a:pPr>
            <a:r>
              <a:rPr lang="en-US" sz="4000" dirty="0" err="1">
                <a:solidFill>
                  <a:schemeClr val="bg1"/>
                </a:solidFill>
                <a:latin typeface="+mn-lt"/>
                <a:sym typeface="Helvetica"/>
              </a:rPr>
              <a:t>Autoscaling</a:t>
            </a:r>
            <a:r>
              <a:rPr lang="en-US" sz="4000" dirty="0">
                <a:solidFill>
                  <a:schemeClr val="bg1"/>
                </a:solidFill>
                <a:latin typeface="+mn-lt"/>
                <a:sym typeface="Helvetica"/>
              </a:rPr>
              <a:t> (elastic)</a:t>
            </a:r>
          </a:p>
          <a:p>
            <a:pPr algn="l">
              <a:buClr>
                <a:srgbClr val="00B0F0"/>
              </a:buClr>
              <a:buFont typeface="Arial" pitchFamily="34" charset="0"/>
              <a:buChar char="•"/>
            </a:pPr>
            <a:r>
              <a:rPr lang="en-US" sz="4000" dirty="0">
                <a:solidFill>
                  <a:schemeClr val="bg1"/>
                </a:solidFill>
                <a:latin typeface="+mn-lt"/>
                <a:sym typeface="Helvetica"/>
              </a:rPr>
              <a:t>Connectors</a:t>
            </a:r>
          </a:p>
        </p:txBody>
      </p:sp>
    </p:spTree>
    <p:extLst>
      <p:ext uri="{BB962C8B-B14F-4D97-AF65-F5344CB8AC3E}">
        <p14:creationId xmlns:p14="http://schemas.microsoft.com/office/powerpoint/2010/main" val="224354102"/>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665" r="8489"/>
          <a:stretch/>
        </p:blipFill>
        <p:spPr>
          <a:xfrm>
            <a:off x="5080268" y="3143012"/>
            <a:ext cx="7363327" cy="4448175"/>
          </a:xfrm>
          <a:prstGeom prst="rect">
            <a:avLst/>
          </a:prstGeom>
          <a:ln w="25400">
            <a:solidFill>
              <a:schemeClr val="tx1"/>
            </a:solidFill>
          </a:ln>
          <a:effectLst>
            <a:outerShdw blurRad="50800" dist="38100" dir="2700000" algn="tl" rotWithShape="0">
              <a:schemeClr val="tx1">
                <a:lumMod val="50000"/>
                <a:lumOff val="50000"/>
                <a:alpha val="40000"/>
              </a:schemeClr>
            </a:outerShdw>
          </a:effectLst>
        </p:spPr>
      </p:pic>
      <p:pic>
        <p:nvPicPr>
          <p:cNvPr id="3" name="Picture 2"/>
          <p:cNvPicPr>
            <a:picLocks noChangeAspect="1"/>
          </p:cNvPicPr>
          <p:nvPr/>
        </p:nvPicPr>
        <p:blipFill rotWithShape="1">
          <a:blip r:embed="rId3"/>
          <a:srcRect l="2118" r="398"/>
          <a:stretch/>
        </p:blipFill>
        <p:spPr>
          <a:xfrm>
            <a:off x="12946666" y="3143013"/>
            <a:ext cx="7363327" cy="4448175"/>
          </a:xfrm>
          <a:prstGeom prst="rect">
            <a:avLst/>
          </a:prstGeom>
          <a:ln w="25400">
            <a:solidFill>
              <a:schemeClr val="tx1"/>
            </a:solidFill>
          </a:ln>
          <a:effectLst>
            <a:outerShdw blurRad="50800" dist="38100" dir="2700000" algn="tl" rotWithShape="0">
              <a:schemeClr val="tx1">
                <a:lumMod val="50000"/>
                <a:lumOff val="50000"/>
                <a:alpha val="40000"/>
              </a:schemeClr>
            </a:outerShdw>
          </a:effectLst>
        </p:spPr>
      </p:pic>
      <p:pic>
        <p:nvPicPr>
          <p:cNvPr id="4" name="Picture 3"/>
          <p:cNvPicPr>
            <a:picLocks noChangeAspect="1"/>
          </p:cNvPicPr>
          <p:nvPr/>
        </p:nvPicPr>
        <p:blipFill>
          <a:blip r:embed="rId4"/>
          <a:stretch>
            <a:fillRect/>
          </a:stretch>
        </p:blipFill>
        <p:spPr>
          <a:xfrm>
            <a:off x="5066232" y="7851770"/>
            <a:ext cx="7391400" cy="4398169"/>
          </a:xfrm>
          <a:prstGeom prst="rect">
            <a:avLst/>
          </a:prstGeom>
          <a:ln w="25400">
            <a:solidFill>
              <a:schemeClr val="tx1"/>
            </a:solidFill>
          </a:ln>
          <a:effectLst>
            <a:outerShdw blurRad="50800" dist="38100" dir="2700000" algn="tl" rotWithShape="0">
              <a:schemeClr val="tx1">
                <a:lumMod val="50000"/>
                <a:lumOff val="50000"/>
                <a:alpha val="40000"/>
              </a:schemeClr>
            </a:outerShdw>
          </a:effectLst>
        </p:spPr>
      </p:pic>
      <p:pic>
        <p:nvPicPr>
          <p:cNvPr id="5" name="Picture 4"/>
          <p:cNvPicPr>
            <a:picLocks noChangeAspect="1"/>
          </p:cNvPicPr>
          <p:nvPr/>
        </p:nvPicPr>
        <p:blipFill rotWithShape="1">
          <a:blip r:embed="rId5"/>
          <a:srcRect l="4785" r="4883"/>
          <a:stretch/>
        </p:blipFill>
        <p:spPr>
          <a:xfrm>
            <a:off x="12970729" y="7851770"/>
            <a:ext cx="7339264" cy="4448175"/>
          </a:xfrm>
          <a:prstGeom prst="rect">
            <a:avLst/>
          </a:prstGeom>
          <a:ln w="25400">
            <a:solidFill>
              <a:schemeClr val="tx1"/>
            </a:solidFill>
          </a:ln>
          <a:effectLst>
            <a:outerShdw blurRad="50800" dist="38100" dir="2700000" algn="tl" rotWithShape="0">
              <a:schemeClr val="tx1">
                <a:lumMod val="50000"/>
                <a:lumOff val="50000"/>
                <a:alpha val="40000"/>
              </a:schemeClr>
            </a:outerShdw>
          </a:effectLst>
        </p:spPr>
      </p:pic>
      <p:sp>
        <p:nvSpPr>
          <p:cNvPr id="7" name="Oval Callout 6"/>
          <p:cNvSpPr/>
          <p:nvPr/>
        </p:nvSpPr>
        <p:spPr>
          <a:xfrm>
            <a:off x="1008993" y="6300772"/>
            <a:ext cx="6218031" cy="2841413"/>
          </a:xfrm>
          <a:prstGeom prst="wedgeEllipseCallout">
            <a:avLst>
              <a:gd name="adj1" fmla="val 47198"/>
              <a:gd name="adj2" fmla="val -49168"/>
            </a:avLst>
          </a:prstGeom>
          <a:solidFill>
            <a:schemeClr val="bg1"/>
          </a:solidFill>
          <a:ln w="38100" cap="flat">
            <a:solidFill>
              <a:schemeClr val="tx1"/>
            </a:solidFill>
            <a:miter lim="400000"/>
          </a:ln>
          <a:effectLst>
            <a:outerShdw blurRad="50800" dist="38100" dir="2700000" algn="tl" rotWithShape="0">
              <a:schemeClr val="bg2">
                <a:lumMod val="90000"/>
                <a:alpha val="40000"/>
              </a:scheme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rtl="0" latinLnBrk="1" hangingPunct="0"/>
            <a:r>
              <a:rPr lang="en-AU" sz="4000" dirty="0">
                <a:solidFill>
                  <a:schemeClr val="tx1"/>
                </a:solidFill>
                <a:latin typeface="Comic Sans MS" panose="030F0702030302020204" pitchFamily="66" charset="0"/>
              </a:rPr>
              <a:t>Tank. I need a </a:t>
            </a:r>
            <a:r>
              <a:rPr lang="en-AU" sz="4000" dirty="0" smtClean="0">
                <a:solidFill>
                  <a:schemeClr val="tx1"/>
                </a:solidFill>
                <a:latin typeface="Comic Sans MS" panose="030F0702030302020204" pitchFamily="66" charset="0"/>
              </a:rPr>
              <a:t/>
            </a:r>
            <a:br>
              <a:rPr lang="en-AU" sz="4000" dirty="0" smtClean="0">
                <a:solidFill>
                  <a:schemeClr val="tx1"/>
                </a:solidFill>
                <a:latin typeface="Comic Sans MS" panose="030F0702030302020204" pitchFamily="66" charset="0"/>
              </a:rPr>
            </a:br>
            <a:r>
              <a:rPr lang="en-AU" sz="4000" dirty="0" smtClean="0">
                <a:solidFill>
                  <a:schemeClr val="tx1"/>
                </a:solidFill>
                <a:latin typeface="Comic Sans MS" panose="030F0702030302020204" pitchFamily="66" charset="0"/>
              </a:rPr>
              <a:t>pilot </a:t>
            </a:r>
            <a:r>
              <a:rPr lang="en-AU" sz="4000" dirty="0">
                <a:solidFill>
                  <a:schemeClr val="tx1"/>
                </a:solidFill>
                <a:latin typeface="Comic Sans MS" panose="030F0702030302020204" pitchFamily="66" charset="0"/>
              </a:rPr>
              <a:t>program for a B212 </a:t>
            </a:r>
            <a:r>
              <a:rPr lang="en-AU" sz="4000" dirty="0" smtClean="0">
                <a:solidFill>
                  <a:schemeClr val="tx1"/>
                </a:solidFill>
                <a:latin typeface="Comic Sans MS" panose="030F0702030302020204" pitchFamily="66" charset="0"/>
              </a:rPr>
              <a:t>helicopter</a:t>
            </a:r>
            <a:endParaRPr lang="en-AU" sz="4000" dirty="0">
              <a:solidFill>
                <a:schemeClr val="tx1"/>
              </a:solidFill>
              <a:latin typeface="Comic Sans MS" panose="030F0702030302020204" pitchFamily="66" charset="0"/>
            </a:endParaRPr>
          </a:p>
        </p:txBody>
      </p:sp>
      <p:sp>
        <p:nvSpPr>
          <p:cNvPr id="8" name="Oval Callout 7"/>
          <p:cNvSpPr/>
          <p:nvPr/>
        </p:nvSpPr>
        <p:spPr>
          <a:xfrm>
            <a:off x="17683239" y="6944055"/>
            <a:ext cx="3473805" cy="2198130"/>
          </a:xfrm>
          <a:prstGeom prst="wedgeEllipseCallout">
            <a:avLst>
              <a:gd name="adj1" fmla="val -59600"/>
              <a:gd name="adj2" fmla="val 26738"/>
            </a:avLst>
          </a:prstGeom>
          <a:solidFill>
            <a:schemeClr val="bg1"/>
          </a:solidFill>
          <a:ln w="38100" cap="flat">
            <a:solidFill>
              <a:schemeClr val="tx1"/>
            </a:solidFill>
            <a:miter lim="400000"/>
          </a:ln>
          <a:effectLst>
            <a:outerShdw blurRad="50800" dist="38100" dir="2700000" algn="tl" rotWithShape="0">
              <a:schemeClr val="bg2">
                <a:lumMod val="90000"/>
                <a:alpha val="40000"/>
              </a:scheme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rtl="0" latinLnBrk="1" hangingPunct="0"/>
            <a:r>
              <a:rPr lang="en-AU" sz="4000" dirty="0" smtClean="0">
                <a:solidFill>
                  <a:schemeClr val="tx1"/>
                </a:solidFill>
                <a:latin typeface="Comic Sans MS" panose="030F0702030302020204" pitchFamily="66" charset="0"/>
              </a:rPr>
              <a:t>Lets Go !</a:t>
            </a:r>
            <a:endParaRPr lang="en-AU" sz="4000" dirty="0">
              <a:solidFill>
                <a:schemeClr val="tx1"/>
              </a:solidFill>
              <a:latin typeface="Comic Sans MS" panose="030F0702030302020204" pitchFamily="66" charset="0"/>
            </a:endParaRPr>
          </a:p>
        </p:txBody>
      </p:sp>
      <p:sp>
        <p:nvSpPr>
          <p:cNvPr id="9" name="Text Placeholder 8"/>
          <p:cNvSpPr>
            <a:spLocks noGrp="1"/>
          </p:cNvSpPr>
          <p:nvPr>
            <p:ph type="body" sz="quarter" idx="10"/>
          </p:nvPr>
        </p:nvSpPr>
        <p:spPr/>
        <p:txBody>
          <a:bodyPr/>
          <a:lstStyle/>
          <a:p>
            <a:r>
              <a:rPr lang="en-AU" sz="6000" dirty="0" smtClean="0"/>
              <a:t>New Skills - Accelerating Adoption</a:t>
            </a:r>
            <a:endParaRPr lang="en-AU" sz="6000" dirty="0"/>
          </a:p>
        </p:txBody>
      </p:sp>
    </p:spTree>
    <p:extLst>
      <p:ext uri="{BB962C8B-B14F-4D97-AF65-F5344CB8AC3E}">
        <p14:creationId xmlns:p14="http://schemas.microsoft.com/office/powerpoint/2010/main" val="120463823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4178" y="751769"/>
            <a:ext cx="16664011" cy="1323975"/>
          </a:xfrm>
        </p:spPr>
        <p:txBody>
          <a:bodyPr/>
          <a:lstStyle/>
          <a:p>
            <a:r>
              <a:rPr lang="en-US" sz="6000" dirty="0" smtClean="0">
                <a:sym typeface="Helvetica"/>
              </a:rPr>
              <a:t>Infused </a:t>
            </a:r>
            <a:r>
              <a:rPr lang="en-US" sz="6000" dirty="0">
                <a:sym typeface="Helvetica"/>
              </a:rPr>
              <a:t>throughout IBM products </a:t>
            </a:r>
            <a:r>
              <a:rPr lang="en-US" sz="6000" dirty="0" smtClean="0">
                <a:sym typeface="Helvetica"/>
              </a:rPr>
              <a:t/>
            </a:r>
            <a:br>
              <a:rPr lang="en-US" sz="6000" dirty="0" smtClean="0">
                <a:sym typeface="Helvetica"/>
              </a:rPr>
            </a:br>
            <a:r>
              <a:rPr lang="en-US" sz="6000" dirty="0" smtClean="0">
                <a:sym typeface="Helvetica"/>
              </a:rPr>
              <a:t>with a range of consumption options</a:t>
            </a:r>
            <a:endParaRPr lang="en-AU" sz="6000" dirty="0"/>
          </a:p>
        </p:txBody>
      </p:sp>
      <p:grpSp>
        <p:nvGrpSpPr>
          <p:cNvPr id="2" name="Group 1"/>
          <p:cNvGrpSpPr/>
          <p:nvPr/>
        </p:nvGrpSpPr>
        <p:grpSpPr>
          <a:xfrm>
            <a:off x="4524518" y="3676161"/>
            <a:ext cx="16239499" cy="7469643"/>
            <a:chOff x="7959440" y="4913350"/>
            <a:chExt cx="8353442" cy="4057165"/>
          </a:xfrm>
        </p:grpSpPr>
        <p:sp>
          <p:nvSpPr>
            <p:cNvPr id="61" name="Text Placeholder 1"/>
            <p:cNvSpPr txBox="1">
              <a:spLocks/>
            </p:cNvSpPr>
            <p:nvPr/>
          </p:nvSpPr>
          <p:spPr>
            <a:xfrm>
              <a:off x="7959440" y="4913357"/>
              <a:ext cx="2700169" cy="870953"/>
            </a:xfrm>
            <a:prstGeom prst="rect">
              <a:avLst/>
            </a:prstGeom>
            <a:solidFill>
              <a:srgbClr val="00699A"/>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t"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dirty="0" smtClean="0">
                  <a:latin typeface="+mn-lt"/>
                </a:rPr>
                <a:t>Standalone</a:t>
              </a:r>
              <a:endParaRPr lang="en-US" sz="4800" dirty="0">
                <a:latin typeface="+mn-lt"/>
              </a:endParaRPr>
            </a:p>
          </p:txBody>
        </p:sp>
        <p:sp>
          <p:nvSpPr>
            <p:cNvPr id="62" name="Text Placeholder 2"/>
            <p:cNvSpPr txBox="1">
              <a:spLocks/>
            </p:cNvSpPr>
            <p:nvPr/>
          </p:nvSpPr>
          <p:spPr>
            <a:xfrm>
              <a:off x="10767558" y="4913350"/>
              <a:ext cx="2700337" cy="871053"/>
            </a:xfrm>
            <a:prstGeom prst="rect">
              <a:avLst/>
            </a:prstGeom>
            <a:solidFill>
              <a:srgbClr val="00B2EF"/>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t"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b="0" dirty="0" smtClean="0">
                  <a:latin typeface="+mn-lt"/>
                </a:rPr>
                <a:t>Within</a:t>
              </a:r>
              <a:r>
                <a:rPr lang="en-US" sz="4800" dirty="0">
                  <a:latin typeface="+mn-lt"/>
                </a:rPr>
                <a:t/>
              </a:r>
              <a:br>
                <a:rPr lang="en-US" sz="4800" dirty="0">
                  <a:latin typeface="+mn-lt"/>
                </a:rPr>
              </a:br>
              <a:r>
                <a:rPr lang="en-US" sz="4800" dirty="0" smtClean="0">
                  <a:latin typeface="+mn-lt"/>
                </a:rPr>
                <a:t>Platforms</a:t>
              </a:r>
              <a:endParaRPr lang="en-US" sz="4800" dirty="0">
                <a:latin typeface="+mn-lt"/>
              </a:endParaRPr>
            </a:p>
          </p:txBody>
        </p:sp>
        <p:sp>
          <p:nvSpPr>
            <p:cNvPr id="63" name="Text Placeholder 3"/>
            <p:cNvSpPr txBox="1">
              <a:spLocks/>
            </p:cNvSpPr>
            <p:nvPr/>
          </p:nvSpPr>
          <p:spPr>
            <a:xfrm>
              <a:off x="13575845" y="4913405"/>
              <a:ext cx="2721600" cy="870189"/>
            </a:xfrm>
            <a:prstGeom prst="rect">
              <a:avLst/>
            </a:prstGeom>
            <a:solidFill>
              <a:srgbClr val="F39128"/>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t"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800" b="0" dirty="0" smtClean="0">
                  <a:latin typeface="+mn-lt"/>
                </a:rPr>
                <a:t>Within</a:t>
              </a:r>
              <a:r>
                <a:rPr lang="en-US" sz="4800" dirty="0">
                  <a:latin typeface="+mn-lt"/>
                </a:rPr>
                <a:t/>
              </a:r>
              <a:br>
                <a:rPr lang="en-US" sz="4800" dirty="0">
                  <a:latin typeface="+mn-lt"/>
                </a:rPr>
              </a:br>
              <a:r>
                <a:rPr lang="en-US" sz="4800" dirty="0" smtClean="0">
                  <a:latin typeface="+mn-lt"/>
                </a:rPr>
                <a:t>Solutions</a:t>
              </a:r>
              <a:endParaRPr lang="en-US" sz="4800" dirty="0">
                <a:latin typeface="+mn-lt"/>
              </a:endParaRPr>
            </a:p>
          </p:txBody>
        </p:sp>
        <p:sp>
          <p:nvSpPr>
            <p:cNvPr id="65" name="Text Placeholder 1"/>
            <p:cNvSpPr txBox="1">
              <a:spLocks/>
            </p:cNvSpPr>
            <p:nvPr/>
          </p:nvSpPr>
          <p:spPr>
            <a:xfrm>
              <a:off x="7974877" y="5871885"/>
              <a:ext cx="2700169" cy="3098630"/>
            </a:xfrm>
            <a:prstGeom prst="rect">
              <a:avLst/>
            </a:prstGeom>
            <a:solidFill>
              <a:srgbClr val="00B0F0">
                <a:alpha val="37000"/>
              </a:srgbClr>
            </a:solidFill>
            <a:ln w="12700">
              <a:miter lim="400000"/>
            </a:ln>
          </p:spPr>
          <p:txBody>
            <a:bodyPr lIns="0" tIns="0" rIns="0" bIns="0" anchor="ctr"/>
            <a:lstStyle>
              <a:lvl1pPr lvl="0">
                <a:defRPr sz="3600">
                  <a:solidFill>
                    <a:schemeClr val="bg1"/>
                  </a:solidFill>
                </a:defRPr>
              </a:lvl1pPr>
            </a:lstStyle>
            <a:p>
              <a:r>
                <a:rPr lang="en-US" dirty="0"/>
                <a:t>Spark as a </a:t>
              </a:r>
              <a:r>
                <a:rPr lang="en-US" dirty="0" smtClean="0"/>
                <a:t>Service</a:t>
              </a:r>
            </a:p>
            <a:p>
              <a:r>
                <a:rPr lang="en-US" dirty="0" smtClean="0"/>
                <a:t>On IBM </a:t>
              </a:r>
              <a:r>
                <a:rPr lang="en-US" dirty="0" err="1" smtClean="0"/>
                <a:t>Bluemix</a:t>
              </a:r>
              <a:endParaRPr lang="en-US" dirty="0"/>
            </a:p>
          </p:txBody>
        </p:sp>
        <p:sp>
          <p:nvSpPr>
            <p:cNvPr id="67" name="Text Placeholder 2"/>
            <p:cNvSpPr txBox="1">
              <a:spLocks/>
            </p:cNvSpPr>
            <p:nvPr/>
          </p:nvSpPr>
          <p:spPr>
            <a:xfrm>
              <a:off x="10782995" y="5871884"/>
              <a:ext cx="2700337" cy="3098631"/>
            </a:xfrm>
            <a:prstGeom prst="rect">
              <a:avLst/>
            </a:prstGeom>
            <a:solidFill>
              <a:srgbClr val="00B2EF"/>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ctr"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spcBef>
                  <a:spcPts val="1080"/>
                </a:spcBef>
              </a:pPr>
              <a:r>
                <a:rPr lang="en-US" sz="3600" b="0" dirty="0">
                  <a:latin typeface="+mn-lt"/>
                </a:rPr>
                <a:t>IBM Open Platform (</a:t>
              </a:r>
              <a:r>
                <a:rPr lang="en-US" sz="3600" b="0" dirty="0" smtClean="0">
                  <a:latin typeface="+mn-lt"/>
                </a:rPr>
                <a:t>with Apache Spark</a:t>
              </a:r>
              <a:r>
                <a:rPr lang="en-US" sz="3600" b="0" dirty="0">
                  <a:latin typeface="+mn-lt"/>
                </a:rPr>
                <a:t>)</a:t>
              </a:r>
            </a:p>
            <a:p>
              <a:pPr>
                <a:lnSpc>
                  <a:spcPct val="90000"/>
                </a:lnSpc>
                <a:spcBef>
                  <a:spcPts val="1080"/>
                </a:spcBef>
              </a:pPr>
              <a:r>
                <a:rPr lang="en-US" sz="3600" b="0" dirty="0" err="1">
                  <a:latin typeface="+mn-lt"/>
                </a:rPr>
                <a:t>BigInsights</a:t>
              </a:r>
              <a:r>
                <a:rPr lang="en-US" sz="3600" b="0" dirty="0">
                  <a:latin typeface="+mn-lt"/>
                </a:rPr>
                <a:t> on Cloud  </a:t>
              </a:r>
              <a:r>
                <a:rPr lang="en-US" sz="3600" b="0" dirty="0" smtClean="0">
                  <a:latin typeface="+mn-lt"/>
                </a:rPr>
                <a:t>(with Apache </a:t>
              </a:r>
              <a:r>
                <a:rPr lang="en-US" sz="3600" b="0" dirty="0">
                  <a:latin typeface="+mn-lt"/>
                </a:rPr>
                <a:t>Spark)</a:t>
              </a:r>
            </a:p>
            <a:p>
              <a:pPr>
                <a:lnSpc>
                  <a:spcPct val="90000"/>
                </a:lnSpc>
                <a:spcBef>
                  <a:spcPts val="1080"/>
                </a:spcBef>
              </a:pPr>
              <a:r>
                <a:rPr lang="en-US" sz="3600" b="0" dirty="0">
                  <a:latin typeface="+mn-lt"/>
                </a:rPr>
                <a:t>IBM Streams</a:t>
              </a:r>
            </a:p>
            <a:p>
              <a:endParaRPr lang="en-US" sz="3600" b="0" dirty="0">
                <a:latin typeface="+mn-lt"/>
              </a:endParaRPr>
            </a:p>
            <a:p>
              <a:r>
                <a:rPr lang="en-US" sz="3600" b="0" dirty="0">
                  <a:latin typeface="+mn-lt"/>
                </a:rPr>
                <a:t>…many others underway</a:t>
              </a:r>
            </a:p>
          </p:txBody>
        </p:sp>
        <p:sp>
          <p:nvSpPr>
            <p:cNvPr id="68" name="Text Placeholder 3"/>
            <p:cNvSpPr txBox="1">
              <a:spLocks/>
            </p:cNvSpPr>
            <p:nvPr/>
          </p:nvSpPr>
          <p:spPr>
            <a:xfrm>
              <a:off x="13591282" y="5871884"/>
              <a:ext cx="2721600" cy="3098631"/>
            </a:xfrm>
            <a:prstGeom prst="rect">
              <a:avLst/>
            </a:prstGeom>
            <a:solidFill>
              <a:srgbClr val="F39128"/>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rtlCol="0" anchor="ctr" anchorCtr="0"/>
            <a:lstStyle>
              <a:defPPr>
                <a:defRPr lang="en-US"/>
              </a:defPPr>
              <a:lvl1pPr>
                <a:defRPr sz="2200" b="1">
                  <a:solidFill>
                    <a:schemeClr val="bg1"/>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spcBef>
                  <a:spcPts val="1080"/>
                </a:spcBef>
              </a:pPr>
              <a:r>
                <a:rPr lang="en-US" sz="3600" b="0" dirty="0" smtClean="0">
                  <a:latin typeface="+mn-lt"/>
                </a:rPr>
                <a:t>Analytics (SPSS, Watson Analytics, </a:t>
              </a:r>
              <a:r>
                <a:rPr lang="en-US" sz="3600" b="0" dirty="0" err="1" smtClean="0">
                  <a:latin typeface="+mn-lt"/>
                </a:rPr>
                <a:t>DataWorks</a:t>
              </a:r>
              <a:r>
                <a:rPr lang="en-US" sz="3600" b="0" dirty="0" smtClean="0">
                  <a:latin typeface="+mn-lt"/>
                </a:rPr>
                <a:t>)</a:t>
              </a:r>
              <a:endParaRPr lang="en-US" sz="3600" b="0" dirty="0">
                <a:latin typeface="+mn-lt"/>
              </a:endParaRPr>
            </a:p>
            <a:p>
              <a:pPr>
                <a:lnSpc>
                  <a:spcPct val="90000"/>
                </a:lnSpc>
                <a:spcBef>
                  <a:spcPts val="1080"/>
                </a:spcBef>
              </a:pPr>
              <a:r>
                <a:rPr lang="en-US" sz="3600" b="0" dirty="0">
                  <a:latin typeface="+mn-lt"/>
                </a:rPr>
                <a:t>Commerce</a:t>
              </a:r>
            </a:p>
            <a:p>
              <a:pPr>
                <a:lnSpc>
                  <a:spcPct val="90000"/>
                </a:lnSpc>
                <a:spcBef>
                  <a:spcPts val="1080"/>
                </a:spcBef>
              </a:pPr>
              <a:r>
                <a:rPr lang="en-US" sz="3600" b="0" dirty="0">
                  <a:latin typeface="+mn-lt"/>
                </a:rPr>
                <a:t>Watson Health</a:t>
              </a:r>
            </a:p>
            <a:p>
              <a:pPr>
                <a:lnSpc>
                  <a:spcPct val="90000"/>
                </a:lnSpc>
                <a:spcBef>
                  <a:spcPts val="1080"/>
                </a:spcBef>
              </a:pPr>
              <a:endParaRPr lang="en-US" sz="3600" b="0" dirty="0">
                <a:latin typeface="+mn-lt"/>
              </a:endParaRPr>
            </a:p>
            <a:p>
              <a:pPr>
                <a:lnSpc>
                  <a:spcPct val="90000"/>
                </a:lnSpc>
                <a:spcBef>
                  <a:spcPts val="1080"/>
                </a:spcBef>
              </a:pPr>
              <a:r>
                <a:rPr lang="en-US" sz="3600" b="0" dirty="0">
                  <a:latin typeface="+mn-lt"/>
                </a:rPr>
                <a:t>…many others underway</a:t>
              </a:r>
            </a:p>
          </p:txBody>
        </p:sp>
      </p:grpSp>
    </p:spTree>
    <p:extLst>
      <p:ext uri="{BB962C8B-B14F-4D97-AF65-F5344CB8AC3E}">
        <p14:creationId xmlns:p14="http://schemas.microsoft.com/office/powerpoint/2010/main" val="103143448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16701768" y="2789026"/>
            <a:ext cx="3979945" cy="1343609"/>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85" name="Rectangle 84"/>
          <p:cNvSpPr/>
          <p:nvPr/>
        </p:nvSpPr>
        <p:spPr>
          <a:xfrm>
            <a:off x="20359028" y="12140597"/>
            <a:ext cx="3979945" cy="1343609"/>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38" name="Rectangle 37"/>
          <p:cNvSpPr/>
          <p:nvPr/>
        </p:nvSpPr>
        <p:spPr>
          <a:xfrm>
            <a:off x="256153" y="12372817"/>
            <a:ext cx="3979945" cy="1343609"/>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
        <p:nvSpPr>
          <p:cNvPr id="84" name="Rounded Rectangle 83"/>
          <p:cNvSpPr/>
          <p:nvPr/>
        </p:nvSpPr>
        <p:spPr>
          <a:xfrm>
            <a:off x="12846170" y="2821334"/>
            <a:ext cx="10643965" cy="7259592"/>
          </a:xfrm>
          <a:prstGeom prst="roundRect">
            <a:avLst>
              <a:gd name="adj" fmla="val 3309"/>
            </a:avLst>
          </a:prstGeom>
          <a:solidFill>
            <a:srgbClr val="00B0F0">
              <a:alpha val="37000"/>
            </a:srgbClr>
          </a:solidFill>
          <a:ln w="12700">
            <a:miter lim="400000"/>
          </a:ln>
        </p:spPr>
        <p:txBody>
          <a:bodyPr lIns="0" tIns="0" rIns="0" bIns="0" anchor="ctr"/>
          <a:lstStyle/>
          <a:p>
            <a:endParaRPr lang="en-US" sz="3600" dirty="0">
              <a:solidFill>
                <a:schemeClr val="bg1"/>
              </a:solidFill>
            </a:endParaRPr>
          </a:p>
        </p:txBody>
      </p:sp>
      <p:sp>
        <p:nvSpPr>
          <p:cNvPr id="3" name="Text Placeholder 2"/>
          <p:cNvSpPr>
            <a:spLocks noGrp="1"/>
          </p:cNvSpPr>
          <p:nvPr>
            <p:ph type="body" sz="quarter" idx="10"/>
          </p:nvPr>
        </p:nvSpPr>
        <p:spPr>
          <a:xfrm>
            <a:off x="934178" y="751769"/>
            <a:ext cx="16664011" cy="1323975"/>
          </a:xfrm>
        </p:spPr>
        <p:txBody>
          <a:bodyPr/>
          <a:lstStyle/>
          <a:p>
            <a:r>
              <a:rPr lang="en-US" sz="6000" dirty="0" smtClean="0">
                <a:sym typeface="Helvetica"/>
              </a:rPr>
              <a:t>Leverage </a:t>
            </a:r>
            <a:r>
              <a:rPr lang="en-US" sz="6000" dirty="0" err="1" smtClean="0">
                <a:sym typeface="Helvetica"/>
              </a:rPr>
              <a:t>Bluemix</a:t>
            </a:r>
            <a:r>
              <a:rPr lang="en-US" sz="6000" dirty="0" smtClean="0">
                <a:sym typeface="Helvetica"/>
              </a:rPr>
              <a:t> for Rapid Development</a:t>
            </a:r>
            <a:endParaRPr lang="en-AU" sz="6000" dirty="0"/>
          </a:p>
        </p:txBody>
      </p:sp>
      <p:sp>
        <p:nvSpPr>
          <p:cNvPr id="18" name="Rounded Rectangle 17"/>
          <p:cNvSpPr/>
          <p:nvPr/>
        </p:nvSpPr>
        <p:spPr>
          <a:xfrm>
            <a:off x="934178" y="2821334"/>
            <a:ext cx="10643965" cy="7259592"/>
          </a:xfrm>
          <a:prstGeom prst="roundRect">
            <a:avLst>
              <a:gd name="adj" fmla="val 3309"/>
            </a:avLst>
          </a:prstGeom>
          <a:solidFill>
            <a:srgbClr val="00B0F0">
              <a:alpha val="37000"/>
            </a:srgbClr>
          </a:solidFill>
          <a:ln w="12700">
            <a:miter lim="400000"/>
          </a:ln>
        </p:spPr>
        <p:txBody>
          <a:bodyPr lIns="0" tIns="0" rIns="0" bIns="0" anchor="ctr"/>
          <a:lstStyle/>
          <a:p>
            <a:endParaRPr lang="en-US" sz="3600" dirty="0">
              <a:solidFill>
                <a:schemeClr val="bg1"/>
              </a:solidFill>
            </a:endParaRPr>
          </a:p>
        </p:txBody>
      </p:sp>
      <p:sp>
        <p:nvSpPr>
          <p:cNvPr id="19" name="Rounded Rectangle 18"/>
          <p:cNvSpPr/>
          <p:nvPr/>
        </p:nvSpPr>
        <p:spPr>
          <a:xfrm>
            <a:off x="1656086" y="8741054"/>
            <a:ext cx="9213581" cy="1089697"/>
          </a:xfrm>
          <a:prstGeom prst="roundRect">
            <a:avLst>
              <a:gd name="adj" fmla="val 11264"/>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28575">
            <a:solidFill>
              <a:srgbClr val="008CC4"/>
            </a:solidFill>
          </a:ln>
          <a:effectLst/>
          <a:scene3d>
            <a:camera prst="orthographicFront">
              <a:rot lat="0" lon="0" rev="0"/>
            </a:camera>
            <a:lightRig rig="threePt" dir="t">
              <a:rot lat="0" lon="0" rev="1200000"/>
            </a:lightRig>
          </a:scene3d>
          <a:sp3d>
            <a:bevelT w="63500" h="25400"/>
          </a:sp3d>
        </p:spPr>
        <p:txBody>
          <a:bodyPr lIns="1645920"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a:ea typeface="ＭＳ Ｐゴシック"/>
                <a:cs typeface="+mn-cs"/>
              </a:rPr>
              <a:t>	Secure, Dedicated Bare-metal</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a:ea typeface="ＭＳ Ｐゴシック"/>
                <a:cs typeface="+mn-cs"/>
              </a:rPr>
              <a:t>	Infrastructure</a:t>
            </a:r>
            <a:endParaRPr kumimoji="0" lang="en-GB" sz="2400" b="0" i="0" u="none" strike="noStrike" kern="1200" cap="none" spc="0" normalizeH="0" baseline="0" noProof="0" dirty="0" smtClean="0">
              <a:ln>
                <a:noFill/>
              </a:ln>
              <a:solidFill>
                <a:srgbClr val="000000"/>
              </a:solidFill>
              <a:effectLst/>
              <a:uLnTx/>
              <a:uFillTx/>
              <a:latin typeface="Arial"/>
              <a:ea typeface="ＭＳ Ｐゴシック"/>
              <a:cs typeface="+mn-cs"/>
            </a:endParaRPr>
          </a:p>
        </p:txBody>
      </p:sp>
      <p:sp>
        <p:nvSpPr>
          <p:cNvPr id="20" name="Rounded Rectangle 19"/>
          <p:cNvSpPr/>
          <p:nvPr/>
        </p:nvSpPr>
        <p:spPr>
          <a:xfrm>
            <a:off x="1509182" y="3412382"/>
            <a:ext cx="9536220" cy="5103273"/>
          </a:xfrm>
          <a:prstGeom prst="roundRect">
            <a:avLst>
              <a:gd name="adj" fmla="val 9913"/>
            </a:avLst>
          </a:prstGeom>
          <a:solidFill>
            <a:srgbClr val="FFFFFF"/>
          </a:solidFill>
          <a:ln w="28575">
            <a:solidFill>
              <a:srgbClr val="008CC4"/>
            </a:solidFill>
          </a:ln>
          <a:effectLst/>
          <a:scene3d>
            <a:camera prst="orthographicFront">
              <a:rot lat="0" lon="0" rev="0"/>
            </a:camera>
            <a:lightRig rig="threePt" dir="t">
              <a:rot lat="0" lon="0" rev="1200000"/>
            </a:lightRig>
          </a:scene3d>
          <a:sp3d>
            <a:bevelT w="63500" h="25400"/>
          </a:sp3d>
        </p:spPr>
        <p:txBody>
          <a:bodyPr lIns="1371600" rtlCol="0" anchor="t"/>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Arial"/>
              <a:ea typeface="ＭＳ Ｐゴシック"/>
              <a:cs typeface="+mn-cs"/>
            </a:endParaRPr>
          </a:p>
        </p:txBody>
      </p:sp>
      <p:pic>
        <p:nvPicPr>
          <p:cNvPr id="21" name="Picture 2"/>
          <p:cNvPicPr>
            <a:picLocks noChangeAspect="1" noChangeArrowheads="1"/>
          </p:cNvPicPr>
          <p:nvPr/>
        </p:nvPicPr>
        <p:blipFill>
          <a:blip r:embed="rId2" cstate="print"/>
          <a:srcRect/>
          <a:stretch>
            <a:fillRect/>
          </a:stretch>
        </p:blipFill>
        <p:spPr bwMode="auto">
          <a:xfrm>
            <a:off x="2197900" y="8908554"/>
            <a:ext cx="3080685" cy="724497"/>
          </a:xfrm>
          <a:prstGeom prst="rect">
            <a:avLst/>
          </a:prstGeom>
          <a:noFill/>
          <a:ln w="9525">
            <a:noFill/>
            <a:miter lim="800000"/>
            <a:headEnd/>
            <a:tailEnd/>
          </a:ln>
          <a:effectLst/>
        </p:spPr>
      </p:pic>
      <p:sp>
        <p:nvSpPr>
          <p:cNvPr id="23" name="Rounded Rectangle 22"/>
          <p:cNvSpPr/>
          <p:nvPr/>
        </p:nvSpPr>
        <p:spPr>
          <a:xfrm>
            <a:off x="3485685" y="7725550"/>
            <a:ext cx="7041883" cy="624440"/>
          </a:xfrm>
          <a:prstGeom prst="roundRect">
            <a:avLst/>
          </a:prstGeom>
          <a:solidFill>
            <a:srgbClr val="008ABF">
              <a:lumMod val="75000"/>
            </a:srgbClr>
          </a:solidFill>
          <a:ln w="25400" cap="flat" cmpd="sng" algn="ctr">
            <a:noFill/>
            <a:prstDash val="solid"/>
          </a:ln>
          <a:effectLst/>
        </p:spPr>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a:ea typeface="ＭＳ Ｐゴシック"/>
                <a:cs typeface="+mn-cs"/>
              </a:rPr>
              <a:t>IBM Open Platform + Apache Spark</a:t>
            </a:r>
          </a:p>
        </p:txBody>
      </p:sp>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567" y="5326653"/>
            <a:ext cx="3171188" cy="216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281" y="3701364"/>
            <a:ext cx="2986480" cy="37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Placeholder 1"/>
          <p:cNvSpPr txBox="1">
            <a:spLocks/>
          </p:cNvSpPr>
          <p:nvPr/>
        </p:nvSpPr>
        <p:spPr>
          <a:xfrm>
            <a:off x="12846169" y="10333763"/>
            <a:ext cx="10643965" cy="2617150"/>
          </a:xfrm>
          <a:prstGeom prst="rect">
            <a:avLst/>
          </a:prstGeom>
          <a:solidFill>
            <a:srgbClr val="00B0F0">
              <a:alpha val="37000"/>
            </a:srgbClr>
          </a:solidFill>
          <a:ln w="12700">
            <a:miter lim="400000"/>
          </a:ln>
        </p:spPr>
        <p:txBody>
          <a:bodyPr lIns="0" tIns="0" rIns="0" bIns="0" anchor="ctr"/>
          <a:lstStyle>
            <a:lvl1pPr lvl="0">
              <a:defRPr sz="3600">
                <a:solidFill>
                  <a:schemeClr val="bg1"/>
                </a:solidFill>
              </a:defRPr>
            </a:lvl1pPr>
          </a:lstStyle>
          <a:p>
            <a:pPr algn="r"/>
            <a:r>
              <a:rPr lang="en-US" dirty="0" smtClean="0"/>
              <a:t>	</a:t>
            </a:r>
          </a:p>
        </p:txBody>
      </p:sp>
      <p:sp>
        <p:nvSpPr>
          <p:cNvPr id="28" name="Text Placeholder 1"/>
          <p:cNvSpPr txBox="1">
            <a:spLocks/>
          </p:cNvSpPr>
          <p:nvPr/>
        </p:nvSpPr>
        <p:spPr>
          <a:xfrm>
            <a:off x="923272" y="10334816"/>
            <a:ext cx="10654871" cy="2617151"/>
          </a:xfrm>
          <a:prstGeom prst="rect">
            <a:avLst/>
          </a:prstGeom>
          <a:solidFill>
            <a:srgbClr val="00B0F0">
              <a:alpha val="37000"/>
            </a:srgbClr>
          </a:solidFill>
          <a:ln w="12700">
            <a:miter lim="400000"/>
          </a:ln>
        </p:spPr>
        <p:txBody>
          <a:bodyPr lIns="0" tIns="0" rIns="0" bIns="0" anchor="ctr"/>
          <a:lstStyle>
            <a:lvl1pPr lvl="0">
              <a:defRPr sz="3600">
                <a:solidFill>
                  <a:schemeClr val="bg1"/>
                </a:solidFill>
              </a:defRPr>
            </a:lvl1pPr>
          </a:lstStyle>
          <a:p>
            <a:pPr algn="l"/>
            <a:r>
              <a:rPr lang="en-US" dirty="0" smtClean="0"/>
              <a:t>	</a:t>
            </a:r>
          </a:p>
        </p:txBody>
      </p:sp>
      <p:grpSp>
        <p:nvGrpSpPr>
          <p:cNvPr id="9" name="Group 8"/>
          <p:cNvGrpSpPr/>
          <p:nvPr/>
        </p:nvGrpSpPr>
        <p:grpSpPr>
          <a:xfrm>
            <a:off x="8939402" y="10735632"/>
            <a:ext cx="2106000" cy="1815517"/>
            <a:chOff x="18679770" y="8652006"/>
            <a:chExt cx="2106000" cy="1815517"/>
          </a:xfrm>
        </p:grpSpPr>
        <p:sp>
          <p:nvSpPr>
            <p:cNvPr id="43" name="Hexagon 42"/>
            <p:cNvSpPr>
              <a:spLocks noChangeAspect="1"/>
            </p:cNvSpPr>
            <p:nvPr/>
          </p:nvSpPr>
          <p:spPr>
            <a:xfrm>
              <a:off x="18679770" y="8652006"/>
              <a:ext cx="2106000" cy="1815517"/>
            </a:xfrm>
            <a:prstGeom prst="hexagon">
              <a:avLst/>
            </a:prstGeom>
            <a:solidFill>
              <a:schemeClr val="bg1"/>
            </a:solidFill>
            <a:ln w="76200" cap="flat">
              <a:solidFill>
                <a:srgbClr val="00AA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1" name="pasted-image.pdf"/>
            <p:cNvPicPr/>
            <p:nvPr/>
          </p:nvPicPr>
          <p:blipFill>
            <a:blip r:embed="rId5" cstate="screen">
              <a:extLst>
                <a:ext uri="{28A0092B-C50C-407E-A947-70E740481C1C}">
                  <a14:useLocalDpi xmlns:a14="http://schemas.microsoft.com/office/drawing/2010/main"/>
                </a:ext>
              </a:extLst>
            </a:blip>
            <a:stretch>
              <a:fillRect/>
            </a:stretch>
          </p:blipFill>
          <p:spPr>
            <a:xfrm>
              <a:off x="18975663" y="9124996"/>
              <a:ext cx="1514214" cy="844319"/>
            </a:xfrm>
            <a:prstGeom prst="rect">
              <a:avLst/>
            </a:prstGeom>
            <a:ln w="12700" cap="flat">
              <a:noFill/>
              <a:miter lim="400000"/>
            </a:ln>
            <a:effectLst/>
          </p:spPr>
        </p:pic>
      </p:grpSp>
      <p:grpSp>
        <p:nvGrpSpPr>
          <p:cNvPr id="26" name="Group 25"/>
          <p:cNvGrpSpPr/>
          <p:nvPr/>
        </p:nvGrpSpPr>
        <p:grpSpPr>
          <a:xfrm>
            <a:off x="13312068" y="10661004"/>
            <a:ext cx="2106000" cy="1815517"/>
            <a:chOff x="21023207" y="8666950"/>
            <a:chExt cx="2106000" cy="1815517"/>
          </a:xfrm>
        </p:grpSpPr>
        <p:sp>
          <p:nvSpPr>
            <p:cNvPr id="45" name="Hexagon 44"/>
            <p:cNvSpPr>
              <a:spLocks noChangeAspect="1"/>
            </p:cNvSpPr>
            <p:nvPr/>
          </p:nvSpPr>
          <p:spPr>
            <a:xfrm>
              <a:off x="21023207" y="8666950"/>
              <a:ext cx="2106000" cy="1815517"/>
            </a:xfrm>
            <a:prstGeom prst="hexagon">
              <a:avLst/>
            </a:prstGeom>
            <a:solidFill>
              <a:schemeClr val="bg1"/>
            </a:solidFill>
            <a:ln w="76200" cap="flat">
              <a:solidFill>
                <a:srgbClr val="00AA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1028" name="Picture 4" descr="https://developer.ibm.com/bluemix/wp-content/uploads/sites/20/2015/10/Spark-Logo-Solo_28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99090" y="8933865"/>
              <a:ext cx="1354233" cy="1281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957120" y="3701364"/>
            <a:ext cx="1156805" cy="997246"/>
            <a:chOff x="18679770" y="8652006"/>
            <a:chExt cx="2106000" cy="1815517"/>
          </a:xfrm>
        </p:grpSpPr>
        <p:sp>
          <p:nvSpPr>
            <p:cNvPr id="50" name="Hexagon 49"/>
            <p:cNvSpPr>
              <a:spLocks noChangeAspect="1"/>
            </p:cNvSpPr>
            <p:nvPr/>
          </p:nvSpPr>
          <p:spPr>
            <a:xfrm>
              <a:off x="18679770" y="8652006"/>
              <a:ext cx="2106000" cy="1815517"/>
            </a:xfrm>
            <a:prstGeom prst="hexagon">
              <a:avLst/>
            </a:prstGeom>
            <a:solidFill>
              <a:schemeClr val="bg1"/>
            </a:solidFill>
            <a:ln w="76200" cap="flat">
              <a:solidFill>
                <a:srgbClr val="00AA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51" name="pasted-image.pdf"/>
            <p:cNvPicPr/>
            <p:nvPr/>
          </p:nvPicPr>
          <p:blipFill>
            <a:blip r:embed="rId5" cstate="screen">
              <a:extLst>
                <a:ext uri="{28A0092B-C50C-407E-A947-70E740481C1C}">
                  <a14:useLocalDpi xmlns:a14="http://schemas.microsoft.com/office/drawing/2010/main"/>
                </a:ext>
              </a:extLst>
            </a:blip>
            <a:stretch>
              <a:fillRect/>
            </a:stretch>
          </p:blipFill>
          <p:spPr>
            <a:xfrm>
              <a:off x="18975663" y="9124996"/>
              <a:ext cx="1514214" cy="844319"/>
            </a:xfrm>
            <a:prstGeom prst="rect">
              <a:avLst/>
            </a:prstGeom>
            <a:ln w="12700" cap="flat">
              <a:noFill/>
              <a:miter lim="400000"/>
            </a:ln>
            <a:effectLst/>
          </p:spPr>
        </p:pic>
      </p:grpSp>
      <p:sp>
        <p:nvSpPr>
          <p:cNvPr id="53" name="Rounded Rectangle 52"/>
          <p:cNvSpPr/>
          <p:nvPr/>
        </p:nvSpPr>
        <p:spPr>
          <a:xfrm>
            <a:off x="19047862" y="3355003"/>
            <a:ext cx="3774818" cy="6326460"/>
          </a:xfrm>
          <a:prstGeom prst="roundRect">
            <a:avLst>
              <a:gd name="adj" fmla="val 570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1400" dirty="0"/>
          </a:p>
        </p:txBody>
      </p:sp>
      <p:sp>
        <p:nvSpPr>
          <p:cNvPr id="54" name="Rounded Rectangle 53"/>
          <p:cNvSpPr/>
          <p:nvPr/>
        </p:nvSpPr>
        <p:spPr>
          <a:xfrm>
            <a:off x="13804248" y="3355003"/>
            <a:ext cx="3502191" cy="6326460"/>
          </a:xfrm>
          <a:prstGeom prst="roundRect">
            <a:avLst>
              <a:gd name="adj" fmla="val 570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1400" dirty="0"/>
          </a:p>
        </p:txBody>
      </p:sp>
      <p:sp>
        <p:nvSpPr>
          <p:cNvPr id="55" name="TextBox 54"/>
          <p:cNvSpPr txBox="1"/>
          <p:nvPr/>
        </p:nvSpPr>
        <p:spPr>
          <a:xfrm>
            <a:off x="14074423" y="3653579"/>
            <a:ext cx="3004349" cy="461665"/>
          </a:xfrm>
          <a:prstGeom prst="rect">
            <a:avLst/>
          </a:prstGeom>
          <a:noFill/>
        </p:spPr>
        <p:txBody>
          <a:bodyPr wrap="none" rtlCol="0">
            <a:spAutoFit/>
          </a:bodyPr>
          <a:lstStyle/>
          <a:p>
            <a:r>
              <a:rPr lang="en-US" sz="2400" b="1" dirty="0" smtClean="0"/>
              <a:t>Client Environment</a:t>
            </a:r>
            <a:endParaRPr lang="en-US" sz="2400" b="1" dirty="0"/>
          </a:p>
        </p:txBody>
      </p:sp>
      <p:pic>
        <p:nvPicPr>
          <p:cNvPr id="66"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127318" y="4874225"/>
            <a:ext cx="3606425"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20527348" y="3757107"/>
            <a:ext cx="2018577" cy="830997"/>
          </a:xfrm>
          <a:prstGeom prst="rect">
            <a:avLst/>
          </a:prstGeom>
          <a:noFill/>
        </p:spPr>
        <p:txBody>
          <a:bodyPr wrap="square" rtlCol="0">
            <a:spAutoFit/>
          </a:bodyPr>
          <a:lstStyle/>
          <a:p>
            <a:r>
              <a:rPr lang="en-US" sz="2400" b="1" dirty="0" smtClean="0"/>
              <a:t>Spark as a service</a:t>
            </a:r>
            <a:endParaRPr lang="en-US" sz="2400" b="1" dirty="0"/>
          </a:p>
        </p:txBody>
      </p:sp>
      <p:sp>
        <p:nvSpPr>
          <p:cNvPr id="72" name="Rectangle 71"/>
          <p:cNvSpPr/>
          <p:nvPr/>
        </p:nvSpPr>
        <p:spPr>
          <a:xfrm>
            <a:off x="19239282" y="6812709"/>
            <a:ext cx="3399948" cy="1573768"/>
          </a:xfrm>
          <a:prstGeom prst="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p>
            <a:endParaRPr lang="en-US" sz="2000">
              <a:solidFill>
                <a:schemeClr val="bg1"/>
              </a:solidFill>
              <a:latin typeface="Arial" pitchFamily="34" charset="0"/>
              <a:ea typeface="MS PGothic" pitchFamily="34" charset="-128"/>
            </a:endParaRPr>
          </a:p>
        </p:txBody>
      </p:sp>
      <p:sp>
        <p:nvSpPr>
          <p:cNvPr id="73" name="TextBox 72"/>
          <p:cNvSpPr txBox="1"/>
          <p:nvPr/>
        </p:nvSpPr>
        <p:spPr>
          <a:xfrm>
            <a:off x="19564378" y="7243553"/>
            <a:ext cx="2787075" cy="1015663"/>
          </a:xfrm>
          <a:prstGeom prst="rect">
            <a:avLst/>
          </a:prstGeom>
          <a:noFill/>
        </p:spPr>
        <p:txBody>
          <a:bodyPr wrap="square" rtlCol="0">
            <a:spAutoFit/>
          </a:bodyPr>
          <a:lstStyle/>
          <a:p>
            <a:r>
              <a:rPr lang="en-US" sz="2000" dirty="0">
                <a:solidFill>
                  <a:schemeClr val="bg1"/>
                </a:solidFill>
              </a:rPr>
              <a:t>IBM hosted, managed, secure environment</a:t>
            </a:r>
          </a:p>
          <a:p>
            <a:pPr algn="ctr"/>
            <a:endParaRPr lang="en-US" sz="2000" dirty="0">
              <a:solidFill>
                <a:schemeClr val="bg1"/>
              </a:solidFill>
            </a:endParaRPr>
          </a:p>
        </p:txBody>
      </p:sp>
      <p:sp>
        <p:nvSpPr>
          <p:cNvPr id="74" name="TextBox 73"/>
          <p:cNvSpPr txBox="1"/>
          <p:nvPr/>
        </p:nvSpPr>
        <p:spPr>
          <a:xfrm>
            <a:off x="14031942" y="5067003"/>
            <a:ext cx="769763" cy="400110"/>
          </a:xfrm>
          <a:prstGeom prst="rect">
            <a:avLst/>
          </a:prstGeom>
          <a:noFill/>
        </p:spPr>
        <p:txBody>
          <a:bodyPr wrap="none" rtlCol="0">
            <a:spAutoFit/>
          </a:bodyPr>
          <a:lstStyle/>
          <a:p>
            <a:r>
              <a:rPr lang="en-US" sz="2000" dirty="0" smtClean="0">
                <a:solidFill>
                  <a:schemeClr val="bg1"/>
                </a:solidFill>
              </a:rPr>
              <a:t>Apps</a:t>
            </a:r>
            <a:endParaRPr lang="en-US" sz="2000" dirty="0">
              <a:solidFill>
                <a:schemeClr val="bg1"/>
              </a:solidFill>
            </a:endParaRPr>
          </a:p>
        </p:txBody>
      </p:sp>
      <p:cxnSp>
        <p:nvCxnSpPr>
          <p:cNvPr id="77" name="Straight Arrow Connector 76"/>
          <p:cNvCxnSpPr/>
          <p:nvPr/>
        </p:nvCxnSpPr>
        <p:spPr>
          <a:xfrm>
            <a:off x="17441881" y="7727417"/>
            <a:ext cx="1412486" cy="0"/>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7441881" y="5036065"/>
            <a:ext cx="1412486" cy="0"/>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17441881" y="5398257"/>
            <a:ext cx="1412486" cy="0"/>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7702246" y="7809240"/>
            <a:ext cx="835485" cy="461665"/>
          </a:xfrm>
          <a:prstGeom prst="rect">
            <a:avLst/>
          </a:prstGeom>
          <a:noFill/>
        </p:spPr>
        <p:txBody>
          <a:bodyPr wrap="none" rtlCol="0">
            <a:spAutoFit/>
          </a:bodyPr>
          <a:lstStyle/>
          <a:p>
            <a:pPr algn="ctr"/>
            <a:r>
              <a:rPr lang="en-US" sz="2400" dirty="0" smtClean="0">
                <a:solidFill>
                  <a:schemeClr val="bg1"/>
                </a:solidFill>
              </a:rPr>
              <a:t>Data</a:t>
            </a:r>
            <a:endParaRPr lang="en-US" sz="2400" dirty="0">
              <a:solidFill>
                <a:schemeClr val="bg1"/>
              </a:solidFill>
            </a:endParaRPr>
          </a:p>
        </p:txBody>
      </p:sp>
      <p:sp>
        <p:nvSpPr>
          <p:cNvPr id="81" name="TextBox 80"/>
          <p:cNvSpPr txBox="1"/>
          <p:nvPr/>
        </p:nvSpPr>
        <p:spPr>
          <a:xfrm>
            <a:off x="17590833" y="5458893"/>
            <a:ext cx="1058303" cy="461665"/>
          </a:xfrm>
          <a:prstGeom prst="rect">
            <a:avLst/>
          </a:prstGeom>
          <a:noFill/>
        </p:spPr>
        <p:txBody>
          <a:bodyPr wrap="none" rtlCol="0">
            <a:spAutoFit/>
          </a:bodyPr>
          <a:lstStyle/>
          <a:p>
            <a:pPr algn="ctr"/>
            <a:r>
              <a:rPr lang="en-US" sz="2400" dirty="0" smtClean="0">
                <a:solidFill>
                  <a:schemeClr val="bg1"/>
                </a:solidFill>
              </a:rPr>
              <a:t>Result</a:t>
            </a:r>
            <a:endParaRPr lang="en-US" sz="2400" dirty="0">
              <a:solidFill>
                <a:schemeClr val="bg1"/>
              </a:solidFill>
            </a:endParaRPr>
          </a:p>
        </p:txBody>
      </p:sp>
      <p:sp>
        <p:nvSpPr>
          <p:cNvPr id="82" name="TextBox 81"/>
          <p:cNvSpPr txBox="1"/>
          <p:nvPr/>
        </p:nvSpPr>
        <p:spPr>
          <a:xfrm>
            <a:off x="17453779" y="4549872"/>
            <a:ext cx="1332417" cy="461665"/>
          </a:xfrm>
          <a:prstGeom prst="rect">
            <a:avLst/>
          </a:prstGeom>
          <a:noFill/>
        </p:spPr>
        <p:txBody>
          <a:bodyPr wrap="none" rtlCol="0">
            <a:spAutoFit/>
          </a:bodyPr>
          <a:lstStyle/>
          <a:p>
            <a:pPr algn="ctr"/>
            <a:r>
              <a:rPr lang="en-US" sz="2400" dirty="0" smtClean="0">
                <a:solidFill>
                  <a:schemeClr val="bg1"/>
                </a:solidFill>
              </a:rPr>
              <a:t>Request</a:t>
            </a:r>
            <a:endParaRPr lang="en-US" sz="2400" dirty="0">
              <a:solidFill>
                <a:schemeClr val="bg1"/>
              </a:solidFill>
            </a:endParaRPr>
          </a:p>
        </p:txBody>
      </p:sp>
      <p:sp>
        <p:nvSpPr>
          <p:cNvPr id="86" name="Rounded Rectangle 85"/>
          <p:cNvSpPr/>
          <p:nvPr/>
        </p:nvSpPr>
        <p:spPr>
          <a:xfrm>
            <a:off x="13946028" y="4568533"/>
            <a:ext cx="1001611" cy="1408431"/>
          </a:xfrm>
          <a:prstGeom prst="round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dirty="0" smtClean="0">
                <a:solidFill>
                  <a:schemeClr val="bg1"/>
                </a:solidFill>
              </a:rPr>
              <a:t>Apps</a:t>
            </a:r>
            <a:endParaRPr lang="en-US" altLang="en-US" sz="2000" dirty="0">
              <a:solidFill>
                <a:schemeClr val="bg1"/>
              </a:solidFill>
            </a:endParaRPr>
          </a:p>
        </p:txBody>
      </p:sp>
      <p:sp>
        <p:nvSpPr>
          <p:cNvPr id="88" name="Rounded Rectangle 87"/>
          <p:cNvSpPr/>
          <p:nvPr/>
        </p:nvSpPr>
        <p:spPr>
          <a:xfrm>
            <a:off x="15063371" y="4587194"/>
            <a:ext cx="1001611" cy="1408431"/>
          </a:xfrm>
          <a:prstGeom prst="round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dirty="0" smtClean="0">
                <a:solidFill>
                  <a:schemeClr val="bg1"/>
                </a:solidFill>
              </a:rPr>
              <a:t>Apps</a:t>
            </a:r>
            <a:endParaRPr lang="en-US" altLang="en-US" sz="2000" dirty="0">
              <a:solidFill>
                <a:schemeClr val="bg1"/>
              </a:solidFill>
            </a:endParaRPr>
          </a:p>
        </p:txBody>
      </p:sp>
      <p:sp>
        <p:nvSpPr>
          <p:cNvPr id="89" name="Rounded Rectangle 88"/>
          <p:cNvSpPr/>
          <p:nvPr/>
        </p:nvSpPr>
        <p:spPr>
          <a:xfrm>
            <a:off x="16180714" y="4587194"/>
            <a:ext cx="1001611" cy="1408431"/>
          </a:xfrm>
          <a:prstGeom prst="round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dirty="0" smtClean="0">
                <a:solidFill>
                  <a:schemeClr val="bg1"/>
                </a:solidFill>
              </a:rPr>
              <a:t>Apps</a:t>
            </a:r>
            <a:endParaRPr lang="en-US" altLang="en-US" sz="2000" dirty="0">
              <a:solidFill>
                <a:schemeClr val="bg1"/>
              </a:solidFill>
            </a:endParaRPr>
          </a:p>
        </p:txBody>
      </p:sp>
      <p:sp>
        <p:nvSpPr>
          <p:cNvPr id="90" name="Rounded Rectangle 89"/>
          <p:cNvSpPr/>
          <p:nvPr/>
        </p:nvSpPr>
        <p:spPr>
          <a:xfrm>
            <a:off x="13960442" y="6243037"/>
            <a:ext cx="1460464" cy="1408431"/>
          </a:xfrm>
          <a:prstGeom prst="round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dirty="0" smtClean="0">
                <a:solidFill>
                  <a:schemeClr val="bg1"/>
                </a:solidFill>
              </a:rPr>
              <a:t>Data</a:t>
            </a:r>
            <a:endParaRPr lang="en-US" altLang="en-US" sz="2000" dirty="0">
              <a:solidFill>
                <a:schemeClr val="bg1"/>
              </a:solidFill>
            </a:endParaRPr>
          </a:p>
        </p:txBody>
      </p:sp>
      <p:sp>
        <p:nvSpPr>
          <p:cNvPr id="91" name="Rounded Rectangle 90"/>
          <p:cNvSpPr/>
          <p:nvPr/>
        </p:nvSpPr>
        <p:spPr>
          <a:xfrm>
            <a:off x="15651723" y="6243037"/>
            <a:ext cx="1460464" cy="1408431"/>
          </a:xfrm>
          <a:prstGeom prst="round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dirty="0" smtClean="0">
                <a:solidFill>
                  <a:schemeClr val="bg1"/>
                </a:solidFill>
              </a:rPr>
              <a:t>Data</a:t>
            </a:r>
            <a:endParaRPr lang="en-US" altLang="en-US" sz="2000" dirty="0">
              <a:solidFill>
                <a:schemeClr val="bg1"/>
              </a:solidFill>
            </a:endParaRPr>
          </a:p>
        </p:txBody>
      </p:sp>
      <p:sp>
        <p:nvSpPr>
          <p:cNvPr id="92" name="Rounded Rectangle 91"/>
          <p:cNvSpPr/>
          <p:nvPr/>
        </p:nvSpPr>
        <p:spPr>
          <a:xfrm>
            <a:off x="13960441" y="7899243"/>
            <a:ext cx="3194351" cy="1408431"/>
          </a:xfrm>
          <a:prstGeom prst="roundRect">
            <a:avLst/>
          </a:prstGeom>
          <a:solidFill>
            <a:srgbClr val="008ABF"/>
          </a:solidFill>
          <a:ln/>
        </p:spPr>
        <p:style>
          <a:lnRef idx="3">
            <a:schemeClr val="lt1"/>
          </a:lnRef>
          <a:fillRef idx="1">
            <a:schemeClr val="accent2"/>
          </a:fillRef>
          <a:effectRef idx="1">
            <a:schemeClr val="accent2"/>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dirty="0" smtClean="0">
                <a:solidFill>
                  <a:schemeClr val="bg1"/>
                </a:solidFill>
              </a:rPr>
              <a:t>Environment</a:t>
            </a:r>
            <a:endParaRPr lang="en-US" altLang="en-US" sz="2000" dirty="0">
              <a:solidFill>
                <a:schemeClr val="bg1"/>
              </a:solidFill>
            </a:endParaRPr>
          </a:p>
        </p:txBody>
      </p:sp>
      <p:grpSp>
        <p:nvGrpSpPr>
          <p:cNvPr id="93" name="Group 92"/>
          <p:cNvGrpSpPr/>
          <p:nvPr/>
        </p:nvGrpSpPr>
        <p:grpSpPr>
          <a:xfrm>
            <a:off x="19296327" y="3564142"/>
            <a:ext cx="1275108" cy="1099231"/>
            <a:chOff x="21023207" y="8666950"/>
            <a:chExt cx="2106000" cy="1815517"/>
          </a:xfrm>
        </p:grpSpPr>
        <p:sp>
          <p:nvSpPr>
            <p:cNvPr id="94" name="Hexagon 93"/>
            <p:cNvSpPr>
              <a:spLocks noChangeAspect="1"/>
            </p:cNvSpPr>
            <p:nvPr/>
          </p:nvSpPr>
          <p:spPr>
            <a:xfrm>
              <a:off x="21023207" y="8666950"/>
              <a:ext cx="2106000" cy="1815517"/>
            </a:xfrm>
            <a:prstGeom prst="hexagon">
              <a:avLst/>
            </a:prstGeom>
            <a:solidFill>
              <a:schemeClr val="bg1"/>
            </a:solidFill>
            <a:ln w="76200" cap="flat">
              <a:solidFill>
                <a:srgbClr val="00AA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95" name="Picture 4" descr="https://developer.ibm.com/bluemix/wp-content/uploads/sites/20/2015/10/Spark-Logo-Solo_28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99090" y="8933865"/>
              <a:ext cx="1354233" cy="1281686"/>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p:cNvSpPr txBox="1"/>
          <p:nvPr/>
        </p:nvSpPr>
        <p:spPr>
          <a:xfrm>
            <a:off x="1529300" y="10474980"/>
            <a:ext cx="6561264" cy="3129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rtl="0" latinLnBrk="1" hangingPunct="0"/>
            <a:r>
              <a:rPr lang="en-AU" sz="3200" dirty="0">
                <a:solidFill>
                  <a:schemeClr val="bg1"/>
                </a:solidFill>
              </a:rPr>
              <a:t>BigInsights for Apache Hadoop</a:t>
            </a:r>
          </a:p>
          <a:p>
            <a:pPr algn="l" rtl="0" latinLnBrk="1" hangingPunct="0"/>
            <a:r>
              <a:rPr lang="en-AU" sz="2400" dirty="0" smtClean="0">
                <a:solidFill>
                  <a:schemeClr val="bg1"/>
                </a:solidFill>
              </a:rPr>
              <a:t>Managed </a:t>
            </a:r>
            <a:r>
              <a:rPr lang="en-AU" sz="2400" dirty="0">
                <a:solidFill>
                  <a:schemeClr val="bg1"/>
                </a:solidFill>
              </a:rPr>
              <a:t>environment on dedicated bare metal </a:t>
            </a:r>
            <a:r>
              <a:rPr lang="en-AU" sz="2400" dirty="0" smtClean="0">
                <a:solidFill>
                  <a:schemeClr val="bg1"/>
                </a:solidFill>
              </a:rPr>
              <a:t>cluster </a:t>
            </a:r>
            <a:r>
              <a:rPr lang="en-AU" sz="2400" dirty="0">
                <a:solidFill>
                  <a:schemeClr val="bg1"/>
                </a:solidFill>
              </a:rPr>
              <a:t>for client control and performance</a:t>
            </a:r>
          </a:p>
          <a:p>
            <a:pPr algn="l" rtl="0" latinLnBrk="1" hangingPunct="0"/>
            <a:endParaRPr lang="en-AU" sz="3200" dirty="0">
              <a:solidFill>
                <a:schemeClr val="bg1"/>
              </a:solidFill>
            </a:endParaRPr>
          </a:p>
          <a:p>
            <a:pPr algn="l" rtl="0" latinLnBrk="1" hangingPunct="0"/>
            <a:r>
              <a:rPr lang="en-AU" sz="3200" dirty="0">
                <a:solidFill>
                  <a:schemeClr val="bg1"/>
                </a:solidFill>
              </a:rPr>
              <a:t>i</a:t>
            </a:r>
            <a:r>
              <a:rPr lang="en-AU" sz="3200" dirty="0" smtClean="0">
                <a:solidFill>
                  <a:schemeClr val="bg1"/>
                </a:solidFill>
              </a:rPr>
              <a:t>bm.com/</a:t>
            </a:r>
            <a:r>
              <a:rPr lang="en-AU" sz="3200" dirty="0" err="1" smtClean="0">
                <a:solidFill>
                  <a:schemeClr val="bg1"/>
                </a:solidFill>
              </a:rPr>
              <a:t>hadoop</a:t>
            </a:r>
            <a:endParaRPr lang="en-AU" sz="3200" dirty="0">
              <a:solidFill>
                <a:schemeClr val="bg1"/>
              </a:solidFill>
            </a:endParaRPr>
          </a:p>
          <a:p>
            <a:pPr marL="0" marR="0" indent="0" algn="ctr" defTabSz="584200" rtl="0" fontAlgn="auto" latinLnBrk="1" hangingPunct="0">
              <a:lnSpc>
                <a:spcPct val="100000"/>
              </a:lnSpc>
              <a:spcBef>
                <a:spcPts val="0"/>
              </a:spcBef>
              <a:spcAft>
                <a:spcPts val="0"/>
              </a:spcAft>
              <a:buClrTx/>
              <a:buSzTx/>
              <a:buFontTx/>
              <a:buNone/>
              <a:tabLst/>
            </a:pPr>
            <a:endParaRPr kumimoji="0" lang="en-AU"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97" name="TextBox 96"/>
          <p:cNvSpPr txBox="1"/>
          <p:nvPr/>
        </p:nvSpPr>
        <p:spPr>
          <a:xfrm>
            <a:off x="16504562" y="10458494"/>
            <a:ext cx="6426362" cy="3129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rtl="0" latinLnBrk="1" hangingPunct="0"/>
            <a:r>
              <a:rPr lang="en-AU" sz="3200" dirty="0" smtClean="0">
                <a:solidFill>
                  <a:schemeClr val="bg1"/>
                </a:solidFill>
              </a:rPr>
              <a:t>Apache </a:t>
            </a:r>
            <a:r>
              <a:rPr lang="en-AU" sz="3200" dirty="0">
                <a:solidFill>
                  <a:schemeClr val="bg1"/>
                </a:solidFill>
              </a:rPr>
              <a:t>Spark </a:t>
            </a:r>
            <a:r>
              <a:rPr lang="en-AU" sz="3200" dirty="0" smtClean="0">
                <a:solidFill>
                  <a:schemeClr val="bg1"/>
                </a:solidFill>
              </a:rPr>
              <a:t>as </a:t>
            </a:r>
            <a:r>
              <a:rPr lang="en-AU" sz="3200" dirty="0">
                <a:solidFill>
                  <a:schemeClr val="bg1"/>
                </a:solidFill>
              </a:rPr>
              <a:t>a </a:t>
            </a:r>
            <a:r>
              <a:rPr lang="en-AU" sz="3200" dirty="0" smtClean="0">
                <a:solidFill>
                  <a:schemeClr val="bg1"/>
                </a:solidFill>
              </a:rPr>
              <a:t>Service</a:t>
            </a:r>
          </a:p>
          <a:p>
            <a:pPr algn="r" rtl="0" latinLnBrk="1" hangingPunct="0"/>
            <a:r>
              <a:rPr lang="en-AU" sz="2400" dirty="0">
                <a:solidFill>
                  <a:schemeClr val="bg1"/>
                </a:solidFill>
              </a:rPr>
              <a:t>Fully-managed Spark environment accessible on-demand</a:t>
            </a:r>
          </a:p>
          <a:p>
            <a:pPr algn="r" rtl="0" latinLnBrk="1" hangingPunct="0"/>
            <a:endParaRPr lang="en-AU" sz="3200" dirty="0">
              <a:solidFill>
                <a:schemeClr val="bg1"/>
              </a:solidFill>
            </a:endParaRPr>
          </a:p>
          <a:p>
            <a:pPr algn="r" rtl="0" latinLnBrk="1" hangingPunct="0"/>
            <a:r>
              <a:rPr lang="en-AU" sz="3200" dirty="0">
                <a:solidFill>
                  <a:schemeClr val="bg1"/>
                </a:solidFill>
              </a:rPr>
              <a:t>i</a:t>
            </a:r>
            <a:r>
              <a:rPr lang="en-AU" sz="3200" dirty="0" smtClean="0">
                <a:solidFill>
                  <a:schemeClr val="bg1"/>
                </a:solidFill>
              </a:rPr>
              <a:t>bm.com/spark</a:t>
            </a:r>
            <a:endParaRPr lang="en-AU" sz="3200" dirty="0">
              <a:solidFill>
                <a:schemeClr val="bg1"/>
              </a:solidFill>
            </a:endParaRPr>
          </a:p>
          <a:p>
            <a:pPr marL="0" marR="0" indent="0" algn="ctr" defTabSz="584200" rtl="0" fontAlgn="auto" latinLnBrk="1" hangingPunct="0">
              <a:lnSpc>
                <a:spcPct val="100000"/>
              </a:lnSpc>
              <a:spcBef>
                <a:spcPts val="0"/>
              </a:spcBef>
              <a:spcAft>
                <a:spcPts val="0"/>
              </a:spcAft>
              <a:buClrTx/>
              <a:buSzTx/>
              <a:buFontTx/>
              <a:buNone/>
              <a:tabLst/>
            </a:pPr>
            <a:endParaRPr kumimoji="0" lang="en-AU"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91506457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6000" dirty="0" smtClean="0">
                <a:latin typeface="+mn-lt"/>
              </a:rPr>
              <a:t>Explore, Experiment and get Notebook Savvy</a:t>
            </a:r>
            <a:endParaRPr lang="en-AU" sz="6000" dirty="0">
              <a:latin typeface="+mn-lt"/>
            </a:endParaRPr>
          </a:p>
        </p:txBody>
      </p:sp>
      <p:pic>
        <p:nvPicPr>
          <p:cNvPr id="6" name="Picture 2" descr="http://ipython.org/ipython-doc/rel-0.13/_images/ipy_013_notebook_spectro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59" y="4991845"/>
            <a:ext cx="9600310" cy="78264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11587" y="3666195"/>
            <a:ext cx="9281386" cy="9762287"/>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!!!!!!!!!!!!!!!"""""""""""""#######################################$$$$$$$$$$$$$%%%%%&amp;&amp;'*W*('&amp;&amp;')%%$$$$$$$$$$##########"""""""""""""""""""""""""""""""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!!!!!!!!!!!!!!""""""""""""########################################$$$$$$$$$$$$$$%%%%%&amp;&amp;'27/*(''(3'%$$$$$$$$$$$##########""""""""""""""""""""""""""""""</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!!!!!!!!!!!!!!"""""""""""#######################################$$$$$$$$$$$$$$$%%%%%&amp;&amp;&amp;')*0,))*+-(&amp;%$$$$$$$$$$$##########"""""""""""""""""""""""""""""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!!!!!!!!!!!!!"""""""""""#######################################$$$$$$$$$$$$$$$%%%%%%&amp;&amp;''()-7+,31)'&amp;%%$$$$$$$$$$$##########""""""""""""""""""""""""""""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!!!!!!!!!!!!!""""""""""#######################################$$$$$$$$$$$$$$$$%%%%%%&amp;&amp;'(()+1/1,)''&amp;&amp;%%$$$$$$$$$$###########"""""""""""""""""""""""""""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!!!!!!!!!!!!""""""""""#######################################$$$$$$$$$$$$$$$$%%%%%%&amp;&amp;''(()+-5,*)''&amp;&amp;%%%$$$$$$$$$$###########""""""""""""""""""""""""""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!!!!!!!!!!!!"""""""""#######################################$$$$$$$$$$$$$$$$%%%%%%%&amp;'''((*+36,*)''&amp;&amp;%%%$$$$$$$$$$$###########"""""""""""""""""""""""""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!!!!!!!!!!!"""""""""######################################$$$$$$$$$$$$$$$$$%%%%%%%&amp;&amp;''((*-.23-,)(''&amp;%%%%%$$$$$$$$$$###########""""""""""""""""""""""""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!!!!!!!!!!!""""""""######################################$$$$$$$$$$$$$$$$$%%%%%%%&amp;&amp;'())*,4FDA1.)(('&amp;&amp;%%%%%$$$$$$$$$$###########"""""""""""""""""""""""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!!!!!!!!!!""""""""######################################$$$$$$$$$$$$$$$$$%%%%%%%&amp;&amp;'()5,+,0D  7/*))+'&amp;%%%%%%$$$$$$$$$############""""""""""""""""""""""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!!!!!!!!!!"""""""######################################$$$$$$$$$$$$$$$$$%%%%%%%&amp;&amp;&amp;(,:1/.42  7.++68(&amp;%%%%%%%$$$$$$$$$############"""""""""""""""""""""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!!!!!!!!!""""""""#####################################$$$$$$$$$$$$$$$$$%%%%%%%&amp;&amp;&amp;')1/61=g  ź&lt;6/.4+('&amp;%%%%%%%$$$$$$$$$############""""""""""""""""""""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!!!!!!!!!"""""""#####################################$$$$$$$$$$$$$$$$$%%%%%%&amp;&amp;&amp;&amp;''(*,3Ip       516/('&amp;&amp;%%%%%%%%$$$$$$$############""""""""""""""""""""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        R0+(''&amp;&amp;%%%%%%%%$$$$$$$############"""""""""""""""""""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!!!!!!!!""""""#####################################$$$$$$$$$$$$$$$$$%%%%&amp;&amp;&amp;&amp;&amp;&amp;'''(()30&gt;        xF-*(''&amp;&amp;&amp;%%%%%%%%$$$$$$#############""""""""""""""""""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!!!!!!!!""""""####################################$$$$$$$$$$$$$$$$%%%%&amp;&amp;&amp;&amp;&amp;&amp;&amp;''''((*:9H         6:*('''&amp;&amp;&amp;%%%%%%%%%$$$$$#############"""""""""""""""""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!!!!!!!""""""####################################$$$$$$$$$$$$$$$$%%%%&amp;&amp;&amp;&amp;&amp;&amp;&amp;''''(()*.8Ǣ         H6*(('''&amp;&amp;&amp;&amp;&amp;%%%%%%%$$$$#############"""""""""""""""""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!!!!!!!"""""####################################$$$$$$$$$$$$$$$%%%%&amp;&amp;&amp;&amp;&amp;&amp;''''''(())*,;L         6-*)(('''&amp;&amp;&amp;&amp;&amp;&amp;&amp;&amp;&amp;%%%$$$$#############""""""""""""""""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!!!!!!!"""""###################################$$$$$$$$$$$$$$%%%%%&amp;'''((((''''(())**,0=        ȃ9,*))(((''&amp;&amp;&amp;&amp;&amp;&amp;&amp;''&amp;%$$$$##############"""""""""""""""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!!!!!!"""""###################################$$$$$$$$$$$$$$%%%%%&amp;())()=/(((()*****+,.4        š/,+*)))0)'''&amp;&amp;&amp;''(5(&amp;%$$$$#############"""""""""""""""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!!!!!!""""###################################$$$$$$$$$$$$$%%%%%%&amp;&amp;(00--8-*)))*m3-,3../29      L3/.,.,++/,)(''''''(+-&amp;&amp;%$$$##############""""""""""""""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!!!!!!""""##################################$$$$$$$$$$$$%%%%%%%&amp;&amp;'(*4861-+***,I}3/YI:DĕAR   F&gt;;&lt;i:-/A&gt;+(((''(()7*'&amp;%$$$$#############""""""""""""""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!!!!!!"""##################################$$$$$$$$$$%%%%%%%%%&amp;&amp;&amp;'(*.?B4/4-++-4 T4ö¨Ƅ            ¤ ú0WČ62)))))))+2*('%%$$$##############"""""""""""""</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!!!!!""""################################$$$$$$$$$$%%%%%%%%%%&amp;&amp;&amp;&amp;'(0@1:U8;5--/I  ˷                   &gt;  O-***//&lt;+,5,**%%$$$##############"""""""""""""</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!!!!!"""################################$$$$$$$$$%%%%%%%%%%%&amp;&amp;&amp;&amp;''(*,.B   @0Kò                         41.++.S1&lt;.28-(&amp;%%$$$##############""""""""""""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!!!!!"""###############################$$$$$$$$%%%%%%%%%%%%&amp;&amp;&amp;&amp;&amp;''()+3q    4Ì                            q=-2; ÛND;u*'&amp;%%$$$##############""""""""""""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!!!!"""###############################$$$$$$%%%%%%%%%%%%%%%&amp;&amp;&amp;&amp;&amp;'(()+E    ů                              =1¦    Ì6,:'&amp;%%%$$$##############"""""""""""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!!!!"""#############################$$$$$$%%%%%%%%%%%%%%%%&amp;&amp;&amp;&amp;&amp;''(()+J:                                    gh    7-*(&amp;&amp;%%%$$$##############"""""""""""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!!!!""#############################$$$$$%%%%%%%%%%%%%%%%%&amp;&amp;&amp;&amp;&amp;&amp;'(()*+-2k                                    D    _5*'&amp;&amp;%%%$$$###############""""""""""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!!!!""###########################$$$$$%%%%%%%%%%%%%%%%%%&amp;&amp;&amp;&amp;&amp;&amp;'((**+,/1K                                         W3)'&amp;&amp;%%%$$$$##############""""""""""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!!!""###########################$$$$$%%%%%%%%%%%%%%%%%&amp;&amp;&amp;&amp;&amp;&amp;&amp;'')*Q0-/^:                                        ͋&lt;/*('&amp;&amp;&amp;%%%$$$###############"""""""""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!!!""#########################$$$$$%%%%%%%%%%%%%%%%%%&amp;&amp;&amp;&amp;&amp;&amp;&amp;'')8CF211b                                         5/+*(''&amp;&amp;%%%$$$###############"""""""""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!!!""######################$$$$$$%%&amp;&amp;&amp;&amp;&amp;&amp;&amp;%%%%%%%%%&amp;&amp;&amp;&amp;&amp;&amp;&amp;'''()B&gt;VAb7»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!!!"#####################$$$$$$$%%()'&amp;&amp;&amp;&amp;&amp;&amp;&amp;&amp;&amp;&amp;&amp;&amp;&amp;&amp;&amp;&amp;&amp;&amp;&amp;''''((),KV  N                                           &lt;31)(''&amp;%%%$$$$###############""""""""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!!!"##################$$$$$$$$%%%&amp;'0*)&amp;&amp;&amp;&amp;&amp;&amp;&amp;&amp;&amp;&amp;&amp;&amp;&amp;&amp;''''''''(()+-­                                                M*)(('&amp;%%$$$$###############""""""""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!!""################$$$$$$$$$%%%&amp;&amp;')3)('''''''')(''''''''''(((*+-1: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!!"##############$$$$$$$$$$$%%%%&amp;&amp;')G)(('''''():)(('''''''((()+s1Éś                                               1/7,45'%%$$$$$###############"""""""</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!!"############$$$$$$$$$$$%%%%%&amp;&amp;&amp;'+3*))(('(((.&gt;*)((''''(((()*2h                                                8ǩ&gt;0?*'%%$$$$$###############"""""""</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!!"##########$$$$$$$$$$$$%%%%%%&amp;&amp;&amp;(*:,*)*,)))*3.+)))((((((())+5Z ń                                                ŧ  ªq+'%%$$$$$###############"""""""</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!!"########$$$$$$$$$$$$$%%%%%%%&amp;&amp;&amp;((2005,7+)*+-364**,*))))))*+.3^                                                    12)&amp;&amp;%$$$$$################""""""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!!#######$$$$$$$$$$$$$$%%%%%%%%&amp;&amp;''(*,-:3R.I++-/?8--2,*))))**,o5|                                                  73,)'&amp;&amp;%$$$$$$###############""""""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!"######$$$$$$$$$$$$$$%%%%%%%%&amp;&amp;&amp;''()*+97&lt;41-2/3DA007/+*****+1W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!"#####$$$$$$$$$$$$$$%%%%%%%%%&amp;&amp;'''()*+.&lt; f91;6?  639v.7++++,.4U                                                    F*('&amp;%%$$$$$$###############""""""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!"####$$$$$$$$$$$$$$%%%%%%%%%%&amp;&amp;'''()*.1E  m9AÍƧ  ¨Ď 4A-++,,0Õ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!"###$$$$$$$$$$$$$$$%%%%%%%%%&amp;&amp;''''))+.1J  ¹          A¾8.---1é                                                    řµ/@'&amp;%%$$$$$$################"""""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!###$$$$$$$$$$$$$$$%%%%%%%%%%&amp;''''(**+-/6Ï­            X=0.-.9]                                                      J/'&amp;%%$$$$$$################"""""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!###$$$$$$$$$$$$$$%%%%%%%%%%&amp;''''()0,./9@                =0/07                                                     kG&gt;)'&amp;%%$$$$$$$###############"""""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!##$$$$$$$$$$$$$$%%%%%%%%%%&amp;'(((()*.1B7;                  J11;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!##$$$$$$$$$$$$$%%%%%%%%%&amp;&amp;',((())*,/M                    j33D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!#$$$$$$$$$$$$$%%%%%%&amp;&amp;&amp;&amp;&amp;'(*,*)))++/6S                    &gt;5m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!#$$$$$$$$$$$$$%%&amp;&amp;&amp;&amp;&amp;&amp;&amp;'''(+6+++,,.3C                      9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!$$$$$$$$$$$$%%&amp;&amp;&amp;&amp;&amp;&amp;&amp;&amp;'''((*,/--0-/3L                      =                                                      2)'&amp;&amp;%%%$$$$$$$###############"""""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!$$$$$$$$$$$%&amp;&amp;&amp;&amp;&amp;&amp;&amp;&amp;&amp;''''()*+910E316                       j                                                     1-('&amp;%%%%$$$$$$$################""""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!$%%%%%%%%&amp;'''&amp;&amp;&amp;&amp;&amp;&amp;'''''())*,0@A`E99                                                                            b7('&amp;&amp;%%%%$$$$$$$################""""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!%%%%%&amp;&amp;&amp;''*(''''&amp;&amp;'(((((***3.4=    ?                                                                            X)('&amp;&amp;%%%%$$$$$$$################""""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!%%%%&amp;&amp;&amp;'''**'((()6)(())*?++.87     ¢                                                                           Q*(''&amp;&amp;%%%%$$$$$$$################""""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!&amp;'%''((()*0N*)***3+++*.,1/0?=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!&amp;()()))()*&lt; ,+*+,4,,,,/15128K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!%%%&amp;&amp;&amp;&amp;'''*+)((()1)(())+3,-/E: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!%%%%&amp;&amp;&amp;&amp;''))''''''(((((),*+0/5C    C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!$%%%%%&amp;&amp;&amp;&amp;)'''&amp;&amp;&amp;&amp;&amp;'''''())+-0;Ub`D]                                                                            Z5('&amp;&amp;%%%%$$$$$$$################""""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!$$$%%%%$$$%%&amp;&amp;&amp;&amp;&amp;&amp;&amp;&amp;'''''()*+431:516                       |                                                     1*'&amp;&amp;%%%%$$$$$$$################""""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!$$$$$$$$$$$$%%&amp;&amp;&amp;&amp;&amp;&amp;&amp;&amp;'''((*,5..0./3Ň                      ?                                                      f('&amp;&amp;%%%$$$$$$$###############"""""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!#$$$$$$$$$$$$%%%&amp;&amp;&amp;&amp;&amp;&amp;&amp;'''(*4,+,,,.8f                      :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!#$$$$$$$$$$$$$%%%%%&amp;&amp;&amp;&amp;&amp;''(+,*))*+,/5¯                    đ6                                                      ŗÈ)'&amp;%%%$$$$$$$###############"""""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!#$$$$$$$$$$$$$$%%%%%%%%&amp;&amp;&amp;'4*()))*,.8                    Ð54Q                                                      0+'&amp;%%%$$$$$$$###############"""""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!##$$$$$$$$$$$$$$%%%%%%%%%%&amp;'(((()*,3?¿K                  b12                                                     C,)'&amp;%%%$$$$$$$###############"""""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!##$$$$$$$$$$$$$$$%%%%%%%%%%&amp;''''(*7-/0JF                A1/0B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!###$$$$$$$$$$$$$$%%%%%%%%%%%&amp;''''(*++-05E              v2...ā                                                     ĩ H1'&amp;%%$$$$$$################"""""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!"###$$$$$$$$$$$$$$%%%%%%%%%%&amp;&amp;''''))+-0O  ^          K^C.--.1B                                                    S 10'&amp;%%$$$$$$################"""""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!"####$$$$$$$$$$$$$$%%%%%%%%%%&amp;''''()*7KX   ;Ğ      L5E-,+,,=Y                                                    Ǵ1,-'&amp;%%$$$$$$###############""""""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!"#####$$$$$$$$$$$$$$%%%%%%%%%&amp;&amp;'''()),/7  S2:@;  95`c0&lt;,+++,.5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!"######$$$$$$$$$$$$$$%%%%%%%%&amp;&amp;&amp;''()*+/4_66.30©r105&lt;,+****+/O                                                    p0)('&amp;%%$$$$$$###############""""""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!!#######$$$$$$$$$$$$$$%%%%%%%%&amp;&amp;''(*+-4:&gt;/.,,-09X-.2,*))))**,98                                                   5/+('&amp;&amp;%$$$$$$###############""""""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!!"#######$$$$$$$$$$$$$$%%%%%%%&amp;&amp;&amp;((-474-4+**+-185++.*))))))*+.3z                                                    0B(&amp;&amp;%$$$$$################""""""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!!"#########$$$$$$$$$$$$$%%%%%%&amp;&amp;&amp;(*/,+**3*))*1/,*)))((((())*+1;                                                     J@+&amp;&amp;%$$$$$###############"""""""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!!"###########$$$$$$$$$$$$%%%%%&amp;&amp;&amp;(00*)))(((()/0*)((('''(((()+qEA                                                &lt; ËAA+'%%$$$$$###############"""""""</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!!"#############$$$$$$$$$$$%%%%%&amp;&amp;')0*(('''''().+((''''''(((()+:1OØ                                               2DY-E*'%%$$$$$###############"""""""</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!!""###############$$$$$$$$$$%%%&amp;&amp;'(/)('''''''(-(''''''''''(()*,.1Ĳ                                              ā/,+*+.&amp;%%$$$$$##############""""""""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!!!"##################$$$$$$$$%%%&amp;'+,)'&amp;&amp;&amp;&amp;&amp;&amp;&amp;&amp;&amp;&amp;''''''''''((()+-q                                                &lt;*)))(&amp;%%$$$$###############""""""""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!!!"####################$$$$$$$%%&amp;')(&amp;&amp;&amp;&amp;&amp;&amp;&amp;&amp;&amp;&amp;&amp;&amp;&amp;&amp;&amp;&amp;&amp;&amp;'''''(()+J9  ~                                           ª7T)(('&amp;&amp;%%$$$$###############""""""""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!!!""######################$$$$$$%&amp;'&amp;&amp;&amp;&amp;&amp;&amp;&amp;%%%%%%%&amp;&amp;&amp;&amp;&amp;&amp;&amp;&amp;'''()7:xPĺ9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!!!""########################$$$$$%%%&amp;&amp;&amp;%%%%%%%%%%%%%&amp;&amp;&amp;&amp;&amp;&amp;''')2:w4:2f                                         8/+*(''&amp;&amp;%%%$$$###############"""""""""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!!!""##########################$$$$$%%%%%%%%%%%%%%%%%%&amp;&amp;&amp;&amp;&amp;&amp;&amp;'(*+1/-0Â?                                       E3,*('&amp;&amp;&amp;%%%$$$###############"""""""""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!!!!""###########################$$$$$%%%%%%%%%%%%%%%%%&amp;&amp;&amp;&amp;&amp;&amp;&amp;'()N,+,o5h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!!!!""############################$$$$$$%%%%%%%%%%%%%%%%&amp;&amp;&amp;&amp;&amp;&amp;''(()*+-1:H                                   Q    PV*'&amp;&amp;%%%$$$###############""""""""""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!!!!"""#############################$$$$$$%%%%%%%%%%%%%%%&amp;&amp;&amp;&amp;&amp;&amp;''())+/D                                    ǤB    &gt;-*(&amp;&amp;%%%$$$###############""""""""""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!!!!"""##############################$$$$$$$%%%%%%%%%%%%%%&amp;&amp;&amp;&amp;&amp;&amp;'(()+Bΐ    Ď                              X37    e;+/'&amp;%%%$$$##############"""""""""""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!!!!!"""###############################$$$$$$$%%%%%%%%%%%%%&amp;&amp;&amp;&amp;&amp;''()+JE    6¦                             B.0i  FxB6+'&amp;%%$$$###############"""""""""""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   l14đŔ                        °7{Q,,0P29132+(&amp;%%$$$##############""""""""""""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!!!!!""""################################$$$$$$$$$$%%%%%%%%%%&amp;&amp;&amp;&amp;'(1N0; &gt;L4..49                        -+**1U;+,8,+*&amp;%%$$$##############""""""""""""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!!!!!""""#################################$$$$$$$$$$$%%%%%%%%%&amp;&amp;&amp;'(,8If;0B0,,.9  oÉ]                2 4-)))**)*+0*('%%$$$##############"""""""""""""</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!!!!!!""""#################################$$$$$$$$$$$$%%%%%%%%&amp;&amp;'(*.Mk0-,+**FCv30C9I¦ISȝ     UFæ&gt;D=~./9&gt;+)((((()*s)'&amp;%%$$$##############"""""""""""""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!!!!!!""""##################################$$$$$$$$$$$$$%%%%%%%&amp;'(-:-/J,*)))*3C0,F0/027z     300.1V+-1:)((''''((,6'&amp;%$$$##############""""""""""""""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!!!!!!"""""###################################$$$$$$$$$$$$$%%%%%%&amp;53*)*/3)(((),++*+,-.2        o/-++*)*.)('''&amp;'''(2*&amp;%$$$$#############"""""""""""""""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!!!!!!!""""####################################$$$$$$$$$$$$$$%%%%%&amp;'''(*)(((((()))*+,/C        1,+*))((''&amp;&amp;&amp;&amp;&amp;&amp;&amp;')&amp;%%$$$##############"""""""""""""""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!!!!!!!"""""####################################$$$$$$$$$$$$$$$%%%%&amp;&amp;''''''''''(())*+&gt;          9-*)(((''&amp;&amp;&amp;&amp;&amp;&amp;&amp;&amp;&amp;%%%$$$$#############""""""""""""""""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!!!!!!!""""""####################################$$$$$$$$$$$$$$$%%%%&amp;&amp;&amp;&amp;&amp;&amp;&amp;'''''(()*-2_         2*(('''&amp;&amp;&amp;&amp;&amp;&amp;%%%%%%$$$$##############""""""""""""""""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!!!!!!!!"""""#####################################$$$$$$$$$$$$$$$$%%%%&amp;&amp;&amp;&amp;&amp;&amp;&amp;''''((*]Dp         6;+((''&amp;&amp;&amp;&amp;%%%%%%%%$$$$$#############"""""""""""""""""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!!!!!!!!""""""#####################################$$$$$$$$$$$$$$$$%%%%&amp;&amp;&amp;&amp;&amp;&amp;&amp;'''(()23]         5-*(''&amp;&amp;&amp;%%%%%%%%%$$$$$#############""""""""""""""""""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!!!!!!!!"""""""#####################################$$$$$$$$$$$$$$$$$%%%%&amp;&amp;&amp;&amp;&amp;&amp;'''()+/E         `;*(''&amp;&amp;%%%%%%%%$$$$$$$############"""""""""""""""""""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 y      Y7633('&amp;&amp;%%%%%%%%$$$$$$$#############"""""""""""""""""""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!!!!!!!!!"""""""######################################$$$$$$$$$$$$$$$$$%%%%%%&amp;&amp;&amp;&amp;')=-:49ZÁ   R?//2+('&amp;%%%%%%%%$$$$$$$$############""""""""""""""""""""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!!!!!!!!!!"""""""######################################$$$$$$$$$$$$$$$$$%%%%%%%&amp;&amp;')0;9/.p6E  50,,=/(&amp;&amp;%%%%%%%$$$$$$$$############"""""""""""""""""""""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!!!!!!!!!!""""""""######################################$$$$$$$$$$$$$$$$$%%%%%%%&amp;&amp;'()1-+-1J  6.+*)-'&amp;%%%%%%$$$$$$$$$############""""""""""""""""""""""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!!!!!!!!!!!""""""""######################################$$$$$$$$$$$$$$$$$%%%%%%%&amp;&amp;'(,**,1jNB50*(('&amp;&amp;%%%%%$$$$$$$$$$###########"""""""""""""""""""""""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!!!!!!!!!!!"""""""""######################################$$$$$$$$$$$$$$$$$%%%%%%%&amp;&amp;''()+.054./)(''&amp;%%%%%$$$$$$$$$$###########""""""""""""""""""""""""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!!!!!!!!!!!""""""""""######################################$$$$$$$$$$$$$$$$$%%%%%%%&amp;'''()*,6?,*)('&amp;&amp;%%%%$$$$$$$$$$###########"""""""""""""""""""""""""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!!!!!!!!!!!!""""""""""######################################$$$$$$$$$$$$$$$$$%%%%%%&amp;&amp;''((*+-&gt;,*)''&amp;&amp;%%%$$$$$$$$$$$##########""""""""""""""""""""""""""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!!!!!!!!!!!!"""""""""""#######################################$$$$$$$$$$$$$$$%%%%%%%&amp;''(()+/3/+)''&amp;&amp;%%$$$$$$$$$$$##########"""""""""""""""""""""""""""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!!!!!!!!!!!!!"""""""""""#######################################$$$$$$$$$$$$$$$%%%%%%&amp;&amp;''()37,./.('&amp;%%$$$$$$$$$$$##########""""""""""""""""""""""""""""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!!!!!!!!!!!!!""""""""""""#######################################$$$$$$$$$$$$$$$%%%%%&amp;&amp;&amp;')*.0)*+,+'&amp;%$$$$$$$$$$$##########"""""""""""""""""""""""""""""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!!!!!!!!!!!!!!""""""""""""#######################################$$$$$$$$$$$$$$%%%%%%&amp;&amp;'+,3*((')-'%%$$$$$$$$$$##########""""""""""""""""""""""""""""""</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 +(''''+&amp;%$$$$$$$$$$##########"""""""""""""""""""""""""""""""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!!!!!!!!!!!!!!!!!"""""""""""""""""#########################################$$$$$$$$$$%&amp;&amp;&amp;&amp;%%%%$$$$$$$$##########""""""""""""""""""""""""""""""""""""""</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p>
          <a:p>
            <a:pPr rtl="0" latinLnBrk="1" hangingPunct="0">
              <a:lnSpc>
                <a:spcPts val="500"/>
              </a:lnSpc>
            </a:pPr>
            <a:r>
              <a:rPr lang="pl-PL" sz="800" dirty="0">
                <a:solidFill>
                  <a:schemeClr val="bg1"/>
                </a:solidFill>
                <a:latin typeface="Courier New" panose="02070309020205020404" pitchFamily="49" charset="0"/>
                <a:cs typeface="Courier New" panose="02070309020205020404" pitchFamily="49" charset="0"/>
              </a:rPr>
              <a:t>!!!!!!!!!!!!!!!!!!!!!!!!!!!"""""""""""""""""""""""""""""""""""""""""""""""""""""""""""""""""""""""""""""""""""""""""""""""""""""""""""""""""""""""""""</a:t>
            </a:r>
            <a:endParaRPr kumimoji="0" lang="en-AU" sz="800" b="0" i="0" u="none" strike="noStrike" cap="none" spc="0" normalizeH="0" baseline="0" dirty="0">
              <a:ln>
                <a:noFill/>
              </a:ln>
              <a:solidFill>
                <a:schemeClr val="bg1"/>
              </a:solidFill>
              <a:effectLst/>
              <a:uFillTx/>
              <a:latin typeface="Courier New" panose="02070309020205020404" pitchFamily="49" charset="0"/>
              <a:cs typeface="Courier New" panose="02070309020205020404" pitchFamily="49" charset="0"/>
              <a:sym typeface="Helvetica Light"/>
            </a:endParaRPr>
          </a:p>
        </p:txBody>
      </p:sp>
      <p:pic>
        <p:nvPicPr>
          <p:cNvPr id="8" name="Picture 7"/>
          <p:cNvPicPr>
            <a:picLocks noChangeAspect="1"/>
          </p:cNvPicPr>
          <p:nvPr/>
        </p:nvPicPr>
        <p:blipFill>
          <a:blip r:embed="rId3"/>
          <a:stretch>
            <a:fillRect/>
          </a:stretch>
        </p:blipFill>
        <p:spPr>
          <a:xfrm>
            <a:off x="5335809" y="2340166"/>
            <a:ext cx="8772120" cy="6207172"/>
          </a:xfrm>
          <a:prstGeom prst="rect">
            <a:avLst/>
          </a:prstGeom>
        </p:spPr>
      </p:pic>
      <p:sp>
        <p:nvSpPr>
          <p:cNvPr id="9" name="Down Arrow 8"/>
          <p:cNvSpPr/>
          <p:nvPr/>
        </p:nvSpPr>
        <p:spPr>
          <a:xfrm rot="17426874">
            <a:off x="13011477" y="3751889"/>
            <a:ext cx="1424347" cy="3654313"/>
          </a:xfrm>
          <a:prstGeom prst="downArrow">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70381408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4179" y="751769"/>
            <a:ext cx="12303146" cy="1323975"/>
          </a:xfrm>
        </p:spPr>
        <p:txBody>
          <a:bodyPr/>
          <a:lstStyle/>
          <a:p>
            <a:r>
              <a:rPr lang="en-US" sz="6000" dirty="0" smtClean="0">
                <a:latin typeface="+mn-lt"/>
              </a:rPr>
              <a:t>Leverage Embedded Spark from a Broad </a:t>
            </a:r>
            <a:r>
              <a:rPr lang="en-US" sz="6000" dirty="0">
                <a:latin typeface="+mn-lt"/>
              </a:rPr>
              <a:t>S</a:t>
            </a:r>
            <a:r>
              <a:rPr lang="en-US" sz="6000" dirty="0" smtClean="0">
                <a:latin typeface="+mn-lt"/>
              </a:rPr>
              <a:t>uite of Capabilities</a:t>
            </a:r>
            <a:endParaRPr lang="en-AU" sz="6000" dirty="0">
              <a:latin typeface="+mn-lt"/>
            </a:endParaRPr>
          </a:p>
        </p:txBody>
      </p:sp>
      <p:sp>
        <p:nvSpPr>
          <p:cNvPr id="39" name="Pentagon 38"/>
          <p:cNvSpPr/>
          <p:nvPr/>
        </p:nvSpPr>
        <p:spPr>
          <a:xfrm rot="5400000">
            <a:off x="3986534" y="5515820"/>
            <a:ext cx="4147006" cy="3179561"/>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Integration</a:t>
            </a:r>
          </a:p>
        </p:txBody>
      </p:sp>
      <p:sp>
        <p:nvSpPr>
          <p:cNvPr id="37" name="Pentagon 36"/>
          <p:cNvSpPr/>
          <p:nvPr/>
        </p:nvSpPr>
        <p:spPr>
          <a:xfrm rot="5400000">
            <a:off x="7672905" y="5343289"/>
            <a:ext cx="4147006" cy="3524625"/>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Data Governance</a:t>
            </a:r>
          </a:p>
        </p:txBody>
      </p:sp>
      <p:sp>
        <p:nvSpPr>
          <p:cNvPr id="35" name="Pentagon 34"/>
          <p:cNvSpPr/>
          <p:nvPr/>
        </p:nvSpPr>
        <p:spPr>
          <a:xfrm rot="5400000">
            <a:off x="11988970" y="4723551"/>
            <a:ext cx="4147006" cy="4764102"/>
          </a:xfrm>
          <a:prstGeom prst="homePlate">
            <a:avLst>
              <a:gd name="adj" fmla="val 21375"/>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Advanced Analytics</a:t>
            </a:r>
          </a:p>
        </p:txBody>
      </p:sp>
      <p:sp>
        <p:nvSpPr>
          <p:cNvPr id="33" name="Pentagon 32"/>
          <p:cNvSpPr/>
          <p:nvPr/>
        </p:nvSpPr>
        <p:spPr>
          <a:xfrm rot="5400000">
            <a:off x="16371501" y="5430089"/>
            <a:ext cx="4147006" cy="3351024"/>
          </a:xfrm>
          <a:prstGeom prst="homePlate">
            <a:avLst>
              <a:gd name="adj" fmla="val 26382"/>
            </a:avLst>
          </a:prstGeom>
          <a:solidFill>
            <a:srgbClr val="3362B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71437" tIns="71437" rIns="71437" bIns="71437" numCol="1" spcCol="38100" rtlCol="0" anchor="t">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1400" b="0" i="0" u="none" strike="noStrike" cap="none" spc="0" normalizeH="0" baseline="0" dirty="0" smtClean="0">
              <a:ln>
                <a:noFill/>
              </a:ln>
              <a:solidFill>
                <a:srgbClr val="FFFFFF"/>
              </a:solidFill>
              <a:effectLst/>
              <a:uFillTx/>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kumimoji="0" lang="en-AU" sz="2400" b="1" i="0" u="none" strike="noStrike" cap="none" spc="0" normalizeH="0" baseline="0" dirty="0" smtClean="0">
                <a:ln>
                  <a:noFill/>
                </a:ln>
                <a:solidFill>
                  <a:srgbClr val="FFFFFF"/>
                </a:solidFill>
                <a:effectLst/>
                <a:uFillTx/>
                <a:sym typeface="Helvetica Light"/>
              </a:rPr>
              <a:t>Entity Analytics</a:t>
            </a:r>
          </a:p>
        </p:txBody>
      </p:sp>
      <p:sp>
        <p:nvSpPr>
          <p:cNvPr id="15" name="TextBox 14"/>
          <p:cNvSpPr txBox="1"/>
          <p:nvPr/>
        </p:nvSpPr>
        <p:spPr>
          <a:xfrm>
            <a:off x="4604450" y="2892107"/>
            <a:ext cx="15426216" cy="1006714"/>
          </a:xfrm>
          <a:prstGeom prst="rect">
            <a:avLst/>
          </a:prstGeom>
          <a:solidFill>
            <a:srgbClr val="003F68"/>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rtl="0" latinLnBrk="1" hangingPunct="0"/>
            <a:r>
              <a:rPr kumimoji="0" lang="en-AU" sz="3200" b="0" i="0" u="none" strike="noStrike" cap="none" spc="0" normalizeH="0" baseline="0" dirty="0" smtClean="0">
                <a:ln>
                  <a:noFill/>
                </a:ln>
                <a:solidFill>
                  <a:schemeClr val="bg1"/>
                </a:solidFill>
                <a:effectLst/>
                <a:uFillTx/>
                <a:sym typeface="Helvetica Light"/>
              </a:rPr>
              <a:t>Data Engineers </a:t>
            </a:r>
            <a:r>
              <a:rPr kumimoji="0" lang="en-AU" sz="3200" b="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b="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b="0" i="0" u="none" strike="noStrike" cap="none" spc="0" normalizeH="0" baseline="0" dirty="0" smtClean="0">
                <a:ln>
                  <a:noFill/>
                </a:ln>
                <a:solidFill>
                  <a:schemeClr val="bg1"/>
                </a:solidFill>
                <a:effectLst/>
                <a:uFillTx/>
                <a:sym typeface="Helvetica Light"/>
              </a:rPr>
              <a:t>Data Analysts</a:t>
            </a:r>
            <a:r>
              <a:rPr kumimoji="0" lang="en-AU" sz="3200" b="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Data Scientists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Developers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b="0" i="0" u="none" strike="noStrike" cap="none" spc="0" normalizeH="0" dirty="0" smtClean="0">
                <a:ln>
                  <a:noFill/>
                </a:ln>
                <a:solidFill>
                  <a:schemeClr val="bg1"/>
                </a:solidFill>
                <a:effectLst/>
                <a:uFillTx/>
                <a:sym typeface="Helvetica Light"/>
              </a:rPr>
              <a:t>CEO, CIO, CMO</a:t>
            </a:r>
            <a:endParaRPr kumimoji="0" lang="en-AU" sz="3200" b="0" i="0" u="none" strike="noStrike" cap="none" spc="0" normalizeH="0" baseline="0" dirty="0">
              <a:ln>
                <a:noFill/>
              </a:ln>
              <a:solidFill>
                <a:schemeClr val="bg1"/>
              </a:solidFill>
              <a:effectLst/>
              <a:uFillTx/>
              <a:sym typeface="Helvetica Light"/>
            </a:endParaRPr>
          </a:p>
        </p:txBody>
      </p:sp>
      <p:sp>
        <p:nvSpPr>
          <p:cNvPr id="16" name="TextBox 15"/>
          <p:cNvSpPr txBox="1"/>
          <p:nvPr/>
        </p:nvSpPr>
        <p:spPr>
          <a:xfrm>
            <a:off x="7528802" y="12377344"/>
            <a:ext cx="9549307" cy="708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rtl="0" latinLnBrk="1" hangingPunct="0"/>
            <a:r>
              <a:rPr kumimoji="0" lang="en-AU" sz="3200" i="0" u="none" strike="noStrike" cap="none" spc="0" normalizeH="0" baseline="0" dirty="0" smtClean="0">
                <a:ln>
                  <a:noFill/>
                </a:ln>
                <a:solidFill>
                  <a:schemeClr val="bg1"/>
                </a:solidFill>
                <a:effectLst/>
                <a:uFillTx/>
                <a:sym typeface="Helvetica Light"/>
              </a:rPr>
              <a:t>On-premises </a:t>
            </a:r>
            <a:r>
              <a:rPr kumimoji="0" lang="en-AU" sz="3200" i="0" u="none" strike="noStrike" cap="none" spc="0" normalizeH="0" baseline="0" dirty="0" smtClean="0">
                <a:ln>
                  <a:noFill/>
                </a:ln>
                <a:solidFill>
                  <a:schemeClr val="bg1">
                    <a:lumMod val="50000"/>
                  </a:schemeClr>
                </a:solidFill>
                <a:effectLst/>
                <a:uFillTx/>
                <a:latin typeface="Times New Roman" panose="02020603050405020304" pitchFamily="18" charset="0"/>
                <a:cs typeface="Times New Roman" panose="02020603050405020304" pitchFamily="18" charset="0"/>
                <a:sym typeface="Helvetica Light"/>
              </a:rPr>
              <a:t>•</a:t>
            </a:r>
            <a:r>
              <a:rPr kumimoji="0" lang="en-AU" sz="3200" i="0" u="none" strike="noStrike" cap="none" spc="0" normalizeH="0" baseline="0" dirty="0" smtClean="0">
                <a:ln>
                  <a:noFill/>
                </a:ln>
                <a:solidFill>
                  <a:schemeClr val="bg1"/>
                </a:solidFill>
                <a:effectLst/>
                <a:uFillTx/>
                <a:latin typeface="Times New Roman" panose="02020603050405020304" pitchFamily="18" charset="0"/>
                <a:cs typeface="Times New Roman" panose="02020603050405020304" pitchFamily="18" charset="0"/>
                <a:sym typeface="Helvetica Light"/>
              </a:rPr>
              <a:t> </a:t>
            </a:r>
            <a:r>
              <a:rPr kumimoji="0" lang="en-AU" sz="3200" i="0" u="none" strike="noStrike" cap="none" spc="0" normalizeH="0" baseline="0" dirty="0" smtClean="0">
                <a:ln>
                  <a:noFill/>
                </a:ln>
                <a:solidFill>
                  <a:schemeClr val="bg1"/>
                </a:solidFill>
                <a:effectLst/>
                <a:uFillTx/>
                <a:sym typeface="Helvetica Light"/>
              </a:rPr>
              <a:t>Cloud</a:t>
            </a:r>
            <a:r>
              <a:rPr kumimoji="0" lang="en-AU" sz="3200" i="0" u="none" strike="noStrike" cap="none" spc="0" normalizeH="0" dirty="0" smtClean="0">
                <a:ln>
                  <a:noFill/>
                </a:ln>
                <a:solidFill>
                  <a:schemeClr val="bg1"/>
                </a:solidFill>
                <a:effectLst/>
                <a:uFillTx/>
                <a:sym typeface="Helvetica Light"/>
              </a:rPr>
              <a:t>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Hybrid </a:t>
            </a:r>
            <a:r>
              <a:rPr lang="en-AU" sz="3200" dirty="0">
                <a:solidFill>
                  <a:schemeClr val="bg1">
                    <a:lumMod val="50000"/>
                  </a:schemeClr>
                </a:solidFill>
                <a:latin typeface="Times New Roman" panose="02020603050405020304" pitchFamily="18" charset="0"/>
                <a:cs typeface="Times New Roman" panose="02020603050405020304" pitchFamily="18" charset="0"/>
              </a:rPr>
              <a:t>•</a:t>
            </a:r>
            <a:r>
              <a:rPr lang="en-AU" sz="3200" dirty="0">
                <a:solidFill>
                  <a:schemeClr val="bg1"/>
                </a:solidFill>
                <a:latin typeface="Times New Roman" panose="02020603050405020304" pitchFamily="18" charset="0"/>
                <a:cs typeface="Times New Roman" panose="02020603050405020304" pitchFamily="18" charset="0"/>
              </a:rPr>
              <a:t> </a:t>
            </a:r>
            <a:r>
              <a:rPr kumimoji="0" lang="en-AU" sz="3200" i="0" u="none" strike="noStrike" cap="none" spc="0" normalizeH="0" dirty="0" smtClean="0">
                <a:ln>
                  <a:noFill/>
                </a:ln>
                <a:solidFill>
                  <a:schemeClr val="bg1"/>
                </a:solidFill>
                <a:effectLst/>
                <a:uFillTx/>
                <a:sym typeface="Helvetica Light"/>
              </a:rPr>
              <a:t>Docker Images</a:t>
            </a:r>
            <a:endParaRPr kumimoji="0" lang="en-AU" sz="3200" i="0" u="none" strike="noStrike" cap="none" spc="0" normalizeH="0" baseline="0" dirty="0">
              <a:ln>
                <a:noFill/>
              </a:ln>
              <a:solidFill>
                <a:schemeClr val="bg1"/>
              </a:solidFill>
              <a:effectLst/>
              <a:uFillTx/>
              <a:sym typeface="Helvetica Light"/>
            </a:endParaRPr>
          </a:p>
        </p:txBody>
      </p:sp>
      <p:sp>
        <p:nvSpPr>
          <p:cNvPr id="17" name="TextBox 16"/>
          <p:cNvSpPr txBox="1"/>
          <p:nvPr/>
        </p:nvSpPr>
        <p:spPr>
          <a:xfrm>
            <a:off x="12977471" y="10677286"/>
            <a:ext cx="7319155" cy="1682197"/>
          </a:xfrm>
          <a:prstGeom prst="rect">
            <a:avLst/>
          </a:pr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200" b="1" i="0" u="none" strike="noStrike" cap="none" spc="0" normalizeH="0" baseline="0" dirty="0" smtClean="0">
                <a:ln>
                  <a:noFill/>
                </a:ln>
                <a:solidFill>
                  <a:schemeClr val="bg1"/>
                </a:solidFill>
                <a:effectLst/>
                <a:uFillTx/>
                <a:latin typeface="+mn-lt"/>
                <a:ea typeface="+mn-ea"/>
                <a:cs typeface="+mn-cs"/>
                <a:sym typeface="Helvetica Light"/>
              </a:rPr>
              <a:t>RDBMS, Object Stores</a:t>
            </a:r>
            <a:r>
              <a:rPr kumimoji="0" lang="en-AU" sz="2200" b="1" i="0" u="none" strike="noStrike" cap="none" spc="0" normalizeH="0" dirty="0" smtClean="0">
                <a:ln>
                  <a:noFill/>
                </a:ln>
                <a:solidFill>
                  <a:schemeClr val="bg1"/>
                </a:solidFill>
                <a:effectLst/>
                <a:uFillTx/>
                <a:latin typeface="+mn-lt"/>
                <a:ea typeface="+mn-ea"/>
                <a:cs typeface="+mn-cs"/>
                <a:sym typeface="Helvetica Light"/>
              </a:rPr>
              <a:t> </a:t>
            </a:r>
            <a:br>
              <a:rPr kumimoji="0" lang="en-AU" sz="2200" b="1" i="0" u="none" strike="noStrike" cap="none" spc="0" normalizeH="0" dirty="0" smtClean="0">
                <a:ln>
                  <a:noFill/>
                </a:ln>
                <a:solidFill>
                  <a:schemeClr val="bg1"/>
                </a:solidFill>
                <a:effectLst/>
                <a:uFillTx/>
                <a:latin typeface="+mn-lt"/>
                <a:ea typeface="+mn-ea"/>
                <a:cs typeface="+mn-cs"/>
                <a:sym typeface="Helvetica Light"/>
              </a:rPr>
            </a:br>
            <a:r>
              <a:rPr kumimoji="0" lang="en-AU" sz="2200" b="1" i="0" u="none" strike="noStrike" cap="none" spc="0" normalizeH="0" dirty="0" smtClean="0">
                <a:ln>
                  <a:noFill/>
                </a:ln>
                <a:solidFill>
                  <a:schemeClr val="bg1"/>
                </a:solidFill>
                <a:effectLst/>
                <a:uFillTx/>
                <a:latin typeface="+mn-lt"/>
                <a:ea typeface="+mn-ea"/>
                <a:cs typeface="+mn-cs"/>
                <a:sym typeface="Helvetica Light"/>
              </a:rPr>
              <a:t>and NoSQL Engines</a:t>
            </a:r>
            <a:endParaRPr kumimoji="0" lang="en-AU" sz="2200" b="1" i="0" u="none" strike="noStrike" cap="none" spc="0" normalizeH="0" baseline="0" dirty="0">
              <a:ln>
                <a:noFill/>
              </a:ln>
              <a:solidFill>
                <a:schemeClr val="bg1"/>
              </a:solidFill>
              <a:effectLst/>
              <a:uFillTx/>
              <a:latin typeface="+mn-lt"/>
              <a:ea typeface="+mn-ea"/>
              <a:cs typeface="+mn-cs"/>
              <a:sym typeface="Helvetica Light"/>
            </a:endParaRPr>
          </a:p>
        </p:txBody>
      </p:sp>
      <p:grpSp>
        <p:nvGrpSpPr>
          <p:cNvPr id="18" name="Group 17"/>
          <p:cNvGrpSpPr/>
          <p:nvPr/>
        </p:nvGrpSpPr>
        <p:grpSpPr>
          <a:xfrm>
            <a:off x="4449491" y="9389602"/>
            <a:ext cx="15847135" cy="2321489"/>
            <a:chOff x="6087691" y="8643309"/>
            <a:chExt cx="14231464" cy="1926118"/>
          </a:xfrm>
          <a:effectLst/>
        </p:grpSpPr>
        <p:sp>
          <p:nvSpPr>
            <p:cNvPr id="31" name="Rectangle 30"/>
            <p:cNvSpPr/>
            <p:nvPr/>
          </p:nvSpPr>
          <p:spPr>
            <a:xfrm>
              <a:off x="6218318" y="9547030"/>
              <a:ext cx="7143117" cy="1022397"/>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rtl="0" latinLnBrk="1" hangingPunct="0"/>
              <a:endParaRPr lang="en-AU" sz="2800" dirty="0">
                <a:solidFill>
                  <a:schemeClr val="tx1"/>
                </a:solidFill>
              </a:endParaRPr>
            </a:p>
          </p:txBody>
        </p:sp>
        <p:sp>
          <p:nvSpPr>
            <p:cNvPr id="32" name="Rectangle 31"/>
            <p:cNvSpPr/>
            <p:nvPr/>
          </p:nvSpPr>
          <p:spPr>
            <a:xfrm>
              <a:off x="6087691" y="8643309"/>
              <a:ext cx="14231464" cy="1042386"/>
            </a:xfrm>
            <a:prstGeom prst="rect">
              <a:avLst/>
            </a:prstGeom>
            <a:solidFill>
              <a:srgbClr val="D6E5E5"/>
            </a:solidFill>
            <a:ln w="12700" cap="flat">
              <a:noFill/>
              <a:miter lim="400000"/>
            </a:ln>
            <a:effectLst/>
            <a:scene3d>
              <a:camera prst="orthographicFront"/>
              <a:lightRig rig="threePt" dir="t"/>
            </a:scene3d>
            <a:sp3d contourW="12700">
              <a:contourClr>
                <a:srgbClr val="E4F2F2"/>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spcBef>
                  <a:spcPts val="0"/>
                </a:spcBef>
                <a:spcAft>
                  <a:spcPts val="600"/>
                </a:spcAft>
                <a:buClrTx/>
                <a:buSzTx/>
                <a:buFontTx/>
                <a:buNone/>
                <a:tabLst/>
              </a:pPr>
              <a:r>
                <a:rPr kumimoji="0" lang="en-AU" sz="3200" b="1" i="0" u="none" strike="noStrike" cap="none" spc="0" normalizeH="0" baseline="0" dirty="0" smtClean="0">
                  <a:ln>
                    <a:noFill/>
                  </a:ln>
                  <a:solidFill>
                    <a:schemeClr val="tx1"/>
                  </a:solidFill>
                  <a:effectLst/>
                  <a:uFillTx/>
                  <a:latin typeface="+mn-lt"/>
                  <a:ea typeface="+mn-ea"/>
                  <a:cs typeface="+mn-cs"/>
                  <a:sym typeface="Helvetica Light"/>
                </a:rPr>
                <a:t>Spark Analytics Operating System</a:t>
              </a:r>
            </a:p>
          </p:txBody>
        </p:sp>
      </p:grpSp>
      <p:sp>
        <p:nvSpPr>
          <p:cNvPr id="19" name="Freeform 18"/>
          <p:cNvSpPr/>
          <p:nvPr/>
        </p:nvSpPr>
        <p:spPr>
          <a:xfrm>
            <a:off x="4422717" y="10662930"/>
            <a:ext cx="8238488" cy="1696553"/>
          </a:xfrm>
          <a:custGeom>
            <a:avLst/>
            <a:gdLst>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1007706 w 7389845"/>
              <a:gd name="connsiteY6" fmla="*/ 18661 h 1754155"/>
              <a:gd name="connsiteX7" fmla="*/ 0 w 7389845"/>
              <a:gd name="connsiteY7" fmla="*/ 0 h 1754155"/>
              <a:gd name="connsiteX0" fmla="*/ 0 w 7389845"/>
              <a:gd name="connsiteY0" fmla="*/ 7474 h 1761629"/>
              <a:gd name="connsiteX1" fmla="*/ 0 w 7389845"/>
              <a:gd name="connsiteY1" fmla="*/ 1761629 h 1761629"/>
              <a:gd name="connsiteX2" fmla="*/ 7389845 w 7389845"/>
              <a:gd name="connsiteY2" fmla="*/ 1761629 h 1761629"/>
              <a:gd name="connsiteX3" fmla="*/ 7389845 w 7389845"/>
              <a:gd name="connsiteY3" fmla="*/ 7474 h 1761629"/>
              <a:gd name="connsiteX4" fmla="*/ 3303037 w 7389845"/>
              <a:gd name="connsiteY4" fmla="*/ 7474 h 1761629"/>
              <a:gd name="connsiteX5" fmla="*/ 2108719 w 7389845"/>
              <a:gd name="connsiteY5" fmla="*/ 585972 h 1761629"/>
              <a:gd name="connsiteX6" fmla="*/ 1007706 w 7389845"/>
              <a:gd name="connsiteY6" fmla="*/ 0 h 1761629"/>
              <a:gd name="connsiteX7" fmla="*/ 0 w 7389845"/>
              <a:gd name="connsiteY7" fmla="*/ 7474 h 1761629"/>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9950 h 1754155"/>
              <a:gd name="connsiteX7" fmla="*/ 0 w 7389845"/>
              <a:gd name="connsiteY7" fmla="*/ 0 h 1754155"/>
              <a:gd name="connsiteX0" fmla="*/ 0 w 7389845"/>
              <a:gd name="connsiteY0" fmla="*/ 0 h 1754155"/>
              <a:gd name="connsiteX1" fmla="*/ 0 w 7389845"/>
              <a:gd name="connsiteY1" fmla="*/ 1754155 h 1754155"/>
              <a:gd name="connsiteX2" fmla="*/ 7389845 w 7389845"/>
              <a:gd name="connsiteY2" fmla="*/ 1754155 h 1754155"/>
              <a:gd name="connsiteX3" fmla="*/ 7389845 w 7389845"/>
              <a:gd name="connsiteY3" fmla="*/ 0 h 1754155"/>
              <a:gd name="connsiteX4" fmla="*/ 3303037 w 7389845"/>
              <a:gd name="connsiteY4" fmla="*/ 0 h 1754155"/>
              <a:gd name="connsiteX5" fmla="*/ 2108719 w 7389845"/>
              <a:gd name="connsiteY5" fmla="*/ 578498 h 1754155"/>
              <a:gd name="connsiteX6" fmla="*/ 981631 w 7389845"/>
              <a:gd name="connsiteY6" fmla="*/ 1237 h 1754155"/>
              <a:gd name="connsiteX7" fmla="*/ 0 w 7389845"/>
              <a:gd name="connsiteY7" fmla="*/ 0 h 17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9845" h="1754155">
                <a:moveTo>
                  <a:pt x="0" y="0"/>
                </a:moveTo>
                <a:lnTo>
                  <a:pt x="0" y="1754155"/>
                </a:lnTo>
                <a:lnTo>
                  <a:pt x="7389845" y="1754155"/>
                </a:lnTo>
                <a:lnTo>
                  <a:pt x="7389845" y="0"/>
                </a:lnTo>
                <a:lnTo>
                  <a:pt x="3303037" y="0"/>
                </a:lnTo>
                <a:lnTo>
                  <a:pt x="2108719" y="578498"/>
                </a:lnTo>
                <a:lnTo>
                  <a:pt x="981631" y="1237"/>
                </a:lnTo>
                <a:lnTo>
                  <a:pt x="0" y="0"/>
                </a:lnTo>
                <a:close/>
              </a:path>
            </a:pathLst>
          </a:custGeom>
          <a:solidFill>
            <a:srgbClr val="27496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lvl="1" indent="0" rtl="0" latinLnBrk="1" hangingPunct="0"/>
            <a:r>
              <a:rPr kumimoji="0" lang="en-AU" sz="2400" b="0" i="0" u="none" strike="noStrike" cap="none" spc="0" normalizeH="0" baseline="0" dirty="0" smtClean="0">
                <a:ln>
                  <a:noFill/>
                </a:ln>
                <a:solidFill>
                  <a:srgbClr val="FFFFFF"/>
                </a:solidFill>
                <a:effectLst/>
                <a:uFillTx/>
                <a:sym typeface="Helvetica Light"/>
              </a:rPr>
              <a:t>		           </a:t>
            </a:r>
            <a:r>
              <a:rPr kumimoji="0" lang="en-AU" sz="2200" b="1" i="0" u="none" strike="noStrike" cap="none" spc="0" normalizeH="0" baseline="0" dirty="0" smtClean="0">
                <a:ln>
                  <a:noFill/>
                </a:ln>
                <a:solidFill>
                  <a:srgbClr val="FFFFFF"/>
                </a:solidFill>
                <a:effectLst/>
                <a:uFillTx/>
                <a:sym typeface="Helvetica Light"/>
              </a:rPr>
              <a:t>Apache Hadoop Ecosystem</a:t>
            </a:r>
          </a:p>
          <a:p>
            <a:pPr lvl="1" indent="0" rtl="0" latinLnBrk="1" hangingPunct="0"/>
            <a:r>
              <a:rPr lang="en-AU" sz="2200" b="1" dirty="0" err="1" smtClean="0">
                <a:solidFill>
                  <a:srgbClr val="FFFFFF"/>
                </a:solidFill>
              </a:rPr>
              <a:t>Ambari</a:t>
            </a:r>
            <a:r>
              <a:rPr lang="en-AU" sz="2200" b="1" dirty="0" smtClean="0">
                <a:solidFill>
                  <a:srgbClr val="FFFFFF"/>
                </a:solidFill>
              </a:rPr>
              <a:t> Cluster and Yarn Resource Management</a:t>
            </a:r>
          </a:p>
          <a:p>
            <a:pPr lvl="1" indent="0" rtl="0" latinLnBrk="1" hangingPunct="0"/>
            <a:r>
              <a:rPr lang="en-AU" sz="2200" b="1" dirty="0" smtClean="0">
                <a:solidFill>
                  <a:srgbClr val="FFFFFF"/>
                </a:solidFill>
              </a:rPr>
              <a:t> </a:t>
            </a:r>
            <a:r>
              <a:rPr kumimoji="0" lang="en-AU" sz="2200" b="1" i="0" u="none" strike="noStrike" cap="none" spc="0" normalizeH="0" baseline="0" dirty="0" smtClean="0">
                <a:ln>
                  <a:noFill/>
                </a:ln>
                <a:solidFill>
                  <a:srgbClr val="FFFFFF"/>
                </a:solidFill>
                <a:effectLst/>
                <a:uFillTx/>
                <a:sym typeface="Helvetica Light"/>
              </a:rPr>
              <a:t>	          HDFS Storage</a:t>
            </a:r>
            <a:endParaRPr kumimoji="0" lang="en-AU" sz="2200" b="1" i="0" u="none" strike="noStrike" cap="none" spc="0" normalizeH="0" baseline="0" dirty="0">
              <a:ln>
                <a:noFill/>
              </a:ln>
              <a:solidFill>
                <a:srgbClr val="FFFFFF"/>
              </a:solidFill>
              <a:effectLst/>
              <a:uFillTx/>
              <a:sym typeface="Helvetica Light"/>
            </a:endParaRPr>
          </a:p>
        </p:txBody>
      </p:sp>
      <p:sp>
        <p:nvSpPr>
          <p:cNvPr id="21" name="Rectangle 20"/>
          <p:cNvSpPr/>
          <p:nvPr/>
        </p:nvSpPr>
        <p:spPr>
          <a:xfrm>
            <a:off x="4470256" y="3983198"/>
            <a:ext cx="3278572" cy="88122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Preparation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22" name="Rectangle 21"/>
          <p:cNvSpPr/>
          <p:nvPr/>
        </p:nvSpPr>
        <p:spPr>
          <a:xfrm>
            <a:off x="7808306" y="3983198"/>
            <a:ext cx="3659774" cy="88122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Modelling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sp>
        <p:nvSpPr>
          <p:cNvPr id="23" name="Rectangle 22"/>
          <p:cNvSpPr/>
          <p:nvPr/>
        </p:nvSpPr>
        <p:spPr>
          <a:xfrm>
            <a:off x="11529917" y="3983198"/>
            <a:ext cx="5037876" cy="88122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Development </a:t>
            </a:r>
          </a:p>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Tools</a:t>
            </a:r>
            <a:endParaRPr kumimoji="0" lang="en-AU" sz="2600" b="1" i="0" u="none" strike="noStrike" cap="none" spc="0" normalizeH="0" baseline="0" dirty="0">
              <a:ln>
                <a:noFill/>
              </a:ln>
              <a:solidFill>
                <a:schemeClr val="bg1"/>
              </a:solidFill>
              <a:effectLst/>
              <a:uFillTx/>
              <a:sym typeface="Helvetica Light"/>
            </a:endParaRPr>
          </a:p>
        </p:txBody>
      </p:sp>
      <p:sp>
        <p:nvSpPr>
          <p:cNvPr id="24" name="Rectangle 23"/>
          <p:cNvSpPr/>
          <p:nvPr/>
        </p:nvSpPr>
        <p:spPr>
          <a:xfrm>
            <a:off x="16638155" y="3983198"/>
            <a:ext cx="3482362" cy="881220"/>
          </a:xfrm>
          <a:prstGeom prst="rect">
            <a:avLst/>
          </a:prstGeom>
          <a:solidFill>
            <a:srgbClr val="16A78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AU" sz="2600" b="1" i="0" u="none" strike="noStrike" cap="none" spc="0" normalizeH="0" baseline="0" dirty="0" smtClean="0">
                <a:ln>
                  <a:noFill/>
                </a:ln>
                <a:solidFill>
                  <a:schemeClr val="bg1"/>
                </a:solidFill>
                <a:effectLst/>
                <a:uFillTx/>
                <a:sym typeface="Helvetica Light"/>
              </a:rPr>
              <a:t>Dat</a:t>
            </a:r>
            <a:r>
              <a:rPr lang="en-AU" sz="2600" b="1" dirty="0" smtClean="0">
                <a:solidFill>
                  <a:schemeClr val="bg1"/>
                </a:solidFill>
              </a:rPr>
              <a:t>a Visualisation </a:t>
            </a:r>
          </a:p>
          <a:p>
            <a:pPr marL="0" marR="0" indent="0" algn="ctr" defTabSz="584200" rtl="0" fontAlgn="auto" latinLnBrk="1" hangingPunct="0">
              <a:lnSpc>
                <a:spcPct val="100000"/>
              </a:lnSpc>
              <a:spcBef>
                <a:spcPts val="0"/>
              </a:spcBef>
              <a:spcAft>
                <a:spcPts val="0"/>
              </a:spcAft>
              <a:buClrTx/>
              <a:buSzTx/>
              <a:buFontTx/>
              <a:buNone/>
              <a:tabLst/>
            </a:pPr>
            <a:r>
              <a:rPr lang="en-AU" sz="2600" b="1" dirty="0" smtClean="0">
                <a:solidFill>
                  <a:schemeClr val="bg1"/>
                </a:solidFill>
              </a:rPr>
              <a:t>Tools</a:t>
            </a:r>
            <a:endParaRPr kumimoji="0" lang="en-AU" sz="2600" b="1" i="0" u="none" strike="noStrike" cap="none" spc="0" normalizeH="0" baseline="0" dirty="0">
              <a:ln>
                <a:noFill/>
              </a:ln>
              <a:solidFill>
                <a:schemeClr val="bg1"/>
              </a:solidFill>
              <a:effectLst/>
              <a:uFillTx/>
              <a:sym typeface="Helvetica Light"/>
            </a:endParaRPr>
          </a:p>
        </p:txBody>
      </p:sp>
      <p:grpSp>
        <p:nvGrpSpPr>
          <p:cNvPr id="41" name="Group 13"/>
          <p:cNvGrpSpPr>
            <a:grpSpLocks/>
          </p:cNvGrpSpPr>
          <p:nvPr/>
        </p:nvGrpSpPr>
        <p:grpSpPr bwMode="auto">
          <a:xfrm>
            <a:off x="4673774" y="5892614"/>
            <a:ext cx="2772525" cy="951732"/>
            <a:chOff x="5911674" y="2695047"/>
            <a:chExt cx="2258659" cy="719840"/>
          </a:xfrm>
        </p:grpSpPr>
        <p:sp>
          <p:nvSpPr>
            <p:cNvPr id="42" name="Rounded Rectangle 41"/>
            <p:cNvSpPr/>
            <p:nvPr/>
          </p:nvSpPr>
          <p:spPr>
            <a:xfrm>
              <a:off x="5911674" y="2695047"/>
              <a:ext cx="2258659" cy="719840"/>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43" name="TextBox 45"/>
            <p:cNvSpPr txBox="1">
              <a:spLocks noChangeArrowheads="1"/>
            </p:cNvSpPr>
            <p:nvPr/>
          </p:nvSpPr>
          <p:spPr bwMode="auto">
            <a:xfrm>
              <a:off x="5999165" y="2725349"/>
              <a:ext cx="2051050" cy="5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BigInsights BigIntegrate</a:t>
              </a:r>
            </a:p>
          </p:txBody>
        </p:sp>
      </p:grpSp>
      <p:grpSp>
        <p:nvGrpSpPr>
          <p:cNvPr id="44" name="Group 13"/>
          <p:cNvGrpSpPr>
            <a:grpSpLocks/>
          </p:cNvGrpSpPr>
          <p:nvPr/>
        </p:nvGrpSpPr>
        <p:grpSpPr bwMode="auto">
          <a:xfrm>
            <a:off x="8295799" y="5985728"/>
            <a:ext cx="2772524" cy="936833"/>
            <a:chOff x="5911674" y="2695179"/>
            <a:chExt cx="2258659" cy="719708"/>
          </a:xfrm>
        </p:grpSpPr>
        <p:sp>
          <p:nvSpPr>
            <p:cNvPr id="45" name="Rounded Rectangle 44"/>
            <p:cNvSpPr/>
            <p:nvPr/>
          </p:nvSpPr>
          <p:spPr>
            <a:xfrm>
              <a:off x="5911674" y="2695179"/>
              <a:ext cx="2258659" cy="719708"/>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46" name="TextBox 45"/>
            <p:cNvSpPr txBox="1">
              <a:spLocks noChangeArrowheads="1"/>
            </p:cNvSpPr>
            <p:nvPr/>
          </p:nvSpPr>
          <p:spPr bwMode="auto">
            <a:xfrm>
              <a:off x="5999165" y="2742211"/>
              <a:ext cx="2051050" cy="60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BigInsights Analyst</a:t>
              </a:r>
            </a:p>
          </p:txBody>
        </p:sp>
      </p:grpSp>
      <p:grpSp>
        <p:nvGrpSpPr>
          <p:cNvPr id="47" name="Group 13"/>
          <p:cNvGrpSpPr>
            <a:grpSpLocks/>
          </p:cNvGrpSpPr>
          <p:nvPr/>
        </p:nvGrpSpPr>
        <p:grpSpPr bwMode="auto">
          <a:xfrm>
            <a:off x="8277435" y="7177275"/>
            <a:ext cx="2769203" cy="951732"/>
            <a:chOff x="5911674" y="2695047"/>
            <a:chExt cx="2258659" cy="719840"/>
          </a:xfrm>
        </p:grpSpPr>
        <p:sp>
          <p:nvSpPr>
            <p:cNvPr id="48" name="Rounded Rectangle 47"/>
            <p:cNvSpPr/>
            <p:nvPr/>
          </p:nvSpPr>
          <p:spPr>
            <a:xfrm>
              <a:off x="5911674" y="2695047"/>
              <a:ext cx="2258659" cy="719840"/>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49" name="TextBox 45"/>
            <p:cNvSpPr txBox="1">
              <a:spLocks noChangeArrowheads="1"/>
            </p:cNvSpPr>
            <p:nvPr/>
          </p:nvSpPr>
          <p:spPr bwMode="auto">
            <a:xfrm>
              <a:off x="5999166" y="2725349"/>
              <a:ext cx="2051050" cy="5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BigInsights</a:t>
              </a:r>
            </a:p>
            <a:p>
              <a:pPr algn="ctr" defTabSz="1088286" eaLnBrk="1" hangingPunct="1"/>
              <a:r>
                <a:rPr lang="en-US" sz="2000" dirty="0">
                  <a:solidFill>
                    <a:srgbClr val="000000"/>
                  </a:solidFill>
                  <a:latin typeface="+mn-lt"/>
                  <a:cs typeface="Arial" charset="0"/>
                  <a:sym typeface="Helvetica Light"/>
                </a:rPr>
                <a:t>BigQuality</a:t>
              </a:r>
            </a:p>
          </p:txBody>
        </p:sp>
      </p:grpSp>
      <p:grpSp>
        <p:nvGrpSpPr>
          <p:cNvPr id="50" name="Group 13"/>
          <p:cNvGrpSpPr>
            <a:grpSpLocks/>
          </p:cNvGrpSpPr>
          <p:nvPr/>
        </p:nvGrpSpPr>
        <p:grpSpPr bwMode="auto">
          <a:xfrm>
            <a:off x="11927820" y="5943823"/>
            <a:ext cx="2772522" cy="940043"/>
            <a:chOff x="5911674" y="2693869"/>
            <a:chExt cx="2258659" cy="721018"/>
          </a:xfrm>
        </p:grpSpPr>
        <p:sp>
          <p:nvSpPr>
            <p:cNvPr id="51" name="Rounded Rectangle 50"/>
            <p:cNvSpPr/>
            <p:nvPr/>
          </p:nvSpPr>
          <p:spPr>
            <a:xfrm>
              <a:off x="5911674" y="2693869"/>
              <a:ext cx="2258659" cy="721018"/>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52" name="TextBox 45"/>
            <p:cNvSpPr txBox="1">
              <a:spLocks noChangeArrowheads="1"/>
            </p:cNvSpPr>
            <p:nvPr/>
          </p:nvSpPr>
          <p:spPr bwMode="auto">
            <a:xfrm>
              <a:off x="5999165" y="2750669"/>
              <a:ext cx="2051049" cy="60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BigInsights Data Scientist</a:t>
              </a:r>
            </a:p>
          </p:txBody>
        </p:sp>
      </p:grpSp>
      <p:grpSp>
        <p:nvGrpSpPr>
          <p:cNvPr id="56" name="Group 13"/>
          <p:cNvGrpSpPr>
            <a:grpSpLocks/>
          </p:cNvGrpSpPr>
          <p:nvPr/>
        </p:nvGrpSpPr>
        <p:grpSpPr bwMode="auto">
          <a:xfrm>
            <a:off x="13487441" y="6761791"/>
            <a:ext cx="2769203" cy="948494"/>
            <a:chOff x="5911674" y="2695047"/>
            <a:chExt cx="2258659" cy="719840"/>
          </a:xfrm>
        </p:grpSpPr>
        <p:sp>
          <p:nvSpPr>
            <p:cNvPr id="57" name="Rounded Rectangle 56"/>
            <p:cNvSpPr/>
            <p:nvPr/>
          </p:nvSpPr>
          <p:spPr>
            <a:xfrm>
              <a:off x="5911674" y="2695047"/>
              <a:ext cx="2258659" cy="719840"/>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58" name="TextBox 45"/>
            <p:cNvSpPr txBox="1">
              <a:spLocks noChangeArrowheads="1"/>
            </p:cNvSpPr>
            <p:nvPr/>
          </p:nvSpPr>
          <p:spPr bwMode="auto">
            <a:xfrm>
              <a:off x="5999165" y="2767834"/>
              <a:ext cx="2051050" cy="5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SPSS Analytic Server</a:t>
              </a:r>
            </a:p>
          </p:txBody>
        </p:sp>
      </p:grpSp>
      <p:grpSp>
        <p:nvGrpSpPr>
          <p:cNvPr id="59" name="Group 13"/>
          <p:cNvGrpSpPr>
            <a:grpSpLocks/>
          </p:cNvGrpSpPr>
          <p:nvPr/>
        </p:nvGrpSpPr>
        <p:grpSpPr bwMode="auto">
          <a:xfrm>
            <a:off x="17039328" y="6113498"/>
            <a:ext cx="2769202" cy="948494"/>
            <a:chOff x="5911674" y="2695047"/>
            <a:chExt cx="2258659" cy="719840"/>
          </a:xfrm>
        </p:grpSpPr>
        <p:sp>
          <p:nvSpPr>
            <p:cNvPr id="60" name="Rounded Rectangle 59"/>
            <p:cNvSpPr/>
            <p:nvPr/>
          </p:nvSpPr>
          <p:spPr>
            <a:xfrm>
              <a:off x="5911674" y="2695047"/>
              <a:ext cx="2258659" cy="719840"/>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61" name="TextBox 45"/>
            <p:cNvSpPr txBox="1">
              <a:spLocks noChangeArrowheads="1"/>
            </p:cNvSpPr>
            <p:nvPr/>
          </p:nvSpPr>
          <p:spPr bwMode="auto">
            <a:xfrm>
              <a:off x="5999165" y="2725348"/>
              <a:ext cx="2051050" cy="5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BigInsights</a:t>
              </a:r>
            </a:p>
            <a:p>
              <a:pPr algn="ctr" defTabSz="1088286" eaLnBrk="1" hangingPunct="1"/>
              <a:r>
                <a:rPr lang="en-US" sz="2000" dirty="0">
                  <a:solidFill>
                    <a:srgbClr val="000000"/>
                  </a:solidFill>
                  <a:latin typeface="+mn-lt"/>
                  <a:cs typeface="Arial" charset="0"/>
                  <a:sym typeface="Helvetica Light"/>
                </a:rPr>
                <a:t>Big Match</a:t>
              </a:r>
            </a:p>
          </p:txBody>
        </p:sp>
      </p:grpSp>
      <p:grpSp>
        <p:nvGrpSpPr>
          <p:cNvPr id="53" name="Group 13"/>
          <p:cNvGrpSpPr>
            <a:grpSpLocks/>
          </p:cNvGrpSpPr>
          <p:nvPr/>
        </p:nvGrpSpPr>
        <p:grpSpPr bwMode="auto">
          <a:xfrm>
            <a:off x="12704758" y="7653938"/>
            <a:ext cx="2769202" cy="951733"/>
            <a:chOff x="5911674" y="2695047"/>
            <a:chExt cx="2258659" cy="719840"/>
          </a:xfrm>
        </p:grpSpPr>
        <p:sp>
          <p:nvSpPr>
            <p:cNvPr id="54" name="Rounded Rectangle 53"/>
            <p:cNvSpPr/>
            <p:nvPr/>
          </p:nvSpPr>
          <p:spPr>
            <a:xfrm>
              <a:off x="5911674" y="2695047"/>
              <a:ext cx="2258659" cy="719840"/>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55" name="TextBox 45"/>
            <p:cNvSpPr txBox="1">
              <a:spLocks noChangeArrowheads="1"/>
            </p:cNvSpPr>
            <p:nvPr/>
          </p:nvSpPr>
          <p:spPr bwMode="auto">
            <a:xfrm>
              <a:off x="5999165" y="2753577"/>
              <a:ext cx="2051050" cy="3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a:solidFill>
                    <a:srgbClr val="000000"/>
                  </a:solidFill>
                  <a:latin typeface="+mn-lt"/>
                  <a:cs typeface="Arial" charset="0"/>
                  <a:sym typeface="Helvetica Light"/>
                </a:rPr>
                <a:t>SPSS Modeler</a:t>
              </a:r>
            </a:p>
          </p:txBody>
        </p:sp>
      </p:grpSp>
      <p:pic>
        <p:nvPicPr>
          <p:cNvPr id="6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129309" y="6379312"/>
            <a:ext cx="1115844" cy="84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720693" y="6436282"/>
            <a:ext cx="1365004" cy="57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796216" y="7630626"/>
            <a:ext cx="1115844" cy="84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352712" y="6676622"/>
            <a:ext cx="1365004" cy="57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317558" y="8222632"/>
            <a:ext cx="1365004" cy="57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626601" y="7364538"/>
            <a:ext cx="1365004" cy="57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99663" y="6741274"/>
            <a:ext cx="1365004" cy="57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13"/>
          <p:cNvGrpSpPr>
            <a:grpSpLocks/>
          </p:cNvGrpSpPr>
          <p:nvPr/>
        </p:nvGrpSpPr>
        <p:grpSpPr bwMode="auto">
          <a:xfrm>
            <a:off x="4673774" y="7333694"/>
            <a:ext cx="2772525" cy="951732"/>
            <a:chOff x="5911674" y="2695047"/>
            <a:chExt cx="2258659" cy="719840"/>
          </a:xfrm>
        </p:grpSpPr>
        <p:sp>
          <p:nvSpPr>
            <p:cNvPr id="70" name="Rounded Rectangle 69"/>
            <p:cNvSpPr/>
            <p:nvPr/>
          </p:nvSpPr>
          <p:spPr>
            <a:xfrm>
              <a:off x="5911674" y="2695047"/>
              <a:ext cx="2258659" cy="719840"/>
            </a:xfrm>
            <a:prstGeom prst="roundRect">
              <a:avLst>
                <a:gd name="adj" fmla="val 3309"/>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86" eaLnBrk="1" hangingPunct="1">
                <a:defRPr/>
              </a:pPr>
              <a:endParaRPr lang="en-US" sz="2800" dirty="0">
                <a:solidFill>
                  <a:srgbClr val="FFFFFF"/>
                </a:solidFill>
                <a:ea typeface="ＭＳ Ｐゴシック"/>
                <a:sym typeface="Helvetica Light"/>
              </a:endParaRPr>
            </a:p>
          </p:txBody>
        </p:sp>
        <p:sp>
          <p:nvSpPr>
            <p:cNvPr id="71" name="TextBox 45"/>
            <p:cNvSpPr txBox="1">
              <a:spLocks noChangeArrowheads="1"/>
            </p:cNvSpPr>
            <p:nvPr/>
          </p:nvSpPr>
          <p:spPr bwMode="auto">
            <a:xfrm>
              <a:off x="5999165" y="2838262"/>
              <a:ext cx="2051050" cy="30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1088286" eaLnBrk="1" hangingPunct="1"/>
              <a:r>
                <a:rPr lang="en-US" sz="2000" dirty="0" err="1" smtClean="0">
                  <a:solidFill>
                    <a:srgbClr val="000000"/>
                  </a:solidFill>
                  <a:latin typeface="+mn-lt"/>
                  <a:cs typeface="Arial" charset="0"/>
                  <a:sym typeface="Helvetica Light"/>
                </a:rPr>
                <a:t>DataWorks</a:t>
              </a:r>
              <a:endParaRPr lang="en-US" sz="2000" dirty="0">
                <a:solidFill>
                  <a:srgbClr val="000000"/>
                </a:solidFill>
                <a:latin typeface="+mn-lt"/>
                <a:cs typeface="Arial" charset="0"/>
                <a:sym typeface="Helvetica Light"/>
              </a:endParaRPr>
            </a:p>
          </p:txBody>
        </p:sp>
      </p:grpSp>
      <p:pic>
        <p:nvPicPr>
          <p:cNvPr id="7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129309" y="7783070"/>
            <a:ext cx="1115844" cy="84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9792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sz="6000" dirty="0" smtClean="0"/>
              <a:t>Technology checkpoint – Spark!</a:t>
            </a:r>
            <a:endParaRPr lang="en-AU" sz="6000" dirty="0"/>
          </a:p>
        </p:txBody>
      </p:sp>
      <p:sp>
        <p:nvSpPr>
          <p:cNvPr id="4" name="Content Placeholder 1"/>
          <p:cNvSpPr>
            <a:spLocks noGrp="1"/>
          </p:cNvSpPr>
          <p:nvPr>
            <p:ph type="body" sz="quarter" idx="11"/>
          </p:nvPr>
        </p:nvSpPr>
        <p:spPr bwMode="auto">
          <a:xfrm>
            <a:off x="933449" y="1144046"/>
            <a:ext cx="19718609" cy="873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normAutofit fontScale="92500"/>
          </a:bodyPr>
          <a:lstStyle>
            <a:lvl1pPr marL="495300" indent="-495300" defTabSz="1087438">
              <a:lnSpc>
                <a:spcPct val="150000"/>
              </a:lnSpc>
              <a:spcBef>
                <a:spcPct val="20000"/>
              </a:spcBef>
              <a:defRPr sz="2600">
                <a:solidFill>
                  <a:srgbClr val="5A5C5E"/>
                </a:solidFill>
                <a:latin typeface="HelvNeue for IBM Light"/>
                <a:ea typeface="HelvNeue for IBM Light"/>
                <a:cs typeface="HelvNeue for IBM Light"/>
              </a:defRPr>
            </a:lvl1pPr>
            <a:lvl2pPr marL="504825" indent="-495300" defTabSz="1087438">
              <a:lnSpc>
                <a:spcPct val="150000"/>
              </a:lnSpc>
              <a:spcBef>
                <a:spcPct val="20000"/>
              </a:spcBef>
              <a:buClr>
                <a:srgbClr val="E52C2C"/>
              </a:buClr>
              <a:buSzPct val="100000"/>
              <a:buFont typeface="Lucida Grande"/>
              <a:buChar char="•"/>
              <a:defRPr sz="2600" b="1">
                <a:solidFill>
                  <a:srgbClr val="4D4D5E"/>
                </a:solidFill>
                <a:latin typeface="HelvNeue for IBM"/>
                <a:ea typeface="HelvNeue for IBM"/>
                <a:cs typeface="HelvNeue for IBM"/>
              </a:defRPr>
            </a:lvl2pPr>
            <a:lvl3pPr marL="763588" indent="-495300" defTabSz="1087438">
              <a:lnSpc>
                <a:spcPct val="150000"/>
              </a:lnSpc>
              <a:spcBef>
                <a:spcPct val="20000"/>
              </a:spcBef>
              <a:buClr>
                <a:srgbClr val="E52C2C"/>
              </a:buClr>
              <a:buFont typeface="Lucida Grande"/>
              <a:buChar char="–"/>
              <a:defRPr sz="2600" b="1">
                <a:solidFill>
                  <a:srgbClr val="4D4D5E"/>
                </a:solidFill>
                <a:latin typeface="HelvNeue for IBM"/>
                <a:ea typeface="HelvNeue for IBM"/>
                <a:cs typeface="HelvNeue for IBM"/>
              </a:defRPr>
            </a:lvl3pPr>
            <a:lvl4pPr marL="1030288" indent="-495300" defTabSz="1087438">
              <a:lnSpc>
                <a:spcPct val="150000"/>
              </a:lnSpc>
              <a:spcBef>
                <a:spcPct val="20000"/>
              </a:spcBef>
              <a:buClr>
                <a:srgbClr val="E52C2C"/>
              </a:buClr>
              <a:buFont typeface="Arial" panose="020B0604020202020204" pitchFamily="34" charset="0"/>
              <a:buChar char="•"/>
              <a:defRPr sz="2600" b="1">
                <a:solidFill>
                  <a:srgbClr val="4D4D5E"/>
                </a:solidFill>
                <a:latin typeface="HelvNeue for IBM"/>
                <a:ea typeface="HelvNeue for IBM"/>
                <a:cs typeface="HelvNeue for IBM"/>
              </a:defRPr>
            </a:lvl4pPr>
            <a:lvl5pPr marL="4848225" indent="-495300" defTabSz="1087438">
              <a:spcBef>
                <a:spcPct val="20000"/>
              </a:spcBef>
              <a:defRPr sz="2600" b="1">
                <a:solidFill>
                  <a:srgbClr val="5A5C5E"/>
                </a:solidFill>
                <a:latin typeface="HelvNeue for IBM"/>
                <a:ea typeface="HelvNeue for IBM"/>
                <a:cs typeface="HelvNeue for IBM"/>
              </a:defRPr>
            </a:lvl5pPr>
            <a:lvl6pPr marL="5305425" indent="-495300" defTabSz="1087438" fontAlgn="base">
              <a:spcBef>
                <a:spcPct val="20000"/>
              </a:spcBef>
              <a:spcAft>
                <a:spcPct val="0"/>
              </a:spcAft>
              <a:defRPr sz="2600" b="1">
                <a:solidFill>
                  <a:srgbClr val="5A5C5E"/>
                </a:solidFill>
                <a:latin typeface="HelvNeue for IBM"/>
                <a:ea typeface="HelvNeue for IBM"/>
                <a:cs typeface="HelvNeue for IBM"/>
              </a:defRPr>
            </a:lvl6pPr>
            <a:lvl7pPr marL="5762625" indent="-495300" defTabSz="1087438" fontAlgn="base">
              <a:spcBef>
                <a:spcPct val="20000"/>
              </a:spcBef>
              <a:spcAft>
                <a:spcPct val="0"/>
              </a:spcAft>
              <a:defRPr sz="2600" b="1">
                <a:solidFill>
                  <a:srgbClr val="5A5C5E"/>
                </a:solidFill>
                <a:latin typeface="HelvNeue for IBM"/>
                <a:ea typeface="HelvNeue for IBM"/>
                <a:cs typeface="HelvNeue for IBM"/>
              </a:defRPr>
            </a:lvl7pPr>
            <a:lvl8pPr marL="6219825" indent="-495300" defTabSz="1087438" fontAlgn="base">
              <a:spcBef>
                <a:spcPct val="20000"/>
              </a:spcBef>
              <a:spcAft>
                <a:spcPct val="0"/>
              </a:spcAft>
              <a:defRPr sz="2600" b="1">
                <a:solidFill>
                  <a:srgbClr val="5A5C5E"/>
                </a:solidFill>
                <a:latin typeface="HelvNeue for IBM"/>
                <a:ea typeface="HelvNeue for IBM"/>
                <a:cs typeface="HelvNeue for IBM"/>
              </a:defRPr>
            </a:lvl8pPr>
            <a:lvl9pPr marL="6677025" indent="-495300" defTabSz="1087438" fontAlgn="base">
              <a:spcBef>
                <a:spcPct val="20000"/>
              </a:spcBef>
              <a:spcAft>
                <a:spcPct val="0"/>
              </a:spcAft>
              <a:defRPr sz="2600" b="1">
                <a:solidFill>
                  <a:srgbClr val="5A5C5E"/>
                </a:solidFill>
                <a:latin typeface="HelvNeue for IBM"/>
                <a:ea typeface="HelvNeue for IBM"/>
                <a:cs typeface="HelvNeue for IBM"/>
              </a:defRPr>
            </a:lvl9pPr>
          </a:lstStyle>
          <a:p>
            <a:pPr eaLnBrk="1" hangingPunct="1"/>
            <a:r>
              <a:rPr lang="en-US" altLang="en-US" sz="4800" b="0" dirty="0">
                <a:solidFill>
                  <a:schemeClr val="bg1"/>
                </a:solidFill>
                <a:latin typeface="Helvetica Neue Light"/>
                <a:ea typeface="Helvetica Neue Light"/>
                <a:cs typeface="Helvetica Neue Light"/>
              </a:rPr>
              <a:t>An Apache Foundation </a:t>
            </a:r>
            <a:r>
              <a:rPr lang="en-US" altLang="en-US" sz="4800" dirty="0">
                <a:solidFill>
                  <a:srgbClr val="92D050"/>
                </a:solidFill>
                <a:latin typeface="Helvetica Neue Light"/>
                <a:ea typeface="Helvetica Neue Light"/>
                <a:cs typeface="Helvetica Neue Light"/>
              </a:rPr>
              <a:t>open source project</a:t>
            </a:r>
            <a:r>
              <a:rPr lang="en-US" altLang="en-US" sz="4800" b="0" dirty="0">
                <a:solidFill>
                  <a:schemeClr val="bg1"/>
                </a:solidFill>
                <a:latin typeface="Helvetica Neue Light"/>
                <a:ea typeface="Helvetica Neue Light"/>
                <a:cs typeface="Helvetica Neue Light"/>
              </a:rPr>
              <a:t>.  Not a product.</a:t>
            </a:r>
          </a:p>
          <a:p>
            <a:pPr eaLnBrk="1" hangingPunct="1"/>
            <a:r>
              <a:rPr lang="en-US" altLang="en-US" sz="4800" b="0" dirty="0">
                <a:solidFill>
                  <a:schemeClr val="bg1"/>
                </a:solidFill>
                <a:latin typeface="Helvetica Neue Light"/>
                <a:ea typeface="Helvetica Neue Light"/>
                <a:cs typeface="Helvetica Neue Light"/>
              </a:rPr>
              <a:t>An </a:t>
            </a:r>
            <a:r>
              <a:rPr lang="en-US" altLang="en-US" sz="4800" dirty="0">
                <a:solidFill>
                  <a:srgbClr val="92D050"/>
                </a:solidFill>
                <a:latin typeface="Helvetica Neue Light"/>
                <a:ea typeface="Helvetica Neue Light"/>
                <a:cs typeface="Helvetica Neue Light"/>
              </a:rPr>
              <a:t>in-memory compute engine</a:t>
            </a:r>
            <a:r>
              <a:rPr lang="en-US" altLang="en-US" sz="4800" b="0" dirty="0">
                <a:solidFill>
                  <a:srgbClr val="92D050"/>
                </a:solidFill>
                <a:latin typeface="Helvetica Neue Light"/>
                <a:ea typeface="Helvetica Neue Light"/>
                <a:cs typeface="Helvetica Neue Light"/>
              </a:rPr>
              <a:t> </a:t>
            </a:r>
            <a:r>
              <a:rPr lang="en-US" altLang="en-US" sz="4800" b="0" dirty="0">
                <a:solidFill>
                  <a:schemeClr val="bg1"/>
                </a:solidFill>
                <a:latin typeface="Helvetica Neue Light"/>
                <a:ea typeface="Helvetica Neue Light"/>
                <a:cs typeface="Helvetica Neue Light"/>
              </a:rPr>
              <a:t>that works with data.  Not a data store.</a:t>
            </a:r>
          </a:p>
          <a:p>
            <a:pPr eaLnBrk="1" hangingPunct="1"/>
            <a:r>
              <a:rPr lang="en-US" altLang="en-US" sz="4800" b="0" dirty="0">
                <a:solidFill>
                  <a:schemeClr val="bg1"/>
                </a:solidFill>
                <a:latin typeface="Helvetica Neue Light"/>
                <a:ea typeface="Helvetica Neue Light"/>
                <a:cs typeface="Helvetica Neue Light"/>
              </a:rPr>
              <a:t>Enables </a:t>
            </a:r>
            <a:r>
              <a:rPr lang="en-US" altLang="en-US" sz="4800" dirty="0">
                <a:solidFill>
                  <a:srgbClr val="92D050"/>
                </a:solidFill>
                <a:latin typeface="Helvetica Neue Light"/>
                <a:ea typeface="Helvetica Neue Light"/>
                <a:cs typeface="Helvetica Neue Light"/>
              </a:rPr>
              <a:t>highly iterative analysis</a:t>
            </a:r>
            <a:r>
              <a:rPr lang="en-US" altLang="en-US" sz="4800" b="0" dirty="0">
                <a:solidFill>
                  <a:srgbClr val="92D050"/>
                </a:solidFill>
                <a:latin typeface="Helvetica Neue Light"/>
                <a:ea typeface="Helvetica Neue Light"/>
                <a:cs typeface="Helvetica Neue Light"/>
              </a:rPr>
              <a:t> </a:t>
            </a:r>
            <a:r>
              <a:rPr lang="en-US" altLang="en-US" sz="4800" b="0" dirty="0">
                <a:solidFill>
                  <a:schemeClr val="bg1"/>
                </a:solidFill>
                <a:latin typeface="Helvetica Neue Light"/>
                <a:ea typeface="Helvetica Neue Light"/>
                <a:cs typeface="Helvetica Neue Light"/>
              </a:rPr>
              <a:t>on large volumes of data at scale</a:t>
            </a:r>
          </a:p>
          <a:p>
            <a:pPr eaLnBrk="1" hangingPunct="1"/>
            <a:r>
              <a:rPr lang="en-US" altLang="en-US" sz="4800" dirty="0">
                <a:solidFill>
                  <a:srgbClr val="92D050"/>
                </a:solidFill>
                <a:latin typeface="Helvetica Neue Light"/>
                <a:ea typeface="Helvetica Neue Light"/>
                <a:cs typeface="Helvetica Neue Light"/>
              </a:rPr>
              <a:t>Unified environment </a:t>
            </a:r>
            <a:r>
              <a:rPr lang="en-US" altLang="en-US" sz="4800" dirty="0">
                <a:solidFill>
                  <a:schemeClr val="bg1"/>
                </a:solidFill>
                <a:latin typeface="Helvetica Neue Light"/>
                <a:ea typeface="Helvetica Neue Light"/>
                <a:cs typeface="Helvetica Neue Light"/>
              </a:rPr>
              <a:t>for </a:t>
            </a:r>
            <a:r>
              <a:rPr lang="en-US" altLang="en-US" sz="4800" b="0" dirty="0">
                <a:solidFill>
                  <a:schemeClr val="bg1"/>
                </a:solidFill>
                <a:latin typeface="Helvetica Neue Light"/>
                <a:ea typeface="Helvetica Neue Light"/>
                <a:cs typeface="Helvetica Neue Light"/>
              </a:rPr>
              <a:t>data scientists, developers and data engineers</a:t>
            </a:r>
          </a:p>
          <a:p>
            <a:pPr eaLnBrk="1" hangingPunct="1"/>
            <a:r>
              <a:rPr lang="en-US" altLang="en-US" sz="4800" b="0" dirty="0">
                <a:solidFill>
                  <a:schemeClr val="bg1"/>
                </a:solidFill>
                <a:latin typeface="Helvetica Neue Light"/>
              </a:rPr>
              <a:t>Radically simplifies process of </a:t>
            </a:r>
            <a:r>
              <a:rPr lang="en-US" altLang="en-US" sz="4800" b="0" dirty="0">
                <a:solidFill>
                  <a:srgbClr val="92D050"/>
                </a:solidFill>
                <a:latin typeface="Helvetica Neue Light"/>
              </a:rPr>
              <a:t>developing </a:t>
            </a:r>
            <a:r>
              <a:rPr lang="en-US" altLang="en-US" sz="4800" dirty="0">
                <a:solidFill>
                  <a:srgbClr val="92D050"/>
                </a:solidFill>
                <a:latin typeface="Helvetica Neue Light"/>
              </a:rPr>
              <a:t>intelligent apps</a:t>
            </a:r>
            <a:r>
              <a:rPr lang="en-US" altLang="en-US" sz="4800" b="0" dirty="0">
                <a:solidFill>
                  <a:srgbClr val="92D050"/>
                </a:solidFill>
                <a:latin typeface="Helvetica Neue Light"/>
              </a:rPr>
              <a:t> </a:t>
            </a:r>
            <a:r>
              <a:rPr lang="en-US" altLang="en-US" sz="4800" b="0" dirty="0">
                <a:solidFill>
                  <a:schemeClr val="bg1"/>
                </a:solidFill>
                <a:latin typeface="Helvetica Neue Light"/>
              </a:rPr>
              <a:t>fueled by data.</a:t>
            </a:r>
          </a:p>
        </p:txBody>
      </p:sp>
      <p:grpSp>
        <p:nvGrpSpPr>
          <p:cNvPr id="5" name="Group 9"/>
          <p:cNvGrpSpPr>
            <a:grpSpLocks/>
          </p:cNvGrpSpPr>
          <p:nvPr/>
        </p:nvGrpSpPr>
        <p:grpSpPr bwMode="auto">
          <a:xfrm>
            <a:off x="12827580" y="8781546"/>
            <a:ext cx="6196400" cy="3826366"/>
            <a:chOff x="956441" y="3519007"/>
            <a:chExt cx="3121572" cy="2824478"/>
          </a:xfrm>
        </p:grpSpPr>
        <p:pic>
          <p:nvPicPr>
            <p:cNvPr id="6" name="Picture 6" descr="smartphone-ul-dusmanul-camerelor-foto-si-al-gps-urilor-cat-au-scazut-vanzarile-acestor-produse_size1.jpg"/>
            <p:cNvPicPr>
              <a:picLocks noChangeAspect="1"/>
            </p:cNvPicPr>
            <p:nvPr/>
          </p:nvPicPr>
          <p:blipFill>
            <a:blip r:embed="rId3">
              <a:extLst>
                <a:ext uri="{28A0092B-C50C-407E-A947-70E740481C1C}">
                  <a14:useLocalDpi xmlns:a14="http://schemas.microsoft.com/office/drawing/2010/main" val="0"/>
                </a:ext>
              </a:extLst>
            </a:blip>
            <a:srcRect l="26329" t="16141" r="9244"/>
            <a:stretch>
              <a:fillRect/>
            </a:stretch>
          </p:blipFill>
          <p:spPr bwMode="auto">
            <a:xfrm>
              <a:off x="956441" y="3519007"/>
              <a:ext cx="3121572" cy="282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rot="-2931635">
              <a:off x="1681655" y="4204138"/>
              <a:ext cx="483476" cy="63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a:p>
          </p:txBody>
        </p:sp>
      </p:grpSp>
      <p:sp>
        <p:nvSpPr>
          <p:cNvPr id="2" name="AutoShape 2" descr="data:image/jpeg;base64,/9j/4AAQSkZJRgABAQAAAQABAAD/2wCEAAkGBxMTEhUTExIVFhMWFxgYGBcVGBUbFRYbFRcaGx0dFx4YHSggGBomGxUYITEhJSkrLi8uFx8zODMtNyguLisBCgoKDg0OGxAQGy0mICUtLS0tLS0tLS0tLS0tLS0tLS0tLS0tLS0tLS0tLS0tLS0tLS0tLS0tLS0tLS0tLS0tLf/AABEIAOEA4QMBEQACEQEDEQH/xAAcAAEAAgMBAQEAAAAAAAAAAAAABAUDBgcBAgj/xAA/EAACAQIDBQUECQQCAAcAAAABAgADEQQSIQUTMUFRBiJhcYEHMpGhFCNCUrHB0eHwM2JyghWSFyQ0Q2Oisv/EABoBAQADAQEBAAAAAAAAAAAAAAABAgMEBQb/xAA4EQACAQMCBAIIBQMEAwAAAAAAAQIDBBEhMQUSQVETcRQyYYGRobHwIkLB0eEVUvEkM0NiVHKi/9oADAMBAAIRAxEAPwDrU6DhEAQBAEAQBAEAQBAEAQBAEAQBAEAQBAEAQBAEAQBAEAQBAEAQBAEAQBAEAQBAEAQBAEAQBAEAQBAEAQBAEAQBAEAQBAEAQBAEAQBAEAQBAEAQBAEArf8AkXqKTh6ecipkO8LU1IBsWUlSWF+YGsjJOO5lL4jeOMlLdZe4c7Zy9howy2C3vqCfKTqRofCVcTlp3pUcxP1gFVsqi/FCaffNuRtI1J0DU8SRVtVpAk/VfVsQgH3+8M5Pha0ajQyCnXzp9ZTKBfrBkbMzdVObujwIPnJI0MQp4rIRnompn0ORwmS3AjMTmvzvaNSdDMd/nP8AS3eXT38+fx5ZfnGpGhgFTFBEvToFy31gFRwoW/FCUuzW5Gw8Y1J0MpxNYGp9RcKLoRUW9TwsR3D5mCND5TaVt2KlN6bVCQARmCkcmZLgX5XkDBPkgQBAEAQBAEAQBAEAQBAEAQBAEAQBAK/H1A7fR1qMlQqHJUcEDi4vwUtYr149JBK7kTtFtxMOhdmIVdNNWYngB4z5jiPEK9a5Vrayxj1n99uvtPTtbaEafiVV5I1f/wAQ8Pz33oB+szVhe/8AkP5m3PQ/sQHtFw/Wt/1H6x6HxBbXDHNQf5DFiO31A+6ST/8AIHX8AZm+DVKr5q9Vt+z+S6uIxWIRR6nayowJp0BVCgFt05OQHhmuot5cY/oUelSRHpX/AFRXv7TEVsrUmU9C9j8xLf0SWNK0vv3j0mP9qMq+0qnzp1P+wj+k1ltXl8/3Hjw/sRkX2m0vu1PiJb+n3sfVuH78lXUoveCPo+1TDgXYVh/qp/OX8Diq2rJ/fkV/0r/IbB2Y7c4bF6U6l2HFGBVx6H3h5S0eJXtm8XceaP8Acvv9ikrSlVWaTw+zLhMHlS2FZad6mdgwZlN/eFswKX46c571td0biPNRkn99tzz6lKdN4miVRxl2dWRkykAF7ZXDcCpB110txnSZYJUAQBAEAQBAEAQBAEAQBAEAQBAMGMxaUkNSo2VF4n+cTASyR6eenTO8fPULMb2sACdFHgBYTzOK33odu5L1novv2HTa0PGqY6dTkHbnbW/r5FN6dIlR0Z/tN4290eR6zyuE2jo03Un609X5fzuz0biopPC2RqrjW99Ok9c5zwwD6oUs7Kg4sQPjz9BrJIZ1Skm4wq0VFi9qlS3HX3AeeiZZUI0/t4lL6Kz1EBdWQI1hnBLC4B42sDpLxznQhmj08QGFweMNYB954B5VPdPlLFWVOFxTU3DoSCOYNj8pLimsMlPB0zsn7TmUhMRdhwzj3x5/enjV+ERUvEt5OEvZt8PvyOqNxlctRZR1bB7Tw+LpFWKVabWvwI6jMORBsZa24vUoz8G+WO0uj8zGrZJrnov3EutVejvKhO8ohQVSmhNVbaNax+sFtbWvpzn0Kkmsp5R5rWuHuT6bggEcCLj1liD7gCAIAgCAIAgCAIAgCAIB5AIVbM9UKN2aSgmoDq4fulLDgBa7X8oBrHtB24aNBih77nd0/C/vN6C/ynx05LiXEM/8cPn/AJfyR7VOPo9D/szj5NtJ9Ac5jzQD4LSSDYuwuzN9iBm90Wuf7dWf/wCikf7iGQffbtMVUxtKpSz7u/BDYKb65uVsv4SY4wSVPtSx+tGgOIQO3mbgfIfhLU11Ks0ahXy8gfOaNZIJ2Hrre9racpRolMz4upZD46SEQVMuSegwQbN2I2vWp4uiqMbM4BHIixvceX4TnuLenWg4zWUXhOUXlM7/ALK2rfh6j9J4i8fhcueD5qXVPdeX35nRKMLlYeku/cnVCtKqHAqH6QyobaojKjEMR9kEKFuNL5et59VCcZxU47M8hxabT6FnLlRAEAQBAEAQBAEAQBAEA8Y6dYBV4Tu0jUNLdVKxzut7tmKhe8eoVVHhaeTxm79GtJSW70Xv/g67Sl4lZLotTkXb/aIq4rKDdaIyjXTMfe/ScXCbbwLZLrLV/p8jtuJ80zWHaekYmNjJBjJklTpfYjDbrBtV51LU1/8A1UPzpr/qZDJRlc2NzIBxbtHtH6RiKlXkTZf8RoPlOiKwihXKJIMtHjKsErGvoo9ZVEkQSxB6IBuXs0wGas9Y8Ka2H+T/ALfjKyfQk6VQcqwI5EfjOetTVSnKL6pr5FoycWmbrinP0e4qilZlOc8LBxcHzHd9ZnwKblYwz0yvg2ZXqSuH99C1nsHGIAgCAIAgCAIAgCAIAgFdtllYLRZ3U1mygp73d7x1+yLLa/jIZK7kPtTtEUaT1DwRSfXlPk+My9Kvadqtlq/f/H1PWsY+HRlU7nFtn4YOu8qC7OSdfH957TfRGRP/AODQj3RGWQYKuwE5A38CY5gVWL2SVZFXMWc6Lxv/AA6SyeQdUxdAUKdLDA/0aYVj1ci7n/teAaj2z2jucM5Bsz9xet2H6XlorLIZyCblT6A+cAsqmznpVAj2zZVYgG+UOAQG6NY8OUo2CLi6l2Py9JKRJiIgg9EA6t2CwW6wik+9UJc+R0HyHzmctyTa9nUc1RR43PpOHiFd0beclvjC83ojWjHmmkbpjKRyU6e6FRXcCpm4IoBbMeveVRbxnfYW/o9tCl2Wvm9WcNep4lWUixnaYiAIAgCAIAgCAIAgCAIBDRmNZzmQ0kUDKLFxUJJYt93u5LDxPhKuSSbeyJSzoc79qu0TukpDjVfXyWfIcK/1FzVu35L3/wAJHtV14dONNGu4OlqByH5T3TlLPMOsA8MhljJ2Rwoq4rfsO5SBqf60zZB/tVN/KnLx0KtlrjHJJJ4kk/GSQcs9pG0c1VaI4Uxc/wCTcPl+M1prqQzTZoQTtlZN/T3htTDAt4gG5Hra3rI6AmYnFF2q1jxYkjwvoB6D8JQIqrc5YHrcIQMlFbgwwdW7E1s2ES590lfhMnuSb32Uw+Zy3Sw/M/lPLuo+PdUbdbZ55eS2Novw6Up+5e8v8MyVMRUYF81Ebkg6JdwtQkfeNiovy4dZ9EeX0LKSQIAgCAIAgCAIAgCAIB4xsOZ8uPpAKrC92hnNLdPV77oTch6mrAnr+k8fjlx4NnLvLT47/I7LKnz1l7NTlPbevvMeE5UlHxIuf54zm4ZQ8G1jHq9X7zrry5qjZmwNPS/WdpiSCIBDx7WXS2Zu6vmefkNT6QiTaez+F3OBB4HEEML8RRp6U7+Zu/8AtLvYqQdq4kU0ao3uopY+ghA4Vj8U1Wo9RvediT6zoSwipigGZKXAgg34jmJVshPUz41rKq+p/KESNn01bQ8tfSGDHtCkFaym4koHmHewI/msPuDp3YxcmEW/Mk/GZPck6r2bpClh87kKMuZix0F+8bnoB+E4OFLxq9a5e2eWPkibx8sIU15stNnK4prvGDvqSyiwNySLeABA9J7x57JUAQBAEAQBAEAQBAEAQCv2wylVol3RqzZFKe93e+fIZUIJ8ZDJXc+NqVNQOgnynG5O4vKVstlq/f8AwvmerYx8OjKocc2zszE/SK2JVLo7WDXFuAFjfgbgz2dMYM0QqHaJ1FjTU28SDJ5QSW7TpYfVkHnd1t6aCRysaEvZWFfH1qVNAVV8178cg0dvAAG1+rSUiDoe3K6s9k0RQEUDhlXhaS9ypy32o7Uy0loKdahu3gq/qfwmkFqDmajWaEHl5IJOFNivQm0qyTzF1MzE/wA0hBnwjkG4ggFiTALLY2zWrOBbu8T5c5Vsk6fsikGqUqC82ANvurqx+APxnBfV/Bt5z64wvN6I1ox55pHU8ZR+rSluhUSowWoDoqoQSSevAC3iJ28Ot/AtYU+uNfN6s4ripz1ZS+BYgTuMD2AIAgCAIAgCAIAgCAIBDUsax1Q0lQC3FxUJJN/ujJl883xhvGoKjalc2cgEmzEAcTYaAeM+O4c3c3lW5ffC+/JHuVV4dKNMp9kV99R3TKVDL36TCxY889teI4Ce5nXBzYxqY07FYeqLNSpive6smdUfnZ1zHjqL+svkrkpu0ho00bu00uLHQfVKujac3uCNPuyq1eETsi67CbPNKi+LqLld1Cop4oh9xfMjvHxM0KjFPa5MEHCO1G1TicS9T7N8qDoo4fHj6zeKwiCsXrJB90qehbney+Z/aGwZb2J6KMo8z/DKgwGWB5IBZYLCZjSpgd6owN7DQeHpe/lIbBt+Ix1On3KYC9SOn819ZnjJJuXsrwu9qVK5GiWpr52DN8io+M8u7j491Rt+nry8lt8zaMvDpSn7kdEoFKmIdwz3ojdFeCXcK5I+8bFRfl8Z9EeX0LGSQIAgCAIAgCAIAgCAIAgFTgrCi1XdGk9Y53VvezEBe945VXTwnl8YufAs5yW70XvOq0p89ZLoivxC3uJ5vCqHhWse71+P8HdcT5qj9mh7WxhpbsMVPcAUucqlgbNdrHvZcpAPHWejkxSPnalq+QqqlRmGZyVprpfMTcMwFiNON40YWhRpsjDV6oqJRXdJbvkH65xxKBtQgI4nUxhdCW3sbDtl8qJT5++3m3D5fjNDM5x7Rds7nDFQbVKvdXrb7R+GnrLQWWDjwm5B9VWuZCBMdMnO5Qa6cyNB8z8JXckwvoAPU+Z/aSQYoAAgGw9nKGj1TyUqvwN/L95WXYEV82tQ6i/L5D1tHsJP0N2F2cMJgUzkLlTM5bQAkZmJ6D9J5vCV41ardPZvlj5Im9fLGNJebNh2clQU13rBqnFiostyb6eAFh6T3jz2SYAgCAIAgCAIAgCAIAgFdttlKCkajU2rNu1ZL57kFja3DuqdeUhko82rVtYdBefK8dn49zStV5v78kz1eHx5KcqrKJldQtYElXdVdGa+XObBqfhc6j1nrJYWhl5mWviKihsgzqPeBUtl8bLqR6SQRjs81yprVhUQ6rTQWpkdTqS4kY7jONi2wgUVkokWupfgMoRLX4cOUvFalSo2vjN5UZup08hJBwjtxtf6RimIPcp9xOlgTc+pJ+U3gsIgp1pjJckX5eFuvmfwjqDFR0YEi4BvaSwSV73XiWc20/n6yuwMVRrm/WSD4MA+qR9f3gGz1qRp0KaL7x4jqT4fKU6klz2Z2OK2KoUMvdX62oOIsnC/mSNJwcRuHRt5SW70XmzahDmms7bndMbSJWnS3W8So1qtzYKoUtc9bsALeM9GytlbW8KXZa+fU4K1XxKjmWAnWYnsAQBAEAQBAEAQBAEAQCGCzVjqhpItrcXFQ2Ov3RkI880hvGrJKnaVUsdL9420IBA8Lz46wl6Ve1Lp7LRffl9T26kfDoxpkAYBaVY5wGOUOr311NiGA7uYW4gaz3sHJnQ+MtVaoUVWpK9wrCml35lQ4JsbXOoB0841GhlxWzqxy/RxTyqAFvnutumXRhoNDGpCa6mbZQFOjUrtUNWrWBTORawUnMAPsgGwl1oshmk9s9r/AEfDO4PfbuJ/k3P0Fz6S0VlkHFqSXueQF/yHzM3IMlYEWXwBPqNPl+MhEn3h0lWQTMacqhebany5Sq3JZAaXIPgwCw2Jhc9VQRoO8fISJPQI2LIWrnN7qm4MzJR0j2RbNzLUxbDWsxA/wpnL82BPpPNnH0m/hS/LTXM/N7GspeHQcustDe8Ay1KtSspfS9GzaJ9WxLMo53Jtf+2fQHmPTQspJAgCAIAgCAIAgCAIAgGLFVCqMwUsVUkKOLEC4AvzPCAQUQU6WiBHqEu4Bv331bXn0niceu/R7VxW8tP3O6xpeJVy9l9opq6q7FHZVQjViyi3iwbiJhw+29HoKD33fmdFafPNyRGwdNMmRQqMxJBX3WKmwYXvcG17HkZ3GRnw1MliKlQ56bFBTsqqjFb3AGjEqb3vwPKCCKdnYoFUaotJKhyDdK4LkjgCSQpIEYZOUWG3ytNUoLwQBfhx+LX+Ev7Cpw32l7W3lcUVPdpDXxdv0Fh8ZtBaZDNbwgAQsddb25EDh8WPyksEZ3JYluJNz6yfIgstn0wfLn5TNlkYK9TMzN8PKSiCM0sQfIEA2js3QC02c6Zjp5D9/wAJSRJNNQ1WFNPeqOtNbf3EAn+dJnOapwc5bJN/AmKy8I7xs3CrhsKtNCqWUIhbUZjotwON2N/Wc3BaT8F15+tUefd0+RS9mnU5FtH7Za4amVRVZszBQCx4sQNTp1Os9o4jLAEAQBAEAQBAEAQBAEArsUVqVlpXcGnlrHLop1IVWPmL2/t1kE9CNtStcm3LQT4+tP07iWPyU/0/d/Q9mlHwLf2yKDE1KD5DnpVKtx3LBwVv3j1SwufSe5ozm1Rmx9MlN8lSoigAOEZQQAbcGBAYeFjJwQmZH2ddAtBgWBJJcZy5PEk3DBuGoPhAz3JWwMK+Y1q9U1DQuFTKUSm3QhiSW14nlaWS6sNmvdpNphFq1mOihm87cB6mSkQcAxFZqtQsdXdiT5sZ0bEEmsQoCg5ra35dFH5+sqSYcYRoALG128zJiDLgqtkcdbAep1kSWoR5U00gEcySD7oUixsOJIAHW8MGwY9ygFNdAoC+o4n4yiJN09lGx97iTVIuKIAHTO419Qv4zyuJuVVwtY7zev8A6rc6KOIRlUfRfM7BWplqyKaaGkil8x1K1AQFCjl3Wc38p9BGKilFbI8lvOW9yfLECAIAgCAIAgCAIAgCAeM1gSeA1+EArsLWO6NQ1BUFRmamyiyhHN6YHWy215m887il36NayqLfZebOm2peJVUfiV1Z+ZNgOJnj8ItvCoc0t5av9DvuqnNPC2Rr9btVgaZIzgk8SiEj4gaz1sHOStjrhK9np1WqhTcI1RiEPK6t+d4wMsnPg64a9KuqjWxNMF1B4gHgfUQMkraQFCgtEFizd92Y3Zi3Nj1ln2IOQ+1XaZVKdAHWpd2/xXgPU3+E0poHM1NpqQSqHU+LH0/eUZJgqNc+J1PrLIE+nSygDnxPmeA+H4yjeQYmEEEY8bSxJb7Cp2cueCC/qeH6+krIgkqVLlmJyqLnz6SCUd59nmyfo2DUsLMwNR+uZhc/AWHpPN4anXuqly9l+GPu3Za7ly04015svtj01yGqFdTXIqstQ94FlAAPSwAFuU95HnMsJIEAQBAEAQBAEAQBAEA+XW4I43BFjwN4BWYWmxw1MGkKTKqg0xqEyi1h4ADTwni8dtZ3Fo1Bap5x9TtsasadbV6MoO0eANei9LMUzfaA00N7MOk5rC+pV4qKeJJapnTWpSg89DRBsHF0UZPoy10JzZkINzw1BN9Bw05z0THJi2PsjGDF06tHDPRAdblrBcpIzZrnUWvoJIydn2dhSzXt3V18CRyiK6lTWtsVi1Ri2hub9BBJ+e+1G0ziMTUqX7uYqn+K6D9fWbxWEQVQlgTKuigdSPgv7yi3JPNn0cz3Pur3j+Q9TJk8IIlVSefE6yqAwWLNKotQKGKG9jwOnO0EErDUDimarVbd06YvUfnckmy9STwHKG8EotMG2FqA0qRIuftN32PUZgFJ8AZVqW5ZYLbsv2eNTF06VroDvHNtbJqAb8O9lFpwcRuHSt3y+s/wrzZtSppzz0R2/F2+qoLV3dRiH0F2ZKTKXA5C+YLf+6elY2yt7eFLstfPqedWqeJUcyznWYiAIAgCAIAgCAIAgCAIAgFfXwrUzUq0AGqPlJR3YU2KaaaHIxGl7chfhIJz3PGalUdqeYCsgBdPtAMAQbfaXW2YaX04ieTfcIo3T51+Gfdfr3OqhdzpLD1j2ZT7T2NVFzTfKfFcyfKzD4zyfFvrLS4hzx/uX6/yd0fAreo8PszWtsYnGYdC5pCoo50nqX+GUzvt7+3r+pNZ7PRlJ2846tEfB+0J6lPdZmT4FvW9m+U7XnYxSKztf2q/8o1KlapXqDLmQk5F+0TzBI09byY4zqMM5EcM33TNuZENNCnSN9dLkDXxMnJBkxJzPYcBoDy05yFoiSXRxCIoVdeZPU/pK4b1GTG1YGMEGJzJBsO2sKUw+FoLoHBduWZiABc+olVvkk1zaGENJyjEEix0OmoB/OaJ5B+gvZPh3fDJiKo77qACeJVdAT5m5njxj6TxFL8tJf8A0/2Nq0vDt8dZfQ3PBhmZ3bdlb2pMticlhe7eLX0HQT6E8pk2AIAgCAIAgCAIAgCAIAgCAIBgxeFWopRr2YWJUlW9GUgj0MAxCnVVlswakEsQ196WF7HN7pvpoQOt5AIwxVJlQ1Uai9Q5VWpYMW6d0lSemus8y54RZ3GsoYfdaM6qd3Wp7PKNY7Xdi97d6LCnV6kHdv4OB7p/uA+M8WSueGSxPM6Xdbr7+HkejTq07haaS7HK9sU62GfJiaOXkGtdG/xYaGepbXNK4jzUpZ+vwIlS5dGiKr0X+zbyM3y0UdLsYsRs+m3A+h5/z8pZTZRwwVOL2O4uUsy+HEec1jNdTNxZW1aLLxFpdNMqYwZIMq1L6cZXAOmt2f8ApGEorUbLVCLqOR5eupv5+EzzqSVGz/Z5VqYlab1kZSczFc2bKOJNxp09ZzX16rai5412S7s2o0ed+w77uTRopTp0s1yqZQbBVOhJPIBRy8Jtwy0dtQSl6z1l5v8AY4rmsqtTK2WxNweGWki00GVEAVR0AnonOZoAgCAIAgCAIAgCAIAgCAIAgCAIB8soPEA89eogFfu6tFe5mrg1LkOyh0RuOUkAPlPI2NuZI1gk+atGhXNSn3WKGzoRoL8LhhwPUTxLngVCrLnpNwl3W3wO2lf1ILEtUazj/ZzhWuQhXn3D+AIPwnFVo8UtqblmM0vidtO7oVJJYw2cw2t2HxVPEVCKNV6H/ttSKE+qk3HPlxm1vxe2qU1mSUuqeSZUGptvboR9kdmMdVd7UaiqvBqgCMT0F+M1rcRtKaWZrXtqVhSnJvTQ+9odnsQNKuHYHqBpNaV3RqepNP3kTotLU1vE7CqX7iMT0AN52RqHO6bRabJ7M1KRFSqtmGoXQ28Wtz8JEqmdEFE3DY6V6py0kLHmfsr5mcdxeUreOZv3dX7jaFBzOl9luz/0dS7nNUbVm8uAA5KJhZW1W5rK6rrEV6kf1ZndV4wj4VN+bLLZoFU/SctRSyZFSpplUMTcL9ktcE31sFGk+gPNemhYySBAEAQBAEAQBAEAQBAEAQBAEAQBAEAQDBi8GlRSjrdWtfUg6G41FiLHWAngwNhnRsyOzKKeUUmOjMvunOdVJ4Em99DykDJj+k/08+GcM9wbBWFMg275U8DxvOWrY21XWdOL9yNo1qkfVk/ifBxtO1TJRqOabBWUU2DG54pnADgcbqTwmdPhlnTTUaa19mfqWlcVpYzJn01WgXFM3VymexDDu89SLacxec1XgdlU/Jjy0NIXtePXPmRv+Kw1YB0NJ1N7MuRgbcbFePCcj4DKP+zXkvPX9UbriL2nBGFuydAm5RbeOa3wvH9Kv3o7jTy1J9PpdIE2huKLU6SgZmvkVVJFl4k5RlUcrnnO614Rb0Jc8vxy7y1/wc1a7q1FjZdkfVPCPVyNiBkZHLLTp1GKdF3hAGcga2ta552vPUOXONizkkCAIAgCAIAgCAIAgCAIAgCAIAgCAIAgCAIAgCAIB5aARa2zKLgK1JCFbMBYABuotwMYGWfJ2XSLVGK3NUWcFnKsOmUmw9AIwMkjDUFpqERQqKLBVFgB4CAZYAgCAIAgCAIAgCAIAgCAIAgCAIAgCAIAgCAIAgCAIAgGPEV1pqzuwVFF2Y6AAczASyQl25hza1ZdSAONrk2Ava17kCYxuaMnyxmm+2UXdKaWWmS8PiUe+Rg2U2NjexHIzVNPYo01ufNHG03ZkVwWT3gOWttfWQpxbcU9Vv7CXFpZZiobWouwVXuTwJVwrf4sRlb0Mxhd0J1HTjNOS3WS8qM4x5mtDLQx1Nyyq6kp7wB1XUjX1Uj0M2jOMs4e25Rxa3Rhp7YoNwqqePXlb9R8ZR16aWXJfEt4c+zMuGx1OoSEcEgXI1vY89eUmnWp1M8kk8dnkiUJR9ZYJM0KiAIAgCAIAgCAIAgCAIAgCAIAgCAIAgCAIBX7f/8AT1b2tl58OImFy8UZv2P6GlH/AHI+ZQ0dku9YuFzUzXDHeEFbIwuFF7gArceIng8Etqqo0puFPlxvj8fXr96Hdd1YZlFN5+RI2DtFKaneEqrKjhirZbEG/eAsLWF7nSdPDLqjGVaEpJPxJaNpP4GVzSm1FpacqMIFzV+7mqZxyyHE1L3/ALe7r4Ezlq+Nz3roet+DGN/V1x7cbGseXFLn21Ipr/0yVzFVV2zir/UXk9yEy5rZLXFwCJoqtnRdH0aMHlpLD/Gs6N7Z23yOWrNS8Rtb+RnAYNVNPeDLvwxTd2Cb6oR7/O4a1pjTV5G8uPReXGVnmzvjpgs/BdKn4mduhmp4VDTaqAcwqqqkEg2G7WxsdR3eBkUaMJcGcppNqM2srZtvYiU2rvCemn0LHZaIlJqwUZznu32iA7WBPG09fh8YUbKE1H8qbwt9PmzlruU6zi31IlPbNS7glSQp4D3WOYAEfZIK3sSbg3vOSjxOpKpTT5WqibSjvHCzr37bLU1lbQ5XjKw+vXyJOxsXVeoQ7hlCnQKOIYD3hp108eVtevh11UuI88+yfquO/ZtvPuMrilGm8L65Me+xALKaikpcs1hYgBTotuJzddLc5nCtcekzhKa5YpS9Xvnrnpj3lnCn4cWk8t43MZ2tUI5iynXLo573eW44d0fGc/8AVarUfwNZpylqtMpJ6a7fwaeiwWdc/iS+fUk7FxlSo7Zj3QugtpfNxDaX0Hzndw+rWqw5qr3S/Ljf3vPyMLiEIPEfrn9C5noHOIAgCAIAgCAIAgCAIAgCAIAgCAfFWkGBVgCp0IPA+cDYxVqi0kJy2UclA1LGwA8ST85nUqQo03OWiSyWjFzkkt2UGGrUmbIaCFSxByCpYa945iArgG97W58Z49rXjcVVJ22FLVSaXxfVew7KkHCOFU1XQ9G1Eps7U6aILF2srM5S5775PcUnMRx5nqIfE6kqso2tHnSf4pZS1Xbux6MlFeLPHZEhqlPuMlBC2rEHkUYAhdLXudDpykV+JWlvTp3KhpPqksrvn2iFvVm5U+bY9pYumtRitOmtNwWqNY5zZWZs3lqCDzJnbC8hK4VOK0lHn5vZsYujLw+ZvVPGCDX2sqoV+irub60wGz3NmAsF3YqHQhS3Ma3mFPiUa3qUpSp5xzYWO22c49po7dx3mlIsE2mEdqZSmlJQ+XvWPcVWsQVAFw/U8J2wuYyryt0tYpP2amMqT5FUzuRcJiUyszUEzEKFCOzKRUQk6uAEAAN7DhPMoX1lGjO5VPlw3F6LLfu7nROjWco0+bPUlYfaG7UDIAgXNYZgQvNlze8NfP8ACVhxaVCcadxRdOL0i8pryfYmVqqicoT5n1I1baIJqEUUKm+YlqgJS5S7EIVW5TryE6J30VVqKNFy5dJNcvbO2cvRlI0HyxzPGdkYsZtCllQrSQKFyWqM4KlnNM0xuw12zC19eItxlbi+owjS5abmpp8uEtsLKw/Z09hNOjNuWZYw9STszHUbM6U7Vcth3iwcFgO4x5Z7A3AIPEcJNtc2dKlUqU4cnL60cYkvd9CKtOtKSjJ5zs+hnwm1KrNTG7DK595Q4AUAnNdhYjQDkTebWl3cVZJVKLims5yn9spVo04J8s8vsXE9I5T2CRAEAQBAEAQBAEAQBAEAQBAEAibTwxqUyq2zAqy34XRgwBtyNres57u3VxQlSbxzLBpRqeHNS7FTglxIy0smWkO6Q4XRDxs6ucxAOllHDWcVl6dBxpVYx5YrHMm8vGiwuntyb1vAeZRby+hXYrZlYZ6dqoFRFp1N0qMKqoCBlckbolTY39Os4KVtxCy56NvGMottqTesc911x99jeVWhVxObaa6E7FbPqBUXdli4qBt2QFQuVsLkggBRa46TWtwmXgUKMNeSScs9tc/4Kwulzzk9MrQ+Rsl941PdnKwcNWBTvA08qltcxqABQdLaekWnCZULqo/+OUWlrqsvLXluRUu1OnH+5PIo1cXTBp06QzFi3eVit2N274bLlJJIPvAG2UkTWzjeW0I26ppqOilzYWM9VvkrV8Go3Uct+mOpmq4F3qVAVdVuzZl3dmJRQAua/O/IcJStwlXF7KrWWYcqS1xqvImF14dFRg9ckXDYCs9Il6TBwACjlAXDUlV7FSVBve17DQ8AbzCHB6itJUl+GSm5x6rTbPuLyu4+KpbrGGZvo2IrEK6kAKUzEKlla2Y2DsWcgWFrDiZrO2vL2UI3MYxhF8zw8uTX0RVVKNFN02238iLidjM7vU3IzU7hbopchnc/Vkm3durAEWvpx4UueF1q3jzjJpylos/hkklvjvqty1O5hHkTw9NX1Rj+j1nUBKFRGVafvhSu8p1mcsb1FLBiA17/AGus2urWu5286EF+BPKbxjKSx7cFadSCU1OXrdTPT2XiApdlzuS18xXMS5BZ2CMBpu0VVU3A1NzJhZ14+LcVYqc5pLlTxHlXTLIdam+WEXhLr1yNm4RhVBCMDmU3ysCBmu+diiBgV0ykE3PHpy2trXhdQdGEoU1nmUpJrbTCyzSrUg6TUmm+mEbVPpTzD2CRAEAQBAEAQBAEAQBAEAQBAEAQDyAIAggQSewQeQSIIEBnsA+Rzgk9gg9gCCT/2Q==">
            <a:hlinkClick r:id="rId4"/>
          </p:cNvPr>
          <p:cNvSpPr>
            <a:spLocks noChangeAspect="1" noChangeArrowheads="1"/>
          </p:cNvSpPr>
          <p:nvPr/>
        </p:nvSpPr>
        <p:spPr bwMode="auto">
          <a:xfrm>
            <a:off x="101600"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14803"/>
          <a:stretch/>
        </p:blipFill>
        <p:spPr>
          <a:xfrm>
            <a:off x="4497968" y="8668631"/>
            <a:ext cx="4623729" cy="3939282"/>
          </a:xfrm>
          <a:prstGeom prst="rect">
            <a:avLst/>
          </a:prstGeom>
        </p:spPr>
      </p:pic>
    </p:spTree>
    <p:extLst>
      <p:ext uri="{BB962C8B-B14F-4D97-AF65-F5344CB8AC3E}">
        <p14:creationId xmlns:p14="http://schemas.microsoft.com/office/powerpoint/2010/main" val="18663363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resources1.news.com.au/images/2012/07/23/1226433/340537-andrew-tallon-night-sky-pics.jpg"/>
          <p:cNvPicPr>
            <a:picLocks noChangeAspect="1" noChangeArrowheads="1"/>
          </p:cNvPicPr>
          <p:nvPr/>
        </p:nvPicPr>
        <p:blipFill>
          <a:blip r:embed="rId3"/>
          <a:srcRect/>
          <a:stretch>
            <a:fillRect/>
          </a:stretch>
        </p:blipFill>
        <p:spPr bwMode="auto">
          <a:xfrm>
            <a:off x="0" y="0"/>
            <a:ext cx="24384000" cy="13730069"/>
          </a:xfrm>
          <a:prstGeom prst="rect">
            <a:avLst/>
          </a:prstGeom>
          <a:noFill/>
        </p:spPr>
      </p:pic>
      <p:sp>
        <p:nvSpPr>
          <p:cNvPr id="2" name="Title 1"/>
          <p:cNvSpPr>
            <a:spLocks noGrp="1"/>
          </p:cNvSpPr>
          <p:nvPr>
            <p:ph type="title"/>
          </p:nvPr>
        </p:nvSpPr>
        <p:spPr>
          <a:xfrm>
            <a:off x="944635" y="1910687"/>
            <a:ext cx="22494731" cy="8097672"/>
          </a:xfrm>
          <a:solidFill>
            <a:srgbClr val="555D83">
              <a:alpha val="67000"/>
            </a:srgbClr>
          </a:solidFill>
        </p:spPr>
        <p:txBody>
          <a:bodyPr>
            <a:noAutofit/>
          </a:bodyPr>
          <a:lstStyle/>
          <a:p>
            <a:pPr algn="ctr"/>
            <a:r>
              <a:rPr lang="en-AU" sz="8000" b="1" dirty="0"/>
              <a:t>IBM</a:t>
            </a:r>
            <a:r>
              <a:rPr lang="en-AU" sz="6600" dirty="0">
                <a:solidFill>
                  <a:schemeClr val="bg1"/>
                </a:solidFill>
              </a:rPr>
              <a:t>, </a:t>
            </a:r>
            <a:r>
              <a:rPr lang="en-AU" sz="8000" b="1" dirty="0"/>
              <a:t>NASA</a:t>
            </a:r>
            <a:r>
              <a:rPr lang="en-AU" sz="6600" dirty="0">
                <a:solidFill>
                  <a:schemeClr val="bg1"/>
                </a:solidFill>
              </a:rPr>
              <a:t>, and the </a:t>
            </a:r>
            <a:r>
              <a:rPr lang="en-AU" sz="8000" b="1" dirty="0"/>
              <a:t>SETI</a:t>
            </a:r>
            <a:r>
              <a:rPr lang="en-AU" sz="8000" dirty="0">
                <a:solidFill>
                  <a:schemeClr val="bg1"/>
                </a:solidFill>
              </a:rPr>
              <a:t> </a:t>
            </a:r>
            <a:r>
              <a:rPr lang="en-AU" sz="6600" dirty="0">
                <a:solidFill>
                  <a:schemeClr val="bg1"/>
                </a:solidFill>
              </a:rPr>
              <a:t>Institute are collaborating to analyse complex deep space radio signals using Spark in a </a:t>
            </a:r>
            <a:br>
              <a:rPr lang="en-AU" sz="6600" dirty="0">
                <a:solidFill>
                  <a:schemeClr val="bg1"/>
                </a:solidFill>
              </a:rPr>
            </a:br>
            <a:r>
              <a:rPr lang="en-AU" sz="8000" b="1" dirty="0"/>
              <a:t>hunt for patterns to understand and explain the origin of the universe</a:t>
            </a:r>
            <a:r>
              <a:rPr lang="en-AU" sz="6600" dirty="0">
                <a:solidFill>
                  <a:schemeClr val="bg1"/>
                </a:solidFill>
              </a:rPr>
              <a:t>. Analysing 100 million radio signals. </a:t>
            </a:r>
            <a:endParaRPr lang="en-US" sz="6600" b="1" dirty="0"/>
          </a:p>
        </p:txBody>
      </p:sp>
      <p:pic>
        <p:nvPicPr>
          <p:cNvPr id="2050" name="Picture 2" descr="https://upload.wikimedia.org/wikipedia/commons/thumb/e/e5/NASA_logo.svg/2000px-NASA_logo.svg.png"/>
          <p:cNvPicPr>
            <a:picLocks noChangeAspect="1" noChangeArrowheads="1"/>
          </p:cNvPicPr>
          <p:nvPr/>
        </p:nvPicPr>
        <p:blipFill>
          <a:blip r:embed="rId4"/>
          <a:srcRect/>
          <a:stretch>
            <a:fillRect/>
          </a:stretch>
        </p:blipFill>
        <p:spPr bwMode="auto">
          <a:xfrm>
            <a:off x="20458469" y="10519952"/>
            <a:ext cx="3061792" cy="2533632"/>
          </a:xfrm>
          <a:prstGeom prst="rect">
            <a:avLst/>
          </a:prstGeom>
          <a:noFill/>
        </p:spPr>
      </p:pic>
      <p:pic>
        <p:nvPicPr>
          <p:cNvPr id="2052" name="Picture 4" descr="https://upload.wikimedia.org/wikipedia/en/8/81/SETI_Institute_Logo.png"/>
          <p:cNvPicPr>
            <a:picLocks noChangeAspect="1" noChangeArrowheads="1"/>
          </p:cNvPicPr>
          <p:nvPr/>
        </p:nvPicPr>
        <p:blipFill>
          <a:blip r:embed="rId5"/>
          <a:srcRect/>
          <a:stretch>
            <a:fillRect/>
          </a:stretch>
        </p:blipFill>
        <p:spPr bwMode="auto">
          <a:xfrm>
            <a:off x="16598635" y="10554788"/>
            <a:ext cx="3557707" cy="2368733"/>
          </a:xfrm>
          <a:prstGeom prst="rect">
            <a:avLst/>
          </a:prstGeom>
          <a:noFill/>
        </p:spPr>
      </p:pic>
    </p:spTree>
    <p:extLst>
      <p:ext uri="{BB962C8B-B14F-4D97-AF65-F5344CB8AC3E}">
        <p14:creationId xmlns:p14="http://schemas.microsoft.com/office/powerpoint/2010/main" val="9387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05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sz="6000" dirty="0" smtClean="0"/>
              <a:t>Reference Slide</a:t>
            </a:r>
            <a:endParaRPr lang="en-AU" sz="6000" dirty="0"/>
          </a:p>
        </p:txBody>
      </p:sp>
      <p:sp>
        <p:nvSpPr>
          <p:cNvPr id="4" name="Title 1"/>
          <p:cNvSpPr txBox="1">
            <a:spLocks/>
          </p:cNvSpPr>
          <p:nvPr/>
        </p:nvSpPr>
        <p:spPr bwMode="auto">
          <a:xfrm>
            <a:off x="2658811" y="1151441"/>
            <a:ext cx="15771812" cy="2651125"/>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ctr" anchorCtr="0" compatLnSpc="1">
            <a:prstTxWarp prst="textNoShape">
              <a:avLst/>
            </a:prstTxWarp>
            <a:normAutofit/>
          </a:bodyPr>
          <a:lst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a:lstStyle>
          <a:p>
            <a:r>
              <a:rPr lang="en-AU" altLang="en-US" sz="6000" b="1" dirty="0" smtClean="0">
                <a:solidFill>
                  <a:srgbClr val="92D050"/>
                </a:solidFill>
              </a:rPr>
              <a:t>Brief History of Spark</a:t>
            </a:r>
          </a:p>
        </p:txBody>
      </p:sp>
      <p:sp>
        <p:nvSpPr>
          <p:cNvPr id="5" name="Content Placeholder 2"/>
          <p:cNvSpPr txBox="1">
            <a:spLocks/>
          </p:cNvSpPr>
          <p:nvPr/>
        </p:nvSpPr>
        <p:spPr>
          <a:xfrm>
            <a:off x="1827755" y="4404732"/>
            <a:ext cx="8716962" cy="6477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85000" lnSpcReduction="20000"/>
          </a:bodyPr>
          <a:lst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a:lstStyle>
          <a:p>
            <a:pPr algn="l">
              <a:lnSpc>
                <a:spcPct val="120000"/>
              </a:lnSpc>
              <a:spcBef>
                <a:spcPts val="1200"/>
              </a:spcBef>
            </a:pPr>
            <a:r>
              <a:rPr lang="en-AU" altLang="en-US" sz="4500" dirty="0" smtClean="0">
                <a:solidFill>
                  <a:schemeClr val="bg1"/>
                </a:solidFill>
                <a:latin typeface="Helvetica Neue"/>
              </a:rPr>
              <a:t>2002 </a:t>
            </a:r>
            <a:r>
              <a:rPr lang="en-AU" altLang="en-US" sz="4500" dirty="0" smtClean="0">
                <a:solidFill>
                  <a:schemeClr val="bg1"/>
                </a:solidFill>
              </a:rPr>
              <a:t>–</a:t>
            </a:r>
            <a:r>
              <a:rPr lang="en-AU" altLang="en-US" sz="4500" dirty="0" smtClean="0">
                <a:solidFill>
                  <a:schemeClr val="bg1"/>
                </a:solidFill>
                <a:latin typeface="Helvetica Neue"/>
              </a:rPr>
              <a:t> </a:t>
            </a:r>
            <a:r>
              <a:rPr lang="en-AU" altLang="en-US" sz="4500" dirty="0" err="1" smtClean="0">
                <a:solidFill>
                  <a:schemeClr val="bg1"/>
                </a:solidFill>
                <a:latin typeface="Helvetica Neue"/>
              </a:rPr>
              <a:t>MapReduce</a:t>
            </a:r>
            <a:r>
              <a:rPr lang="en-AU" altLang="en-US" sz="4500" dirty="0" smtClean="0">
                <a:solidFill>
                  <a:schemeClr val="bg1"/>
                </a:solidFill>
                <a:latin typeface="Helvetica Neue"/>
              </a:rPr>
              <a:t> @ Google</a:t>
            </a:r>
          </a:p>
          <a:p>
            <a:pPr algn="l">
              <a:lnSpc>
                <a:spcPct val="120000"/>
              </a:lnSpc>
              <a:spcBef>
                <a:spcPts val="1200"/>
              </a:spcBef>
            </a:pPr>
            <a:r>
              <a:rPr lang="en-AU" altLang="en-US" sz="4500" dirty="0" smtClean="0">
                <a:solidFill>
                  <a:schemeClr val="bg1"/>
                </a:solidFill>
                <a:latin typeface="Helvetica Neue"/>
              </a:rPr>
              <a:t>2004 </a:t>
            </a:r>
            <a:r>
              <a:rPr lang="en-AU" altLang="en-US" sz="4500" dirty="0" smtClean="0">
                <a:solidFill>
                  <a:schemeClr val="bg1"/>
                </a:solidFill>
              </a:rPr>
              <a:t>–</a:t>
            </a:r>
            <a:r>
              <a:rPr lang="en-AU" altLang="en-US" sz="4500" dirty="0" smtClean="0">
                <a:solidFill>
                  <a:schemeClr val="bg1"/>
                </a:solidFill>
                <a:latin typeface="Helvetica Neue"/>
              </a:rPr>
              <a:t> </a:t>
            </a:r>
            <a:r>
              <a:rPr lang="en-AU" altLang="en-US" sz="4500" dirty="0" err="1" smtClean="0">
                <a:solidFill>
                  <a:schemeClr val="bg1"/>
                </a:solidFill>
                <a:latin typeface="Helvetica Neue"/>
              </a:rPr>
              <a:t>MapReduce</a:t>
            </a:r>
            <a:r>
              <a:rPr lang="en-AU" altLang="en-US" sz="4500" dirty="0" smtClean="0">
                <a:solidFill>
                  <a:schemeClr val="bg1"/>
                </a:solidFill>
                <a:latin typeface="Helvetica Neue"/>
              </a:rPr>
              <a:t> paper</a:t>
            </a:r>
          </a:p>
          <a:p>
            <a:pPr algn="l">
              <a:lnSpc>
                <a:spcPct val="120000"/>
              </a:lnSpc>
              <a:spcBef>
                <a:spcPts val="1200"/>
              </a:spcBef>
            </a:pPr>
            <a:r>
              <a:rPr lang="en-AU" altLang="en-US" sz="4500" dirty="0" smtClean="0">
                <a:solidFill>
                  <a:schemeClr val="bg1"/>
                </a:solidFill>
                <a:latin typeface="Helvetica Neue"/>
              </a:rPr>
              <a:t>2006 </a:t>
            </a:r>
            <a:r>
              <a:rPr lang="en-AU" altLang="en-US" sz="4500" dirty="0" smtClean="0">
                <a:solidFill>
                  <a:schemeClr val="bg1"/>
                </a:solidFill>
              </a:rPr>
              <a:t>–</a:t>
            </a:r>
            <a:r>
              <a:rPr lang="en-AU" altLang="en-US" sz="4500" dirty="0" smtClean="0">
                <a:solidFill>
                  <a:schemeClr val="bg1"/>
                </a:solidFill>
                <a:latin typeface="Helvetica Neue"/>
              </a:rPr>
              <a:t> Hadoop @ Yahoo</a:t>
            </a:r>
          </a:p>
          <a:p>
            <a:pPr algn="l">
              <a:lnSpc>
                <a:spcPct val="120000"/>
              </a:lnSpc>
              <a:spcBef>
                <a:spcPts val="1200"/>
              </a:spcBef>
            </a:pPr>
            <a:r>
              <a:rPr lang="en-AU" altLang="en-US" sz="4500" dirty="0" smtClean="0">
                <a:solidFill>
                  <a:schemeClr val="bg1"/>
                </a:solidFill>
                <a:latin typeface="Helvetica Neue"/>
              </a:rPr>
              <a:t>2010 </a:t>
            </a:r>
            <a:r>
              <a:rPr lang="en-AU" altLang="en-US" sz="4500" dirty="0" smtClean="0">
                <a:solidFill>
                  <a:schemeClr val="bg1"/>
                </a:solidFill>
              </a:rPr>
              <a:t>–</a:t>
            </a:r>
            <a:r>
              <a:rPr lang="en-AU" altLang="en-US" sz="4500" dirty="0" smtClean="0">
                <a:solidFill>
                  <a:schemeClr val="bg1"/>
                </a:solidFill>
                <a:latin typeface="Helvetica Neue"/>
              </a:rPr>
              <a:t> Spark paper</a:t>
            </a:r>
          </a:p>
          <a:p>
            <a:pPr algn="l">
              <a:lnSpc>
                <a:spcPct val="120000"/>
              </a:lnSpc>
              <a:spcBef>
                <a:spcPts val="1200"/>
              </a:spcBef>
            </a:pPr>
            <a:r>
              <a:rPr lang="en-AU" altLang="en-US" sz="4500" dirty="0" smtClean="0">
                <a:solidFill>
                  <a:schemeClr val="bg1"/>
                </a:solidFill>
                <a:latin typeface="Helvetica Neue"/>
              </a:rPr>
              <a:t>2011 </a:t>
            </a:r>
            <a:r>
              <a:rPr lang="en-AU" altLang="en-US" sz="4500" dirty="0" smtClean="0">
                <a:solidFill>
                  <a:schemeClr val="bg1"/>
                </a:solidFill>
              </a:rPr>
              <a:t>–</a:t>
            </a:r>
            <a:r>
              <a:rPr lang="en-AU" altLang="en-US" sz="4500" dirty="0" smtClean="0">
                <a:solidFill>
                  <a:schemeClr val="bg1"/>
                </a:solidFill>
                <a:latin typeface="Helvetica Neue"/>
              </a:rPr>
              <a:t> Hadoop 1.0 GA</a:t>
            </a:r>
          </a:p>
          <a:p>
            <a:pPr algn="l">
              <a:lnSpc>
                <a:spcPct val="120000"/>
              </a:lnSpc>
              <a:spcBef>
                <a:spcPts val="1200"/>
              </a:spcBef>
            </a:pPr>
            <a:r>
              <a:rPr lang="en-AU" altLang="en-US" sz="4500" dirty="0" smtClean="0">
                <a:solidFill>
                  <a:schemeClr val="bg1"/>
                </a:solidFill>
                <a:latin typeface="Helvetica Neue"/>
              </a:rPr>
              <a:t>2014 </a:t>
            </a:r>
            <a:r>
              <a:rPr lang="en-AU" altLang="en-US" sz="4500" dirty="0" smtClean="0">
                <a:solidFill>
                  <a:schemeClr val="bg1"/>
                </a:solidFill>
              </a:rPr>
              <a:t>–</a:t>
            </a:r>
            <a:r>
              <a:rPr lang="en-AU" altLang="en-US" sz="4500" dirty="0" smtClean="0">
                <a:solidFill>
                  <a:schemeClr val="bg1"/>
                </a:solidFill>
                <a:latin typeface="Helvetica Neue"/>
              </a:rPr>
              <a:t> Apache Spark top-level</a:t>
            </a:r>
          </a:p>
          <a:p>
            <a:pPr algn="l">
              <a:lnSpc>
                <a:spcPct val="120000"/>
              </a:lnSpc>
              <a:spcBef>
                <a:spcPts val="1200"/>
              </a:spcBef>
            </a:pPr>
            <a:r>
              <a:rPr lang="en-AU" altLang="en-US" sz="4500" dirty="0" smtClean="0">
                <a:solidFill>
                  <a:schemeClr val="bg1"/>
                </a:solidFill>
                <a:latin typeface="Helvetica Neue"/>
              </a:rPr>
              <a:t>2014 </a:t>
            </a:r>
            <a:r>
              <a:rPr lang="en-AU" altLang="en-US" sz="4500" dirty="0" smtClean="0">
                <a:solidFill>
                  <a:schemeClr val="bg1"/>
                </a:solidFill>
              </a:rPr>
              <a:t>–</a:t>
            </a:r>
            <a:r>
              <a:rPr lang="en-AU" altLang="en-US" sz="4500" dirty="0" smtClean="0">
                <a:solidFill>
                  <a:schemeClr val="bg1"/>
                </a:solidFill>
                <a:latin typeface="Helvetica Neue"/>
              </a:rPr>
              <a:t> 1.2.0 release in December</a:t>
            </a:r>
          </a:p>
          <a:p>
            <a:pPr algn="l">
              <a:lnSpc>
                <a:spcPct val="120000"/>
              </a:lnSpc>
              <a:spcBef>
                <a:spcPts val="1200"/>
              </a:spcBef>
            </a:pPr>
            <a:r>
              <a:rPr lang="en-AU" altLang="en-US" sz="4500" dirty="0" smtClean="0">
                <a:solidFill>
                  <a:schemeClr val="bg1"/>
                </a:solidFill>
                <a:latin typeface="Helvetica Neue"/>
              </a:rPr>
              <a:t>2015 </a:t>
            </a:r>
            <a:r>
              <a:rPr lang="en-AU" altLang="en-US" sz="4500" dirty="0" smtClean="0">
                <a:solidFill>
                  <a:schemeClr val="bg1"/>
                </a:solidFill>
              </a:rPr>
              <a:t>–</a:t>
            </a:r>
            <a:r>
              <a:rPr lang="en-AU" altLang="en-US" sz="4500" dirty="0" smtClean="0">
                <a:solidFill>
                  <a:schemeClr val="bg1"/>
                </a:solidFill>
                <a:latin typeface="Helvetica Neue"/>
              </a:rPr>
              <a:t> 1.3.0 release in March</a:t>
            </a:r>
          </a:p>
          <a:p>
            <a:pPr algn="l">
              <a:lnSpc>
                <a:spcPct val="120000"/>
              </a:lnSpc>
              <a:spcBef>
                <a:spcPts val="1200"/>
              </a:spcBef>
            </a:pPr>
            <a:r>
              <a:rPr lang="en-AU" altLang="en-US" sz="4500" dirty="0" smtClean="0">
                <a:solidFill>
                  <a:schemeClr val="bg1"/>
                </a:solidFill>
                <a:latin typeface="Helvetica Neue"/>
              </a:rPr>
              <a:t>2015 </a:t>
            </a:r>
            <a:r>
              <a:rPr lang="en-AU" altLang="en-US" sz="4500" dirty="0" smtClean="0">
                <a:solidFill>
                  <a:schemeClr val="bg1"/>
                </a:solidFill>
              </a:rPr>
              <a:t>–</a:t>
            </a:r>
            <a:r>
              <a:rPr lang="en-AU" altLang="en-US" sz="4500" dirty="0" smtClean="0">
                <a:solidFill>
                  <a:schemeClr val="bg1"/>
                </a:solidFill>
                <a:latin typeface="Helvetica Neue"/>
              </a:rPr>
              <a:t> 1.4.0 release in June</a:t>
            </a:r>
          </a:p>
          <a:p>
            <a:pPr>
              <a:lnSpc>
                <a:spcPct val="130000"/>
              </a:lnSpc>
            </a:pPr>
            <a:endParaRPr lang="en-AU" altLang="en-US" sz="3200" dirty="0">
              <a:latin typeface="Helvetica Neue"/>
            </a:endParaRPr>
          </a:p>
        </p:txBody>
      </p:sp>
      <p:grpSp>
        <p:nvGrpSpPr>
          <p:cNvPr id="6" name="Group 7"/>
          <p:cNvGrpSpPr>
            <a:grpSpLocks/>
          </p:cNvGrpSpPr>
          <p:nvPr/>
        </p:nvGrpSpPr>
        <p:grpSpPr bwMode="auto">
          <a:xfrm>
            <a:off x="15468600" y="2209800"/>
            <a:ext cx="7658100" cy="4673600"/>
            <a:chOff x="4537869" y="744071"/>
            <a:chExt cx="4388367" cy="2702519"/>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1926" y="807354"/>
              <a:ext cx="3601277" cy="22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5212862" y="2971079"/>
              <a:ext cx="3120253" cy="47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87438">
                <a:defRPr sz="5000">
                  <a:solidFill>
                    <a:schemeClr val="tx1"/>
                  </a:solidFill>
                  <a:latin typeface="Helvetica Light"/>
                  <a:ea typeface="Helvetica Light"/>
                  <a:cs typeface="Helvetica Light"/>
                  <a:sym typeface="Helvetica Light"/>
                </a:defRPr>
              </a:lvl1pPr>
              <a:lvl2pPr marL="742950" indent="-285750" defTabSz="1087438">
                <a:defRPr sz="5000">
                  <a:solidFill>
                    <a:schemeClr val="tx1"/>
                  </a:solidFill>
                  <a:latin typeface="Helvetica Light"/>
                  <a:ea typeface="Helvetica Light"/>
                  <a:cs typeface="Helvetica Light"/>
                  <a:sym typeface="Helvetica Light"/>
                </a:defRPr>
              </a:lvl2pPr>
              <a:lvl3pPr marL="1143000" indent="-228600" defTabSz="1087438">
                <a:defRPr sz="5000">
                  <a:solidFill>
                    <a:schemeClr val="tx1"/>
                  </a:solidFill>
                  <a:latin typeface="Helvetica Light"/>
                  <a:ea typeface="Helvetica Light"/>
                  <a:cs typeface="Helvetica Light"/>
                  <a:sym typeface="Helvetica Light"/>
                </a:defRPr>
              </a:lvl3pPr>
              <a:lvl4pPr marL="1600200" indent="-228600" defTabSz="1087438">
                <a:defRPr sz="5000">
                  <a:solidFill>
                    <a:schemeClr val="tx1"/>
                  </a:solidFill>
                  <a:latin typeface="Helvetica Light"/>
                  <a:ea typeface="Helvetica Light"/>
                  <a:cs typeface="Helvetica Light"/>
                  <a:sym typeface="Helvetica Light"/>
                </a:defRPr>
              </a:lvl4pPr>
              <a:lvl5pPr marL="2057400" indent="-228600" defTabSz="1087438">
                <a:defRPr sz="5000">
                  <a:solidFill>
                    <a:schemeClr val="tx1"/>
                  </a:solidFill>
                  <a:latin typeface="Helvetica Light"/>
                  <a:ea typeface="Helvetica Light"/>
                  <a:cs typeface="Helvetica Light"/>
                  <a:sym typeface="Helvetica Light"/>
                </a:defRPr>
              </a:lvl5pPr>
              <a:lvl6pPr marL="25146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algn="ctr" eaLnBrk="1" hangingPunct="1"/>
              <a:r>
                <a:rPr lang="en-US" altLang="en-US" sz="2400" b="0">
                  <a:solidFill>
                    <a:srgbClr val="ED7D31"/>
                  </a:solidFill>
                  <a:latin typeface="Calibri" panose="020F0502020204030204" pitchFamily="34" charset="0"/>
                  <a:cs typeface="Arial" panose="020B0604020202020204" pitchFamily="34" charset="0"/>
                </a:rPr>
                <a:t>Activity for 6 months in 2014</a:t>
              </a:r>
            </a:p>
            <a:p>
              <a:pPr algn="ctr" eaLnBrk="1" hangingPunct="1"/>
              <a:r>
                <a:rPr lang="en-US" altLang="en-US" sz="2400" b="0">
                  <a:solidFill>
                    <a:srgbClr val="ED7D31"/>
                  </a:solidFill>
                  <a:latin typeface="Calibri" panose="020F0502020204030204" pitchFamily="34" charset="0"/>
                  <a:cs typeface="Arial" panose="020B0604020202020204" pitchFamily="34" charset="0"/>
                </a:rPr>
                <a:t>(from Matei Zaharia – 2014 Spark Summit)</a:t>
              </a:r>
            </a:p>
          </p:txBody>
        </p:sp>
        <p:sp>
          <p:nvSpPr>
            <p:cNvPr id="9" name="Rectangle 6"/>
            <p:cNvSpPr/>
            <p:nvPr/>
          </p:nvSpPr>
          <p:spPr>
            <a:xfrm>
              <a:off x="4537869" y="744071"/>
              <a:ext cx="4388367" cy="268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639" eaLnBrk="1" fontAlgn="auto" hangingPunct="1">
                <a:spcBef>
                  <a:spcPts val="0"/>
                </a:spcBef>
                <a:spcAft>
                  <a:spcPts val="0"/>
                </a:spcAft>
                <a:defRPr/>
              </a:pPr>
              <a:endParaRPr lang="en-US" sz="8600" b="0">
                <a:solidFill>
                  <a:prstClr val="white"/>
                </a:solidFill>
              </a:endParaRPr>
            </a:p>
          </p:txBody>
        </p:sp>
      </p:grpSp>
      <p:sp>
        <p:nvSpPr>
          <p:cNvPr id="10" name="Rectangle 10"/>
          <p:cNvSpPr>
            <a:spLocks noChangeArrowheads="1"/>
          </p:cNvSpPr>
          <p:nvPr/>
        </p:nvSpPr>
        <p:spPr bwMode="auto">
          <a:xfrm>
            <a:off x="1671638" y="11060151"/>
            <a:ext cx="13258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000">
                <a:solidFill>
                  <a:schemeClr val="tx1"/>
                </a:solidFill>
                <a:latin typeface="Helvetica Light"/>
                <a:ea typeface="Helvetica Light"/>
                <a:cs typeface="Helvetica Light"/>
                <a:sym typeface="Helvetica Light"/>
              </a:defRPr>
            </a:lvl1pPr>
            <a:lvl2pPr>
              <a:defRPr sz="5000">
                <a:solidFill>
                  <a:schemeClr val="tx1"/>
                </a:solidFill>
                <a:latin typeface="Helvetica Light"/>
                <a:ea typeface="Helvetica Light"/>
                <a:cs typeface="Helvetica Light"/>
                <a:sym typeface="Helvetica Light"/>
              </a:defRPr>
            </a:lvl2pPr>
            <a:lvl3pPr>
              <a:defRPr sz="5000">
                <a:solidFill>
                  <a:schemeClr val="tx1"/>
                </a:solidFill>
                <a:latin typeface="Helvetica Light"/>
                <a:ea typeface="Helvetica Light"/>
                <a:cs typeface="Helvetica Light"/>
                <a:sym typeface="Helvetica Light"/>
              </a:defRPr>
            </a:lvl3pPr>
            <a:lvl4pPr>
              <a:defRPr sz="5000">
                <a:solidFill>
                  <a:schemeClr val="tx1"/>
                </a:solidFill>
                <a:latin typeface="Helvetica Light"/>
                <a:ea typeface="Helvetica Light"/>
                <a:cs typeface="Helvetica Light"/>
                <a:sym typeface="Helvetica Light"/>
              </a:defRPr>
            </a:lvl4pPr>
            <a:lvl5pPr>
              <a:defRPr sz="5000">
                <a:solidFill>
                  <a:schemeClr val="tx1"/>
                </a:solidFill>
                <a:latin typeface="Helvetica Light"/>
                <a:ea typeface="Helvetica Light"/>
                <a:cs typeface="Helvetica Light"/>
                <a:sym typeface="Helvetica Light"/>
              </a:defRPr>
            </a:lvl5pPr>
            <a:lvl6pPr indent="-9144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indent="-9144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indent="-9144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indent="-9144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defTabSz="914400"/>
            <a:r>
              <a:rPr lang="en-US" altLang="en-US" sz="3600" dirty="0">
                <a:solidFill>
                  <a:schemeClr val="bg1"/>
                </a:solidFill>
              </a:rPr>
              <a:t>Spark is most active project in Apache Software Foundation</a:t>
            </a:r>
          </a:p>
          <a:p>
            <a:pPr defTabSz="914400"/>
            <a:r>
              <a:rPr lang="en-US" altLang="en-US" sz="3600" b="0" dirty="0" err="1">
                <a:solidFill>
                  <a:schemeClr val="bg1"/>
                </a:solidFill>
              </a:rPr>
              <a:t>Databricks</a:t>
            </a:r>
            <a:r>
              <a:rPr lang="en-US" altLang="en-US" sz="3600" b="0" dirty="0">
                <a:solidFill>
                  <a:schemeClr val="bg1"/>
                </a:solidFill>
              </a:rPr>
              <a:t> founded by creators of Spark from UC Berkeley’s </a:t>
            </a:r>
            <a:r>
              <a:rPr lang="en-US" altLang="en-US" sz="3600" b="0" dirty="0" err="1">
                <a:solidFill>
                  <a:schemeClr val="bg1"/>
                </a:solidFill>
              </a:rPr>
              <a:t>AMPLab</a:t>
            </a:r>
            <a:endParaRPr lang="en-US" altLang="en-US" sz="3600" b="0" dirty="0">
              <a:solidFill>
                <a:schemeClr val="bg1"/>
              </a:solidFill>
            </a:endParaRP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0" y="7239000"/>
            <a:ext cx="7467600" cy="423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11"/>
          <p:cNvSpPr/>
          <p:nvPr/>
        </p:nvSpPr>
        <p:spPr>
          <a:xfrm>
            <a:off x="15468600" y="7086600"/>
            <a:ext cx="7658100" cy="4649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639" eaLnBrk="1" fontAlgn="auto" hangingPunct="1">
              <a:spcBef>
                <a:spcPts val="0"/>
              </a:spcBef>
              <a:spcAft>
                <a:spcPts val="0"/>
              </a:spcAft>
              <a:defRPr/>
            </a:pPr>
            <a:endParaRPr lang="en-US" sz="8600" b="0">
              <a:solidFill>
                <a:prstClr val="white"/>
              </a:solidFill>
            </a:endParaRPr>
          </a:p>
        </p:txBody>
      </p:sp>
    </p:spTree>
    <p:extLst>
      <p:ext uri="{BB962C8B-B14F-4D97-AF65-F5344CB8AC3E}">
        <p14:creationId xmlns:p14="http://schemas.microsoft.com/office/powerpoint/2010/main" val="421145212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sz="6000" dirty="0" smtClean="0"/>
              <a:t>Why the sudden interest?</a:t>
            </a:r>
            <a:endParaRPr lang="en-AU" sz="6000" dirty="0"/>
          </a:p>
        </p:txBody>
      </p:sp>
      <p:sp>
        <p:nvSpPr>
          <p:cNvPr id="4" name="Content Placeholder 1"/>
          <p:cNvSpPr>
            <a:spLocks noGrp="1"/>
          </p:cNvSpPr>
          <p:nvPr>
            <p:ph type="body" sz="quarter" idx="11"/>
          </p:nvPr>
        </p:nvSpPr>
        <p:spPr>
          <a:xfrm>
            <a:off x="888845" y="1746212"/>
            <a:ext cx="16994188" cy="8734425"/>
          </a:xfrm>
        </p:spPr>
        <p:txBody>
          <a:bodyPr/>
          <a:lstStyle/>
          <a:p>
            <a:r>
              <a:rPr altLang="en-US" b="1" dirty="0">
                <a:solidFill>
                  <a:schemeClr val="accent1">
                    <a:lumMod val="40000"/>
                    <a:lumOff val="60000"/>
                  </a:schemeClr>
                </a:solidFill>
                <a:latin typeface="Helvetica Neue Light"/>
                <a:ea typeface="Helvetica Neue Light"/>
                <a:cs typeface="Helvetica Neue Light"/>
              </a:rPr>
              <a:t>Spark is open </a:t>
            </a:r>
            <a:r>
              <a:rPr altLang="en-US" dirty="0">
                <a:latin typeface="Helvetica Neue Light"/>
                <a:ea typeface="Helvetica Neue Light"/>
                <a:cs typeface="Helvetica Neue Light"/>
              </a:rPr>
              <a:t>so accelerates community innovation</a:t>
            </a:r>
          </a:p>
          <a:p>
            <a:r>
              <a:rPr lang="en-US" altLang="en-US" b="1" dirty="0">
                <a:solidFill>
                  <a:schemeClr val="accent1">
                    <a:lumMod val="40000"/>
                    <a:lumOff val="60000"/>
                  </a:schemeClr>
                </a:solidFill>
                <a:latin typeface="Helvetica Neue Light"/>
                <a:ea typeface="Helvetica Neue Light"/>
                <a:cs typeface="Helvetica Neue Light"/>
              </a:rPr>
              <a:t>Spark is fast </a:t>
            </a:r>
            <a:r>
              <a:rPr lang="en-US" altLang="en-US" dirty="0">
                <a:latin typeface="Helvetica Neue Light"/>
                <a:ea typeface="Helvetica Neue Light"/>
                <a:cs typeface="Helvetica Neue Light"/>
              </a:rPr>
              <a:t>100x faster than Hadoop MapReduce</a:t>
            </a:r>
          </a:p>
          <a:p>
            <a:r>
              <a:rPr altLang="en-US" b="1" dirty="0" smtClean="0">
                <a:solidFill>
                  <a:schemeClr val="accent1">
                    <a:lumMod val="40000"/>
                    <a:lumOff val="60000"/>
                  </a:schemeClr>
                </a:solidFill>
                <a:latin typeface="Helvetica Neue Light"/>
                <a:ea typeface="Helvetica Neue Light"/>
                <a:cs typeface="Helvetica Neue Light"/>
              </a:rPr>
              <a:t>Spark </a:t>
            </a:r>
            <a:r>
              <a:rPr altLang="en-US" b="1" dirty="0">
                <a:solidFill>
                  <a:schemeClr val="accent1">
                    <a:lumMod val="40000"/>
                    <a:lumOff val="60000"/>
                  </a:schemeClr>
                </a:solidFill>
                <a:latin typeface="Helvetica Neue Light"/>
                <a:ea typeface="Helvetica Neue Light"/>
                <a:cs typeface="Helvetica Neue Light"/>
              </a:rPr>
              <a:t>is </a:t>
            </a:r>
            <a:r>
              <a:rPr altLang="en-US" b="1" dirty="0" smtClean="0">
                <a:solidFill>
                  <a:schemeClr val="accent1">
                    <a:lumMod val="40000"/>
                    <a:lumOff val="60000"/>
                  </a:schemeClr>
                </a:solidFill>
                <a:latin typeface="Helvetica Neue Light"/>
                <a:ea typeface="Helvetica Neue Light"/>
                <a:cs typeface="Helvetica Neue Light"/>
              </a:rPr>
              <a:t>about all data </a:t>
            </a:r>
            <a:r>
              <a:rPr altLang="en-US" dirty="0" smtClean="0">
                <a:latin typeface="Helvetica Neue Light"/>
                <a:ea typeface="Helvetica Neue Light"/>
                <a:cs typeface="Helvetica Neue Light"/>
              </a:rPr>
              <a:t>for large scale data processing</a:t>
            </a:r>
            <a:endParaRPr altLang="en-US" dirty="0">
              <a:latin typeface="Helvetica Neue Light"/>
              <a:ea typeface="Helvetica Neue Light"/>
              <a:cs typeface="Helvetica Neue Light"/>
            </a:endParaRPr>
          </a:p>
          <a:p>
            <a:r>
              <a:rPr altLang="en-US" b="1" dirty="0" smtClean="0">
                <a:solidFill>
                  <a:schemeClr val="accent1">
                    <a:lumMod val="40000"/>
                    <a:lumOff val="60000"/>
                  </a:schemeClr>
                </a:solidFill>
                <a:latin typeface="Helvetica Neue Light"/>
                <a:ea typeface="Helvetica Neue Light"/>
                <a:cs typeface="Helvetica Neue Light"/>
              </a:rPr>
              <a:t>Spark </a:t>
            </a:r>
            <a:r>
              <a:rPr altLang="en-US" b="1" dirty="0">
                <a:solidFill>
                  <a:schemeClr val="accent1">
                    <a:lumMod val="40000"/>
                    <a:lumOff val="60000"/>
                  </a:schemeClr>
                </a:solidFill>
                <a:latin typeface="Helvetica Neue Light"/>
                <a:ea typeface="Helvetica Neue Light"/>
                <a:cs typeface="Helvetica Neue Light"/>
              </a:rPr>
              <a:t>supports agile data science </a:t>
            </a:r>
            <a:r>
              <a:rPr altLang="en-US" dirty="0">
                <a:latin typeface="Helvetica Neue Light"/>
                <a:ea typeface="Helvetica Neue Light"/>
                <a:cs typeface="Helvetica Neue Light"/>
              </a:rPr>
              <a:t>to iterate rapidly</a:t>
            </a:r>
          </a:p>
          <a:p>
            <a:r>
              <a:rPr altLang="en-US" b="1" dirty="0">
                <a:solidFill>
                  <a:schemeClr val="accent1">
                    <a:lumMod val="40000"/>
                    <a:lumOff val="60000"/>
                  </a:schemeClr>
                </a:solidFill>
                <a:latin typeface="Helvetica Neue Light"/>
                <a:ea typeface="Helvetica Neue Light"/>
                <a:cs typeface="Helvetica Neue Light"/>
              </a:rPr>
              <a:t>Spark can be integrated </a:t>
            </a:r>
            <a:r>
              <a:rPr altLang="en-US" dirty="0">
                <a:latin typeface="Helvetica Neue Light"/>
                <a:ea typeface="Helvetica Neue Light"/>
                <a:cs typeface="Helvetica Neue Light"/>
              </a:rPr>
              <a:t>with </a:t>
            </a:r>
            <a:r>
              <a:rPr altLang="en-US" dirty="0" smtClean="0">
                <a:latin typeface="Helvetica Neue Light"/>
                <a:ea typeface="Helvetica Neue Light"/>
                <a:cs typeface="Helvetica Neue Light"/>
              </a:rPr>
              <a:t>solutions</a:t>
            </a:r>
            <a:endParaRPr altLang="en-US" dirty="0">
              <a:latin typeface="Helvetica Neue Light"/>
              <a:ea typeface="Helvetica Neue Light"/>
              <a:cs typeface="Helvetica Neue Light"/>
            </a:endParaRPr>
          </a:p>
        </p:txBody>
      </p:sp>
    </p:spTree>
    <p:extLst>
      <p:ext uri="{BB962C8B-B14F-4D97-AF65-F5344CB8AC3E}">
        <p14:creationId xmlns:p14="http://schemas.microsoft.com/office/powerpoint/2010/main" val="369747059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1056724" y="2561162"/>
            <a:ext cx="102657"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solidFill>
                  <a:srgbClr val="FFFFFF"/>
                </a:solidFill>
                <a:latin typeface="Helvetica Neue Light"/>
                <a:ea typeface="Helvetica Neue Light"/>
                <a:cs typeface="Helvetica Neue Light"/>
                <a:sym typeface="Helvetica Neue Light"/>
              </a:defRPr>
            </a:lvl1pPr>
          </a:lstStyle>
          <a:p>
            <a:pPr lvl="0">
              <a:defRPr sz="1800">
                <a:solidFill>
                  <a:srgbClr val="000000"/>
                </a:solidFill>
              </a:defRPr>
            </a:pPr>
            <a:endParaRPr sz="5000" dirty="0">
              <a:solidFill>
                <a:srgbClr val="FFFFFF"/>
              </a:solidFill>
            </a:endParaRPr>
          </a:p>
        </p:txBody>
      </p:sp>
      <p:grpSp>
        <p:nvGrpSpPr>
          <p:cNvPr id="146" name="Group 146"/>
          <p:cNvGrpSpPr/>
          <p:nvPr/>
        </p:nvGrpSpPr>
        <p:grpSpPr>
          <a:xfrm>
            <a:off x="6003709" y="2601123"/>
            <a:ext cx="12376582" cy="10213084"/>
            <a:chOff x="0" y="0"/>
            <a:chExt cx="12376580" cy="10213083"/>
          </a:xfrm>
        </p:grpSpPr>
        <p:sp>
          <p:nvSpPr>
            <p:cNvPr id="121" name="Shape 121"/>
            <p:cNvSpPr/>
            <p:nvPr/>
          </p:nvSpPr>
          <p:spPr>
            <a:xfrm>
              <a:off x="281846" y="0"/>
              <a:ext cx="11812890" cy="1969204"/>
            </a:xfrm>
            <a:prstGeom prst="rect">
              <a:avLst/>
            </a:prstGeom>
            <a:solidFill>
              <a:srgbClr val="959F9F"/>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22" name="Shape 122"/>
            <p:cNvSpPr/>
            <p:nvPr/>
          </p:nvSpPr>
          <p:spPr>
            <a:xfrm>
              <a:off x="669378" y="636113"/>
              <a:ext cx="11037825" cy="6969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4000">
                  <a:solidFill>
                    <a:srgbClr val="FFFFFF"/>
                  </a:solidFill>
                  <a:latin typeface="Helvetica Neue"/>
                  <a:ea typeface="Helvetica Neue"/>
                  <a:cs typeface="Helvetica Neue"/>
                  <a:sym typeface="Helvetica Neue"/>
                </a:defRPr>
              </a:lvl1pPr>
            </a:lstStyle>
            <a:p>
              <a:pPr lvl="0">
                <a:defRPr sz="1800">
                  <a:solidFill>
                    <a:srgbClr val="000000"/>
                  </a:solidFill>
                </a:defRPr>
              </a:pPr>
              <a:r>
                <a:rPr sz="4000">
                  <a:solidFill>
                    <a:srgbClr val="FFFFFF"/>
                  </a:solidFill>
                </a:rPr>
                <a:t>Business Applications and Business Intelligence</a:t>
              </a:r>
            </a:p>
          </p:txBody>
        </p:sp>
        <p:sp>
          <p:nvSpPr>
            <p:cNvPr id="123" name="Shape 123"/>
            <p:cNvSpPr/>
            <p:nvPr/>
          </p:nvSpPr>
          <p:spPr>
            <a:xfrm>
              <a:off x="281846" y="2396157"/>
              <a:ext cx="2803920" cy="3394504"/>
            </a:xfrm>
            <a:prstGeom prst="rect">
              <a:avLst/>
            </a:prstGeom>
            <a:solidFill>
              <a:srgbClr val="02B4A0"/>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24" name="Shape 124"/>
            <p:cNvSpPr/>
            <p:nvPr/>
          </p:nvSpPr>
          <p:spPr>
            <a:xfrm>
              <a:off x="3284836" y="2396157"/>
              <a:ext cx="2803920" cy="3394504"/>
            </a:xfrm>
            <a:prstGeom prst="rect">
              <a:avLst/>
            </a:prstGeom>
            <a:solidFill>
              <a:srgbClr val="02B4A0"/>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25" name="Shape 125"/>
            <p:cNvSpPr/>
            <p:nvPr/>
          </p:nvSpPr>
          <p:spPr>
            <a:xfrm>
              <a:off x="6287825" y="2396157"/>
              <a:ext cx="2803921" cy="3394504"/>
            </a:xfrm>
            <a:prstGeom prst="rect">
              <a:avLst/>
            </a:prstGeom>
            <a:solidFill>
              <a:srgbClr val="02B4A0"/>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26" name="Shape 126"/>
            <p:cNvSpPr/>
            <p:nvPr/>
          </p:nvSpPr>
          <p:spPr>
            <a:xfrm>
              <a:off x="9290815" y="2396157"/>
              <a:ext cx="2803921" cy="3394504"/>
            </a:xfrm>
            <a:prstGeom prst="rect">
              <a:avLst/>
            </a:prstGeom>
            <a:solidFill>
              <a:srgbClr val="02B4A0"/>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27" name="Shape 127"/>
            <p:cNvSpPr/>
            <p:nvPr/>
          </p:nvSpPr>
          <p:spPr>
            <a:xfrm>
              <a:off x="281846" y="5999744"/>
              <a:ext cx="11812890" cy="1969205"/>
            </a:xfrm>
            <a:prstGeom prst="rect">
              <a:avLst/>
            </a:prstGeom>
            <a:solidFill>
              <a:srgbClr val="5596E6"/>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28" name="Shape 128"/>
            <p:cNvSpPr/>
            <p:nvPr/>
          </p:nvSpPr>
          <p:spPr>
            <a:xfrm>
              <a:off x="4526876" y="6635858"/>
              <a:ext cx="3322829" cy="6969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4000">
                  <a:solidFill>
                    <a:srgbClr val="FFFFFF"/>
                  </a:solidFill>
                  <a:latin typeface="Helvetica Neue"/>
                  <a:ea typeface="Helvetica Neue"/>
                  <a:cs typeface="Helvetica Neue"/>
                  <a:sym typeface="Helvetica Neue"/>
                </a:defRPr>
              </a:lvl1pPr>
            </a:lstStyle>
            <a:p>
              <a:pPr lvl="0">
                <a:defRPr sz="1800">
                  <a:solidFill>
                    <a:srgbClr val="000000"/>
                  </a:solidFill>
                </a:defRPr>
              </a:pPr>
              <a:r>
                <a:rPr sz="4000">
                  <a:solidFill>
                    <a:srgbClr val="FFFFFF"/>
                  </a:solidFill>
                </a:rPr>
                <a:t>Apache Spark</a:t>
              </a:r>
            </a:p>
          </p:txBody>
        </p:sp>
        <p:sp>
          <p:nvSpPr>
            <p:cNvPr id="129" name="Shape 129"/>
            <p:cNvSpPr/>
            <p:nvPr/>
          </p:nvSpPr>
          <p:spPr>
            <a:xfrm>
              <a:off x="888024" y="3122063"/>
              <a:ext cx="1591565" cy="1306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l">
                <a:defRPr sz="1800"/>
              </a:pPr>
              <a:r>
                <a:rPr sz="4000">
                  <a:solidFill>
                    <a:srgbClr val="FFFFFF"/>
                  </a:solidFill>
                  <a:latin typeface="Helvetica Neue"/>
                  <a:ea typeface="Helvetica Neue"/>
                  <a:cs typeface="Helvetica Neue"/>
                  <a:sym typeface="Helvetica Neue"/>
                </a:rPr>
                <a:t>Spark</a:t>
              </a:r>
            </a:p>
            <a:p>
              <a:pPr lvl="0" algn="l">
                <a:defRPr sz="1800"/>
              </a:pPr>
              <a:r>
                <a:rPr sz="4000">
                  <a:solidFill>
                    <a:srgbClr val="FFFFFF"/>
                  </a:solidFill>
                  <a:latin typeface="Helvetica Neue"/>
                  <a:ea typeface="Helvetica Neue"/>
                  <a:cs typeface="Helvetica Neue"/>
                  <a:sym typeface="Helvetica Neue"/>
                </a:rPr>
                <a:t>SQL</a:t>
              </a:r>
            </a:p>
          </p:txBody>
        </p:sp>
        <p:sp>
          <p:nvSpPr>
            <p:cNvPr id="130" name="Shape 130"/>
            <p:cNvSpPr/>
            <p:nvPr/>
          </p:nvSpPr>
          <p:spPr>
            <a:xfrm>
              <a:off x="3472167" y="3192212"/>
              <a:ext cx="2429257" cy="1306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l">
                <a:defRPr sz="1800"/>
              </a:pPr>
              <a:r>
                <a:rPr sz="4000">
                  <a:solidFill>
                    <a:srgbClr val="FFFFFF"/>
                  </a:solidFill>
                  <a:latin typeface="Helvetica Neue"/>
                  <a:ea typeface="Helvetica Neue"/>
                  <a:cs typeface="Helvetica Neue"/>
                  <a:sym typeface="Helvetica Neue"/>
                </a:rPr>
                <a:t>Spark</a:t>
              </a:r>
            </a:p>
            <a:p>
              <a:pPr lvl="0" algn="l">
                <a:defRPr sz="1800"/>
              </a:pPr>
              <a:r>
                <a:rPr sz="4000">
                  <a:solidFill>
                    <a:srgbClr val="FFFFFF"/>
                  </a:solidFill>
                  <a:latin typeface="Helvetica Neue"/>
                  <a:ea typeface="Helvetica Neue"/>
                  <a:cs typeface="Helvetica Neue"/>
                  <a:sym typeface="Helvetica Neue"/>
                </a:rPr>
                <a:t>Streaming</a:t>
              </a:r>
            </a:p>
          </p:txBody>
        </p:sp>
        <p:sp>
          <p:nvSpPr>
            <p:cNvPr id="131" name="Shape 131"/>
            <p:cNvSpPr/>
            <p:nvPr/>
          </p:nvSpPr>
          <p:spPr>
            <a:xfrm>
              <a:off x="6531545" y="3192212"/>
              <a:ext cx="2316481" cy="19161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l">
                <a:defRPr sz="1800"/>
              </a:pPr>
              <a:r>
                <a:rPr sz="4000">
                  <a:solidFill>
                    <a:srgbClr val="FFFFFF"/>
                  </a:solidFill>
                  <a:latin typeface="Helvetica Neue"/>
                  <a:ea typeface="Helvetica Neue"/>
                  <a:cs typeface="Helvetica Neue"/>
                  <a:sym typeface="Helvetica Neue"/>
                </a:rPr>
                <a:t>MLlib</a:t>
              </a:r>
            </a:p>
            <a:p>
              <a:pPr lvl="0" algn="l">
                <a:defRPr sz="1800"/>
              </a:pPr>
              <a:r>
                <a:rPr sz="4000">
                  <a:solidFill>
                    <a:srgbClr val="FFFFFF"/>
                  </a:solidFill>
                  <a:latin typeface="Helvetica Neue"/>
                  <a:ea typeface="Helvetica Neue"/>
                  <a:cs typeface="Helvetica Neue"/>
                  <a:sym typeface="Helvetica Neue"/>
                </a:rPr>
                <a:t>(machine</a:t>
              </a:r>
            </a:p>
            <a:p>
              <a:pPr lvl="0" algn="l">
                <a:defRPr sz="1800"/>
              </a:pPr>
              <a:r>
                <a:rPr sz="4000">
                  <a:solidFill>
                    <a:srgbClr val="FFFFFF"/>
                  </a:solidFill>
                  <a:latin typeface="Helvetica Neue"/>
                  <a:ea typeface="Helvetica Neue"/>
                  <a:cs typeface="Helvetica Neue"/>
                  <a:sym typeface="Helvetica Neue"/>
                </a:rPr>
                <a:t>learning)</a:t>
              </a:r>
            </a:p>
          </p:txBody>
        </p:sp>
        <p:sp>
          <p:nvSpPr>
            <p:cNvPr id="132" name="Shape 132"/>
            <p:cNvSpPr/>
            <p:nvPr/>
          </p:nvSpPr>
          <p:spPr>
            <a:xfrm>
              <a:off x="9478147" y="3192212"/>
              <a:ext cx="1835913" cy="6969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4000">
                  <a:solidFill>
                    <a:srgbClr val="FFFFFF"/>
                  </a:solidFill>
                  <a:latin typeface="Helvetica Neue"/>
                  <a:ea typeface="Helvetica Neue"/>
                  <a:cs typeface="Helvetica Neue"/>
                  <a:sym typeface="Helvetica Neue"/>
                </a:defRPr>
              </a:lvl1pPr>
            </a:lstStyle>
            <a:p>
              <a:pPr lvl="0">
                <a:defRPr sz="1800">
                  <a:solidFill>
                    <a:srgbClr val="000000"/>
                  </a:solidFill>
                </a:defRPr>
              </a:pPr>
              <a:r>
                <a:rPr sz="4000">
                  <a:solidFill>
                    <a:srgbClr val="FFFFFF"/>
                  </a:solidFill>
                </a:rPr>
                <a:t>GraphX</a:t>
              </a:r>
            </a:p>
          </p:txBody>
        </p:sp>
        <p:sp>
          <p:nvSpPr>
            <p:cNvPr id="133" name="Shape 133"/>
            <p:cNvSpPr/>
            <p:nvPr/>
          </p:nvSpPr>
          <p:spPr>
            <a:xfrm>
              <a:off x="281846" y="8438307"/>
              <a:ext cx="2803920" cy="1774777"/>
            </a:xfrm>
            <a:prstGeom prst="rect">
              <a:avLst/>
            </a:prstGeom>
            <a:solidFill>
              <a:srgbClr val="959F9F"/>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34" name="Shape 134"/>
            <p:cNvSpPr/>
            <p:nvPr/>
          </p:nvSpPr>
          <p:spPr>
            <a:xfrm>
              <a:off x="3284835" y="8438307"/>
              <a:ext cx="2803921" cy="1774777"/>
            </a:xfrm>
            <a:prstGeom prst="rect">
              <a:avLst/>
            </a:prstGeom>
            <a:solidFill>
              <a:srgbClr val="959F9F"/>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35" name="Shape 135"/>
            <p:cNvSpPr/>
            <p:nvPr/>
          </p:nvSpPr>
          <p:spPr>
            <a:xfrm>
              <a:off x="6287825" y="8438307"/>
              <a:ext cx="2803921" cy="1774777"/>
            </a:xfrm>
            <a:prstGeom prst="rect">
              <a:avLst/>
            </a:prstGeom>
            <a:solidFill>
              <a:srgbClr val="959F9F"/>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36" name="Shape 136"/>
            <p:cNvSpPr/>
            <p:nvPr/>
          </p:nvSpPr>
          <p:spPr>
            <a:xfrm>
              <a:off x="9290815" y="8438307"/>
              <a:ext cx="2803921" cy="1774777"/>
            </a:xfrm>
            <a:prstGeom prst="rect">
              <a:avLst/>
            </a:prstGeom>
            <a:solidFill>
              <a:srgbClr val="959F9F"/>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37" name="Shape 137"/>
            <p:cNvSpPr/>
            <p:nvPr/>
          </p:nvSpPr>
          <p:spPr>
            <a:xfrm>
              <a:off x="714033" y="9049297"/>
              <a:ext cx="1939545" cy="6969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4000">
                  <a:solidFill>
                    <a:srgbClr val="FFFFFF"/>
                  </a:solidFill>
                  <a:latin typeface="Helvetica Neue"/>
                  <a:ea typeface="Helvetica Neue"/>
                  <a:cs typeface="Helvetica Neue"/>
                  <a:sym typeface="Helvetica Neue"/>
                </a:defRPr>
              </a:lvl1pPr>
            </a:lstStyle>
            <a:p>
              <a:pPr lvl="0">
                <a:defRPr sz="1800">
                  <a:solidFill>
                    <a:srgbClr val="000000"/>
                  </a:solidFill>
                </a:defRPr>
              </a:pPr>
              <a:r>
                <a:rPr sz="4000">
                  <a:solidFill>
                    <a:srgbClr val="FFFFFF"/>
                  </a:solidFill>
                </a:rPr>
                <a:t>Hadoop</a:t>
              </a:r>
            </a:p>
          </p:txBody>
        </p:sp>
        <p:sp>
          <p:nvSpPr>
            <p:cNvPr id="138" name="Shape 138"/>
            <p:cNvSpPr/>
            <p:nvPr/>
          </p:nvSpPr>
          <p:spPr>
            <a:xfrm>
              <a:off x="3547605" y="9049297"/>
              <a:ext cx="2278381" cy="6969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4000">
                  <a:solidFill>
                    <a:srgbClr val="FFFFFF"/>
                  </a:solidFill>
                  <a:latin typeface="Helvetica Neue"/>
                  <a:ea typeface="Helvetica Neue"/>
                  <a:cs typeface="Helvetica Neue"/>
                  <a:sym typeface="Helvetica Neue"/>
                </a:defRPr>
              </a:lvl1pPr>
            </a:lstStyle>
            <a:p>
              <a:pPr lvl="0">
                <a:defRPr sz="1800">
                  <a:solidFill>
                    <a:srgbClr val="000000"/>
                  </a:solidFill>
                </a:defRPr>
              </a:pPr>
              <a:r>
                <a:rPr sz="4000">
                  <a:solidFill>
                    <a:srgbClr val="FFFFFF"/>
                  </a:solidFill>
                </a:rPr>
                <a:t>Database</a:t>
              </a:r>
            </a:p>
          </p:txBody>
        </p:sp>
        <p:sp>
          <p:nvSpPr>
            <p:cNvPr id="139" name="Shape 139"/>
            <p:cNvSpPr/>
            <p:nvPr/>
          </p:nvSpPr>
          <p:spPr>
            <a:xfrm>
              <a:off x="6428167" y="9049297"/>
              <a:ext cx="2523237" cy="6969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4000">
                  <a:solidFill>
                    <a:srgbClr val="FFFFFF"/>
                  </a:solidFill>
                  <a:latin typeface="Helvetica Neue"/>
                  <a:ea typeface="Helvetica Neue"/>
                  <a:cs typeface="Helvetica Neue"/>
                  <a:sym typeface="Helvetica Neue"/>
                </a:defRPr>
              </a:lvl1pPr>
            </a:lstStyle>
            <a:p>
              <a:pPr lvl="0">
                <a:defRPr sz="1800">
                  <a:solidFill>
                    <a:srgbClr val="000000"/>
                  </a:solidFill>
                </a:defRPr>
              </a:pPr>
              <a:r>
                <a:rPr sz="4000">
                  <a:solidFill>
                    <a:srgbClr val="FFFFFF"/>
                  </a:solidFill>
                </a:rPr>
                <a:t>Mainframe</a:t>
              </a:r>
            </a:p>
          </p:txBody>
        </p:sp>
        <p:sp>
          <p:nvSpPr>
            <p:cNvPr id="140" name="Shape 140"/>
            <p:cNvSpPr/>
            <p:nvPr/>
          </p:nvSpPr>
          <p:spPr>
            <a:xfrm>
              <a:off x="9431156" y="8744497"/>
              <a:ext cx="2588261" cy="1306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l">
                <a:defRPr sz="1800"/>
              </a:pPr>
              <a:r>
                <a:rPr sz="4000">
                  <a:solidFill>
                    <a:srgbClr val="FFFFFF"/>
                  </a:solidFill>
                  <a:latin typeface="Helvetica Neue"/>
                  <a:ea typeface="Helvetica Neue"/>
                  <a:cs typeface="Helvetica Neue"/>
                  <a:sym typeface="Helvetica Neue"/>
                </a:rPr>
                <a:t>Data-</a:t>
              </a:r>
            </a:p>
            <a:p>
              <a:pPr lvl="0" algn="l">
                <a:defRPr sz="1800"/>
              </a:pPr>
              <a:r>
                <a:rPr sz="4000">
                  <a:solidFill>
                    <a:srgbClr val="FFFFFF"/>
                  </a:solidFill>
                  <a:latin typeface="Helvetica Neue"/>
                  <a:ea typeface="Helvetica Neue"/>
                  <a:cs typeface="Helvetica Neue"/>
                  <a:sym typeface="Helvetica Neue"/>
                </a:rPr>
                <a:t>warehouse</a:t>
              </a:r>
            </a:p>
          </p:txBody>
        </p:sp>
        <p:sp>
          <p:nvSpPr>
            <p:cNvPr id="141" name="Shape 141"/>
            <p:cNvSpPr/>
            <p:nvPr/>
          </p:nvSpPr>
          <p:spPr>
            <a:xfrm>
              <a:off x="0" y="2149166"/>
              <a:ext cx="12376581" cy="6084055"/>
            </a:xfrm>
            <a:prstGeom prst="rect">
              <a:avLst/>
            </a:prstGeom>
            <a:noFill/>
            <a:ln w="38100" cap="flat">
              <a:solidFill>
                <a:srgbClr val="8CD211"/>
              </a:solidFill>
              <a:custDash>
                <a:ds d="200000" sp="200000"/>
              </a:custDash>
              <a:miter lim="400000"/>
            </a:ln>
            <a:effectLst/>
          </p:spPr>
          <p:txBody>
            <a:bodyPr wrap="square" lIns="0" tIns="0" rIns="0" bIns="0" numCol="1" anchor="ctr">
              <a:noAutofit/>
            </a:bodyPr>
            <a:lstStyle/>
            <a:p>
              <a:pPr lvl="0">
                <a:defRPr sz="3200">
                  <a:solidFill>
                    <a:srgbClr val="FFFFFF"/>
                  </a:solidFill>
                </a:defRPr>
              </a:pPr>
              <a:endParaRPr/>
            </a:p>
          </p:txBody>
        </p:sp>
        <p:pic>
          <p:nvPicPr>
            <p:cNvPr id="142" name="pasted-image.pdf"/>
            <p:cNvPicPr/>
            <p:nvPr/>
          </p:nvPicPr>
          <p:blipFill>
            <a:blip r:embed="rId2">
              <a:extLst/>
            </a:blip>
            <a:stretch>
              <a:fillRect/>
            </a:stretch>
          </p:blipFill>
          <p:spPr>
            <a:xfrm>
              <a:off x="1204131" y="7583263"/>
              <a:ext cx="586857" cy="1306577"/>
            </a:xfrm>
            <a:prstGeom prst="rect">
              <a:avLst/>
            </a:prstGeom>
            <a:ln w="12700" cap="flat">
              <a:noFill/>
              <a:miter lim="400000"/>
            </a:ln>
            <a:effectLst/>
          </p:spPr>
        </p:pic>
        <p:pic>
          <p:nvPicPr>
            <p:cNvPr id="143" name="pasted-image.pdf"/>
            <p:cNvPicPr/>
            <p:nvPr/>
          </p:nvPicPr>
          <p:blipFill>
            <a:blip r:embed="rId2">
              <a:extLst/>
            </a:blip>
            <a:stretch>
              <a:fillRect/>
            </a:stretch>
          </p:blipFill>
          <p:spPr>
            <a:xfrm>
              <a:off x="4393367" y="7537777"/>
              <a:ext cx="586857" cy="1306577"/>
            </a:xfrm>
            <a:prstGeom prst="rect">
              <a:avLst/>
            </a:prstGeom>
            <a:ln w="12700" cap="flat">
              <a:noFill/>
              <a:miter lim="400000"/>
            </a:ln>
            <a:effectLst/>
          </p:spPr>
        </p:pic>
        <p:pic>
          <p:nvPicPr>
            <p:cNvPr id="144" name="pasted-image.pdf"/>
            <p:cNvPicPr/>
            <p:nvPr/>
          </p:nvPicPr>
          <p:blipFill>
            <a:blip r:embed="rId2">
              <a:extLst/>
            </a:blip>
            <a:stretch>
              <a:fillRect/>
            </a:stretch>
          </p:blipFill>
          <p:spPr>
            <a:xfrm>
              <a:off x="7396357" y="7537777"/>
              <a:ext cx="586857" cy="1306577"/>
            </a:xfrm>
            <a:prstGeom prst="rect">
              <a:avLst/>
            </a:prstGeom>
            <a:ln w="12700" cap="flat">
              <a:noFill/>
              <a:miter lim="400000"/>
            </a:ln>
            <a:effectLst/>
          </p:spPr>
        </p:pic>
        <p:pic>
          <p:nvPicPr>
            <p:cNvPr id="145" name="pasted-image.pdf"/>
            <p:cNvPicPr/>
            <p:nvPr/>
          </p:nvPicPr>
          <p:blipFill>
            <a:blip r:embed="rId2">
              <a:extLst/>
            </a:blip>
            <a:stretch>
              <a:fillRect/>
            </a:stretch>
          </p:blipFill>
          <p:spPr>
            <a:xfrm>
              <a:off x="10399347" y="7590615"/>
              <a:ext cx="586857" cy="1306577"/>
            </a:xfrm>
            <a:prstGeom prst="rect">
              <a:avLst/>
            </a:prstGeom>
            <a:ln w="12700" cap="flat">
              <a:noFill/>
              <a:miter lim="400000"/>
            </a:ln>
            <a:effectLst/>
          </p:spPr>
        </p:pic>
      </p:grpSp>
      <p:sp>
        <p:nvSpPr>
          <p:cNvPr id="2" name="Text Placeholder 1"/>
          <p:cNvSpPr>
            <a:spLocks noGrp="1"/>
          </p:cNvSpPr>
          <p:nvPr>
            <p:ph type="body" sz="quarter" idx="10"/>
          </p:nvPr>
        </p:nvSpPr>
        <p:spPr/>
        <p:txBody>
          <a:bodyPr/>
          <a:lstStyle/>
          <a:p>
            <a:pPr lvl="0"/>
            <a:r>
              <a:rPr lang="en-AU" sz="6000" dirty="0"/>
              <a:t>Spark processes </a:t>
            </a:r>
            <a:r>
              <a:rPr lang="en-AU" sz="6000" dirty="0" smtClean="0"/>
              <a:t>data from </a:t>
            </a:r>
            <a:r>
              <a:rPr lang="en-AU" sz="6000" dirty="0"/>
              <a:t>ANY </a:t>
            </a:r>
            <a:r>
              <a:rPr lang="en-AU" sz="6000" dirty="0" smtClean="0"/>
              <a:t>source</a:t>
            </a:r>
            <a:endParaRPr lang="en-AU" sz="6000" dirty="0"/>
          </a:p>
        </p:txBody>
      </p:sp>
      <p:sp>
        <p:nvSpPr>
          <p:cNvPr id="3" name="Rectangle 2"/>
          <p:cNvSpPr/>
          <p:nvPr/>
        </p:nvSpPr>
        <p:spPr>
          <a:xfrm>
            <a:off x="869795" y="6305745"/>
            <a:ext cx="4482790" cy="280753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1" name="Picture 2" descr="http://spark.apache.org/docs/latest/img/spark-logo-hd.png"/>
          <p:cNvPicPr>
            <a:picLocks noChangeAspect="1" noChangeArrowheads="1"/>
          </p:cNvPicPr>
          <p:nvPr/>
        </p:nvPicPr>
        <p:blipFill>
          <a:blip r:embed="rId3"/>
          <a:srcRect/>
          <a:stretch>
            <a:fillRect/>
          </a:stretch>
        </p:blipFill>
        <p:spPr bwMode="auto">
          <a:xfrm>
            <a:off x="1491591" y="6677148"/>
            <a:ext cx="3239197" cy="2078699"/>
          </a:xfrm>
          <a:prstGeom prst="rect">
            <a:avLst/>
          </a:prstGeom>
          <a:noFill/>
        </p:spPr>
      </p:pic>
    </p:spTree>
    <p:extLst>
      <p:ext uri="{BB962C8B-B14F-4D97-AF65-F5344CB8AC3E}">
        <p14:creationId xmlns:p14="http://schemas.microsoft.com/office/powerpoint/2010/main" val="7243910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8300" y="3141892"/>
            <a:ext cx="18567400" cy="9093200"/>
          </a:xfrm>
          <a:prstGeom prst="rect">
            <a:avLst/>
          </a:prstGeom>
        </p:spPr>
      </p:pic>
      <p:sp>
        <p:nvSpPr>
          <p:cNvPr id="3" name="Text Placeholder 2"/>
          <p:cNvSpPr>
            <a:spLocks noGrp="1"/>
          </p:cNvSpPr>
          <p:nvPr>
            <p:ph type="body" sz="quarter" idx="10"/>
          </p:nvPr>
        </p:nvSpPr>
        <p:spPr/>
        <p:txBody>
          <a:bodyPr/>
          <a:lstStyle/>
          <a:p>
            <a:pPr lvl="0"/>
            <a:r>
              <a:rPr lang="en-AU" sz="6000" dirty="0"/>
              <a:t>Spark is complementary to Hadoop, but much faster, with in-memory </a:t>
            </a:r>
            <a:r>
              <a:rPr lang="en-AU" sz="6000" dirty="0" smtClean="0"/>
              <a:t>performance</a:t>
            </a:r>
            <a:endParaRPr lang="en-AU" sz="6000" dirty="0"/>
          </a:p>
        </p:txBody>
      </p:sp>
      <p:sp>
        <p:nvSpPr>
          <p:cNvPr id="18" name="Shape 246"/>
          <p:cNvSpPr/>
          <p:nvPr/>
        </p:nvSpPr>
        <p:spPr>
          <a:xfrm rot="16200000">
            <a:off x="1207799" y="6991271"/>
            <a:ext cx="3944740" cy="1036181"/>
          </a:xfrm>
          <a:prstGeom prst="rect">
            <a:avLst/>
          </a:prstGeom>
          <a:solidFill>
            <a:srgbClr val="003F68"/>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defRPr sz="1800"/>
            </a:pPr>
            <a:r>
              <a:rPr lang="en-US" sz="3200" dirty="0" smtClean="0">
                <a:solidFill>
                  <a:schemeClr val="bg1"/>
                </a:solidFill>
                <a:latin typeface="+mn-lt"/>
                <a:cs typeface="Helvetica Neue Medium"/>
              </a:rPr>
              <a:t>Running Time (seconds)</a:t>
            </a:r>
            <a:endParaRPr sz="3200" dirty="0">
              <a:solidFill>
                <a:schemeClr val="bg1"/>
              </a:solidFill>
              <a:latin typeface="+mn-lt"/>
              <a:cs typeface="Helvetica Neue Medium"/>
            </a:endParaRPr>
          </a:p>
        </p:txBody>
      </p:sp>
      <p:sp>
        <p:nvSpPr>
          <p:cNvPr id="19" name="Shape 246"/>
          <p:cNvSpPr/>
          <p:nvPr/>
        </p:nvSpPr>
        <p:spPr>
          <a:xfrm>
            <a:off x="7675760" y="11691353"/>
            <a:ext cx="7373740" cy="543739"/>
          </a:xfrm>
          <a:prstGeom prst="rect">
            <a:avLst/>
          </a:prstGeom>
          <a:solidFill>
            <a:srgbClr val="003F68"/>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defRPr sz="1800"/>
            </a:pPr>
            <a:r>
              <a:rPr lang="en-US" sz="3200" dirty="0" smtClean="0">
                <a:solidFill>
                  <a:schemeClr val="bg1"/>
                </a:solidFill>
                <a:latin typeface="+mn-lt"/>
                <a:cs typeface="Helvetica Neue Medium"/>
              </a:rPr>
              <a:t>Logistic Regression in Hadoop &amp; Spark</a:t>
            </a:r>
            <a:endParaRPr sz="3200" dirty="0">
              <a:solidFill>
                <a:schemeClr val="bg1"/>
              </a:solidFill>
              <a:latin typeface="+mn-lt"/>
              <a:cs typeface="Helvetica Neue Medium"/>
            </a:endParaRPr>
          </a:p>
        </p:txBody>
      </p:sp>
      <p:sp>
        <p:nvSpPr>
          <p:cNvPr id="20" name="Shape 246"/>
          <p:cNvSpPr/>
          <p:nvPr/>
        </p:nvSpPr>
        <p:spPr>
          <a:xfrm>
            <a:off x="8342510" y="9959232"/>
            <a:ext cx="1544440" cy="1036181"/>
          </a:xfrm>
          <a:prstGeom prst="rect">
            <a:avLst/>
          </a:prstGeom>
          <a:solidFill>
            <a:srgbClr val="003F68"/>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defRPr sz="1800"/>
            </a:pPr>
            <a:r>
              <a:rPr lang="en-US" sz="3200" dirty="0" smtClean="0">
                <a:solidFill>
                  <a:schemeClr val="bg1"/>
                </a:solidFill>
                <a:latin typeface="+mn-lt"/>
                <a:cs typeface="Helvetica Neue Medium"/>
              </a:rPr>
              <a:t>Spark</a:t>
            </a:r>
            <a:br>
              <a:rPr lang="en-US" sz="3200" dirty="0" smtClean="0">
                <a:solidFill>
                  <a:schemeClr val="bg1"/>
                </a:solidFill>
                <a:latin typeface="+mn-lt"/>
                <a:cs typeface="Helvetica Neue Medium"/>
              </a:rPr>
            </a:br>
            <a:r>
              <a:rPr lang="en-US" sz="3200" dirty="0" smtClean="0">
                <a:solidFill>
                  <a:schemeClr val="bg1"/>
                </a:solidFill>
                <a:latin typeface="+mn-lt"/>
                <a:cs typeface="Helvetica Neue Medium"/>
              </a:rPr>
              <a:t>0.9</a:t>
            </a:r>
            <a:endParaRPr sz="3200" dirty="0">
              <a:solidFill>
                <a:schemeClr val="bg1"/>
              </a:solidFill>
              <a:latin typeface="+mn-lt"/>
              <a:cs typeface="Helvetica Neue Medium"/>
            </a:endParaRPr>
          </a:p>
        </p:txBody>
      </p:sp>
      <p:sp>
        <p:nvSpPr>
          <p:cNvPr id="21" name="Shape 246"/>
          <p:cNvSpPr/>
          <p:nvPr/>
        </p:nvSpPr>
        <p:spPr>
          <a:xfrm>
            <a:off x="19893160" y="6214459"/>
            <a:ext cx="1544440" cy="1251625"/>
          </a:xfrm>
          <a:prstGeom prst="rect">
            <a:avLst/>
          </a:prstGeom>
          <a:solidFill>
            <a:srgbClr val="003F68"/>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3000">
                <a:latin typeface="Helvetica Neue Light"/>
                <a:ea typeface="Helvetica Neue Light"/>
                <a:cs typeface="Helvetica Neue Light"/>
                <a:sym typeface="Helvetica Neue Light"/>
              </a:defRPr>
            </a:lvl1pPr>
          </a:lstStyle>
          <a:p>
            <a:pPr lvl="0">
              <a:defRPr sz="1800"/>
            </a:pPr>
            <a:r>
              <a:rPr lang="en-US" sz="3200" dirty="0" smtClean="0">
                <a:solidFill>
                  <a:schemeClr val="bg1"/>
                </a:solidFill>
                <a:latin typeface="+mn-lt"/>
                <a:cs typeface="Helvetica Neue Medium"/>
              </a:rPr>
              <a:t>Hadoop</a:t>
            </a:r>
          </a:p>
          <a:p>
            <a:pPr lvl="0">
              <a:defRPr sz="1800"/>
            </a:pPr>
            <a:endParaRPr lang="en-US" sz="1400" dirty="0" smtClean="0">
              <a:solidFill>
                <a:schemeClr val="bg1"/>
              </a:solidFill>
              <a:latin typeface="+mn-lt"/>
              <a:cs typeface="Helvetica Neue Medium"/>
            </a:endParaRPr>
          </a:p>
          <a:p>
            <a:pPr lvl="0" algn="l">
              <a:defRPr sz="1800"/>
            </a:pPr>
            <a:r>
              <a:rPr lang="en-US" sz="3200" dirty="0" smtClean="0">
                <a:solidFill>
                  <a:schemeClr val="bg1"/>
                </a:solidFill>
                <a:latin typeface="+mn-lt"/>
                <a:cs typeface="Helvetica Neue Medium"/>
              </a:rPr>
              <a:t>Spark</a:t>
            </a:r>
            <a:endParaRPr sz="3200" dirty="0">
              <a:solidFill>
                <a:schemeClr val="bg1"/>
              </a:solidFill>
              <a:latin typeface="+mn-lt"/>
              <a:cs typeface="Helvetica Neue Medium"/>
            </a:endParaRPr>
          </a:p>
        </p:txBody>
      </p:sp>
    </p:spTree>
    <p:extLst>
      <p:ext uri="{BB962C8B-B14F-4D97-AF65-F5344CB8AC3E}">
        <p14:creationId xmlns:p14="http://schemas.microsoft.com/office/powerpoint/2010/main" val="4181169641"/>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F68"/>
        </a:solid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5899</TotalTime>
  <Words>3639</Words>
  <Application>Microsoft Office PowerPoint</Application>
  <PresentationFormat>Custom</PresentationFormat>
  <Paragraphs>967</Paragraphs>
  <Slides>51</Slides>
  <Notes>26</Notes>
  <HiddenSlides>1</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art and science of  Discovering what we don’t know from data  Obtaining predictive, actionable insight with analytics     Creating Data Products that have immediate impact       Communicating relevant business stories from results         Learning from decisions to drive business value  </vt:lpstr>
      <vt:lpstr>PowerPoint Presentation</vt:lpstr>
      <vt:lpstr>Disruptive Innovations: Interactive Notebooks and Functional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IBM, NASA, and the SETI Institute are collaborating to analyse complex deep space radio signals using Spark in a  hunt for patterns to understand and explain the origin of the universe. Analysing 100 million radio signals.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choward</dc:creator>
  <cp:lastModifiedBy>IBM_ADMIN</cp:lastModifiedBy>
  <cp:revision>76</cp:revision>
  <dcterms:modified xsi:type="dcterms:W3CDTF">2016-03-13T23:49:36Z</dcterms:modified>
</cp:coreProperties>
</file>