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3.xml" ContentType="application/vnd.openxmlformats-officedocument.presentationml.slideMaster+xml"/>
  <Override PartName="/ppt/theme/theme14.xml" ContentType="application/vnd.openxmlformats-officedocument.them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heme/theme6.xml" ContentType="application/vnd.openxmlformats-officedocument.theme+xml"/>
  <Override PartName="/ppt/theme/theme7.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theme/theme4.xml" ContentType="application/vnd.openxmlformats-officedocument.them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63" r:id="rId1"/>
    <p:sldMasterId id="2147483928" r:id="rId2"/>
    <p:sldMasterId id="2147483960" r:id="rId3"/>
    <p:sldMasterId id="2147483962" r:id="rId4"/>
    <p:sldMasterId id="2147483964" r:id="rId5"/>
    <p:sldMasterId id="2147483966" r:id="rId6"/>
    <p:sldMasterId id="2147483970" r:id="rId7"/>
    <p:sldMasterId id="2147483974" r:id="rId8"/>
    <p:sldMasterId id="2147483976" r:id="rId9"/>
    <p:sldMasterId id="2147483984" r:id="rId10"/>
    <p:sldMasterId id="2147484004" r:id="rId11"/>
    <p:sldMasterId id="2147484006" r:id="rId12"/>
    <p:sldMasterId id="2147484014" r:id="rId13"/>
  </p:sldMasterIdLst>
  <p:notesMasterIdLst>
    <p:notesMasterId r:id="rId29"/>
  </p:notesMasterIdLst>
  <p:handoutMasterIdLst>
    <p:handoutMasterId r:id="rId30"/>
  </p:handoutMasterIdLst>
  <p:sldIdLst>
    <p:sldId id="519" r:id="rId14"/>
    <p:sldId id="485" r:id="rId15"/>
    <p:sldId id="486" r:id="rId16"/>
    <p:sldId id="487" r:id="rId17"/>
    <p:sldId id="488" r:id="rId18"/>
    <p:sldId id="515" r:id="rId19"/>
    <p:sldId id="517" r:id="rId20"/>
    <p:sldId id="490" r:id="rId21"/>
    <p:sldId id="492" r:id="rId22"/>
    <p:sldId id="493" r:id="rId23"/>
    <p:sldId id="497" r:id="rId24"/>
    <p:sldId id="508" r:id="rId25"/>
    <p:sldId id="507" r:id="rId26"/>
    <p:sldId id="512" r:id="rId27"/>
    <p:sldId id="518" r:id="rId28"/>
  </p:sldIdLst>
  <p:sldSz cx="9144000" cy="6858000" type="screen4x3"/>
  <p:notesSz cx="6858000" cy="92900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E1FA"/>
    <a:srgbClr val="FFD7AA"/>
    <a:srgbClr val="DCF0A5"/>
    <a:srgbClr val="E15005"/>
    <a:srgbClr val="FFF096"/>
    <a:srgbClr val="D30502"/>
    <a:srgbClr val="152946"/>
    <a:srgbClr val="B7374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06" y="-96"/>
      </p:cViewPr>
      <p:guideLst>
        <p:guide orient="horz" pos="1047"/>
        <p:guide orient="horz" pos="3946"/>
        <p:guide orient="horz" pos="1189"/>
        <p:guide pos="224"/>
        <p:guide pos="55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930" y="-96"/>
      </p:cViewPr>
      <p:guideLst>
        <p:guide orient="horz" pos="2927"/>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3388" cy="463550"/>
          </a:xfrm>
          <a:prstGeom prst="rect">
            <a:avLst/>
          </a:prstGeom>
          <a:noFill/>
          <a:ln w="9525">
            <a:noFill/>
            <a:miter lim="800000"/>
            <a:headEnd/>
            <a:tailEnd/>
          </a:ln>
          <a:effectLst/>
        </p:spPr>
        <p:txBody>
          <a:bodyPr vert="horz" wrap="square" lIns="91399" tIns="45699" rIns="91399" bIns="45699" numCol="1" anchor="t" anchorCtr="0" compatLnSpc="1">
            <a:prstTxWarp prst="textNoShape">
              <a:avLst/>
            </a:prstTxWarp>
          </a:bodyPr>
          <a:lstStyle>
            <a:lvl1pPr defTabSz="913829">
              <a:defRPr sz="1200">
                <a:latin typeface="Arial" charset="0"/>
                <a:cs typeface="Arial" charset="0"/>
              </a:defRPr>
            </a:lvl1pPr>
          </a:lstStyle>
          <a:p>
            <a:pPr>
              <a:defRPr/>
            </a:pPr>
            <a:endParaRPr lang="en-US"/>
          </a:p>
        </p:txBody>
      </p:sp>
      <p:sp>
        <p:nvSpPr>
          <p:cNvPr id="56323" name="Rectangle 3"/>
          <p:cNvSpPr>
            <a:spLocks noGrp="1" noChangeArrowheads="1"/>
          </p:cNvSpPr>
          <p:nvPr>
            <p:ph type="dt" sz="quarter" idx="1"/>
          </p:nvPr>
        </p:nvSpPr>
        <p:spPr bwMode="auto">
          <a:xfrm>
            <a:off x="3884613" y="0"/>
            <a:ext cx="2971800" cy="463550"/>
          </a:xfrm>
          <a:prstGeom prst="rect">
            <a:avLst/>
          </a:prstGeom>
          <a:noFill/>
          <a:ln w="9525">
            <a:noFill/>
            <a:miter lim="800000"/>
            <a:headEnd/>
            <a:tailEnd/>
          </a:ln>
          <a:effectLst/>
        </p:spPr>
        <p:txBody>
          <a:bodyPr vert="horz" wrap="square" lIns="91399" tIns="45699" rIns="91399" bIns="45699" numCol="1" anchor="t" anchorCtr="0" compatLnSpc="1">
            <a:prstTxWarp prst="textNoShape">
              <a:avLst/>
            </a:prstTxWarp>
          </a:bodyPr>
          <a:lstStyle>
            <a:lvl1pPr algn="r" defTabSz="913829">
              <a:defRPr sz="1200">
                <a:latin typeface="Arial" charset="0"/>
                <a:cs typeface="Arial" charset="0"/>
              </a:defRPr>
            </a:lvl1pPr>
          </a:lstStyle>
          <a:p>
            <a:pPr>
              <a:defRPr/>
            </a:pPr>
            <a:endParaRPr lang="en-US"/>
          </a:p>
        </p:txBody>
      </p:sp>
      <p:sp>
        <p:nvSpPr>
          <p:cNvPr id="56324" name="Rectangle 4"/>
          <p:cNvSpPr>
            <a:spLocks noGrp="1" noChangeArrowheads="1"/>
          </p:cNvSpPr>
          <p:nvPr>
            <p:ph type="ftr" sz="quarter" idx="2"/>
          </p:nvPr>
        </p:nvSpPr>
        <p:spPr bwMode="auto">
          <a:xfrm>
            <a:off x="0" y="8826500"/>
            <a:ext cx="2973388" cy="461963"/>
          </a:xfrm>
          <a:prstGeom prst="rect">
            <a:avLst/>
          </a:prstGeom>
          <a:noFill/>
          <a:ln w="9525">
            <a:noFill/>
            <a:miter lim="800000"/>
            <a:headEnd/>
            <a:tailEnd/>
          </a:ln>
          <a:effectLst/>
        </p:spPr>
        <p:txBody>
          <a:bodyPr vert="horz" wrap="square" lIns="91399" tIns="45699" rIns="91399" bIns="45699" numCol="1" anchor="b" anchorCtr="0" compatLnSpc="1">
            <a:prstTxWarp prst="textNoShape">
              <a:avLst/>
            </a:prstTxWarp>
          </a:bodyPr>
          <a:lstStyle>
            <a:lvl1pPr defTabSz="913829">
              <a:defRPr sz="1200">
                <a:latin typeface="Arial" charset="0"/>
                <a:cs typeface="Arial" charset="0"/>
              </a:defRPr>
            </a:lvl1pPr>
          </a:lstStyle>
          <a:p>
            <a:pPr>
              <a:defRPr/>
            </a:pPr>
            <a:endParaRPr lang="en-US"/>
          </a:p>
        </p:txBody>
      </p:sp>
      <p:sp>
        <p:nvSpPr>
          <p:cNvPr id="56325" name="Rectangle 5"/>
          <p:cNvSpPr>
            <a:spLocks noGrp="1" noChangeArrowheads="1"/>
          </p:cNvSpPr>
          <p:nvPr>
            <p:ph type="sldNum" sz="quarter" idx="3"/>
          </p:nvPr>
        </p:nvSpPr>
        <p:spPr bwMode="auto">
          <a:xfrm>
            <a:off x="3884613" y="8826500"/>
            <a:ext cx="2971800" cy="461963"/>
          </a:xfrm>
          <a:prstGeom prst="rect">
            <a:avLst/>
          </a:prstGeom>
          <a:noFill/>
          <a:ln w="9525">
            <a:noFill/>
            <a:miter lim="800000"/>
            <a:headEnd/>
            <a:tailEnd/>
          </a:ln>
          <a:effectLst/>
        </p:spPr>
        <p:txBody>
          <a:bodyPr vert="horz" wrap="square" lIns="91399" tIns="45699" rIns="91399" bIns="45699" numCol="1" anchor="b" anchorCtr="0" compatLnSpc="1">
            <a:prstTxWarp prst="textNoShape">
              <a:avLst/>
            </a:prstTxWarp>
          </a:bodyPr>
          <a:lstStyle>
            <a:lvl1pPr algn="r" defTabSz="913829">
              <a:defRPr sz="1200">
                <a:latin typeface="Arial" charset="0"/>
                <a:cs typeface="Arial" charset="0"/>
              </a:defRPr>
            </a:lvl1pPr>
          </a:lstStyle>
          <a:p>
            <a:pPr>
              <a:defRPr/>
            </a:pPr>
            <a:fld id="{3680206E-200C-457C-B4F4-0D25AE716701}" type="slidenum">
              <a:rPr lang="en-US"/>
              <a:pPr>
                <a:defRPr/>
              </a:pPr>
              <a:t>‹#›</a:t>
            </a:fld>
            <a:endParaRPr lang="en-US"/>
          </a:p>
        </p:txBody>
      </p:sp>
      <p:sp>
        <p:nvSpPr>
          <p:cNvPr id="11270" name="Text Box 9"/>
          <p:cNvSpPr txBox="1">
            <a:spLocks noChangeArrowheads="1"/>
          </p:cNvSpPr>
          <p:nvPr/>
        </p:nvSpPr>
        <p:spPr bwMode="auto">
          <a:xfrm>
            <a:off x="1549400" y="8823325"/>
            <a:ext cx="3686175" cy="458788"/>
          </a:xfrm>
          <a:prstGeom prst="rect">
            <a:avLst/>
          </a:prstGeom>
          <a:noFill/>
          <a:ln>
            <a:noFill/>
          </a:ln>
          <a:extLst>
            <a:ext uri="{909E8E84-426E-40DD-AFC4-6F175D3DCCD1}"/>
            <a:ext uri="{91240B29-F687-4F45-9708-019B960494DF}"/>
          </a:extLst>
        </p:spPr>
        <p:txBody>
          <a:bodyPr lIns="89977" tIns="44988" rIns="89977" bIns="4498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defRPr/>
            </a:pPr>
            <a:r>
              <a:rPr lang="en-US" sz="800" smtClean="0"/>
              <a:t>© 2009 The Tower Group, Inc.  Needham, MA USA</a:t>
            </a:r>
          </a:p>
          <a:p>
            <a:pPr algn="ctr">
              <a:defRPr/>
            </a:pPr>
            <a:r>
              <a:rPr lang="en-US" sz="800" smtClean="0"/>
              <a:t>May not be reproduced by any means without express permission. All rights reserved.</a:t>
            </a:r>
            <a:endParaRPr lang="en-US" sz="1000" smtClean="0"/>
          </a:p>
        </p:txBody>
      </p:sp>
      <p:pic>
        <p:nvPicPr>
          <p:cNvPr id="28679" name="Picture 10" descr="TG_BlkWht"/>
          <p:cNvPicPr>
            <a:picLocks noChangeAspect="1" noChangeArrowheads="1"/>
          </p:cNvPicPr>
          <p:nvPr/>
        </p:nvPicPr>
        <p:blipFill>
          <a:blip r:embed="rId2"/>
          <a:srcRect/>
          <a:stretch>
            <a:fillRect/>
          </a:stretch>
        </p:blipFill>
        <p:spPr bwMode="auto">
          <a:xfrm>
            <a:off x="71438" y="8593138"/>
            <a:ext cx="984250"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3388" cy="463550"/>
          </a:xfrm>
          <a:prstGeom prst="rect">
            <a:avLst/>
          </a:prstGeom>
          <a:noFill/>
          <a:ln w="9525">
            <a:noFill/>
            <a:miter lim="800000"/>
            <a:headEnd/>
            <a:tailEnd/>
          </a:ln>
          <a:effectLst/>
        </p:spPr>
        <p:txBody>
          <a:bodyPr vert="horz" wrap="square" lIns="92267" tIns="46133" rIns="92267" bIns="46133" numCol="1" anchor="t" anchorCtr="0" compatLnSpc="1">
            <a:prstTxWarp prst="textNoShape">
              <a:avLst/>
            </a:prstTxWarp>
          </a:bodyPr>
          <a:lstStyle>
            <a:lvl1pPr defTabSz="921639">
              <a:defRPr sz="1200">
                <a:latin typeface="Arial" charset="0"/>
                <a:cs typeface="Arial" charset="0"/>
              </a:defRPr>
            </a:lvl1pPr>
          </a:lstStyle>
          <a:p>
            <a:pPr>
              <a:defRPr/>
            </a:pPr>
            <a:endParaRPr lang="en-US"/>
          </a:p>
        </p:txBody>
      </p:sp>
      <p:sp>
        <p:nvSpPr>
          <p:cNvPr id="11267" name="Rectangle 3"/>
          <p:cNvSpPr>
            <a:spLocks noGrp="1" noChangeArrowheads="1"/>
          </p:cNvSpPr>
          <p:nvPr>
            <p:ph type="dt" idx="1"/>
          </p:nvPr>
        </p:nvSpPr>
        <p:spPr bwMode="auto">
          <a:xfrm>
            <a:off x="3884613" y="0"/>
            <a:ext cx="2971800" cy="463550"/>
          </a:xfrm>
          <a:prstGeom prst="rect">
            <a:avLst/>
          </a:prstGeom>
          <a:noFill/>
          <a:ln w="9525">
            <a:noFill/>
            <a:miter lim="800000"/>
            <a:headEnd/>
            <a:tailEnd/>
          </a:ln>
          <a:effectLst/>
        </p:spPr>
        <p:txBody>
          <a:bodyPr vert="horz" wrap="square" lIns="92267" tIns="46133" rIns="92267" bIns="46133" numCol="1" anchor="t" anchorCtr="0" compatLnSpc="1">
            <a:prstTxWarp prst="textNoShape">
              <a:avLst/>
            </a:prstTxWarp>
          </a:bodyPr>
          <a:lstStyle>
            <a:lvl1pPr algn="r" defTabSz="921639">
              <a:defRPr sz="1200">
                <a:latin typeface="Arial" charset="0"/>
                <a:cs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06488" y="696913"/>
            <a:ext cx="4643437" cy="3484562"/>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5800" y="4413250"/>
            <a:ext cx="5486400" cy="4179888"/>
          </a:xfrm>
          <a:prstGeom prst="rect">
            <a:avLst/>
          </a:prstGeom>
          <a:noFill/>
          <a:ln w="9525">
            <a:noFill/>
            <a:miter lim="800000"/>
            <a:headEnd/>
            <a:tailEnd/>
          </a:ln>
          <a:effectLst/>
        </p:spPr>
        <p:txBody>
          <a:bodyPr vert="horz" wrap="square" lIns="92267" tIns="46133" rIns="92267" bIns="461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6500"/>
            <a:ext cx="2973388" cy="461963"/>
          </a:xfrm>
          <a:prstGeom prst="rect">
            <a:avLst/>
          </a:prstGeom>
          <a:noFill/>
          <a:ln w="9525">
            <a:noFill/>
            <a:miter lim="800000"/>
            <a:headEnd/>
            <a:tailEnd/>
          </a:ln>
          <a:effectLst/>
        </p:spPr>
        <p:txBody>
          <a:bodyPr vert="horz" wrap="square" lIns="92267" tIns="46133" rIns="92267" bIns="46133" numCol="1" anchor="b" anchorCtr="0" compatLnSpc="1">
            <a:prstTxWarp prst="textNoShape">
              <a:avLst/>
            </a:prstTxWarp>
          </a:bodyPr>
          <a:lstStyle>
            <a:lvl1pPr defTabSz="921639">
              <a:defRPr sz="1200">
                <a:latin typeface="Arial" charset="0"/>
                <a:cs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3884613" y="8826500"/>
            <a:ext cx="2971800" cy="461963"/>
          </a:xfrm>
          <a:prstGeom prst="rect">
            <a:avLst/>
          </a:prstGeom>
          <a:noFill/>
          <a:ln w="9525">
            <a:noFill/>
            <a:miter lim="800000"/>
            <a:headEnd/>
            <a:tailEnd/>
          </a:ln>
          <a:effectLst/>
        </p:spPr>
        <p:txBody>
          <a:bodyPr vert="horz" wrap="square" lIns="92267" tIns="46133" rIns="92267" bIns="46133" numCol="1" anchor="b" anchorCtr="0" compatLnSpc="1">
            <a:prstTxWarp prst="textNoShape">
              <a:avLst/>
            </a:prstTxWarp>
          </a:bodyPr>
          <a:lstStyle>
            <a:lvl1pPr algn="r" defTabSz="921639">
              <a:defRPr sz="1200">
                <a:latin typeface="Arial" charset="0"/>
                <a:cs typeface="Arial" charset="0"/>
              </a:defRPr>
            </a:lvl1pPr>
          </a:lstStyle>
          <a:p>
            <a:pPr>
              <a:defRPr/>
            </a:pPr>
            <a:fld id="{55B72C6A-B0FD-4631-9F3A-58F6E96F0C5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80"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80"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80"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80"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80"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1108075" y="696913"/>
            <a:ext cx="4643438" cy="3482975"/>
          </a:xfrm>
          <a:ln/>
        </p:spPr>
      </p:sp>
      <p:sp>
        <p:nvSpPr>
          <p:cNvPr id="30722" name="Rectangle 3"/>
          <p:cNvSpPr>
            <a:spLocks noGrp="1" noChangeArrowheads="1"/>
          </p:cNvSpPr>
          <p:nvPr>
            <p:ph type="body" idx="1"/>
          </p:nvPr>
        </p:nvSpPr>
        <p:spPr>
          <a:noFill/>
          <a:ln/>
        </p:spPr>
        <p:txBody>
          <a:bodyPr/>
          <a:lstStyle/>
          <a:p>
            <a:pPr>
              <a:buFontTx/>
              <a:buChar char="•"/>
            </a:pPr>
            <a:endParaRPr lang="en-US" sz="2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txBox="1">
            <a:spLocks noGrp="1" noChangeArrowheads="1"/>
          </p:cNvSpPr>
          <p:nvPr/>
        </p:nvSpPr>
        <p:spPr bwMode="auto">
          <a:xfrm>
            <a:off x="3884613" y="0"/>
            <a:ext cx="2971800" cy="463550"/>
          </a:xfrm>
          <a:prstGeom prst="rect">
            <a:avLst/>
          </a:prstGeom>
          <a:noFill/>
          <a:ln w="9525">
            <a:noFill/>
            <a:miter lim="800000"/>
            <a:headEnd/>
            <a:tailEnd/>
          </a:ln>
        </p:spPr>
        <p:txBody>
          <a:bodyPr lIns="91390" tIns="45694" rIns="91390" bIns="45694"/>
          <a:lstStyle/>
          <a:p>
            <a:pPr algn="r" defTabSz="912813"/>
            <a:fld id="{60FAFC7A-DE32-4367-8EC7-3DB628ED0925}" type="datetime8">
              <a:rPr lang="en-US" sz="1200">
                <a:solidFill>
                  <a:srgbClr val="000000"/>
                </a:solidFill>
                <a:ea typeface="MS PGothic"/>
                <a:cs typeface="MS PGothic"/>
              </a:rPr>
              <a:pPr algn="r" defTabSz="912813"/>
              <a:t>4/11/2012 1:30 PM</a:t>
            </a:fld>
            <a:endParaRPr lang="en-US" sz="1200">
              <a:solidFill>
                <a:srgbClr val="000000"/>
              </a:solidFill>
              <a:ea typeface="MS PGothic"/>
              <a:cs typeface="MS PGothic"/>
            </a:endParaRPr>
          </a:p>
        </p:txBody>
      </p:sp>
      <p:sp>
        <p:nvSpPr>
          <p:cNvPr id="51202" name="Rectangle 6"/>
          <p:cNvSpPr txBox="1">
            <a:spLocks noGrp="1" noChangeArrowheads="1"/>
          </p:cNvSpPr>
          <p:nvPr/>
        </p:nvSpPr>
        <p:spPr bwMode="auto">
          <a:xfrm>
            <a:off x="0" y="8824913"/>
            <a:ext cx="2971800" cy="463550"/>
          </a:xfrm>
          <a:prstGeom prst="rect">
            <a:avLst/>
          </a:prstGeom>
          <a:noFill/>
          <a:ln w="9525">
            <a:noFill/>
            <a:miter lim="800000"/>
            <a:headEnd/>
            <a:tailEnd/>
          </a:ln>
        </p:spPr>
        <p:txBody>
          <a:bodyPr lIns="91390" tIns="45694" rIns="91390" bIns="45694" anchor="b"/>
          <a:lstStyle/>
          <a:p>
            <a:pPr defTabSz="912813"/>
            <a:r>
              <a:rPr lang="en-US" sz="1200">
                <a:solidFill>
                  <a:srgbClr val="000000"/>
                </a:solidFill>
                <a:ea typeface="MS PGothic"/>
                <a:cs typeface="MS PGothic"/>
              </a:rPr>
              <a:t>Goyal_Info_Infra_v01</a:t>
            </a:r>
          </a:p>
        </p:txBody>
      </p:sp>
      <p:sp>
        <p:nvSpPr>
          <p:cNvPr id="51203" name="Slide Image Placeholder 1"/>
          <p:cNvSpPr>
            <a:spLocks noGrp="1" noRot="1" noChangeAspect="1" noTextEdit="1"/>
          </p:cNvSpPr>
          <p:nvPr>
            <p:ph type="sldImg"/>
          </p:nvPr>
        </p:nvSpPr>
        <p:spPr>
          <a:xfrm>
            <a:off x="1144588" y="698500"/>
            <a:ext cx="4570412" cy="3481388"/>
          </a:xfrm>
          <a:ln/>
        </p:spPr>
      </p:sp>
      <p:sp>
        <p:nvSpPr>
          <p:cNvPr id="51204" name="Notes Placeholder 2"/>
          <p:cNvSpPr>
            <a:spLocks noGrp="1"/>
          </p:cNvSpPr>
          <p:nvPr>
            <p:ph type="body" idx="1"/>
          </p:nvPr>
        </p:nvSpPr>
        <p:spPr>
          <a:xfrm>
            <a:off x="685800" y="4413250"/>
            <a:ext cx="5486400" cy="4178300"/>
          </a:xfrm>
          <a:noFill/>
          <a:ln/>
        </p:spPr>
        <p:txBody>
          <a:bodyPr lIns="91390" tIns="45694" rIns="91390" bIns="45694"/>
          <a:lstStyle/>
          <a:p>
            <a:r>
              <a:rPr lang="en-CA" smtClean="0"/>
              <a:t>Today – we have seen the following solutions built on the IBM content analytics platform.  In Healthcare Analytics – with the growth of improved IT in healthcare provider networks and therefore the creation and storage of important medical and administration records electronically, creates a hot bed of opportunity to further exploit that information to do what? To solve key issues like can I improve my quality of care as it related to specific diseases or drug treatment plans?  From the healthcare plan side – Are health plans paying for the most productive and effective treatments for members?</a:t>
            </a:r>
          </a:p>
          <a:p>
            <a:r>
              <a:rPr lang="en-CA" smtClean="0"/>
              <a:t>In manufacturing, like the automotive industry, would an automotive manufacturers like to recognize potential quality concerns from the general public and cross correlate that to their own internal records from call centers and their dealer network.</a:t>
            </a:r>
          </a:p>
          <a:p>
            <a:r>
              <a:rPr lang="en-CA" smtClean="0"/>
              <a:t>Or within the public sector – say advanced crime analytics or intelligence – analyzing police records, 911 calls, detective case files, witness reports, etc to identify trends in crime and take corrective action – whether that through bettern linking key suspects to evidence or optimizing deployment of personnel. </a:t>
            </a:r>
          </a:p>
          <a:p>
            <a:endParaRPr lang="en-CA" smtClean="0"/>
          </a:p>
          <a:p>
            <a:r>
              <a:rPr lang="en-US" smtClean="0"/>
              <a:t>When you understand that 80% of all stored information is unstructured/content, when you realize the growth is out of control — volume has been doubling every 3 years and is expected to grow 44 times by 2020 — you quickly conclude that you can't buy enough storage or deploy enough human beings even just to gain control or better manage all that content.  You can leverage content analytics to assess content to better understand what information matters to your business and must be managed and preserved and what information can be decommissioned.</a:t>
            </a:r>
          </a:p>
          <a:p>
            <a:endParaRPr lang="en-US" smtClean="0"/>
          </a:p>
          <a:p>
            <a:r>
              <a:rPr lang="en-US" smtClean="0"/>
              <a:t>Slides 10-18 will go into a select set of industry-specific use cases and the types of questions you can use to explore possible pain points with customers. I will review a couple but encourage each of you to download the slides and review the slide and slides notes for more detailed information.</a:t>
            </a:r>
          </a:p>
        </p:txBody>
      </p:sp>
      <p:sp>
        <p:nvSpPr>
          <p:cNvPr id="51205" name="Slide Number Placeholder 3"/>
          <p:cNvSpPr txBox="1">
            <a:spLocks noGrp="1"/>
          </p:cNvSpPr>
          <p:nvPr/>
        </p:nvSpPr>
        <p:spPr bwMode="auto">
          <a:xfrm>
            <a:off x="3884613" y="8824913"/>
            <a:ext cx="2971800" cy="463550"/>
          </a:xfrm>
          <a:prstGeom prst="rect">
            <a:avLst/>
          </a:prstGeom>
          <a:noFill/>
          <a:ln w="9525">
            <a:noFill/>
            <a:miter lim="800000"/>
            <a:headEnd/>
            <a:tailEnd/>
          </a:ln>
        </p:spPr>
        <p:txBody>
          <a:bodyPr lIns="91390" tIns="45694" rIns="91390" bIns="45694" anchor="b"/>
          <a:lstStyle/>
          <a:p>
            <a:pPr algn="r" defTabSz="912813"/>
            <a:fld id="{93E62F11-E91F-4F40-A240-67145A7510EB}" type="slidenum">
              <a:rPr lang="en-US" sz="1200">
                <a:solidFill>
                  <a:srgbClr val="000000"/>
                </a:solidFill>
                <a:ea typeface="MS PGothic"/>
                <a:cs typeface="MS PGothic"/>
              </a:rPr>
              <a:pPr algn="r" defTabSz="912813"/>
              <a:t>10</a:t>
            </a:fld>
            <a:endParaRPr lang="en-US" sz="1200">
              <a:solidFill>
                <a:srgbClr val="000000"/>
              </a:solidFill>
              <a:ea typeface="MS PGothic"/>
              <a:cs typeface="MS PGothic"/>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txBox="1">
            <a:spLocks noGrp="1" noChangeArrowheads="1"/>
          </p:cNvSpPr>
          <p:nvPr/>
        </p:nvSpPr>
        <p:spPr bwMode="auto">
          <a:xfrm>
            <a:off x="3884613" y="8823325"/>
            <a:ext cx="2971800" cy="465138"/>
          </a:xfrm>
          <a:prstGeom prst="rect">
            <a:avLst/>
          </a:prstGeom>
          <a:noFill/>
          <a:ln w="9525">
            <a:noFill/>
            <a:miter lim="800000"/>
            <a:headEnd/>
            <a:tailEnd/>
          </a:ln>
        </p:spPr>
        <p:txBody>
          <a:bodyPr lIns="91432" tIns="45716" rIns="91432" bIns="45716" anchor="b"/>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CC371FE-0ABC-4FAF-B4F4-7C7CEA09AFE6}" type="slidenum">
              <a:rPr lang="en-GB" sz="1200" b="1">
                <a:solidFill>
                  <a:srgbClr val="000000"/>
                </a:solidFill>
                <a:ea typeface="MS PGothic"/>
                <a:cs typeface="MS PGothic"/>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11</a:t>
            </a:fld>
            <a:endParaRPr lang="en-GB" sz="1200" b="1">
              <a:solidFill>
                <a:srgbClr val="000000"/>
              </a:solidFill>
              <a:ea typeface="MS PGothic"/>
              <a:cs typeface="MS PGothic"/>
            </a:endParaRPr>
          </a:p>
        </p:txBody>
      </p:sp>
      <p:sp>
        <p:nvSpPr>
          <p:cNvPr id="53251" name="Rectangle 7"/>
          <p:cNvSpPr txBox="1">
            <a:spLocks noGrp="1" noChangeArrowheads="1"/>
          </p:cNvSpPr>
          <p:nvPr/>
        </p:nvSpPr>
        <p:spPr bwMode="auto">
          <a:xfrm>
            <a:off x="3884613" y="8823325"/>
            <a:ext cx="2971800" cy="465138"/>
          </a:xfrm>
          <a:prstGeom prst="rect">
            <a:avLst/>
          </a:prstGeom>
          <a:noFill/>
          <a:ln w="9525">
            <a:noFill/>
            <a:miter lim="800000"/>
            <a:headEnd/>
            <a:tailEnd/>
          </a:ln>
        </p:spPr>
        <p:txBody>
          <a:bodyPr lIns="90464" tIns="45232" rIns="90464" bIns="45232" anchor="b"/>
          <a:lstStyle/>
          <a:p>
            <a:pPr algn="r" defTabSz="903288"/>
            <a:fld id="{47F6047F-EB5D-4E61-A03A-9D8D01FF0D6F}" type="slidenum">
              <a:rPr lang="en-US" sz="1200" b="1">
                <a:solidFill>
                  <a:srgbClr val="000000"/>
                </a:solidFill>
                <a:ea typeface="MS PGothic"/>
                <a:cs typeface="MS PGothic"/>
              </a:rPr>
              <a:pPr algn="r" defTabSz="903288"/>
              <a:t>11</a:t>
            </a:fld>
            <a:endParaRPr lang="en-US" sz="1200" b="1">
              <a:solidFill>
                <a:srgbClr val="000000"/>
              </a:solidFill>
              <a:ea typeface="MS PGothic"/>
              <a:cs typeface="MS PGothic"/>
            </a:endParaRPr>
          </a:p>
        </p:txBody>
      </p:sp>
      <p:sp>
        <p:nvSpPr>
          <p:cNvPr id="53252" name="Rectangle 7"/>
          <p:cNvSpPr txBox="1">
            <a:spLocks noGrp="1" noChangeArrowheads="1"/>
          </p:cNvSpPr>
          <p:nvPr/>
        </p:nvSpPr>
        <p:spPr bwMode="auto">
          <a:xfrm>
            <a:off x="3884613" y="8823325"/>
            <a:ext cx="2971800" cy="465138"/>
          </a:xfrm>
          <a:prstGeom prst="rect">
            <a:avLst/>
          </a:prstGeom>
          <a:noFill/>
          <a:ln w="9525">
            <a:noFill/>
            <a:miter lim="800000"/>
            <a:headEnd/>
            <a:tailEnd/>
          </a:ln>
        </p:spPr>
        <p:txBody>
          <a:bodyPr lIns="90464" tIns="45232" rIns="90464" bIns="45232" anchor="b"/>
          <a:lstStyle/>
          <a:p>
            <a:pPr algn="r" defTabSz="903288"/>
            <a:fld id="{B4ADD5EC-E708-492F-B882-E1CB9F387814}" type="slidenum">
              <a:rPr lang="en-US" sz="1200" b="1">
                <a:solidFill>
                  <a:srgbClr val="000000"/>
                </a:solidFill>
                <a:ea typeface="MS PGothic"/>
                <a:cs typeface="MS PGothic"/>
              </a:rPr>
              <a:pPr algn="r" defTabSz="903288"/>
              <a:t>11</a:t>
            </a:fld>
            <a:endParaRPr lang="en-US" sz="1200" b="1">
              <a:solidFill>
                <a:srgbClr val="000000"/>
              </a:solidFill>
              <a:ea typeface="MS PGothic"/>
              <a:cs typeface="MS PGothic"/>
            </a:endParaRPr>
          </a:p>
        </p:txBody>
      </p:sp>
      <p:sp>
        <p:nvSpPr>
          <p:cNvPr id="53253" name="Rectangle 2"/>
          <p:cNvSpPr>
            <a:spLocks noGrp="1" noRot="1" noChangeAspect="1" noChangeArrowheads="1" noTextEdit="1"/>
          </p:cNvSpPr>
          <p:nvPr>
            <p:ph type="sldImg"/>
          </p:nvPr>
        </p:nvSpPr>
        <p:spPr>
          <a:xfrm>
            <a:off x="833438" y="617538"/>
            <a:ext cx="5264150" cy="3948112"/>
          </a:xfrm>
          <a:ln/>
        </p:spPr>
      </p:sp>
      <p:sp>
        <p:nvSpPr>
          <p:cNvPr id="53254" name="Text Box 3"/>
          <p:cNvSpPr>
            <a:spLocks noGrp="1" noChangeArrowheads="1"/>
          </p:cNvSpPr>
          <p:nvPr>
            <p:ph type="body" idx="1"/>
          </p:nvPr>
        </p:nvSpPr>
        <p:spPr>
          <a:xfrm>
            <a:off x="685800" y="4413250"/>
            <a:ext cx="5484813" cy="4179888"/>
          </a:xfrm>
          <a:noFill/>
          <a:ln/>
        </p:spPr>
        <p:txBody>
          <a:bodyPr wrap="none" lIns="90464" tIns="45232" rIns="90464" bIns="45232" anchor="ctr"/>
          <a:lstStyle/>
          <a:p>
            <a:pPr>
              <a:buFontTx/>
              <a:buChar char="•"/>
            </a:pPr>
            <a:r>
              <a:rPr lang="en-GB" smtClean="0">
                <a:solidFill>
                  <a:srgbClr val="000000"/>
                </a:solidFill>
              </a:rPr>
              <a:t>IBM is building an advanced case management platform that unites content, process and people </a:t>
            </a:r>
          </a:p>
          <a:p>
            <a:pPr>
              <a:buFontTx/>
              <a:buChar char="•"/>
            </a:pPr>
            <a:r>
              <a:rPr lang="en-GB" smtClean="0">
                <a:solidFill>
                  <a:srgbClr val="000000"/>
                </a:solidFill>
              </a:rPr>
              <a:t>Customers can start from investments in any of these capabilities and expand into advanced case</a:t>
            </a:r>
            <a:r>
              <a:rPr lang="en-GB" smtClean="0">
                <a:solidFill>
                  <a:srgbClr val="000600"/>
                </a:solidFill>
              </a:rPr>
              <a:t> management</a:t>
            </a:r>
          </a:p>
          <a:p>
            <a:pPr>
              <a:buFontTx/>
              <a:buChar char="•"/>
            </a:pPr>
            <a:r>
              <a:rPr lang="en-GB" smtClean="0">
                <a:solidFill>
                  <a:srgbClr val="000000"/>
                </a:solidFill>
              </a:rPr>
              <a:t>IBM is delivering optimized case outcomes through analytics, rules, collaboration and social computing</a:t>
            </a:r>
          </a:p>
          <a:p>
            <a:pPr>
              <a:buFontTx/>
              <a:buChar char="•"/>
            </a:pPr>
            <a:r>
              <a:rPr lang="en-GB" smtClean="0">
                <a:solidFill>
                  <a:srgbClr val="000000"/>
                </a:solidFill>
              </a:rPr>
              <a:t>Advanced case management supports work management of structured and unstructured activities</a:t>
            </a:r>
          </a:p>
          <a:p>
            <a:pPr>
              <a:buFontTx/>
              <a:buChar char="•"/>
            </a:pPr>
            <a:r>
              <a:rPr lang="en-GB" smtClean="0">
                <a:solidFill>
                  <a:srgbClr val="000000"/>
                </a:solidFill>
              </a:rPr>
              <a:t>Advanced case management delivers trusted information to the case – both content and structured data</a:t>
            </a:r>
          </a:p>
          <a:p>
            <a:pPr>
              <a:buFontTx/>
              <a:buChar char="•"/>
            </a:pPr>
            <a:r>
              <a:rPr lang="en-GB" smtClean="0">
                <a:solidFill>
                  <a:srgbClr val="000000"/>
                </a:solidFill>
              </a:rPr>
              <a:t>Advanced case management can uniquely manage the entire case lifecycle including retention and governance requirements</a:t>
            </a:r>
          </a:p>
          <a:p>
            <a:pPr>
              <a:buFontTx/>
              <a:buChar char="•"/>
            </a:pPr>
            <a:r>
              <a:rPr lang="en-GB" smtClean="0">
                <a:solidFill>
                  <a:srgbClr val="000000"/>
                </a:solidFill>
              </a:rPr>
              <a:t>IBM has the broadest portfolio of case management capabilities and the most extensive ecosystem of case management solutions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xfrm>
            <a:off x="1143000" y="696913"/>
            <a:ext cx="4570413" cy="3481387"/>
          </a:xfrm>
          <a:ln/>
        </p:spPr>
      </p:sp>
      <p:sp>
        <p:nvSpPr>
          <p:cNvPr id="57346" name="Rectangle 3"/>
          <p:cNvSpPr>
            <a:spLocks noGrp="1" noChangeArrowheads="1"/>
          </p:cNvSpPr>
          <p:nvPr>
            <p:ph type="body" idx="1"/>
          </p:nvPr>
        </p:nvSpPr>
        <p:spPr>
          <a:xfrm>
            <a:off x="685800" y="4413250"/>
            <a:ext cx="5484813" cy="4178300"/>
          </a:xfrm>
          <a:noFill/>
          <a:ln/>
        </p:spPr>
        <p:txBody>
          <a:bodyPr/>
          <a:lstStyle/>
          <a:p>
            <a:r>
              <a:rPr lang="en-GB" smtClean="0"/>
              <a:t>Here are a few use cases that have successfully deployed i2 solutions to counter threat. As you can see – the usage of the solution is VERY broad</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Slide Number Placeholder 3"/>
          <p:cNvSpPr txBox="1">
            <a:spLocks noGrp="1"/>
          </p:cNvSpPr>
          <p:nvPr/>
        </p:nvSpPr>
        <p:spPr bwMode="auto">
          <a:xfrm>
            <a:off x="3884613" y="8823325"/>
            <a:ext cx="2971800" cy="465138"/>
          </a:xfrm>
          <a:prstGeom prst="rect">
            <a:avLst/>
          </a:prstGeom>
          <a:noFill/>
          <a:ln w="9525">
            <a:noFill/>
            <a:miter lim="800000"/>
            <a:headEnd/>
            <a:tailEnd/>
          </a:ln>
        </p:spPr>
        <p:txBody>
          <a:bodyPr anchor="b"/>
          <a:lstStyle/>
          <a:p>
            <a:pPr algn="r"/>
            <a:fld id="{013CAA21-07EE-4F43-BDCA-62A68A22E70D}" type="slidenum">
              <a:rPr lang="en-US" sz="1200">
                <a:solidFill>
                  <a:srgbClr val="000000"/>
                </a:solidFill>
                <a:ea typeface="MS PGothic"/>
                <a:cs typeface="MS PGothic"/>
              </a:rPr>
              <a:pPr algn="r"/>
              <a:t>3</a:t>
            </a:fld>
            <a:endParaRPr lang="en-US" sz="1200">
              <a:solidFill>
                <a:srgbClr val="000000"/>
              </a:solidFill>
              <a:ea typeface="MS PGothic"/>
              <a:cs typeface="MS PGothic"/>
            </a:endParaRPr>
          </a:p>
        </p:txBody>
      </p:sp>
      <p:sp>
        <p:nvSpPr>
          <p:cNvPr id="36867" name="Rectangle 4"/>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solidFill>
            <a:srgbClr val="FFFFFF"/>
          </a:solidFill>
          <a:ln/>
        </p:spPr>
      </p:sp>
      <p:sp>
        <p:nvSpPr>
          <p:cNvPr id="38915" name="Text Box 3"/>
          <p:cNvSpPr>
            <a:spLocks noGrp="1" noChangeArrowheads="1"/>
          </p:cNvSpPr>
          <p:nvPr>
            <p:ph type="body" idx="1"/>
          </p:nvPr>
        </p:nvSpPr>
        <p:spPr>
          <a:noFill/>
          <a:ln/>
        </p:spPr>
        <p:txBody>
          <a:bodyPr wrap="none" lIns="91430" tIns="45715" rIns="91430" bIns="45715"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xfrm>
            <a:off x="1104900" y="696913"/>
            <a:ext cx="4646613" cy="3484562"/>
          </a:xfrm>
          <a:ln/>
        </p:spPr>
      </p:sp>
      <p:sp>
        <p:nvSpPr>
          <p:cNvPr id="409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8075" y="696913"/>
            <a:ext cx="4643438" cy="3482975"/>
          </a:xfrm>
          <a:ln/>
        </p:spPr>
      </p:sp>
      <p:sp>
        <p:nvSpPr>
          <p:cNvPr id="430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xfrm>
            <a:off x="1144588" y="696913"/>
            <a:ext cx="4572000" cy="3482975"/>
          </a:xfrm>
          <a:ln/>
        </p:spPr>
      </p:sp>
      <p:sp>
        <p:nvSpPr>
          <p:cNvPr id="45058" name="Rectangle 3"/>
          <p:cNvSpPr>
            <a:spLocks noGrp="1" noChangeArrowheads="1"/>
          </p:cNvSpPr>
          <p:nvPr>
            <p:ph type="body" idx="1"/>
          </p:nvPr>
        </p:nvSpPr>
        <p:spPr>
          <a:noFill/>
          <a:ln/>
        </p:spPr>
        <p:txBody>
          <a:bodyPr lIns="91432" tIns="45716" rIns="91432" bIns="45716"/>
          <a:lstStyle/>
          <a:p>
            <a:r>
              <a:rPr lang="en-US" smtClean="0"/>
              <a:t>This information is from the IBM 2010 CEO &amp; CFO studies</a:t>
            </a:r>
          </a:p>
          <a:p>
            <a:r>
              <a:rPr lang="en-US" smtClean="0"/>
              <a:t>How do you make better decisions based on information?</a:t>
            </a:r>
          </a:p>
          <a:p>
            <a:r>
              <a:rPr lang="en-US" smtClean="0"/>
              <a:t>Your peers will outperform you if you do not invest in developing the business insights that lead to better decisions</a:t>
            </a:r>
          </a:p>
          <a:p>
            <a:endParaRPr lang="en-US" smtClean="0"/>
          </a:p>
          <a:p>
            <a:r>
              <a:rPr lang="en-US" smtClean="0"/>
              <a:t>Insights to drive better decision. Understanding that decision-makers are making uninformed decisions.</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pPr>
              <a:spcBef>
                <a:spcPct val="0"/>
              </a:spcBef>
            </a:pPr>
            <a:r>
              <a:rPr lang="en-US" smtClean="0"/>
              <a:t>As viewed described by key industry analysts, based on their interactions with their clients and markets, Content Analytics is converging or bridging capabilities from three familiar markets.</a:t>
            </a:r>
          </a:p>
          <a:p>
            <a:pPr>
              <a:spcBef>
                <a:spcPct val="0"/>
              </a:spcBef>
            </a:pPr>
            <a:endParaRPr lang="en-US" smtClean="0"/>
          </a:p>
          <a:p>
            <a:pPr>
              <a:spcBef>
                <a:spcPct val="0"/>
              </a:spcBef>
            </a:pPr>
            <a:r>
              <a:rPr lang="en-US" smtClean="0"/>
              <a:t>The search market is quickly evolving moving towards making unstructured data searchable and improving findability by leveraging the context found in your unstructured content.</a:t>
            </a:r>
          </a:p>
          <a:p>
            <a:pPr>
              <a:spcBef>
                <a:spcPct val="0"/>
              </a:spcBef>
            </a:pPr>
            <a:endParaRPr lang="en-US" smtClean="0"/>
          </a:p>
          <a:p>
            <a:pPr>
              <a:spcBef>
                <a:spcPct val="0"/>
              </a:spcBef>
            </a:pPr>
            <a:r>
              <a:rPr lang="en-US" smtClean="0"/>
              <a:t>Business intelligence is about structured data and structured data lacks context.  BI solutions will be improved by leveraging the context found in unstructured enterprise content.</a:t>
            </a:r>
          </a:p>
          <a:p>
            <a:pPr>
              <a:spcBef>
                <a:spcPct val="0"/>
              </a:spcBef>
            </a:pPr>
            <a:endParaRPr lang="en-US" smtClean="0"/>
          </a:p>
          <a:p>
            <a:pPr>
              <a:spcBef>
                <a:spcPct val="0"/>
              </a:spcBef>
            </a:pPr>
            <a:r>
              <a:rPr lang="en-US" smtClean="0"/>
              <a:t>Text analytics is being leveraged by early adopters to gain competitive advantage and in this early market they are often leveraging one of many niche text analytics tool providers to prove the value</a:t>
            </a:r>
          </a:p>
          <a:p>
            <a:pPr>
              <a:spcBef>
                <a:spcPct val="0"/>
              </a:spcBef>
            </a:pPr>
            <a:endParaRPr lang="en-US" smtClean="0"/>
          </a:p>
          <a:p>
            <a:pPr>
              <a:spcBef>
                <a:spcPct val="0"/>
              </a:spcBef>
            </a:pPr>
            <a:r>
              <a:rPr lang="en-US" smtClean="0"/>
              <a:t>The market is converging towards content analytics.  Gartner is advising every enterprise to understand how content analytic solutions can help answer critical business questions … in other words how can you leverage content analytics to deliver business insights that lead to better business outcomes.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611188"/>
            <a:ext cx="8766175" cy="704850"/>
          </a:xfrm>
        </p:spPr>
        <p:txBody>
          <a:bodyPr/>
          <a:lstStyle/>
          <a:p>
            <a:r>
              <a:rPr lang="en-US"/>
              <a:t>Click to edit Master title style</a:t>
            </a:r>
          </a:p>
        </p:txBody>
      </p:sp>
      <p:sp>
        <p:nvSpPr>
          <p:cNvPr id="3" name="Content Placeholder 2"/>
          <p:cNvSpPr>
            <a:spLocks noGrp="1"/>
          </p:cNvSpPr>
          <p:nvPr>
            <p:ph idx="1"/>
          </p:nvPr>
        </p:nvSpPr>
        <p:spPr>
          <a:xfrm>
            <a:off x="152400" y="1362075"/>
            <a:ext cx="8763000" cy="496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xml"/><Relationship Id="rId4" Type="http://schemas.openxmlformats.org/officeDocument/2006/relationships/image" Target="../media/image3.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0.xml"/><Relationship Id="rId1" Type="http://schemas.openxmlformats.org/officeDocument/2006/relationships/slideLayout" Target="../slideLayouts/slideLayout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xml"/><Relationship Id="rId1" Type="http://schemas.openxmlformats.org/officeDocument/2006/relationships/slideLayout" Target="../slideLayouts/slideLayout10.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7.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TechWeb_landscape_light.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5000"/>
              </a:lnSpc>
              <a:defRPr sz="1200">
                <a:solidFill>
                  <a:srgbClr val="898989"/>
                </a:solidFill>
                <a:latin typeface="Calibri" pitchFamily="-128" charset="0"/>
                <a:cs typeface="Arial" charset="0"/>
              </a:defRPr>
            </a:lvl1pPr>
          </a:lstStyle>
          <a:p>
            <a:pPr>
              <a:defRPr/>
            </a:pPr>
            <a:fld id="{F471A3C1-B327-4A24-9065-9581D04711E4}" type="datetime1">
              <a:rPr lang="en-US"/>
              <a:pPr>
                <a:defRPr/>
              </a:pPr>
              <a:t>4/11/2012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5000"/>
              </a:lnSpc>
              <a:defRPr sz="1200">
                <a:solidFill>
                  <a:srgbClr val="898989"/>
                </a:solidFill>
                <a:latin typeface="Calibri" pitchFamily="-128"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lnSpc>
                <a:spcPct val="95000"/>
              </a:lnSpc>
              <a:defRPr sz="1200">
                <a:solidFill>
                  <a:srgbClr val="898989"/>
                </a:solidFill>
                <a:latin typeface="Calibri" pitchFamily="-128" charset="0"/>
                <a:cs typeface="Arial" charset="0"/>
              </a:defRPr>
            </a:lvl1pPr>
          </a:lstStyle>
          <a:p>
            <a:pPr>
              <a:defRPr/>
            </a:pPr>
            <a:fld id="{4A4BB82B-7704-4D1D-9AAC-1788F1D148A7}" type="slidenum">
              <a:rPr lang="en-US"/>
              <a:pPr>
                <a:defRPr/>
              </a:pPr>
              <a:t>‹#›</a:t>
            </a:fld>
            <a:endParaRPr lang="en-US"/>
          </a:p>
        </p:txBody>
      </p:sp>
      <p:sp>
        <p:nvSpPr>
          <p:cNvPr id="9" name="Rectangle 8"/>
          <p:cNvSpPr/>
          <p:nvPr userDrawn="1"/>
        </p:nvSpPr>
        <p:spPr>
          <a:xfrm>
            <a:off x="144463" y="6400800"/>
            <a:ext cx="3048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grpSp>
        <p:nvGrpSpPr>
          <p:cNvPr id="1033" name="Group 12"/>
          <p:cNvGrpSpPr>
            <a:grpSpLocks/>
          </p:cNvGrpSpPr>
          <p:nvPr userDrawn="1"/>
        </p:nvGrpSpPr>
        <p:grpSpPr bwMode="auto">
          <a:xfrm>
            <a:off x="257175" y="6326188"/>
            <a:ext cx="2784475" cy="415925"/>
            <a:chOff x="256826" y="6158631"/>
            <a:chExt cx="3333746" cy="497734"/>
          </a:xfrm>
        </p:grpSpPr>
        <p:pic>
          <p:nvPicPr>
            <p:cNvPr id="1034" name="Picture 10" descr="BST_CMYK.png"/>
            <p:cNvPicPr>
              <a:picLocks noChangeAspect="1"/>
            </p:cNvPicPr>
            <p:nvPr userDrawn="1"/>
          </p:nvPicPr>
          <p:blipFill>
            <a:blip r:embed="rId3"/>
            <a:srcRect/>
            <a:stretch>
              <a:fillRect/>
            </a:stretch>
          </p:blipFill>
          <p:spPr bwMode="auto">
            <a:xfrm>
              <a:off x="256826" y="6158631"/>
              <a:ext cx="1318949" cy="491569"/>
            </a:xfrm>
            <a:prstGeom prst="rect">
              <a:avLst/>
            </a:prstGeom>
            <a:noFill/>
            <a:ln w="9525">
              <a:noFill/>
              <a:miter lim="800000"/>
              <a:headEnd/>
              <a:tailEnd/>
            </a:ln>
          </p:spPr>
        </p:pic>
        <p:pic>
          <p:nvPicPr>
            <p:cNvPr id="1035" name="Picture 11" descr="I&amp;T_notag.png"/>
            <p:cNvPicPr>
              <a:picLocks noChangeAspect="1"/>
            </p:cNvPicPr>
            <p:nvPr userDrawn="1"/>
          </p:nvPicPr>
          <p:blipFill>
            <a:blip r:embed="rId4"/>
            <a:srcRect/>
            <a:stretch>
              <a:fillRect/>
            </a:stretch>
          </p:blipFill>
          <p:spPr bwMode="auto">
            <a:xfrm>
              <a:off x="1834484" y="6165792"/>
              <a:ext cx="1756088" cy="490573"/>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transition/>
  <p:txStyles>
    <p:titleStyle>
      <a:lvl1pPr algn="ctr" rtl="0" eaLnBrk="0" fontAlgn="base" hangingPunct="0">
        <a:spcBef>
          <a:spcPct val="0"/>
        </a:spcBef>
        <a:spcAft>
          <a:spcPct val="0"/>
        </a:spcAft>
        <a:defRPr sz="4400" kern="1200">
          <a:solidFill>
            <a:schemeClr val="tx1"/>
          </a:solidFill>
          <a:latin typeface="+mj-lt"/>
          <a:ea typeface="ヒラギノ角ゴ Pro W3" pitchFamily="80" charset="-128"/>
          <a:cs typeface="ヒラギノ角ゴ Pro W3" pitchFamily="80" charset="-128"/>
        </a:defRPr>
      </a:lvl1pPr>
      <a:lvl2pPr algn="ctr" rtl="0" eaLnBrk="0" fontAlgn="base" hangingPunct="0">
        <a:spcBef>
          <a:spcPct val="0"/>
        </a:spcBef>
        <a:spcAft>
          <a:spcPct val="0"/>
        </a:spcAft>
        <a:defRPr sz="4400">
          <a:solidFill>
            <a:schemeClr val="tx1"/>
          </a:solidFill>
          <a:latin typeface="Calibri" pitchFamily="34" charset="0"/>
          <a:ea typeface="ヒラギノ角ゴ Pro W3" pitchFamily="80" charset="-128"/>
          <a:cs typeface="ヒラギノ角ゴ Pro W3" pitchFamily="80" charset="-128"/>
        </a:defRPr>
      </a:lvl2pPr>
      <a:lvl3pPr algn="ctr" rtl="0" eaLnBrk="0" fontAlgn="base" hangingPunct="0">
        <a:spcBef>
          <a:spcPct val="0"/>
        </a:spcBef>
        <a:spcAft>
          <a:spcPct val="0"/>
        </a:spcAft>
        <a:defRPr sz="4400">
          <a:solidFill>
            <a:schemeClr val="tx1"/>
          </a:solidFill>
          <a:latin typeface="Calibri" pitchFamily="34" charset="0"/>
          <a:ea typeface="ヒラギノ角ゴ Pro W3" pitchFamily="80" charset="-128"/>
          <a:cs typeface="ヒラギノ角ゴ Pro W3" pitchFamily="80" charset="-128"/>
        </a:defRPr>
      </a:lvl3pPr>
      <a:lvl4pPr algn="ctr" rtl="0" eaLnBrk="0" fontAlgn="base" hangingPunct="0">
        <a:spcBef>
          <a:spcPct val="0"/>
        </a:spcBef>
        <a:spcAft>
          <a:spcPct val="0"/>
        </a:spcAft>
        <a:defRPr sz="4400">
          <a:solidFill>
            <a:schemeClr val="tx1"/>
          </a:solidFill>
          <a:latin typeface="Calibri" pitchFamily="34" charset="0"/>
          <a:ea typeface="ヒラギノ角ゴ Pro W3" pitchFamily="80" charset="-128"/>
          <a:cs typeface="ヒラギノ角ゴ Pro W3" pitchFamily="80" charset="-128"/>
        </a:defRPr>
      </a:lvl4pPr>
      <a:lvl5pPr algn="ctr" rtl="0" eaLnBrk="0" fontAlgn="base" hangingPunct="0">
        <a:spcBef>
          <a:spcPct val="0"/>
        </a:spcBef>
        <a:spcAft>
          <a:spcPct val="0"/>
        </a:spcAft>
        <a:defRPr sz="4400">
          <a:solidFill>
            <a:schemeClr val="tx1"/>
          </a:solidFill>
          <a:latin typeface="Calibri" pitchFamily="34" charset="0"/>
          <a:ea typeface="ヒラギノ角ゴ Pro W3" pitchFamily="80" charset="-128"/>
          <a:cs typeface="ヒラギノ角ゴ Pro W3" pitchFamily="80"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ヒラギノ角ゴ Pro W3" pitchFamily="80" charset="-128"/>
          <a:cs typeface="ヒラギノ角ゴ Pro W3"/>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ヒラギノ角ゴ Pro W3" pitchFamily="80" charset="-128"/>
          <a:cs typeface="ヒラギノ角ゴ Pro W3"/>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80" charset="-128"/>
          <a:cs typeface="ヒラギノ角ゴ Pro W3"/>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80" charset="-128"/>
          <a:cs typeface="ヒラギノ角ゴ Pro 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152400" y="611188"/>
            <a:ext cx="8766175" cy="704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152400" y="1362075"/>
            <a:ext cx="8763000" cy="4962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9" name="Line 25"/>
          <p:cNvSpPr>
            <a:spLocks noChangeShapeType="1"/>
          </p:cNvSpPr>
          <p:nvPr/>
        </p:nvSpPr>
        <p:spPr bwMode="auto">
          <a:xfrm>
            <a:off x="260350" y="549275"/>
            <a:ext cx="8620125" cy="0"/>
          </a:xfrm>
          <a:prstGeom prst="line">
            <a:avLst/>
          </a:prstGeom>
          <a:noFill/>
          <a:ln w="9525">
            <a:solidFill>
              <a:srgbClr val="000000"/>
            </a:solidFill>
            <a:round/>
            <a:headEnd/>
            <a:tailEnd/>
          </a:ln>
          <a:effectLst/>
        </p:spPr>
        <p:txBody>
          <a:bodyPr/>
          <a:lstStyle/>
          <a:p>
            <a:pPr>
              <a:defRPr/>
            </a:pPr>
            <a:endParaRPr lang="en-US" dirty="0">
              <a:solidFill>
                <a:srgbClr val="000000"/>
              </a:solidFill>
              <a:ea typeface="MS PGothic" pitchFamily="34" charset="-128"/>
            </a:endParaRPr>
          </a:p>
        </p:txBody>
      </p:sp>
      <p:sp>
        <p:nvSpPr>
          <p:cNvPr id="15" name="Rectangle 6"/>
          <p:cNvSpPr>
            <a:spLocks noChangeArrowheads="1"/>
          </p:cNvSpPr>
          <p:nvPr/>
        </p:nvSpPr>
        <p:spPr bwMode="black">
          <a:xfrm>
            <a:off x="5859463" y="6462713"/>
            <a:ext cx="3054350" cy="214312"/>
          </a:xfrm>
          <a:prstGeom prst="rect">
            <a:avLst/>
          </a:prstGeom>
          <a:noFill/>
          <a:ln w="9525">
            <a:noFill/>
            <a:miter lim="800000"/>
            <a:headEnd/>
            <a:tailEnd/>
          </a:ln>
          <a:effectLst/>
        </p:spPr>
        <p:txBody>
          <a:bodyPr lIns="92075" tIns="46038" rIns="92075" bIns="46038">
            <a:spAutoFit/>
          </a:bodyPr>
          <a:lstStyle/>
          <a:p>
            <a:pPr algn="r">
              <a:defRPr/>
            </a:pPr>
            <a:r>
              <a:rPr lang="en-US" sz="800" dirty="0">
                <a:solidFill>
                  <a:srgbClr val="FFFFFF"/>
                </a:solidFill>
                <a:ea typeface="MS PGothic" pitchFamily="34" charset="-128"/>
              </a:rPr>
              <a:t>© 2012 IBM Corporation</a:t>
            </a:r>
            <a:endParaRPr lang="en-US" dirty="0">
              <a:solidFill>
                <a:srgbClr val="FFFFFF"/>
              </a:solidFill>
              <a:ea typeface="MS PGothic" pitchFamily="34" charset="-128"/>
            </a:endParaRPr>
          </a:p>
        </p:txBody>
      </p:sp>
      <p:sp>
        <p:nvSpPr>
          <p:cNvPr id="179210" name="Text Box 10"/>
          <p:cNvSpPr txBox="1">
            <a:spLocks noChangeArrowheads="1"/>
          </p:cNvSpPr>
          <p:nvPr userDrawn="1"/>
        </p:nvSpPr>
        <p:spPr bwMode="auto">
          <a:xfrm>
            <a:off x="174625" y="227013"/>
            <a:ext cx="24701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dirty="0">
                <a:solidFill>
                  <a:srgbClr val="FFFFFF"/>
                </a:solidFill>
                <a:ea typeface="MS PGothic" pitchFamily="34" charset="-128"/>
              </a:rPr>
              <a:t>IBM Industry Solutions</a:t>
            </a:r>
          </a:p>
        </p:txBody>
      </p:sp>
      <p:pic>
        <p:nvPicPr>
          <p:cNvPr id="18439" name="Picture 42" descr="ibm_sp_lockup_western-3-02"/>
          <p:cNvPicPr>
            <a:picLocks noChangeAspect="1" noChangeArrowheads="1"/>
          </p:cNvPicPr>
          <p:nvPr userDrawn="1"/>
        </p:nvPicPr>
        <p:blipFill>
          <a:blip r:embed="rId3"/>
          <a:srcRect/>
          <a:stretch>
            <a:fillRect/>
          </a:stretch>
        </p:blipFill>
        <p:spPr bwMode="auto">
          <a:xfrm>
            <a:off x="7708900" y="49213"/>
            <a:ext cx="1444625"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3" r:id="rId1"/>
  </p:sldLayoutIdLst>
  <p:txStyles>
    <p:titleStyle>
      <a:lvl1pPr algn="l" rtl="0" eaLnBrk="0" fontAlgn="base" hangingPunct="0">
        <a:spcBef>
          <a:spcPct val="0"/>
        </a:spcBef>
        <a:spcAft>
          <a:spcPct val="0"/>
        </a:spcAft>
        <a:defRPr sz="2200">
          <a:solidFill>
            <a:srgbClr val="003E69"/>
          </a:solidFill>
          <a:latin typeface="+mj-lt"/>
          <a:ea typeface="+mj-ea"/>
          <a:cs typeface="+mj-cs"/>
        </a:defRPr>
      </a:lvl1pPr>
      <a:lvl2pPr algn="l" rtl="0" eaLnBrk="0" fontAlgn="base" hangingPunct="0">
        <a:spcBef>
          <a:spcPct val="0"/>
        </a:spcBef>
        <a:spcAft>
          <a:spcPct val="0"/>
        </a:spcAft>
        <a:defRPr sz="2200">
          <a:solidFill>
            <a:srgbClr val="003E69"/>
          </a:solidFill>
          <a:latin typeface="Arial" charset="0"/>
        </a:defRPr>
      </a:lvl2pPr>
      <a:lvl3pPr algn="l" rtl="0" eaLnBrk="0" fontAlgn="base" hangingPunct="0">
        <a:spcBef>
          <a:spcPct val="0"/>
        </a:spcBef>
        <a:spcAft>
          <a:spcPct val="0"/>
        </a:spcAft>
        <a:defRPr sz="2200">
          <a:solidFill>
            <a:srgbClr val="003E69"/>
          </a:solidFill>
          <a:latin typeface="Arial" charset="0"/>
        </a:defRPr>
      </a:lvl3pPr>
      <a:lvl4pPr algn="l" rtl="0" eaLnBrk="0" fontAlgn="base" hangingPunct="0">
        <a:spcBef>
          <a:spcPct val="0"/>
        </a:spcBef>
        <a:spcAft>
          <a:spcPct val="0"/>
        </a:spcAft>
        <a:defRPr sz="2200">
          <a:solidFill>
            <a:srgbClr val="003E69"/>
          </a:solidFill>
          <a:latin typeface="Arial" charset="0"/>
        </a:defRPr>
      </a:lvl4pPr>
      <a:lvl5pPr algn="l" rtl="0" eaLnBrk="0" fontAlgn="base" hangingPunct="0">
        <a:spcBef>
          <a:spcPct val="0"/>
        </a:spcBef>
        <a:spcAft>
          <a:spcPct val="0"/>
        </a:spcAft>
        <a:defRPr sz="2200">
          <a:solidFill>
            <a:srgbClr val="003E69"/>
          </a:solidFill>
          <a:latin typeface="Arial" charset="0"/>
        </a:defRPr>
      </a:lvl5pPr>
      <a:lvl6pPr marL="457200" algn="l" rtl="0" eaLnBrk="0" fontAlgn="base" hangingPunct="0">
        <a:spcBef>
          <a:spcPct val="0"/>
        </a:spcBef>
        <a:spcAft>
          <a:spcPct val="0"/>
        </a:spcAft>
        <a:defRPr sz="2200">
          <a:solidFill>
            <a:srgbClr val="003E69"/>
          </a:solidFill>
          <a:latin typeface="Arial" charset="0"/>
        </a:defRPr>
      </a:lvl6pPr>
      <a:lvl7pPr marL="914400" algn="l" rtl="0" eaLnBrk="0" fontAlgn="base" hangingPunct="0">
        <a:spcBef>
          <a:spcPct val="0"/>
        </a:spcBef>
        <a:spcAft>
          <a:spcPct val="0"/>
        </a:spcAft>
        <a:defRPr sz="2200">
          <a:solidFill>
            <a:srgbClr val="003E69"/>
          </a:solidFill>
          <a:latin typeface="Arial" charset="0"/>
        </a:defRPr>
      </a:lvl7pPr>
      <a:lvl8pPr marL="1371600" algn="l" rtl="0" eaLnBrk="0" fontAlgn="base" hangingPunct="0">
        <a:spcBef>
          <a:spcPct val="0"/>
        </a:spcBef>
        <a:spcAft>
          <a:spcPct val="0"/>
        </a:spcAft>
        <a:defRPr sz="2200">
          <a:solidFill>
            <a:srgbClr val="003E69"/>
          </a:solidFill>
          <a:latin typeface="Arial" charset="0"/>
        </a:defRPr>
      </a:lvl8pPr>
      <a:lvl9pPr marL="1828800" algn="l" rtl="0" eaLnBrk="0" fontAlgn="base" hangingPunct="0">
        <a:spcBef>
          <a:spcPct val="0"/>
        </a:spcBef>
        <a:spcAft>
          <a:spcPct val="0"/>
        </a:spcAft>
        <a:defRPr sz="2200">
          <a:solidFill>
            <a:srgbClr val="003E69"/>
          </a:solidFill>
          <a:latin typeface="Arial" charset="0"/>
        </a:defRPr>
      </a:lvl9pPr>
    </p:titleStyle>
    <p:bodyStyle>
      <a:lvl1pPr marL="171450" indent="-1714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73088" indent="-230188" algn="l" rtl="0" eaLnBrk="0" fontAlgn="base" hangingPunct="0">
        <a:spcBef>
          <a:spcPct val="20000"/>
        </a:spcBef>
        <a:spcAft>
          <a:spcPct val="0"/>
        </a:spcAft>
        <a:buClr>
          <a:schemeClr val="tx1"/>
        </a:buClr>
        <a:buFont typeface="Arial" charset="0"/>
        <a:buChar char="–"/>
        <a:defRPr sz="1600">
          <a:solidFill>
            <a:schemeClr val="tx1"/>
          </a:solidFill>
          <a:latin typeface="+mn-lt"/>
        </a:defRPr>
      </a:lvl2pPr>
      <a:lvl3pPr marL="1027113" indent="-228600" algn="l" rtl="0" eaLnBrk="0" fontAlgn="base" hangingPunct="0">
        <a:spcBef>
          <a:spcPct val="20000"/>
        </a:spcBef>
        <a:spcAft>
          <a:spcPct val="0"/>
        </a:spcAft>
        <a:buClr>
          <a:schemeClr val="tx1"/>
        </a:buClr>
        <a:defRPr sz="1400">
          <a:solidFill>
            <a:schemeClr val="tx1"/>
          </a:solidFill>
          <a:latin typeface="+mn-lt"/>
        </a:defRPr>
      </a:lvl3pPr>
      <a:lvl4pPr marL="1482725" indent="-228600" algn="l" rtl="0" eaLnBrk="0" fontAlgn="base" hangingPunct="0">
        <a:spcBef>
          <a:spcPct val="20000"/>
        </a:spcBef>
        <a:spcAft>
          <a:spcPct val="0"/>
        </a:spcAft>
        <a:buClr>
          <a:schemeClr val="tx1"/>
        </a:buClr>
        <a:defRPr sz="1400">
          <a:solidFill>
            <a:schemeClr val="tx1"/>
          </a:solidFill>
          <a:latin typeface="+mn-lt"/>
        </a:defRPr>
      </a:lvl4pPr>
      <a:lvl5pPr marL="1939925" indent="-228600" algn="l" rtl="0" eaLnBrk="0" fontAlgn="base" hangingPunct="0">
        <a:spcBef>
          <a:spcPct val="20000"/>
        </a:spcBef>
        <a:spcAft>
          <a:spcPct val="0"/>
        </a:spcAft>
        <a:buClr>
          <a:schemeClr val="tx1"/>
        </a:buClr>
        <a:defRPr sz="1200">
          <a:solidFill>
            <a:schemeClr val="tx1"/>
          </a:solidFill>
          <a:latin typeface="+mn-lt"/>
        </a:defRPr>
      </a:lvl5pPr>
      <a:lvl6pPr marL="2397125" indent="-228600" algn="l" rtl="0" eaLnBrk="0" fontAlgn="base" hangingPunct="0">
        <a:spcBef>
          <a:spcPct val="20000"/>
        </a:spcBef>
        <a:spcAft>
          <a:spcPct val="0"/>
        </a:spcAft>
        <a:buClr>
          <a:schemeClr val="tx1"/>
        </a:buClr>
        <a:defRPr sz="1200">
          <a:solidFill>
            <a:schemeClr val="tx1"/>
          </a:solidFill>
          <a:latin typeface="+mn-lt"/>
        </a:defRPr>
      </a:lvl6pPr>
      <a:lvl7pPr marL="2854325" indent="-228600" algn="l" rtl="0" eaLnBrk="0" fontAlgn="base" hangingPunct="0">
        <a:spcBef>
          <a:spcPct val="20000"/>
        </a:spcBef>
        <a:spcAft>
          <a:spcPct val="0"/>
        </a:spcAft>
        <a:buClr>
          <a:schemeClr val="tx1"/>
        </a:buClr>
        <a:defRPr sz="1200">
          <a:solidFill>
            <a:schemeClr val="tx1"/>
          </a:solidFill>
          <a:latin typeface="+mn-lt"/>
        </a:defRPr>
      </a:lvl7pPr>
      <a:lvl8pPr marL="3311525" indent="-228600" algn="l" rtl="0" eaLnBrk="0" fontAlgn="base" hangingPunct="0">
        <a:spcBef>
          <a:spcPct val="20000"/>
        </a:spcBef>
        <a:spcAft>
          <a:spcPct val="0"/>
        </a:spcAft>
        <a:buClr>
          <a:schemeClr val="tx1"/>
        </a:buClr>
        <a:defRPr sz="1200">
          <a:solidFill>
            <a:schemeClr val="tx1"/>
          </a:solidFill>
          <a:latin typeface="+mn-lt"/>
        </a:defRPr>
      </a:lvl8pPr>
      <a:lvl9pPr marL="3768725" indent="-228600" algn="l" rtl="0" eaLnBrk="0" fontAlgn="base" hangingPunct="0">
        <a:spcBef>
          <a:spcPct val="20000"/>
        </a:spcBef>
        <a:spcAft>
          <a:spcPct val="0"/>
        </a:spcAft>
        <a:buClr>
          <a:schemeClr val="tx1"/>
        </a:buCl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52400" y="611188"/>
            <a:ext cx="8766175" cy="704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152400" y="1362075"/>
            <a:ext cx="8763000" cy="4962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9" name="Line 25"/>
          <p:cNvSpPr>
            <a:spLocks noChangeShapeType="1"/>
          </p:cNvSpPr>
          <p:nvPr/>
        </p:nvSpPr>
        <p:spPr bwMode="auto">
          <a:xfrm>
            <a:off x="260350" y="549275"/>
            <a:ext cx="8620125" cy="0"/>
          </a:xfrm>
          <a:prstGeom prst="line">
            <a:avLst/>
          </a:prstGeom>
          <a:noFill/>
          <a:ln w="9525">
            <a:solidFill>
              <a:srgbClr val="000000"/>
            </a:solidFill>
            <a:round/>
            <a:headEnd/>
            <a:tailEnd/>
          </a:ln>
          <a:effectLst/>
        </p:spPr>
        <p:txBody>
          <a:bodyPr/>
          <a:lstStyle/>
          <a:p>
            <a:pPr>
              <a:defRPr/>
            </a:pPr>
            <a:endParaRPr lang="en-US" dirty="0">
              <a:solidFill>
                <a:srgbClr val="000000"/>
              </a:solidFill>
              <a:ea typeface="MS PGothic" pitchFamily="34" charset="-128"/>
            </a:endParaRPr>
          </a:p>
        </p:txBody>
      </p:sp>
      <p:sp>
        <p:nvSpPr>
          <p:cNvPr id="15" name="Rectangle 6"/>
          <p:cNvSpPr>
            <a:spLocks noChangeArrowheads="1"/>
          </p:cNvSpPr>
          <p:nvPr/>
        </p:nvSpPr>
        <p:spPr bwMode="black">
          <a:xfrm>
            <a:off x="5859463" y="6462713"/>
            <a:ext cx="3054350" cy="214312"/>
          </a:xfrm>
          <a:prstGeom prst="rect">
            <a:avLst/>
          </a:prstGeom>
          <a:noFill/>
          <a:ln w="9525">
            <a:noFill/>
            <a:miter lim="800000"/>
            <a:headEnd/>
            <a:tailEnd/>
          </a:ln>
          <a:effectLst/>
        </p:spPr>
        <p:txBody>
          <a:bodyPr lIns="92075" tIns="46038" rIns="92075" bIns="46038">
            <a:spAutoFit/>
          </a:bodyPr>
          <a:lstStyle/>
          <a:p>
            <a:pPr algn="r">
              <a:defRPr/>
            </a:pPr>
            <a:r>
              <a:rPr lang="en-US" sz="800" dirty="0">
                <a:solidFill>
                  <a:srgbClr val="FFFFFF"/>
                </a:solidFill>
                <a:ea typeface="MS PGothic" pitchFamily="34" charset="-128"/>
              </a:rPr>
              <a:t>© 2012 IBM Corporation</a:t>
            </a:r>
            <a:endParaRPr lang="en-US" dirty="0">
              <a:solidFill>
                <a:srgbClr val="FFFFFF"/>
              </a:solidFill>
              <a:ea typeface="MS PGothic" pitchFamily="34" charset="-128"/>
            </a:endParaRPr>
          </a:p>
        </p:txBody>
      </p:sp>
      <p:sp>
        <p:nvSpPr>
          <p:cNvPr id="179210" name="Text Box 10"/>
          <p:cNvSpPr txBox="1">
            <a:spLocks noChangeArrowheads="1"/>
          </p:cNvSpPr>
          <p:nvPr userDrawn="1"/>
        </p:nvSpPr>
        <p:spPr bwMode="auto">
          <a:xfrm>
            <a:off x="174625" y="227013"/>
            <a:ext cx="24701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dirty="0">
                <a:solidFill>
                  <a:srgbClr val="FFFFFF"/>
                </a:solidFill>
                <a:ea typeface="MS PGothic" pitchFamily="34" charset="-128"/>
              </a:rPr>
              <a:t>IBM Industry Solutions</a:t>
            </a:r>
          </a:p>
        </p:txBody>
      </p:sp>
      <p:pic>
        <p:nvPicPr>
          <p:cNvPr id="20487" name="Picture 42" descr="ibm_sp_lockup_western-3-02"/>
          <p:cNvPicPr>
            <a:picLocks noChangeAspect="1" noChangeArrowheads="1"/>
          </p:cNvPicPr>
          <p:nvPr userDrawn="1"/>
        </p:nvPicPr>
        <p:blipFill>
          <a:blip r:embed="rId3"/>
          <a:srcRect/>
          <a:stretch>
            <a:fillRect/>
          </a:stretch>
        </p:blipFill>
        <p:spPr bwMode="auto">
          <a:xfrm>
            <a:off x="7708900" y="49213"/>
            <a:ext cx="1444625"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4" r:id="rId1"/>
  </p:sldLayoutIdLst>
  <p:txStyles>
    <p:titleStyle>
      <a:lvl1pPr algn="l" rtl="0" eaLnBrk="0" fontAlgn="base" hangingPunct="0">
        <a:spcBef>
          <a:spcPct val="0"/>
        </a:spcBef>
        <a:spcAft>
          <a:spcPct val="0"/>
        </a:spcAft>
        <a:defRPr sz="2200">
          <a:solidFill>
            <a:srgbClr val="003E69"/>
          </a:solidFill>
          <a:latin typeface="+mj-lt"/>
          <a:ea typeface="+mj-ea"/>
          <a:cs typeface="+mj-cs"/>
        </a:defRPr>
      </a:lvl1pPr>
      <a:lvl2pPr algn="l" rtl="0" eaLnBrk="0" fontAlgn="base" hangingPunct="0">
        <a:spcBef>
          <a:spcPct val="0"/>
        </a:spcBef>
        <a:spcAft>
          <a:spcPct val="0"/>
        </a:spcAft>
        <a:defRPr sz="2200">
          <a:solidFill>
            <a:srgbClr val="003E69"/>
          </a:solidFill>
          <a:latin typeface="Arial" charset="0"/>
        </a:defRPr>
      </a:lvl2pPr>
      <a:lvl3pPr algn="l" rtl="0" eaLnBrk="0" fontAlgn="base" hangingPunct="0">
        <a:spcBef>
          <a:spcPct val="0"/>
        </a:spcBef>
        <a:spcAft>
          <a:spcPct val="0"/>
        </a:spcAft>
        <a:defRPr sz="2200">
          <a:solidFill>
            <a:srgbClr val="003E69"/>
          </a:solidFill>
          <a:latin typeface="Arial" charset="0"/>
        </a:defRPr>
      </a:lvl3pPr>
      <a:lvl4pPr algn="l" rtl="0" eaLnBrk="0" fontAlgn="base" hangingPunct="0">
        <a:spcBef>
          <a:spcPct val="0"/>
        </a:spcBef>
        <a:spcAft>
          <a:spcPct val="0"/>
        </a:spcAft>
        <a:defRPr sz="2200">
          <a:solidFill>
            <a:srgbClr val="003E69"/>
          </a:solidFill>
          <a:latin typeface="Arial" charset="0"/>
        </a:defRPr>
      </a:lvl4pPr>
      <a:lvl5pPr algn="l" rtl="0" eaLnBrk="0" fontAlgn="base" hangingPunct="0">
        <a:spcBef>
          <a:spcPct val="0"/>
        </a:spcBef>
        <a:spcAft>
          <a:spcPct val="0"/>
        </a:spcAft>
        <a:defRPr sz="2200">
          <a:solidFill>
            <a:srgbClr val="003E69"/>
          </a:solidFill>
          <a:latin typeface="Arial" charset="0"/>
        </a:defRPr>
      </a:lvl5pPr>
      <a:lvl6pPr marL="457200" algn="l" rtl="0" eaLnBrk="0" fontAlgn="base" hangingPunct="0">
        <a:spcBef>
          <a:spcPct val="0"/>
        </a:spcBef>
        <a:spcAft>
          <a:spcPct val="0"/>
        </a:spcAft>
        <a:defRPr sz="2200">
          <a:solidFill>
            <a:srgbClr val="003E69"/>
          </a:solidFill>
          <a:latin typeface="Arial" charset="0"/>
        </a:defRPr>
      </a:lvl6pPr>
      <a:lvl7pPr marL="914400" algn="l" rtl="0" eaLnBrk="0" fontAlgn="base" hangingPunct="0">
        <a:spcBef>
          <a:spcPct val="0"/>
        </a:spcBef>
        <a:spcAft>
          <a:spcPct val="0"/>
        </a:spcAft>
        <a:defRPr sz="2200">
          <a:solidFill>
            <a:srgbClr val="003E69"/>
          </a:solidFill>
          <a:latin typeface="Arial" charset="0"/>
        </a:defRPr>
      </a:lvl7pPr>
      <a:lvl8pPr marL="1371600" algn="l" rtl="0" eaLnBrk="0" fontAlgn="base" hangingPunct="0">
        <a:spcBef>
          <a:spcPct val="0"/>
        </a:spcBef>
        <a:spcAft>
          <a:spcPct val="0"/>
        </a:spcAft>
        <a:defRPr sz="2200">
          <a:solidFill>
            <a:srgbClr val="003E69"/>
          </a:solidFill>
          <a:latin typeface="Arial" charset="0"/>
        </a:defRPr>
      </a:lvl8pPr>
      <a:lvl9pPr marL="1828800" algn="l" rtl="0" eaLnBrk="0" fontAlgn="base" hangingPunct="0">
        <a:spcBef>
          <a:spcPct val="0"/>
        </a:spcBef>
        <a:spcAft>
          <a:spcPct val="0"/>
        </a:spcAft>
        <a:defRPr sz="2200">
          <a:solidFill>
            <a:srgbClr val="003E69"/>
          </a:solidFill>
          <a:latin typeface="Arial" charset="0"/>
        </a:defRPr>
      </a:lvl9pPr>
    </p:titleStyle>
    <p:bodyStyle>
      <a:lvl1pPr marL="171450" indent="-1714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73088" indent="-230188" algn="l" rtl="0" eaLnBrk="0" fontAlgn="base" hangingPunct="0">
        <a:spcBef>
          <a:spcPct val="20000"/>
        </a:spcBef>
        <a:spcAft>
          <a:spcPct val="0"/>
        </a:spcAft>
        <a:buClr>
          <a:schemeClr val="tx1"/>
        </a:buClr>
        <a:buFont typeface="Arial" charset="0"/>
        <a:buChar char="–"/>
        <a:defRPr sz="1600">
          <a:solidFill>
            <a:schemeClr val="tx1"/>
          </a:solidFill>
          <a:latin typeface="+mn-lt"/>
        </a:defRPr>
      </a:lvl2pPr>
      <a:lvl3pPr marL="1027113" indent="-228600" algn="l" rtl="0" eaLnBrk="0" fontAlgn="base" hangingPunct="0">
        <a:spcBef>
          <a:spcPct val="20000"/>
        </a:spcBef>
        <a:spcAft>
          <a:spcPct val="0"/>
        </a:spcAft>
        <a:buClr>
          <a:schemeClr val="tx1"/>
        </a:buClr>
        <a:defRPr sz="1400">
          <a:solidFill>
            <a:schemeClr val="tx1"/>
          </a:solidFill>
          <a:latin typeface="+mn-lt"/>
        </a:defRPr>
      </a:lvl3pPr>
      <a:lvl4pPr marL="1482725" indent="-228600" algn="l" rtl="0" eaLnBrk="0" fontAlgn="base" hangingPunct="0">
        <a:spcBef>
          <a:spcPct val="20000"/>
        </a:spcBef>
        <a:spcAft>
          <a:spcPct val="0"/>
        </a:spcAft>
        <a:buClr>
          <a:schemeClr val="tx1"/>
        </a:buClr>
        <a:defRPr sz="1400">
          <a:solidFill>
            <a:schemeClr val="tx1"/>
          </a:solidFill>
          <a:latin typeface="+mn-lt"/>
        </a:defRPr>
      </a:lvl4pPr>
      <a:lvl5pPr marL="1939925" indent="-228600" algn="l" rtl="0" eaLnBrk="0" fontAlgn="base" hangingPunct="0">
        <a:spcBef>
          <a:spcPct val="20000"/>
        </a:spcBef>
        <a:spcAft>
          <a:spcPct val="0"/>
        </a:spcAft>
        <a:buClr>
          <a:schemeClr val="tx1"/>
        </a:buClr>
        <a:defRPr sz="1200">
          <a:solidFill>
            <a:schemeClr val="tx1"/>
          </a:solidFill>
          <a:latin typeface="+mn-lt"/>
        </a:defRPr>
      </a:lvl5pPr>
      <a:lvl6pPr marL="2397125" indent="-228600" algn="l" rtl="0" eaLnBrk="0" fontAlgn="base" hangingPunct="0">
        <a:spcBef>
          <a:spcPct val="20000"/>
        </a:spcBef>
        <a:spcAft>
          <a:spcPct val="0"/>
        </a:spcAft>
        <a:buClr>
          <a:schemeClr val="tx1"/>
        </a:buClr>
        <a:defRPr sz="1200">
          <a:solidFill>
            <a:schemeClr val="tx1"/>
          </a:solidFill>
          <a:latin typeface="+mn-lt"/>
        </a:defRPr>
      </a:lvl6pPr>
      <a:lvl7pPr marL="2854325" indent="-228600" algn="l" rtl="0" eaLnBrk="0" fontAlgn="base" hangingPunct="0">
        <a:spcBef>
          <a:spcPct val="20000"/>
        </a:spcBef>
        <a:spcAft>
          <a:spcPct val="0"/>
        </a:spcAft>
        <a:buClr>
          <a:schemeClr val="tx1"/>
        </a:buClr>
        <a:defRPr sz="1200">
          <a:solidFill>
            <a:schemeClr val="tx1"/>
          </a:solidFill>
          <a:latin typeface="+mn-lt"/>
        </a:defRPr>
      </a:lvl7pPr>
      <a:lvl8pPr marL="3311525" indent="-228600" algn="l" rtl="0" eaLnBrk="0" fontAlgn="base" hangingPunct="0">
        <a:spcBef>
          <a:spcPct val="20000"/>
        </a:spcBef>
        <a:spcAft>
          <a:spcPct val="0"/>
        </a:spcAft>
        <a:buClr>
          <a:schemeClr val="tx1"/>
        </a:buClr>
        <a:defRPr sz="1200">
          <a:solidFill>
            <a:schemeClr val="tx1"/>
          </a:solidFill>
          <a:latin typeface="+mn-lt"/>
        </a:defRPr>
      </a:lvl8pPr>
      <a:lvl9pPr marL="3768725" indent="-228600" algn="l" rtl="0" eaLnBrk="0" fontAlgn="base" hangingPunct="0">
        <a:spcBef>
          <a:spcPct val="20000"/>
        </a:spcBef>
        <a:spcAft>
          <a:spcPct val="0"/>
        </a:spcAft>
        <a:buClr>
          <a:schemeClr val="tx1"/>
        </a:buCl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52400" y="611188"/>
            <a:ext cx="8766175" cy="704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152400" y="1362075"/>
            <a:ext cx="8763000" cy="4962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9" name="Line 25"/>
          <p:cNvSpPr>
            <a:spLocks noChangeShapeType="1"/>
          </p:cNvSpPr>
          <p:nvPr/>
        </p:nvSpPr>
        <p:spPr bwMode="auto">
          <a:xfrm>
            <a:off x="260350" y="549275"/>
            <a:ext cx="8620125" cy="0"/>
          </a:xfrm>
          <a:prstGeom prst="line">
            <a:avLst/>
          </a:prstGeom>
          <a:noFill/>
          <a:ln w="9525">
            <a:solidFill>
              <a:srgbClr val="000000"/>
            </a:solidFill>
            <a:round/>
            <a:headEnd/>
            <a:tailEnd/>
          </a:ln>
          <a:effectLst/>
        </p:spPr>
        <p:txBody>
          <a:bodyPr/>
          <a:lstStyle/>
          <a:p>
            <a:pPr>
              <a:defRPr/>
            </a:pPr>
            <a:endParaRPr lang="en-US" dirty="0">
              <a:solidFill>
                <a:srgbClr val="000000"/>
              </a:solidFill>
              <a:ea typeface="MS PGothic" pitchFamily="34" charset="-128"/>
            </a:endParaRPr>
          </a:p>
        </p:txBody>
      </p:sp>
      <p:sp>
        <p:nvSpPr>
          <p:cNvPr id="15" name="Rectangle 6"/>
          <p:cNvSpPr>
            <a:spLocks noChangeArrowheads="1"/>
          </p:cNvSpPr>
          <p:nvPr/>
        </p:nvSpPr>
        <p:spPr bwMode="black">
          <a:xfrm>
            <a:off x="5859463" y="6462713"/>
            <a:ext cx="3054350" cy="214312"/>
          </a:xfrm>
          <a:prstGeom prst="rect">
            <a:avLst/>
          </a:prstGeom>
          <a:noFill/>
          <a:ln w="9525">
            <a:noFill/>
            <a:miter lim="800000"/>
            <a:headEnd/>
            <a:tailEnd/>
          </a:ln>
          <a:effectLst/>
        </p:spPr>
        <p:txBody>
          <a:bodyPr lIns="92075" tIns="46038" rIns="92075" bIns="46038">
            <a:spAutoFit/>
          </a:bodyPr>
          <a:lstStyle/>
          <a:p>
            <a:pPr algn="r">
              <a:defRPr/>
            </a:pPr>
            <a:r>
              <a:rPr lang="en-US" sz="800" dirty="0">
                <a:solidFill>
                  <a:srgbClr val="FFFFFF"/>
                </a:solidFill>
                <a:ea typeface="MS PGothic" pitchFamily="34" charset="-128"/>
              </a:rPr>
              <a:t>© 2012 IBM Corporation</a:t>
            </a:r>
            <a:endParaRPr lang="en-US" dirty="0">
              <a:solidFill>
                <a:srgbClr val="FFFFFF"/>
              </a:solidFill>
              <a:ea typeface="MS PGothic" pitchFamily="34" charset="-128"/>
            </a:endParaRPr>
          </a:p>
        </p:txBody>
      </p:sp>
      <p:sp>
        <p:nvSpPr>
          <p:cNvPr id="179210" name="Text Box 10"/>
          <p:cNvSpPr txBox="1">
            <a:spLocks noChangeArrowheads="1"/>
          </p:cNvSpPr>
          <p:nvPr userDrawn="1"/>
        </p:nvSpPr>
        <p:spPr bwMode="auto">
          <a:xfrm>
            <a:off x="174625" y="227013"/>
            <a:ext cx="24701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dirty="0">
                <a:solidFill>
                  <a:srgbClr val="FFFFFF"/>
                </a:solidFill>
                <a:ea typeface="MS PGothic" pitchFamily="34" charset="-128"/>
              </a:rPr>
              <a:t>IBM Industry Solutions</a:t>
            </a:r>
          </a:p>
        </p:txBody>
      </p:sp>
      <p:pic>
        <p:nvPicPr>
          <p:cNvPr id="22535" name="Picture 42" descr="ibm_sp_lockup_western-3-02"/>
          <p:cNvPicPr>
            <a:picLocks noChangeAspect="1" noChangeArrowheads="1"/>
          </p:cNvPicPr>
          <p:nvPr userDrawn="1"/>
        </p:nvPicPr>
        <p:blipFill>
          <a:blip r:embed="rId4"/>
          <a:srcRect/>
          <a:stretch>
            <a:fillRect/>
          </a:stretch>
        </p:blipFill>
        <p:spPr bwMode="auto">
          <a:xfrm>
            <a:off x="7708900" y="49213"/>
            <a:ext cx="1444625"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6" r:id="rId1"/>
    <p:sldLayoutId id="2147484025" r:id="rId2"/>
  </p:sldLayoutIdLst>
  <p:txStyles>
    <p:titleStyle>
      <a:lvl1pPr algn="l" rtl="0" eaLnBrk="0" fontAlgn="base" hangingPunct="0">
        <a:spcBef>
          <a:spcPct val="0"/>
        </a:spcBef>
        <a:spcAft>
          <a:spcPct val="0"/>
        </a:spcAft>
        <a:defRPr sz="2200">
          <a:solidFill>
            <a:srgbClr val="003E69"/>
          </a:solidFill>
          <a:latin typeface="+mj-lt"/>
          <a:ea typeface="+mj-ea"/>
          <a:cs typeface="+mj-cs"/>
        </a:defRPr>
      </a:lvl1pPr>
      <a:lvl2pPr algn="l" rtl="0" eaLnBrk="0" fontAlgn="base" hangingPunct="0">
        <a:spcBef>
          <a:spcPct val="0"/>
        </a:spcBef>
        <a:spcAft>
          <a:spcPct val="0"/>
        </a:spcAft>
        <a:defRPr sz="2200">
          <a:solidFill>
            <a:srgbClr val="003E69"/>
          </a:solidFill>
          <a:latin typeface="Arial" charset="0"/>
        </a:defRPr>
      </a:lvl2pPr>
      <a:lvl3pPr algn="l" rtl="0" eaLnBrk="0" fontAlgn="base" hangingPunct="0">
        <a:spcBef>
          <a:spcPct val="0"/>
        </a:spcBef>
        <a:spcAft>
          <a:spcPct val="0"/>
        </a:spcAft>
        <a:defRPr sz="2200">
          <a:solidFill>
            <a:srgbClr val="003E69"/>
          </a:solidFill>
          <a:latin typeface="Arial" charset="0"/>
        </a:defRPr>
      </a:lvl3pPr>
      <a:lvl4pPr algn="l" rtl="0" eaLnBrk="0" fontAlgn="base" hangingPunct="0">
        <a:spcBef>
          <a:spcPct val="0"/>
        </a:spcBef>
        <a:spcAft>
          <a:spcPct val="0"/>
        </a:spcAft>
        <a:defRPr sz="2200">
          <a:solidFill>
            <a:srgbClr val="003E69"/>
          </a:solidFill>
          <a:latin typeface="Arial" charset="0"/>
        </a:defRPr>
      </a:lvl4pPr>
      <a:lvl5pPr algn="l" rtl="0" eaLnBrk="0" fontAlgn="base" hangingPunct="0">
        <a:spcBef>
          <a:spcPct val="0"/>
        </a:spcBef>
        <a:spcAft>
          <a:spcPct val="0"/>
        </a:spcAft>
        <a:defRPr sz="2200">
          <a:solidFill>
            <a:srgbClr val="003E69"/>
          </a:solidFill>
          <a:latin typeface="Arial" charset="0"/>
        </a:defRPr>
      </a:lvl5pPr>
      <a:lvl6pPr marL="457200" algn="l" rtl="0" eaLnBrk="0" fontAlgn="base" hangingPunct="0">
        <a:spcBef>
          <a:spcPct val="0"/>
        </a:spcBef>
        <a:spcAft>
          <a:spcPct val="0"/>
        </a:spcAft>
        <a:defRPr sz="2200">
          <a:solidFill>
            <a:srgbClr val="003E69"/>
          </a:solidFill>
          <a:latin typeface="Arial" charset="0"/>
        </a:defRPr>
      </a:lvl6pPr>
      <a:lvl7pPr marL="914400" algn="l" rtl="0" eaLnBrk="0" fontAlgn="base" hangingPunct="0">
        <a:spcBef>
          <a:spcPct val="0"/>
        </a:spcBef>
        <a:spcAft>
          <a:spcPct val="0"/>
        </a:spcAft>
        <a:defRPr sz="2200">
          <a:solidFill>
            <a:srgbClr val="003E69"/>
          </a:solidFill>
          <a:latin typeface="Arial" charset="0"/>
        </a:defRPr>
      </a:lvl7pPr>
      <a:lvl8pPr marL="1371600" algn="l" rtl="0" eaLnBrk="0" fontAlgn="base" hangingPunct="0">
        <a:spcBef>
          <a:spcPct val="0"/>
        </a:spcBef>
        <a:spcAft>
          <a:spcPct val="0"/>
        </a:spcAft>
        <a:defRPr sz="2200">
          <a:solidFill>
            <a:srgbClr val="003E69"/>
          </a:solidFill>
          <a:latin typeface="Arial" charset="0"/>
        </a:defRPr>
      </a:lvl8pPr>
      <a:lvl9pPr marL="1828800" algn="l" rtl="0" eaLnBrk="0" fontAlgn="base" hangingPunct="0">
        <a:spcBef>
          <a:spcPct val="0"/>
        </a:spcBef>
        <a:spcAft>
          <a:spcPct val="0"/>
        </a:spcAft>
        <a:defRPr sz="2200">
          <a:solidFill>
            <a:srgbClr val="003E69"/>
          </a:solidFill>
          <a:latin typeface="Arial" charset="0"/>
        </a:defRPr>
      </a:lvl9pPr>
    </p:titleStyle>
    <p:bodyStyle>
      <a:lvl1pPr marL="171450" indent="-1714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73088" indent="-230188" algn="l" rtl="0" eaLnBrk="0" fontAlgn="base" hangingPunct="0">
        <a:spcBef>
          <a:spcPct val="20000"/>
        </a:spcBef>
        <a:spcAft>
          <a:spcPct val="0"/>
        </a:spcAft>
        <a:buClr>
          <a:schemeClr val="tx1"/>
        </a:buClr>
        <a:buFont typeface="Arial" charset="0"/>
        <a:buChar char="–"/>
        <a:defRPr sz="1600">
          <a:solidFill>
            <a:schemeClr val="tx1"/>
          </a:solidFill>
          <a:latin typeface="+mn-lt"/>
        </a:defRPr>
      </a:lvl2pPr>
      <a:lvl3pPr marL="1027113" indent="-228600" algn="l" rtl="0" eaLnBrk="0" fontAlgn="base" hangingPunct="0">
        <a:spcBef>
          <a:spcPct val="20000"/>
        </a:spcBef>
        <a:spcAft>
          <a:spcPct val="0"/>
        </a:spcAft>
        <a:buClr>
          <a:schemeClr val="tx1"/>
        </a:buClr>
        <a:defRPr sz="1400">
          <a:solidFill>
            <a:schemeClr val="tx1"/>
          </a:solidFill>
          <a:latin typeface="+mn-lt"/>
        </a:defRPr>
      </a:lvl3pPr>
      <a:lvl4pPr marL="1482725" indent="-228600" algn="l" rtl="0" eaLnBrk="0" fontAlgn="base" hangingPunct="0">
        <a:spcBef>
          <a:spcPct val="20000"/>
        </a:spcBef>
        <a:spcAft>
          <a:spcPct val="0"/>
        </a:spcAft>
        <a:buClr>
          <a:schemeClr val="tx1"/>
        </a:buClr>
        <a:defRPr sz="1400">
          <a:solidFill>
            <a:schemeClr val="tx1"/>
          </a:solidFill>
          <a:latin typeface="+mn-lt"/>
        </a:defRPr>
      </a:lvl4pPr>
      <a:lvl5pPr marL="1939925" indent="-228600" algn="l" rtl="0" eaLnBrk="0" fontAlgn="base" hangingPunct="0">
        <a:spcBef>
          <a:spcPct val="20000"/>
        </a:spcBef>
        <a:spcAft>
          <a:spcPct val="0"/>
        </a:spcAft>
        <a:buClr>
          <a:schemeClr val="tx1"/>
        </a:buClr>
        <a:defRPr sz="1200">
          <a:solidFill>
            <a:schemeClr val="tx1"/>
          </a:solidFill>
          <a:latin typeface="+mn-lt"/>
        </a:defRPr>
      </a:lvl5pPr>
      <a:lvl6pPr marL="2397125" indent="-228600" algn="l" rtl="0" eaLnBrk="0" fontAlgn="base" hangingPunct="0">
        <a:spcBef>
          <a:spcPct val="20000"/>
        </a:spcBef>
        <a:spcAft>
          <a:spcPct val="0"/>
        </a:spcAft>
        <a:buClr>
          <a:schemeClr val="tx1"/>
        </a:buClr>
        <a:defRPr sz="1200">
          <a:solidFill>
            <a:schemeClr val="tx1"/>
          </a:solidFill>
          <a:latin typeface="+mn-lt"/>
        </a:defRPr>
      </a:lvl6pPr>
      <a:lvl7pPr marL="2854325" indent="-228600" algn="l" rtl="0" eaLnBrk="0" fontAlgn="base" hangingPunct="0">
        <a:spcBef>
          <a:spcPct val="20000"/>
        </a:spcBef>
        <a:spcAft>
          <a:spcPct val="0"/>
        </a:spcAft>
        <a:buClr>
          <a:schemeClr val="tx1"/>
        </a:buClr>
        <a:defRPr sz="1200">
          <a:solidFill>
            <a:schemeClr val="tx1"/>
          </a:solidFill>
          <a:latin typeface="+mn-lt"/>
        </a:defRPr>
      </a:lvl7pPr>
      <a:lvl8pPr marL="3311525" indent="-228600" algn="l" rtl="0" eaLnBrk="0" fontAlgn="base" hangingPunct="0">
        <a:spcBef>
          <a:spcPct val="20000"/>
        </a:spcBef>
        <a:spcAft>
          <a:spcPct val="0"/>
        </a:spcAft>
        <a:buClr>
          <a:schemeClr val="tx1"/>
        </a:buClr>
        <a:defRPr sz="1200">
          <a:solidFill>
            <a:schemeClr val="tx1"/>
          </a:solidFill>
          <a:latin typeface="+mn-lt"/>
        </a:defRPr>
      </a:lvl8pPr>
      <a:lvl9pPr marL="3768725" indent="-228600" algn="l" rtl="0" eaLnBrk="0" fontAlgn="base" hangingPunct="0">
        <a:spcBef>
          <a:spcPct val="20000"/>
        </a:spcBef>
        <a:spcAft>
          <a:spcPct val="0"/>
        </a:spcAft>
        <a:buClr>
          <a:schemeClr val="tx1"/>
        </a:buCl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52400" y="611188"/>
            <a:ext cx="8766175" cy="704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152400" y="1362075"/>
            <a:ext cx="8763000" cy="4962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9" name="Line 25"/>
          <p:cNvSpPr>
            <a:spLocks noChangeShapeType="1"/>
          </p:cNvSpPr>
          <p:nvPr/>
        </p:nvSpPr>
        <p:spPr bwMode="auto">
          <a:xfrm>
            <a:off x="260350" y="549275"/>
            <a:ext cx="8620125" cy="0"/>
          </a:xfrm>
          <a:prstGeom prst="line">
            <a:avLst/>
          </a:prstGeom>
          <a:noFill/>
          <a:ln w="9525">
            <a:solidFill>
              <a:srgbClr val="000000"/>
            </a:solidFill>
            <a:round/>
            <a:headEnd/>
            <a:tailEnd/>
          </a:ln>
          <a:effectLst/>
        </p:spPr>
        <p:txBody>
          <a:bodyPr/>
          <a:lstStyle/>
          <a:p>
            <a:pPr>
              <a:defRPr/>
            </a:pPr>
            <a:endParaRPr lang="en-US" dirty="0">
              <a:solidFill>
                <a:srgbClr val="000000"/>
              </a:solidFill>
              <a:ea typeface="MS PGothic" pitchFamily="34" charset="-128"/>
            </a:endParaRPr>
          </a:p>
        </p:txBody>
      </p:sp>
      <p:sp>
        <p:nvSpPr>
          <p:cNvPr id="15" name="Rectangle 6"/>
          <p:cNvSpPr>
            <a:spLocks noChangeArrowheads="1"/>
          </p:cNvSpPr>
          <p:nvPr/>
        </p:nvSpPr>
        <p:spPr bwMode="black">
          <a:xfrm>
            <a:off x="5859463" y="6462713"/>
            <a:ext cx="3054350" cy="214312"/>
          </a:xfrm>
          <a:prstGeom prst="rect">
            <a:avLst/>
          </a:prstGeom>
          <a:noFill/>
          <a:ln w="9525">
            <a:noFill/>
            <a:miter lim="800000"/>
            <a:headEnd/>
            <a:tailEnd/>
          </a:ln>
          <a:effectLst/>
        </p:spPr>
        <p:txBody>
          <a:bodyPr lIns="92075" tIns="46038" rIns="92075" bIns="46038">
            <a:spAutoFit/>
          </a:bodyPr>
          <a:lstStyle/>
          <a:p>
            <a:pPr algn="r">
              <a:defRPr/>
            </a:pPr>
            <a:r>
              <a:rPr lang="en-US" sz="800" dirty="0">
                <a:solidFill>
                  <a:srgbClr val="FFFFFF"/>
                </a:solidFill>
                <a:ea typeface="MS PGothic" pitchFamily="34" charset="-128"/>
              </a:rPr>
              <a:t>© 2012 IBM Corporation</a:t>
            </a:r>
            <a:endParaRPr lang="en-US" dirty="0">
              <a:solidFill>
                <a:srgbClr val="FFFFFF"/>
              </a:solidFill>
              <a:ea typeface="MS PGothic" pitchFamily="34" charset="-128"/>
            </a:endParaRPr>
          </a:p>
        </p:txBody>
      </p:sp>
      <p:sp>
        <p:nvSpPr>
          <p:cNvPr id="179210" name="Text Box 10"/>
          <p:cNvSpPr txBox="1">
            <a:spLocks noChangeArrowheads="1"/>
          </p:cNvSpPr>
          <p:nvPr userDrawn="1"/>
        </p:nvSpPr>
        <p:spPr bwMode="auto">
          <a:xfrm>
            <a:off x="174625" y="227013"/>
            <a:ext cx="24701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dirty="0">
                <a:solidFill>
                  <a:srgbClr val="FFFFFF"/>
                </a:solidFill>
                <a:ea typeface="MS PGothic" pitchFamily="34" charset="-128"/>
              </a:rPr>
              <a:t>IBM Industry Solutions</a:t>
            </a:r>
          </a:p>
        </p:txBody>
      </p:sp>
      <p:pic>
        <p:nvPicPr>
          <p:cNvPr id="25607" name="Picture 42" descr="ibm_sp_lockup_western-3-02"/>
          <p:cNvPicPr>
            <a:picLocks noChangeAspect="1" noChangeArrowheads="1"/>
          </p:cNvPicPr>
          <p:nvPr userDrawn="1"/>
        </p:nvPicPr>
        <p:blipFill>
          <a:blip r:embed="rId3"/>
          <a:srcRect/>
          <a:stretch>
            <a:fillRect/>
          </a:stretch>
        </p:blipFill>
        <p:spPr bwMode="auto">
          <a:xfrm>
            <a:off x="7708900" y="49213"/>
            <a:ext cx="1444625"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7" r:id="rId1"/>
  </p:sldLayoutIdLst>
  <p:txStyles>
    <p:titleStyle>
      <a:lvl1pPr algn="l" rtl="0" eaLnBrk="0" fontAlgn="base" hangingPunct="0">
        <a:spcBef>
          <a:spcPct val="0"/>
        </a:spcBef>
        <a:spcAft>
          <a:spcPct val="0"/>
        </a:spcAft>
        <a:defRPr sz="2200">
          <a:solidFill>
            <a:srgbClr val="003E69"/>
          </a:solidFill>
          <a:latin typeface="+mj-lt"/>
          <a:ea typeface="+mj-ea"/>
          <a:cs typeface="+mj-cs"/>
        </a:defRPr>
      </a:lvl1pPr>
      <a:lvl2pPr algn="l" rtl="0" eaLnBrk="0" fontAlgn="base" hangingPunct="0">
        <a:spcBef>
          <a:spcPct val="0"/>
        </a:spcBef>
        <a:spcAft>
          <a:spcPct val="0"/>
        </a:spcAft>
        <a:defRPr sz="2200">
          <a:solidFill>
            <a:srgbClr val="003E69"/>
          </a:solidFill>
          <a:latin typeface="Arial" charset="0"/>
        </a:defRPr>
      </a:lvl2pPr>
      <a:lvl3pPr algn="l" rtl="0" eaLnBrk="0" fontAlgn="base" hangingPunct="0">
        <a:spcBef>
          <a:spcPct val="0"/>
        </a:spcBef>
        <a:spcAft>
          <a:spcPct val="0"/>
        </a:spcAft>
        <a:defRPr sz="2200">
          <a:solidFill>
            <a:srgbClr val="003E69"/>
          </a:solidFill>
          <a:latin typeface="Arial" charset="0"/>
        </a:defRPr>
      </a:lvl3pPr>
      <a:lvl4pPr algn="l" rtl="0" eaLnBrk="0" fontAlgn="base" hangingPunct="0">
        <a:spcBef>
          <a:spcPct val="0"/>
        </a:spcBef>
        <a:spcAft>
          <a:spcPct val="0"/>
        </a:spcAft>
        <a:defRPr sz="2200">
          <a:solidFill>
            <a:srgbClr val="003E69"/>
          </a:solidFill>
          <a:latin typeface="Arial" charset="0"/>
        </a:defRPr>
      </a:lvl4pPr>
      <a:lvl5pPr algn="l" rtl="0" eaLnBrk="0" fontAlgn="base" hangingPunct="0">
        <a:spcBef>
          <a:spcPct val="0"/>
        </a:spcBef>
        <a:spcAft>
          <a:spcPct val="0"/>
        </a:spcAft>
        <a:defRPr sz="2200">
          <a:solidFill>
            <a:srgbClr val="003E69"/>
          </a:solidFill>
          <a:latin typeface="Arial" charset="0"/>
        </a:defRPr>
      </a:lvl5pPr>
      <a:lvl6pPr marL="457200" algn="l" rtl="0" eaLnBrk="0" fontAlgn="base" hangingPunct="0">
        <a:spcBef>
          <a:spcPct val="0"/>
        </a:spcBef>
        <a:spcAft>
          <a:spcPct val="0"/>
        </a:spcAft>
        <a:defRPr sz="2200">
          <a:solidFill>
            <a:srgbClr val="003E69"/>
          </a:solidFill>
          <a:latin typeface="Arial" charset="0"/>
        </a:defRPr>
      </a:lvl6pPr>
      <a:lvl7pPr marL="914400" algn="l" rtl="0" eaLnBrk="0" fontAlgn="base" hangingPunct="0">
        <a:spcBef>
          <a:spcPct val="0"/>
        </a:spcBef>
        <a:spcAft>
          <a:spcPct val="0"/>
        </a:spcAft>
        <a:defRPr sz="2200">
          <a:solidFill>
            <a:srgbClr val="003E69"/>
          </a:solidFill>
          <a:latin typeface="Arial" charset="0"/>
        </a:defRPr>
      </a:lvl7pPr>
      <a:lvl8pPr marL="1371600" algn="l" rtl="0" eaLnBrk="0" fontAlgn="base" hangingPunct="0">
        <a:spcBef>
          <a:spcPct val="0"/>
        </a:spcBef>
        <a:spcAft>
          <a:spcPct val="0"/>
        </a:spcAft>
        <a:defRPr sz="2200">
          <a:solidFill>
            <a:srgbClr val="003E69"/>
          </a:solidFill>
          <a:latin typeface="Arial" charset="0"/>
        </a:defRPr>
      </a:lvl8pPr>
      <a:lvl9pPr marL="1828800" algn="l" rtl="0" eaLnBrk="0" fontAlgn="base" hangingPunct="0">
        <a:spcBef>
          <a:spcPct val="0"/>
        </a:spcBef>
        <a:spcAft>
          <a:spcPct val="0"/>
        </a:spcAft>
        <a:defRPr sz="2200">
          <a:solidFill>
            <a:srgbClr val="003E69"/>
          </a:solidFill>
          <a:latin typeface="Arial" charset="0"/>
        </a:defRPr>
      </a:lvl9pPr>
    </p:titleStyle>
    <p:bodyStyle>
      <a:lvl1pPr marL="171450" indent="-1714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73088" indent="-230188" algn="l" rtl="0" eaLnBrk="0" fontAlgn="base" hangingPunct="0">
        <a:spcBef>
          <a:spcPct val="20000"/>
        </a:spcBef>
        <a:spcAft>
          <a:spcPct val="0"/>
        </a:spcAft>
        <a:buClr>
          <a:schemeClr val="tx1"/>
        </a:buClr>
        <a:buFont typeface="Arial" charset="0"/>
        <a:buChar char="–"/>
        <a:defRPr sz="1600">
          <a:solidFill>
            <a:schemeClr val="tx1"/>
          </a:solidFill>
          <a:latin typeface="+mn-lt"/>
        </a:defRPr>
      </a:lvl2pPr>
      <a:lvl3pPr marL="1027113" indent="-228600" algn="l" rtl="0" eaLnBrk="0" fontAlgn="base" hangingPunct="0">
        <a:spcBef>
          <a:spcPct val="20000"/>
        </a:spcBef>
        <a:spcAft>
          <a:spcPct val="0"/>
        </a:spcAft>
        <a:buClr>
          <a:schemeClr val="tx1"/>
        </a:buClr>
        <a:defRPr sz="1400">
          <a:solidFill>
            <a:schemeClr val="tx1"/>
          </a:solidFill>
          <a:latin typeface="+mn-lt"/>
        </a:defRPr>
      </a:lvl3pPr>
      <a:lvl4pPr marL="1482725" indent="-228600" algn="l" rtl="0" eaLnBrk="0" fontAlgn="base" hangingPunct="0">
        <a:spcBef>
          <a:spcPct val="20000"/>
        </a:spcBef>
        <a:spcAft>
          <a:spcPct val="0"/>
        </a:spcAft>
        <a:buClr>
          <a:schemeClr val="tx1"/>
        </a:buClr>
        <a:defRPr sz="1400">
          <a:solidFill>
            <a:schemeClr val="tx1"/>
          </a:solidFill>
          <a:latin typeface="+mn-lt"/>
        </a:defRPr>
      </a:lvl4pPr>
      <a:lvl5pPr marL="1939925" indent="-228600" algn="l" rtl="0" eaLnBrk="0" fontAlgn="base" hangingPunct="0">
        <a:spcBef>
          <a:spcPct val="20000"/>
        </a:spcBef>
        <a:spcAft>
          <a:spcPct val="0"/>
        </a:spcAft>
        <a:buClr>
          <a:schemeClr val="tx1"/>
        </a:buClr>
        <a:defRPr sz="1200">
          <a:solidFill>
            <a:schemeClr val="tx1"/>
          </a:solidFill>
          <a:latin typeface="+mn-lt"/>
        </a:defRPr>
      </a:lvl5pPr>
      <a:lvl6pPr marL="2397125" indent="-228600" algn="l" rtl="0" eaLnBrk="0" fontAlgn="base" hangingPunct="0">
        <a:spcBef>
          <a:spcPct val="20000"/>
        </a:spcBef>
        <a:spcAft>
          <a:spcPct val="0"/>
        </a:spcAft>
        <a:buClr>
          <a:schemeClr val="tx1"/>
        </a:buClr>
        <a:defRPr sz="1200">
          <a:solidFill>
            <a:schemeClr val="tx1"/>
          </a:solidFill>
          <a:latin typeface="+mn-lt"/>
        </a:defRPr>
      </a:lvl6pPr>
      <a:lvl7pPr marL="2854325" indent="-228600" algn="l" rtl="0" eaLnBrk="0" fontAlgn="base" hangingPunct="0">
        <a:spcBef>
          <a:spcPct val="20000"/>
        </a:spcBef>
        <a:spcAft>
          <a:spcPct val="0"/>
        </a:spcAft>
        <a:buClr>
          <a:schemeClr val="tx1"/>
        </a:buClr>
        <a:defRPr sz="1200">
          <a:solidFill>
            <a:schemeClr val="tx1"/>
          </a:solidFill>
          <a:latin typeface="+mn-lt"/>
        </a:defRPr>
      </a:lvl7pPr>
      <a:lvl8pPr marL="3311525" indent="-228600" algn="l" rtl="0" eaLnBrk="0" fontAlgn="base" hangingPunct="0">
        <a:spcBef>
          <a:spcPct val="20000"/>
        </a:spcBef>
        <a:spcAft>
          <a:spcPct val="0"/>
        </a:spcAft>
        <a:buClr>
          <a:schemeClr val="tx1"/>
        </a:buClr>
        <a:defRPr sz="1200">
          <a:solidFill>
            <a:schemeClr val="tx1"/>
          </a:solidFill>
          <a:latin typeface="+mn-lt"/>
        </a:defRPr>
      </a:lvl8pPr>
      <a:lvl9pPr marL="3768725" indent="-228600" algn="l" rtl="0" eaLnBrk="0" fontAlgn="base" hangingPunct="0">
        <a:spcBef>
          <a:spcPct val="20000"/>
        </a:spcBef>
        <a:spcAft>
          <a:spcPct val="0"/>
        </a:spcAft>
        <a:buClr>
          <a:schemeClr val="tx1"/>
        </a:buCl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White">
      <p:bgPr>
        <a:solidFill>
          <a:schemeClr val="tx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0025"/>
            <a:ext cx="8232775"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ChangeArrowheads="1"/>
          </p:cNvSpPr>
          <p:nvPr/>
        </p:nvSpPr>
        <p:spPr bwMode="auto">
          <a:xfrm>
            <a:off x="2784475" y="6419850"/>
            <a:ext cx="4073525" cy="209550"/>
          </a:xfrm>
          <a:prstGeom prst="rect">
            <a:avLst/>
          </a:prstGeom>
          <a:noFill/>
          <a:ln w="9525">
            <a:noFill/>
            <a:miter lim="800000"/>
            <a:headEnd/>
            <a:tailEnd/>
          </a:ln>
          <a:effectLst/>
        </p:spPr>
        <p:txBody>
          <a:bodyPr lIns="0" tIns="0" rIns="0" bIns="0"/>
          <a:lstStyle/>
          <a:p>
            <a:pPr>
              <a:defRPr/>
            </a:pPr>
            <a:r>
              <a:rPr lang="en-US" sz="1100" dirty="0">
                <a:solidFill>
                  <a:srgbClr val="FFFFFF"/>
                </a:solidFill>
                <a:cs typeface="+mn-cs"/>
              </a:rPr>
              <a:t>Fighting fraud in financial services: progress and perils</a:t>
            </a:r>
            <a:endParaRPr lang="en-US" sz="1100" dirty="0">
              <a:solidFill>
                <a:srgbClr val="FFFFFF"/>
              </a:solidFill>
            </a:endParaRPr>
          </a:p>
        </p:txBody>
      </p:sp>
      <p:sp>
        <p:nvSpPr>
          <p:cNvPr id="1033" name="Rectangle 9"/>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pPr>
              <a:defRPr/>
            </a:pPr>
            <a:r>
              <a:rPr lang="en-US" sz="1100" dirty="0">
                <a:solidFill>
                  <a:srgbClr val="FFFFFF"/>
                </a:solidFill>
              </a:rPr>
              <a:t>Page </a:t>
            </a:r>
            <a:fld id="{85C3C31D-506E-4AF0-B76E-41BBD5692461}" type="slidenum">
              <a:rPr lang="en-US" sz="1100">
                <a:solidFill>
                  <a:srgbClr val="FFFFFF"/>
                </a:solidFill>
              </a:rPr>
              <a:pPr>
                <a:defRPr/>
              </a:pPr>
              <a:t>‹#›</a:t>
            </a:fld>
            <a:endParaRPr lang="en-US" sz="1100" dirty="0">
              <a:solidFill>
                <a:srgbClr val="FFFFFF"/>
              </a:solidFill>
            </a:endParaRPr>
          </a:p>
        </p:txBody>
      </p:sp>
      <p:sp>
        <p:nvSpPr>
          <p:cNvPr id="1034" name="Line 10"/>
          <p:cNvSpPr>
            <a:spLocks noChangeShapeType="1"/>
          </p:cNvSpPr>
          <p:nvPr/>
        </p:nvSpPr>
        <p:spPr bwMode="auto">
          <a:xfrm>
            <a:off x="455613" y="1042988"/>
            <a:ext cx="8229600" cy="0"/>
          </a:xfrm>
          <a:prstGeom prst="line">
            <a:avLst/>
          </a:prstGeom>
          <a:noFill/>
          <a:ln w="19050">
            <a:solidFill>
              <a:srgbClr val="FAE600"/>
            </a:solidFill>
            <a:round/>
            <a:headEnd/>
            <a:tailEnd/>
          </a:ln>
          <a:effectLst/>
        </p:spPr>
        <p:txBody>
          <a:bodyPr wrap="none" anchor="ctr"/>
          <a:lstStyle/>
          <a:p>
            <a:pPr>
              <a:defRPr/>
            </a:pPr>
            <a:endParaRPr lang="en-US" dirty="0">
              <a:solidFill>
                <a:srgbClr val="FFFFFF"/>
              </a:solidFill>
              <a:cs typeface="+mn-cs"/>
            </a:endParaRPr>
          </a:p>
        </p:txBody>
      </p:sp>
      <p:sp>
        <p:nvSpPr>
          <p:cNvPr id="1035" name="Line 11"/>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n-US" dirty="0">
              <a:solidFill>
                <a:srgbClr val="FFFFFF"/>
              </a:solidFill>
              <a:cs typeface="+mn-cs"/>
            </a:endParaRPr>
          </a:p>
        </p:txBody>
      </p:sp>
      <p:sp>
        <p:nvSpPr>
          <p:cNvPr id="1036" name="Line 12"/>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dirty="0">
              <a:solidFill>
                <a:srgbClr val="FFFFFF"/>
              </a:solidFill>
              <a:cs typeface="+mn-cs"/>
            </a:endParaRPr>
          </a:p>
        </p:txBody>
      </p:sp>
      <p:grpSp>
        <p:nvGrpSpPr>
          <p:cNvPr id="2" name="Group 62"/>
          <p:cNvGrpSpPr>
            <a:grpSpLocks/>
          </p:cNvGrpSpPr>
          <p:nvPr/>
        </p:nvGrpSpPr>
        <p:grpSpPr bwMode="auto">
          <a:xfrm>
            <a:off x="7191375" y="6380163"/>
            <a:ext cx="1484313" cy="334962"/>
            <a:chOff x="4554" y="4058"/>
            <a:chExt cx="935" cy="211"/>
          </a:xfrm>
          <a:solidFill>
            <a:schemeClr val="tx1"/>
          </a:solidFill>
        </p:grpSpPr>
        <p:sp>
          <p:nvSpPr>
            <p:cNvPr id="11" name="Freeform 37"/>
            <p:cNvSpPr>
              <a:spLocks noEditPoints="1"/>
            </p:cNvSpPr>
            <p:nvPr/>
          </p:nvSpPr>
          <p:spPr bwMode="black">
            <a:xfrm>
              <a:off x="4554" y="4058"/>
              <a:ext cx="118" cy="99"/>
            </a:xfrm>
            <a:custGeom>
              <a:avLst/>
              <a:gdLst/>
              <a:ahLst/>
              <a:cxnLst>
                <a:cxn ang="0">
                  <a:pos x="164" y="0"/>
                </a:cxn>
                <a:cxn ang="0">
                  <a:pos x="138" y="129"/>
                </a:cxn>
                <a:cxn ang="0">
                  <a:pos x="108" y="129"/>
                </a:cxn>
                <a:cxn ang="0">
                  <a:pos x="132" y="0"/>
                </a:cxn>
                <a:cxn ang="0">
                  <a:pos x="164" y="0"/>
                </a:cxn>
                <a:cxn ang="0">
                  <a:pos x="116" y="0"/>
                </a:cxn>
                <a:cxn ang="0">
                  <a:pos x="110" y="32"/>
                </a:cxn>
                <a:cxn ang="0">
                  <a:pos x="27" y="32"/>
                </a:cxn>
                <a:cxn ang="0">
                  <a:pos x="33" y="0"/>
                </a:cxn>
                <a:cxn ang="0">
                  <a:pos x="116" y="0"/>
                </a:cxn>
                <a:cxn ang="0">
                  <a:pos x="211" y="0"/>
                </a:cxn>
                <a:cxn ang="0">
                  <a:pos x="176" y="177"/>
                </a:cxn>
                <a:cxn ang="0">
                  <a:pos x="0" y="177"/>
                </a:cxn>
                <a:cxn ang="0">
                  <a:pos x="7" y="145"/>
                </a:cxn>
                <a:cxn ang="0">
                  <a:pos x="152" y="145"/>
                </a:cxn>
                <a:cxn ang="0">
                  <a:pos x="181" y="0"/>
                </a:cxn>
                <a:cxn ang="0">
                  <a:pos x="211" y="0"/>
                </a:cxn>
                <a:cxn ang="0">
                  <a:pos x="106" y="48"/>
                </a:cxn>
                <a:cxn ang="0">
                  <a:pos x="100" y="80"/>
                </a:cxn>
                <a:cxn ang="0">
                  <a:pos x="18" y="80"/>
                </a:cxn>
                <a:cxn ang="0">
                  <a:pos x="24" y="48"/>
                </a:cxn>
                <a:cxn ang="0">
                  <a:pos x="106" y="48"/>
                </a:cxn>
                <a:cxn ang="0">
                  <a:pos x="97" y="97"/>
                </a:cxn>
                <a:cxn ang="0">
                  <a:pos x="91" y="129"/>
                </a:cxn>
                <a:cxn ang="0">
                  <a:pos x="10" y="129"/>
                </a:cxn>
                <a:cxn ang="0">
                  <a:pos x="14" y="97"/>
                </a:cxn>
                <a:cxn ang="0">
                  <a:pos x="97" y="97"/>
                </a:cxn>
              </a:cxnLst>
              <a:rect l="0" t="0" r="r" b="b"/>
              <a:pathLst>
                <a:path w="211" h="177">
                  <a:moveTo>
                    <a:pt x="164" y="0"/>
                  </a:moveTo>
                  <a:lnTo>
                    <a:pt x="138" y="129"/>
                  </a:lnTo>
                  <a:lnTo>
                    <a:pt x="108" y="129"/>
                  </a:lnTo>
                  <a:lnTo>
                    <a:pt x="132" y="0"/>
                  </a:lnTo>
                  <a:lnTo>
                    <a:pt x="164" y="0"/>
                  </a:lnTo>
                  <a:close/>
                  <a:moveTo>
                    <a:pt x="116" y="0"/>
                  </a:moveTo>
                  <a:lnTo>
                    <a:pt x="110" y="32"/>
                  </a:lnTo>
                  <a:lnTo>
                    <a:pt x="27" y="32"/>
                  </a:lnTo>
                  <a:lnTo>
                    <a:pt x="33" y="0"/>
                  </a:lnTo>
                  <a:lnTo>
                    <a:pt x="116" y="0"/>
                  </a:lnTo>
                  <a:close/>
                  <a:moveTo>
                    <a:pt x="211" y="0"/>
                  </a:moveTo>
                  <a:lnTo>
                    <a:pt x="176" y="177"/>
                  </a:lnTo>
                  <a:lnTo>
                    <a:pt x="0" y="177"/>
                  </a:lnTo>
                  <a:lnTo>
                    <a:pt x="7" y="145"/>
                  </a:lnTo>
                  <a:lnTo>
                    <a:pt x="152" y="145"/>
                  </a:lnTo>
                  <a:lnTo>
                    <a:pt x="181" y="0"/>
                  </a:lnTo>
                  <a:lnTo>
                    <a:pt x="211" y="0"/>
                  </a:lnTo>
                  <a:close/>
                  <a:moveTo>
                    <a:pt x="106" y="48"/>
                  </a:moveTo>
                  <a:lnTo>
                    <a:pt x="100" y="80"/>
                  </a:lnTo>
                  <a:lnTo>
                    <a:pt x="18" y="80"/>
                  </a:lnTo>
                  <a:lnTo>
                    <a:pt x="24" y="48"/>
                  </a:lnTo>
                  <a:lnTo>
                    <a:pt x="106" y="48"/>
                  </a:lnTo>
                  <a:close/>
                  <a:moveTo>
                    <a:pt x="97" y="97"/>
                  </a:moveTo>
                  <a:lnTo>
                    <a:pt x="91" y="129"/>
                  </a:lnTo>
                  <a:lnTo>
                    <a:pt x="10" y="129"/>
                  </a:lnTo>
                  <a:lnTo>
                    <a:pt x="14" y="97"/>
                  </a:lnTo>
                  <a:lnTo>
                    <a:pt x="97" y="97"/>
                  </a:lnTo>
                  <a:close/>
                </a:path>
              </a:pathLst>
            </a:custGeom>
            <a:grpFill/>
            <a:ln w="9525">
              <a:noFill/>
              <a:round/>
              <a:headEnd/>
              <a:tailEnd/>
            </a:ln>
          </p:spPr>
          <p:txBody>
            <a:bodyPr/>
            <a:lstStyle/>
            <a:p>
              <a:pPr>
                <a:defRPr/>
              </a:pPr>
              <a:endParaRPr lang="en-GB" dirty="0">
                <a:solidFill>
                  <a:srgbClr val="FFFFFF"/>
                </a:solidFill>
                <a:cs typeface="+mn-cs"/>
              </a:endParaRPr>
            </a:p>
          </p:txBody>
        </p:sp>
        <p:sp>
          <p:nvSpPr>
            <p:cNvPr id="12" name="Freeform 38"/>
            <p:cNvSpPr>
              <a:spLocks noEditPoints="1"/>
            </p:cNvSpPr>
            <p:nvPr/>
          </p:nvSpPr>
          <p:spPr bwMode="black">
            <a:xfrm>
              <a:off x="4690" y="4058"/>
              <a:ext cx="799" cy="102"/>
            </a:xfrm>
            <a:custGeom>
              <a:avLst/>
              <a:gdLst/>
              <a:ahLst/>
              <a:cxnLst>
                <a:cxn ang="0">
                  <a:pos x="909" y="167"/>
                </a:cxn>
                <a:cxn ang="0">
                  <a:pos x="895" y="108"/>
                </a:cxn>
                <a:cxn ang="0">
                  <a:pos x="955" y="56"/>
                </a:cxn>
                <a:cxn ang="0">
                  <a:pos x="979" y="94"/>
                </a:cxn>
                <a:cxn ang="0">
                  <a:pos x="1351" y="49"/>
                </a:cxn>
                <a:cxn ang="0">
                  <a:pos x="1295" y="140"/>
                </a:cxn>
                <a:cxn ang="0">
                  <a:pos x="1357" y="181"/>
                </a:cxn>
                <a:cxn ang="0">
                  <a:pos x="1384" y="162"/>
                </a:cxn>
                <a:cxn ang="0">
                  <a:pos x="1338" y="162"/>
                </a:cxn>
                <a:cxn ang="0">
                  <a:pos x="1328" y="103"/>
                </a:cxn>
                <a:cxn ang="0">
                  <a:pos x="1395" y="56"/>
                </a:cxn>
                <a:cxn ang="0">
                  <a:pos x="1420" y="49"/>
                </a:cxn>
                <a:cxn ang="0">
                  <a:pos x="1192" y="46"/>
                </a:cxn>
                <a:cxn ang="0">
                  <a:pos x="1282" y="46"/>
                </a:cxn>
                <a:cxn ang="0">
                  <a:pos x="1111" y="153"/>
                </a:cxn>
                <a:cxn ang="0">
                  <a:pos x="1067" y="167"/>
                </a:cxn>
                <a:cxn ang="0">
                  <a:pos x="1049" y="134"/>
                </a:cxn>
                <a:cxn ang="0">
                  <a:pos x="1021" y="143"/>
                </a:cxn>
                <a:cxn ang="0">
                  <a:pos x="1071" y="181"/>
                </a:cxn>
                <a:cxn ang="0">
                  <a:pos x="1132" y="143"/>
                </a:cxn>
                <a:cxn ang="0">
                  <a:pos x="975" y="46"/>
                </a:cxn>
                <a:cxn ang="0">
                  <a:pos x="878" y="80"/>
                </a:cxn>
                <a:cxn ang="0">
                  <a:pos x="879" y="167"/>
                </a:cxn>
                <a:cxn ang="0">
                  <a:pos x="984" y="156"/>
                </a:cxn>
                <a:cxn ang="0">
                  <a:pos x="1000" y="64"/>
                </a:cxn>
                <a:cxn ang="0">
                  <a:pos x="829" y="80"/>
                </a:cxn>
                <a:cxn ang="0">
                  <a:pos x="795" y="100"/>
                </a:cxn>
                <a:cxn ang="0">
                  <a:pos x="721" y="99"/>
                </a:cxn>
                <a:cxn ang="0">
                  <a:pos x="698" y="65"/>
                </a:cxn>
                <a:cxn ang="0">
                  <a:pos x="668" y="40"/>
                </a:cxn>
                <a:cxn ang="0">
                  <a:pos x="630" y="69"/>
                </a:cxn>
                <a:cxn ang="0">
                  <a:pos x="603" y="126"/>
                </a:cxn>
                <a:cxn ang="0">
                  <a:pos x="602" y="172"/>
                </a:cxn>
                <a:cxn ang="0">
                  <a:pos x="659" y="170"/>
                </a:cxn>
                <a:cxn ang="0">
                  <a:pos x="478" y="45"/>
                </a:cxn>
                <a:cxn ang="0">
                  <a:pos x="559" y="61"/>
                </a:cxn>
                <a:cxn ang="0">
                  <a:pos x="435" y="43"/>
                </a:cxn>
                <a:cxn ang="0">
                  <a:pos x="383" y="81"/>
                </a:cxn>
                <a:cxn ang="0">
                  <a:pos x="416" y="129"/>
                </a:cxn>
                <a:cxn ang="0">
                  <a:pos x="421" y="162"/>
                </a:cxn>
                <a:cxn ang="0">
                  <a:pos x="378" y="148"/>
                </a:cxn>
                <a:cxn ang="0">
                  <a:pos x="407" y="180"/>
                </a:cxn>
                <a:cxn ang="0">
                  <a:pos x="453" y="130"/>
                </a:cxn>
                <a:cxn ang="0">
                  <a:pos x="410" y="84"/>
                </a:cxn>
                <a:cxn ang="0">
                  <a:pos x="422" y="56"/>
                </a:cxn>
                <a:cxn ang="0">
                  <a:pos x="464" y="53"/>
                </a:cxn>
                <a:cxn ang="0">
                  <a:pos x="273" y="46"/>
                </a:cxn>
                <a:cxn ang="0">
                  <a:pos x="364" y="46"/>
                </a:cxn>
                <a:cxn ang="0">
                  <a:pos x="216" y="177"/>
                </a:cxn>
                <a:cxn ang="0">
                  <a:pos x="226" y="73"/>
                </a:cxn>
                <a:cxn ang="0">
                  <a:pos x="194" y="46"/>
                </a:cxn>
                <a:cxn ang="0">
                  <a:pos x="102" y="156"/>
                </a:cxn>
                <a:cxn ang="0">
                  <a:pos x="118" y="73"/>
                </a:cxn>
                <a:cxn ang="0">
                  <a:pos x="127" y="22"/>
                </a:cxn>
                <a:cxn ang="0">
                  <a:pos x="654" y="69"/>
                </a:cxn>
                <a:cxn ang="0">
                  <a:pos x="679" y="53"/>
                </a:cxn>
                <a:cxn ang="0">
                  <a:pos x="645" y="164"/>
                </a:cxn>
                <a:cxn ang="0">
                  <a:pos x="621" y="132"/>
                </a:cxn>
                <a:cxn ang="0">
                  <a:pos x="645" y="164"/>
                </a:cxn>
                <a:cxn ang="0">
                  <a:pos x="181" y="59"/>
                </a:cxn>
                <a:cxn ang="0">
                  <a:pos x="192" y="94"/>
                </a:cxn>
              </a:cxnLst>
              <a:rect l="0" t="0" r="r" b="b"/>
              <a:pathLst>
                <a:path w="1430" h="181">
                  <a:moveTo>
                    <a:pt x="965" y="143"/>
                  </a:moveTo>
                  <a:lnTo>
                    <a:pt x="965" y="143"/>
                  </a:lnTo>
                  <a:lnTo>
                    <a:pt x="955" y="154"/>
                  </a:lnTo>
                  <a:lnTo>
                    <a:pt x="946" y="164"/>
                  </a:lnTo>
                  <a:lnTo>
                    <a:pt x="935" y="169"/>
                  </a:lnTo>
                  <a:lnTo>
                    <a:pt x="924" y="170"/>
                  </a:lnTo>
                  <a:lnTo>
                    <a:pt x="924" y="170"/>
                  </a:lnTo>
                  <a:lnTo>
                    <a:pt x="916" y="170"/>
                  </a:lnTo>
                  <a:lnTo>
                    <a:pt x="909" y="167"/>
                  </a:lnTo>
                  <a:lnTo>
                    <a:pt x="905" y="165"/>
                  </a:lnTo>
                  <a:lnTo>
                    <a:pt x="900" y="161"/>
                  </a:lnTo>
                  <a:lnTo>
                    <a:pt x="897" y="156"/>
                  </a:lnTo>
                  <a:lnTo>
                    <a:pt x="894" y="150"/>
                  </a:lnTo>
                  <a:lnTo>
                    <a:pt x="892" y="143"/>
                  </a:lnTo>
                  <a:lnTo>
                    <a:pt x="892" y="134"/>
                  </a:lnTo>
                  <a:lnTo>
                    <a:pt x="892" y="134"/>
                  </a:lnTo>
                  <a:lnTo>
                    <a:pt x="892" y="121"/>
                  </a:lnTo>
                  <a:lnTo>
                    <a:pt x="895" y="108"/>
                  </a:lnTo>
                  <a:lnTo>
                    <a:pt x="900" y="96"/>
                  </a:lnTo>
                  <a:lnTo>
                    <a:pt x="906" y="83"/>
                  </a:lnTo>
                  <a:lnTo>
                    <a:pt x="906" y="83"/>
                  </a:lnTo>
                  <a:lnTo>
                    <a:pt x="916" y="72"/>
                  </a:lnTo>
                  <a:lnTo>
                    <a:pt x="925" y="62"/>
                  </a:lnTo>
                  <a:lnTo>
                    <a:pt x="936" y="57"/>
                  </a:lnTo>
                  <a:lnTo>
                    <a:pt x="949" y="56"/>
                  </a:lnTo>
                  <a:lnTo>
                    <a:pt x="949" y="56"/>
                  </a:lnTo>
                  <a:lnTo>
                    <a:pt x="955" y="56"/>
                  </a:lnTo>
                  <a:lnTo>
                    <a:pt x="962" y="59"/>
                  </a:lnTo>
                  <a:lnTo>
                    <a:pt x="968" y="62"/>
                  </a:lnTo>
                  <a:lnTo>
                    <a:pt x="973" y="67"/>
                  </a:lnTo>
                  <a:lnTo>
                    <a:pt x="973" y="67"/>
                  </a:lnTo>
                  <a:lnTo>
                    <a:pt x="976" y="73"/>
                  </a:lnTo>
                  <a:lnTo>
                    <a:pt x="978" y="80"/>
                  </a:lnTo>
                  <a:lnTo>
                    <a:pt x="979" y="86"/>
                  </a:lnTo>
                  <a:lnTo>
                    <a:pt x="979" y="94"/>
                  </a:lnTo>
                  <a:lnTo>
                    <a:pt x="979" y="94"/>
                  </a:lnTo>
                  <a:lnTo>
                    <a:pt x="979" y="107"/>
                  </a:lnTo>
                  <a:lnTo>
                    <a:pt x="976" y="119"/>
                  </a:lnTo>
                  <a:lnTo>
                    <a:pt x="971" y="132"/>
                  </a:lnTo>
                  <a:lnTo>
                    <a:pt x="965" y="143"/>
                  </a:lnTo>
                  <a:lnTo>
                    <a:pt x="965" y="143"/>
                  </a:lnTo>
                  <a:close/>
                  <a:moveTo>
                    <a:pt x="1385" y="43"/>
                  </a:moveTo>
                  <a:lnTo>
                    <a:pt x="1385" y="43"/>
                  </a:lnTo>
                  <a:lnTo>
                    <a:pt x="1366" y="45"/>
                  </a:lnTo>
                  <a:lnTo>
                    <a:pt x="1351" y="49"/>
                  </a:lnTo>
                  <a:lnTo>
                    <a:pt x="1335" y="56"/>
                  </a:lnTo>
                  <a:lnTo>
                    <a:pt x="1322" y="67"/>
                  </a:lnTo>
                  <a:lnTo>
                    <a:pt x="1322" y="67"/>
                  </a:lnTo>
                  <a:lnTo>
                    <a:pt x="1309" y="80"/>
                  </a:lnTo>
                  <a:lnTo>
                    <a:pt x="1301" y="94"/>
                  </a:lnTo>
                  <a:lnTo>
                    <a:pt x="1295" y="111"/>
                  </a:lnTo>
                  <a:lnTo>
                    <a:pt x="1293" y="129"/>
                  </a:lnTo>
                  <a:lnTo>
                    <a:pt x="1293" y="129"/>
                  </a:lnTo>
                  <a:lnTo>
                    <a:pt x="1295" y="140"/>
                  </a:lnTo>
                  <a:lnTo>
                    <a:pt x="1298" y="151"/>
                  </a:lnTo>
                  <a:lnTo>
                    <a:pt x="1305" y="161"/>
                  </a:lnTo>
                  <a:lnTo>
                    <a:pt x="1314" y="169"/>
                  </a:lnTo>
                  <a:lnTo>
                    <a:pt x="1314" y="169"/>
                  </a:lnTo>
                  <a:lnTo>
                    <a:pt x="1324" y="173"/>
                  </a:lnTo>
                  <a:lnTo>
                    <a:pt x="1333" y="178"/>
                  </a:lnTo>
                  <a:lnTo>
                    <a:pt x="1344" y="180"/>
                  </a:lnTo>
                  <a:lnTo>
                    <a:pt x="1357" y="181"/>
                  </a:lnTo>
                  <a:lnTo>
                    <a:pt x="1357" y="181"/>
                  </a:lnTo>
                  <a:lnTo>
                    <a:pt x="1368" y="180"/>
                  </a:lnTo>
                  <a:lnTo>
                    <a:pt x="1381" y="178"/>
                  </a:lnTo>
                  <a:lnTo>
                    <a:pt x="1409" y="170"/>
                  </a:lnTo>
                  <a:lnTo>
                    <a:pt x="1420" y="119"/>
                  </a:lnTo>
                  <a:lnTo>
                    <a:pt x="1420" y="119"/>
                  </a:lnTo>
                  <a:lnTo>
                    <a:pt x="1408" y="121"/>
                  </a:lnTo>
                  <a:lnTo>
                    <a:pt x="1408" y="121"/>
                  </a:lnTo>
                  <a:lnTo>
                    <a:pt x="1392" y="119"/>
                  </a:lnTo>
                  <a:lnTo>
                    <a:pt x="1384" y="162"/>
                  </a:lnTo>
                  <a:lnTo>
                    <a:pt x="1384" y="162"/>
                  </a:lnTo>
                  <a:lnTo>
                    <a:pt x="1381" y="165"/>
                  </a:lnTo>
                  <a:lnTo>
                    <a:pt x="1374" y="167"/>
                  </a:lnTo>
                  <a:lnTo>
                    <a:pt x="1368" y="169"/>
                  </a:lnTo>
                  <a:lnTo>
                    <a:pt x="1357" y="169"/>
                  </a:lnTo>
                  <a:lnTo>
                    <a:pt x="1357" y="169"/>
                  </a:lnTo>
                  <a:lnTo>
                    <a:pt x="1351" y="167"/>
                  </a:lnTo>
                  <a:lnTo>
                    <a:pt x="1343" y="165"/>
                  </a:lnTo>
                  <a:lnTo>
                    <a:pt x="1338" y="162"/>
                  </a:lnTo>
                  <a:lnTo>
                    <a:pt x="1333" y="158"/>
                  </a:lnTo>
                  <a:lnTo>
                    <a:pt x="1333" y="158"/>
                  </a:lnTo>
                  <a:lnTo>
                    <a:pt x="1330" y="153"/>
                  </a:lnTo>
                  <a:lnTo>
                    <a:pt x="1327" y="146"/>
                  </a:lnTo>
                  <a:lnTo>
                    <a:pt x="1325" y="138"/>
                  </a:lnTo>
                  <a:lnTo>
                    <a:pt x="1325" y="130"/>
                  </a:lnTo>
                  <a:lnTo>
                    <a:pt x="1325" y="130"/>
                  </a:lnTo>
                  <a:lnTo>
                    <a:pt x="1325" y="118"/>
                  </a:lnTo>
                  <a:lnTo>
                    <a:pt x="1328" y="103"/>
                  </a:lnTo>
                  <a:lnTo>
                    <a:pt x="1333" y="92"/>
                  </a:lnTo>
                  <a:lnTo>
                    <a:pt x="1341" y="80"/>
                  </a:lnTo>
                  <a:lnTo>
                    <a:pt x="1341" y="80"/>
                  </a:lnTo>
                  <a:lnTo>
                    <a:pt x="1351" y="69"/>
                  </a:lnTo>
                  <a:lnTo>
                    <a:pt x="1360" y="61"/>
                  </a:lnTo>
                  <a:lnTo>
                    <a:pt x="1373" y="56"/>
                  </a:lnTo>
                  <a:lnTo>
                    <a:pt x="1385" y="54"/>
                  </a:lnTo>
                  <a:lnTo>
                    <a:pt x="1385" y="54"/>
                  </a:lnTo>
                  <a:lnTo>
                    <a:pt x="1395" y="56"/>
                  </a:lnTo>
                  <a:lnTo>
                    <a:pt x="1404" y="59"/>
                  </a:lnTo>
                  <a:lnTo>
                    <a:pt x="1404" y="59"/>
                  </a:lnTo>
                  <a:lnTo>
                    <a:pt x="1414" y="65"/>
                  </a:lnTo>
                  <a:lnTo>
                    <a:pt x="1417" y="70"/>
                  </a:lnTo>
                  <a:lnTo>
                    <a:pt x="1419" y="73"/>
                  </a:lnTo>
                  <a:lnTo>
                    <a:pt x="1422" y="73"/>
                  </a:lnTo>
                  <a:lnTo>
                    <a:pt x="1430" y="56"/>
                  </a:lnTo>
                  <a:lnTo>
                    <a:pt x="1430" y="56"/>
                  </a:lnTo>
                  <a:lnTo>
                    <a:pt x="1420" y="49"/>
                  </a:lnTo>
                  <a:lnTo>
                    <a:pt x="1411" y="46"/>
                  </a:lnTo>
                  <a:lnTo>
                    <a:pt x="1398" y="45"/>
                  </a:lnTo>
                  <a:lnTo>
                    <a:pt x="1385" y="43"/>
                  </a:lnTo>
                  <a:lnTo>
                    <a:pt x="1385" y="43"/>
                  </a:lnTo>
                  <a:close/>
                  <a:moveTo>
                    <a:pt x="1282" y="46"/>
                  </a:moveTo>
                  <a:lnTo>
                    <a:pt x="1282" y="46"/>
                  </a:lnTo>
                  <a:lnTo>
                    <a:pt x="1276" y="46"/>
                  </a:lnTo>
                  <a:lnTo>
                    <a:pt x="1257" y="134"/>
                  </a:lnTo>
                  <a:lnTo>
                    <a:pt x="1192" y="46"/>
                  </a:lnTo>
                  <a:lnTo>
                    <a:pt x="1174" y="46"/>
                  </a:lnTo>
                  <a:lnTo>
                    <a:pt x="1149" y="177"/>
                  </a:lnTo>
                  <a:lnTo>
                    <a:pt x="1165" y="177"/>
                  </a:lnTo>
                  <a:lnTo>
                    <a:pt x="1182" y="83"/>
                  </a:lnTo>
                  <a:lnTo>
                    <a:pt x="1249" y="177"/>
                  </a:lnTo>
                  <a:lnTo>
                    <a:pt x="1263" y="177"/>
                  </a:lnTo>
                  <a:lnTo>
                    <a:pt x="1290" y="46"/>
                  </a:lnTo>
                  <a:lnTo>
                    <a:pt x="1290" y="46"/>
                  </a:lnTo>
                  <a:lnTo>
                    <a:pt x="1282" y="46"/>
                  </a:lnTo>
                  <a:lnTo>
                    <a:pt x="1282" y="46"/>
                  </a:lnTo>
                  <a:close/>
                  <a:moveTo>
                    <a:pt x="1144" y="48"/>
                  </a:moveTo>
                  <a:lnTo>
                    <a:pt x="1144" y="48"/>
                  </a:lnTo>
                  <a:lnTo>
                    <a:pt x="1138" y="46"/>
                  </a:lnTo>
                  <a:lnTo>
                    <a:pt x="1120" y="132"/>
                  </a:lnTo>
                  <a:lnTo>
                    <a:pt x="1120" y="132"/>
                  </a:lnTo>
                  <a:lnTo>
                    <a:pt x="1117" y="140"/>
                  </a:lnTo>
                  <a:lnTo>
                    <a:pt x="1114" y="146"/>
                  </a:lnTo>
                  <a:lnTo>
                    <a:pt x="1111" y="153"/>
                  </a:lnTo>
                  <a:lnTo>
                    <a:pt x="1105" y="158"/>
                  </a:lnTo>
                  <a:lnTo>
                    <a:pt x="1105" y="158"/>
                  </a:lnTo>
                  <a:lnTo>
                    <a:pt x="1100" y="162"/>
                  </a:lnTo>
                  <a:lnTo>
                    <a:pt x="1092" y="165"/>
                  </a:lnTo>
                  <a:lnTo>
                    <a:pt x="1086" y="167"/>
                  </a:lnTo>
                  <a:lnTo>
                    <a:pt x="1078" y="169"/>
                  </a:lnTo>
                  <a:lnTo>
                    <a:pt x="1078" y="169"/>
                  </a:lnTo>
                  <a:lnTo>
                    <a:pt x="1071" y="169"/>
                  </a:lnTo>
                  <a:lnTo>
                    <a:pt x="1067" y="167"/>
                  </a:lnTo>
                  <a:lnTo>
                    <a:pt x="1062" y="164"/>
                  </a:lnTo>
                  <a:lnTo>
                    <a:pt x="1057" y="161"/>
                  </a:lnTo>
                  <a:lnTo>
                    <a:pt x="1057" y="161"/>
                  </a:lnTo>
                  <a:lnTo>
                    <a:pt x="1054" y="158"/>
                  </a:lnTo>
                  <a:lnTo>
                    <a:pt x="1051" y="153"/>
                  </a:lnTo>
                  <a:lnTo>
                    <a:pt x="1049" y="146"/>
                  </a:lnTo>
                  <a:lnTo>
                    <a:pt x="1049" y="142"/>
                  </a:lnTo>
                  <a:lnTo>
                    <a:pt x="1049" y="142"/>
                  </a:lnTo>
                  <a:lnTo>
                    <a:pt x="1049" y="134"/>
                  </a:lnTo>
                  <a:lnTo>
                    <a:pt x="1067" y="48"/>
                  </a:lnTo>
                  <a:lnTo>
                    <a:pt x="1067" y="48"/>
                  </a:lnTo>
                  <a:lnTo>
                    <a:pt x="1055" y="48"/>
                  </a:lnTo>
                  <a:lnTo>
                    <a:pt x="1055" y="48"/>
                  </a:lnTo>
                  <a:lnTo>
                    <a:pt x="1038" y="48"/>
                  </a:lnTo>
                  <a:lnTo>
                    <a:pt x="1022" y="134"/>
                  </a:lnTo>
                  <a:lnTo>
                    <a:pt x="1022" y="134"/>
                  </a:lnTo>
                  <a:lnTo>
                    <a:pt x="1021" y="143"/>
                  </a:lnTo>
                  <a:lnTo>
                    <a:pt x="1021" y="143"/>
                  </a:lnTo>
                  <a:lnTo>
                    <a:pt x="1022" y="153"/>
                  </a:lnTo>
                  <a:lnTo>
                    <a:pt x="1025" y="161"/>
                  </a:lnTo>
                  <a:lnTo>
                    <a:pt x="1030" y="167"/>
                  </a:lnTo>
                  <a:lnTo>
                    <a:pt x="1036" y="173"/>
                  </a:lnTo>
                  <a:lnTo>
                    <a:pt x="1036" y="173"/>
                  </a:lnTo>
                  <a:lnTo>
                    <a:pt x="1044" y="177"/>
                  </a:lnTo>
                  <a:lnTo>
                    <a:pt x="1052" y="178"/>
                  </a:lnTo>
                  <a:lnTo>
                    <a:pt x="1062" y="180"/>
                  </a:lnTo>
                  <a:lnTo>
                    <a:pt x="1071" y="181"/>
                  </a:lnTo>
                  <a:lnTo>
                    <a:pt x="1071" y="181"/>
                  </a:lnTo>
                  <a:lnTo>
                    <a:pt x="1082" y="180"/>
                  </a:lnTo>
                  <a:lnTo>
                    <a:pt x="1094" y="178"/>
                  </a:lnTo>
                  <a:lnTo>
                    <a:pt x="1103" y="173"/>
                  </a:lnTo>
                  <a:lnTo>
                    <a:pt x="1113" y="169"/>
                  </a:lnTo>
                  <a:lnTo>
                    <a:pt x="1113" y="169"/>
                  </a:lnTo>
                  <a:lnTo>
                    <a:pt x="1120" y="161"/>
                  </a:lnTo>
                  <a:lnTo>
                    <a:pt x="1127" y="153"/>
                  </a:lnTo>
                  <a:lnTo>
                    <a:pt x="1132" y="143"/>
                  </a:lnTo>
                  <a:lnTo>
                    <a:pt x="1135" y="132"/>
                  </a:lnTo>
                  <a:lnTo>
                    <a:pt x="1152" y="48"/>
                  </a:lnTo>
                  <a:lnTo>
                    <a:pt x="1152" y="48"/>
                  </a:lnTo>
                  <a:lnTo>
                    <a:pt x="1144" y="48"/>
                  </a:lnTo>
                  <a:lnTo>
                    <a:pt x="1144" y="48"/>
                  </a:lnTo>
                  <a:close/>
                  <a:moveTo>
                    <a:pt x="994" y="56"/>
                  </a:moveTo>
                  <a:lnTo>
                    <a:pt x="994" y="56"/>
                  </a:lnTo>
                  <a:lnTo>
                    <a:pt x="984" y="51"/>
                  </a:lnTo>
                  <a:lnTo>
                    <a:pt x="975" y="46"/>
                  </a:lnTo>
                  <a:lnTo>
                    <a:pt x="963" y="45"/>
                  </a:lnTo>
                  <a:lnTo>
                    <a:pt x="951" y="43"/>
                  </a:lnTo>
                  <a:lnTo>
                    <a:pt x="951" y="43"/>
                  </a:lnTo>
                  <a:lnTo>
                    <a:pt x="933" y="45"/>
                  </a:lnTo>
                  <a:lnTo>
                    <a:pt x="917" y="49"/>
                  </a:lnTo>
                  <a:lnTo>
                    <a:pt x="903" y="56"/>
                  </a:lnTo>
                  <a:lnTo>
                    <a:pt x="890" y="67"/>
                  </a:lnTo>
                  <a:lnTo>
                    <a:pt x="890" y="67"/>
                  </a:lnTo>
                  <a:lnTo>
                    <a:pt x="878" y="80"/>
                  </a:lnTo>
                  <a:lnTo>
                    <a:pt x="870" y="94"/>
                  </a:lnTo>
                  <a:lnTo>
                    <a:pt x="865" y="110"/>
                  </a:lnTo>
                  <a:lnTo>
                    <a:pt x="863" y="127"/>
                  </a:lnTo>
                  <a:lnTo>
                    <a:pt x="863" y="127"/>
                  </a:lnTo>
                  <a:lnTo>
                    <a:pt x="863" y="138"/>
                  </a:lnTo>
                  <a:lnTo>
                    <a:pt x="867" y="150"/>
                  </a:lnTo>
                  <a:lnTo>
                    <a:pt x="871" y="159"/>
                  </a:lnTo>
                  <a:lnTo>
                    <a:pt x="879" y="167"/>
                  </a:lnTo>
                  <a:lnTo>
                    <a:pt x="879" y="167"/>
                  </a:lnTo>
                  <a:lnTo>
                    <a:pt x="887" y="173"/>
                  </a:lnTo>
                  <a:lnTo>
                    <a:pt x="897" y="177"/>
                  </a:lnTo>
                  <a:lnTo>
                    <a:pt x="908" y="180"/>
                  </a:lnTo>
                  <a:lnTo>
                    <a:pt x="921" y="181"/>
                  </a:lnTo>
                  <a:lnTo>
                    <a:pt x="921" y="181"/>
                  </a:lnTo>
                  <a:lnTo>
                    <a:pt x="938" y="180"/>
                  </a:lnTo>
                  <a:lnTo>
                    <a:pt x="954" y="175"/>
                  </a:lnTo>
                  <a:lnTo>
                    <a:pt x="970" y="167"/>
                  </a:lnTo>
                  <a:lnTo>
                    <a:pt x="984" y="156"/>
                  </a:lnTo>
                  <a:lnTo>
                    <a:pt x="984" y="156"/>
                  </a:lnTo>
                  <a:lnTo>
                    <a:pt x="995" y="143"/>
                  </a:lnTo>
                  <a:lnTo>
                    <a:pt x="1003" y="129"/>
                  </a:lnTo>
                  <a:lnTo>
                    <a:pt x="1008" y="113"/>
                  </a:lnTo>
                  <a:lnTo>
                    <a:pt x="1009" y="96"/>
                  </a:lnTo>
                  <a:lnTo>
                    <a:pt x="1009" y="96"/>
                  </a:lnTo>
                  <a:lnTo>
                    <a:pt x="1009" y="84"/>
                  </a:lnTo>
                  <a:lnTo>
                    <a:pt x="1006" y="73"/>
                  </a:lnTo>
                  <a:lnTo>
                    <a:pt x="1000" y="64"/>
                  </a:lnTo>
                  <a:lnTo>
                    <a:pt x="994" y="56"/>
                  </a:lnTo>
                  <a:lnTo>
                    <a:pt x="994" y="56"/>
                  </a:lnTo>
                  <a:close/>
                  <a:moveTo>
                    <a:pt x="894" y="2"/>
                  </a:moveTo>
                  <a:lnTo>
                    <a:pt x="894" y="2"/>
                  </a:lnTo>
                  <a:lnTo>
                    <a:pt x="889" y="2"/>
                  </a:lnTo>
                  <a:lnTo>
                    <a:pt x="883" y="0"/>
                  </a:lnTo>
                  <a:lnTo>
                    <a:pt x="883" y="0"/>
                  </a:lnTo>
                  <a:lnTo>
                    <a:pt x="856" y="43"/>
                  </a:lnTo>
                  <a:lnTo>
                    <a:pt x="829" y="80"/>
                  </a:lnTo>
                  <a:lnTo>
                    <a:pt x="829" y="80"/>
                  </a:lnTo>
                  <a:lnTo>
                    <a:pt x="805" y="0"/>
                  </a:lnTo>
                  <a:lnTo>
                    <a:pt x="805" y="0"/>
                  </a:lnTo>
                  <a:lnTo>
                    <a:pt x="795" y="2"/>
                  </a:lnTo>
                  <a:lnTo>
                    <a:pt x="786" y="2"/>
                  </a:lnTo>
                  <a:lnTo>
                    <a:pt x="786" y="2"/>
                  </a:lnTo>
                  <a:lnTo>
                    <a:pt x="773" y="2"/>
                  </a:lnTo>
                  <a:lnTo>
                    <a:pt x="760" y="0"/>
                  </a:lnTo>
                  <a:lnTo>
                    <a:pt x="795" y="100"/>
                  </a:lnTo>
                  <a:lnTo>
                    <a:pt x="781" y="177"/>
                  </a:lnTo>
                  <a:lnTo>
                    <a:pt x="819" y="177"/>
                  </a:lnTo>
                  <a:lnTo>
                    <a:pt x="833" y="97"/>
                  </a:lnTo>
                  <a:lnTo>
                    <a:pt x="833" y="97"/>
                  </a:lnTo>
                  <a:lnTo>
                    <a:pt x="908" y="0"/>
                  </a:lnTo>
                  <a:lnTo>
                    <a:pt x="908" y="0"/>
                  </a:lnTo>
                  <a:lnTo>
                    <a:pt x="894" y="2"/>
                  </a:lnTo>
                  <a:lnTo>
                    <a:pt x="894" y="2"/>
                  </a:lnTo>
                  <a:close/>
                  <a:moveTo>
                    <a:pt x="721" y="99"/>
                  </a:moveTo>
                  <a:lnTo>
                    <a:pt x="721" y="99"/>
                  </a:lnTo>
                  <a:lnTo>
                    <a:pt x="705" y="119"/>
                  </a:lnTo>
                  <a:lnTo>
                    <a:pt x="691" y="135"/>
                  </a:lnTo>
                  <a:lnTo>
                    <a:pt x="667" y="99"/>
                  </a:lnTo>
                  <a:lnTo>
                    <a:pt x="667" y="99"/>
                  </a:lnTo>
                  <a:lnTo>
                    <a:pt x="681" y="89"/>
                  </a:lnTo>
                  <a:lnTo>
                    <a:pt x="691" y="80"/>
                  </a:lnTo>
                  <a:lnTo>
                    <a:pt x="697" y="70"/>
                  </a:lnTo>
                  <a:lnTo>
                    <a:pt x="698" y="65"/>
                  </a:lnTo>
                  <a:lnTo>
                    <a:pt x="698" y="62"/>
                  </a:lnTo>
                  <a:lnTo>
                    <a:pt x="698" y="62"/>
                  </a:lnTo>
                  <a:lnTo>
                    <a:pt x="698" y="56"/>
                  </a:lnTo>
                  <a:lnTo>
                    <a:pt x="697" y="53"/>
                  </a:lnTo>
                  <a:lnTo>
                    <a:pt x="695" y="48"/>
                  </a:lnTo>
                  <a:lnTo>
                    <a:pt x="692" y="45"/>
                  </a:lnTo>
                  <a:lnTo>
                    <a:pt x="687" y="43"/>
                  </a:lnTo>
                  <a:lnTo>
                    <a:pt x="683" y="41"/>
                  </a:lnTo>
                  <a:lnTo>
                    <a:pt x="668" y="40"/>
                  </a:lnTo>
                  <a:lnTo>
                    <a:pt x="668" y="40"/>
                  </a:lnTo>
                  <a:lnTo>
                    <a:pt x="660" y="40"/>
                  </a:lnTo>
                  <a:lnTo>
                    <a:pt x="654" y="41"/>
                  </a:lnTo>
                  <a:lnTo>
                    <a:pt x="646" y="45"/>
                  </a:lnTo>
                  <a:lnTo>
                    <a:pt x="641" y="49"/>
                  </a:lnTo>
                  <a:lnTo>
                    <a:pt x="641" y="49"/>
                  </a:lnTo>
                  <a:lnTo>
                    <a:pt x="635" y="56"/>
                  </a:lnTo>
                  <a:lnTo>
                    <a:pt x="632" y="62"/>
                  </a:lnTo>
                  <a:lnTo>
                    <a:pt x="630" y="69"/>
                  </a:lnTo>
                  <a:lnTo>
                    <a:pt x="629" y="76"/>
                  </a:lnTo>
                  <a:lnTo>
                    <a:pt x="629" y="76"/>
                  </a:lnTo>
                  <a:lnTo>
                    <a:pt x="629" y="83"/>
                  </a:lnTo>
                  <a:lnTo>
                    <a:pt x="630" y="89"/>
                  </a:lnTo>
                  <a:lnTo>
                    <a:pt x="637" y="103"/>
                  </a:lnTo>
                  <a:lnTo>
                    <a:pt x="637" y="103"/>
                  </a:lnTo>
                  <a:lnTo>
                    <a:pt x="618" y="115"/>
                  </a:lnTo>
                  <a:lnTo>
                    <a:pt x="610" y="119"/>
                  </a:lnTo>
                  <a:lnTo>
                    <a:pt x="603" y="126"/>
                  </a:lnTo>
                  <a:lnTo>
                    <a:pt x="599" y="132"/>
                  </a:lnTo>
                  <a:lnTo>
                    <a:pt x="595" y="137"/>
                  </a:lnTo>
                  <a:lnTo>
                    <a:pt x="592" y="143"/>
                  </a:lnTo>
                  <a:lnTo>
                    <a:pt x="592" y="150"/>
                  </a:lnTo>
                  <a:lnTo>
                    <a:pt x="592" y="150"/>
                  </a:lnTo>
                  <a:lnTo>
                    <a:pt x="592" y="156"/>
                  </a:lnTo>
                  <a:lnTo>
                    <a:pt x="595" y="162"/>
                  </a:lnTo>
                  <a:lnTo>
                    <a:pt x="599" y="167"/>
                  </a:lnTo>
                  <a:lnTo>
                    <a:pt x="602" y="172"/>
                  </a:lnTo>
                  <a:lnTo>
                    <a:pt x="602" y="172"/>
                  </a:lnTo>
                  <a:lnTo>
                    <a:pt x="606" y="175"/>
                  </a:lnTo>
                  <a:lnTo>
                    <a:pt x="613" y="177"/>
                  </a:lnTo>
                  <a:lnTo>
                    <a:pt x="619" y="178"/>
                  </a:lnTo>
                  <a:lnTo>
                    <a:pt x="626" y="178"/>
                  </a:lnTo>
                  <a:lnTo>
                    <a:pt x="626" y="178"/>
                  </a:lnTo>
                  <a:lnTo>
                    <a:pt x="637" y="178"/>
                  </a:lnTo>
                  <a:lnTo>
                    <a:pt x="648" y="175"/>
                  </a:lnTo>
                  <a:lnTo>
                    <a:pt x="659" y="170"/>
                  </a:lnTo>
                  <a:lnTo>
                    <a:pt x="672" y="162"/>
                  </a:lnTo>
                  <a:lnTo>
                    <a:pt x="679" y="177"/>
                  </a:lnTo>
                  <a:lnTo>
                    <a:pt x="718" y="177"/>
                  </a:lnTo>
                  <a:lnTo>
                    <a:pt x="695" y="145"/>
                  </a:lnTo>
                  <a:lnTo>
                    <a:pt x="695" y="145"/>
                  </a:lnTo>
                  <a:lnTo>
                    <a:pt x="730" y="110"/>
                  </a:lnTo>
                  <a:lnTo>
                    <a:pt x="721" y="99"/>
                  </a:lnTo>
                  <a:close/>
                  <a:moveTo>
                    <a:pt x="478" y="45"/>
                  </a:moveTo>
                  <a:lnTo>
                    <a:pt x="478" y="45"/>
                  </a:lnTo>
                  <a:lnTo>
                    <a:pt x="476" y="54"/>
                  </a:lnTo>
                  <a:lnTo>
                    <a:pt x="475" y="61"/>
                  </a:lnTo>
                  <a:lnTo>
                    <a:pt x="475" y="61"/>
                  </a:lnTo>
                  <a:lnTo>
                    <a:pt x="510" y="59"/>
                  </a:lnTo>
                  <a:lnTo>
                    <a:pt x="488" y="177"/>
                  </a:lnTo>
                  <a:lnTo>
                    <a:pt x="514" y="177"/>
                  </a:lnTo>
                  <a:lnTo>
                    <a:pt x="538" y="59"/>
                  </a:lnTo>
                  <a:lnTo>
                    <a:pt x="538" y="59"/>
                  </a:lnTo>
                  <a:lnTo>
                    <a:pt x="559" y="61"/>
                  </a:lnTo>
                  <a:lnTo>
                    <a:pt x="572" y="62"/>
                  </a:lnTo>
                  <a:lnTo>
                    <a:pt x="572" y="62"/>
                  </a:lnTo>
                  <a:lnTo>
                    <a:pt x="572" y="53"/>
                  </a:lnTo>
                  <a:lnTo>
                    <a:pt x="575" y="45"/>
                  </a:lnTo>
                  <a:lnTo>
                    <a:pt x="478" y="45"/>
                  </a:lnTo>
                  <a:close/>
                  <a:moveTo>
                    <a:pt x="449" y="46"/>
                  </a:moveTo>
                  <a:lnTo>
                    <a:pt x="449" y="46"/>
                  </a:lnTo>
                  <a:lnTo>
                    <a:pt x="441" y="43"/>
                  </a:lnTo>
                  <a:lnTo>
                    <a:pt x="435" y="43"/>
                  </a:lnTo>
                  <a:lnTo>
                    <a:pt x="435" y="43"/>
                  </a:lnTo>
                  <a:lnTo>
                    <a:pt x="424" y="45"/>
                  </a:lnTo>
                  <a:lnTo>
                    <a:pt x="415" y="46"/>
                  </a:lnTo>
                  <a:lnTo>
                    <a:pt x="407" y="51"/>
                  </a:lnTo>
                  <a:lnTo>
                    <a:pt x="399" y="56"/>
                  </a:lnTo>
                  <a:lnTo>
                    <a:pt x="399" y="56"/>
                  </a:lnTo>
                  <a:lnTo>
                    <a:pt x="391" y="64"/>
                  </a:lnTo>
                  <a:lnTo>
                    <a:pt x="386" y="72"/>
                  </a:lnTo>
                  <a:lnTo>
                    <a:pt x="383" y="81"/>
                  </a:lnTo>
                  <a:lnTo>
                    <a:pt x="383" y="91"/>
                  </a:lnTo>
                  <a:lnTo>
                    <a:pt x="383" y="91"/>
                  </a:lnTo>
                  <a:lnTo>
                    <a:pt x="383" y="97"/>
                  </a:lnTo>
                  <a:lnTo>
                    <a:pt x="386" y="103"/>
                  </a:lnTo>
                  <a:lnTo>
                    <a:pt x="389" y="110"/>
                  </a:lnTo>
                  <a:lnTo>
                    <a:pt x="394" y="115"/>
                  </a:lnTo>
                  <a:lnTo>
                    <a:pt x="394" y="115"/>
                  </a:lnTo>
                  <a:lnTo>
                    <a:pt x="416" y="129"/>
                  </a:lnTo>
                  <a:lnTo>
                    <a:pt x="416" y="129"/>
                  </a:lnTo>
                  <a:lnTo>
                    <a:pt x="421" y="132"/>
                  </a:lnTo>
                  <a:lnTo>
                    <a:pt x="426" y="137"/>
                  </a:lnTo>
                  <a:lnTo>
                    <a:pt x="427" y="142"/>
                  </a:lnTo>
                  <a:lnTo>
                    <a:pt x="429" y="145"/>
                  </a:lnTo>
                  <a:lnTo>
                    <a:pt x="429" y="145"/>
                  </a:lnTo>
                  <a:lnTo>
                    <a:pt x="427" y="150"/>
                  </a:lnTo>
                  <a:lnTo>
                    <a:pt x="426" y="154"/>
                  </a:lnTo>
                  <a:lnTo>
                    <a:pt x="424" y="159"/>
                  </a:lnTo>
                  <a:lnTo>
                    <a:pt x="421" y="162"/>
                  </a:lnTo>
                  <a:lnTo>
                    <a:pt x="421" y="162"/>
                  </a:lnTo>
                  <a:lnTo>
                    <a:pt x="411" y="167"/>
                  </a:lnTo>
                  <a:lnTo>
                    <a:pt x="402" y="169"/>
                  </a:lnTo>
                  <a:lnTo>
                    <a:pt x="402" y="169"/>
                  </a:lnTo>
                  <a:lnTo>
                    <a:pt x="391" y="167"/>
                  </a:lnTo>
                  <a:lnTo>
                    <a:pt x="384" y="164"/>
                  </a:lnTo>
                  <a:lnTo>
                    <a:pt x="381" y="161"/>
                  </a:lnTo>
                  <a:lnTo>
                    <a:pt x="380" y="158"/>
                  </a:lnTo>
                  <a:lnTo>
                    <a:pt x="378" y="148"/>
                  </a:lnTo>
                  <a:lnTo>
                    <a:pt x="376" y="148"/>
                  </a:lnTo>
                  <a:lnTo>
                    <a:pt x="365" y="172"/>
                  </a:lnTo>
                  <a:lnTo>
                    <a:pt x="365" y="172"/>
                  </a:lnTo>
                  <a:lnTo>
                    <a:pt x="370" y="177"/>
                  </a:lnTo>
                  <a:lnTo>
                    <a:pt x="378" y="178"/>
                  </a:lnTo>
                  <a:lnTo>
                    <a:pt x="386" y="180"/>
                  </a:lnTo>
                  <a:lnTo>
                    <a:pt x="395" y="181"/>
                  </a:lnTo>
                  <a:lnTo>
                    <a:pt x="395" y="181"/>
                  </a:lnTo>
                  <a:lnTo>
                    <a:pt x="407" y="180"/>
                  </a:lnTo>
                  <a:lnTo>
                    <a:pt x="418" y="178"/>
                  </a:lnTo>
                  <a:lnTo>
                    <a:pt x="427" y="173"/>
                  </a:lnTo>
                  <a:lnTo>
                    <a:pt x="435" y="167"/>
                  </a:lnTo>
                  <a:lnTo>
                    <a:pt x="435" y="167"/>
                  </a:lnTo>
                  <a:lnTo>
                    <a:pt x="443" y="161"/>
                  </a:lnTo>
                  <a:lnTo>
                    <a:pt x="449" y="151"/>
                  </a:lnTo>
                  <a:lnTo>
                    <a:pt x="453" y="142"/>
                  </a:lnTo>
                  <a:lnTo>
                    <a:pt x="453" y="130"/>
                  </a:lnTo>
                  <a:lnTo>
                    <a:pt x="453" y="130"/>
                  </a:lnTo>
                  <a:lnTo>
                    <a:pt x="453" y="124"/>
                  </a:lnTo>
                  <a:lnTo>
                    <a:pt x="449" y="118"/>
                  </a:lnTo>
                  <a:lnTo>
                    <a:pt x="446" y="111"/>
                  </a:lnTo>
                  <a:lnTo>
                    <a:pt x="441" y="107"/>
                  </a:lnTo>
                  <a:lnTo>
                    <a:pt x="441" y="107"/>
                  </a:lnTo>
                  <a:lnTo>
                    <a:pt x="419" y="92"/>
                  </a:lnTo>
                  <a:lnTo>
                    <a:pt x="419" y="92"/>
                  </a:lnTo>
                  <a:lnTo>
                    <a:pt x="415" y="89"/>
                  </a:lnTo>
                  <a:lnTo>
                    <a:pt x="410" y="84"/>
                  </a:lnTo>
                  <a:lnTo>
                    <a:pt x="408" y="80"/>
                  </a:lnTo>
                  <a:lnTo>
                    <a:pt x="407" y="75"/>
                  </a:lnTo>
                  <a:lnTo>
                    <a:pt x="407" y="75"/>
                  </a:lnTo>
                  <a:lnTo>
                    <a:pt x="408" y="72"/>
                  </a:lnTo>
                  <a:lnTo>
                    <a:pt x="408" y="67"/>
                  </a:lnTo>
                  <a:lnTo>
                    <a:pt x="411" y="64"/>
                  </a:lnTo>
                  <a:lnTo>
                    <a:pt x="415" y="61"/>
                  </a:lnTo>
                  <a:lnTo>
                    <a:pt x="415" y="61"/>
                  </a:lnTo>
                  <a:lnTo>
                    <a:pt x="422" y="56"/>
                  </a:lnTo>
                  <a:lnTo>
                    <a:pt x="432" y="54"/>
                  </a:lnTo>
                  <a:lnTo>
                    <a:pt x="432" y="54"/>
                  </a:lnTo>
                  <a:lnTo>
                    <a:pt x="438" y="56"/>
                  </a:lnTo>
                  <a:lnTo>
                    <a:pt x="445" y="59"/>
                  </a:lnTo>
                  <a:lnTo>
                    <a:pt x="445" y="59"/>
                  </a:lnTo>
                  <a:lnTo>
                    <a:pt x="449" y="64"/>
                  </a:lnTo>
                  <a:lnTo>
                    <a:pt x="451" y="72"/>
                  </a:lnTo>
                  <a:lnTo>
                    <a:pt x="454" y="72"/>
                  </a:lnTo>
                  <a:lnTo>
                    <a:pt x="464" y="53"/>
                  </a:lnTo>
                  <a:lnTo>
                    <a:pt x="464" y="53"/>
                  </a:lnTo>
                  <a:lnTo>
                    <a:pt x="459" y="49"/>
                  </a:lnTo>
                  <a:lnTo>
                    <a:pt x="449" y="46"/>
                  </a:lnTo>
                  <a:lnTo>
                    <a:pt x="449" y="46"/>
                  </a:lnTo>
                  <a:close/>
                  <a:moveTo>
                    <a:pt x="364" y="46"/>
                  </a:moveTo>
                  <a:lnTo>
                    <a:pt x="364" y="46"/>
                  </a:lnTo>
                  <a:lnTo>
                    <a:pt x="357" y="46"/>
                  </a:lnTo>
                  <a:lnTo>
                    <a:pt x="340" y="135"/>
                  </a:lnTo>
                  <a:lnTo>
                    <a:pt x="273" y="46"/>
                  </a:lnTo>
                  <a:lnTo>
                    <a:pt x="257" y="46"/>
                  </a:lnTo>
                  <a:lnTo>
                    <a:pt x="231" y="177"/>
                  </a:lnTo>
                  <a:lnTo>
                    <a:pt x="246" y="177"/>
                  </a:lnTo>
                  <a:lnTo>
                    <a:pt x="264" y="83"/>
                  </a:lnTo>
                  <a:lnTo>
                    <a:pt x="330" y="177"/>
                  </a:lnTo>
                  <a:lnTo>
                    <a:pt x="346" y="177"/>
                  </a:lnTo>
                  <a:lnTo>
                    <a:pt x="372" y="46"/>
                  </a:lnTo>
                  <a:lnTo>
                    <a:pt x="372" y="46"/>
                  </a:lnTo>
                  <a:lnTo>
                    <a:pt x="364" y="46"/>
                  </a:lnTo>
                  <a:lnTo>
                    <a:pt x="364" y="46"/>
                  </a:lnTo>
                  <a:close/>
                  <a:moveTo>
                    <a:pt x="194" y="46"/>
                  </a:moveTo>
                  <a:lnTo>
                    <a:pt x="143" y="46"/>
                  </a:lnTo>
                  <a:lnTo>
                    <a:pt x="118" y="177"/>
                  </a:lnTo>
                  <a:lnTo>
                    <a:pt x="146" y="177"/>
                  </a:lnTo>
                  <a:lnTo>
                    <a:pt x="158" y="118"/>
                  </a:lnTo>
                  <a:lnTo>
                    <a:pt x="161" y="118"/>
                  </a:lnTo>
                  <a:lnTo>
                    <a:pt x="183" y="177"/>
                  </a:lnTo>
                  <a:lnTo>
                    <a:pt x="216" y="177"/>
                  </a:lnTo>
                  <a:lnTo>
                    <a:pt x="188" y="113"/>
                  </a:lnTo>
                  <a:lnTo>
                    <a:pt x="188" y="113"/>
                  </a:lnTo>
                  <a:lnTo>
                    <a:pt x="204" y="107"/>
                  </a:lnTo>
                  <a:lnTo>
                    <a:pt x="215" y="99"/>
                  </a:lnTo>
                  <a:lnTo>
                    <a:pt x="215" y="99"/>
                  </a:lnTo>
                  <a:lnTo>
                    <a:pt x="219" y="94"/>
                  </a:lnTo>
                  <a:lnTo>
                    <a:pt x="223" y="88"/>
                  </a:lnTo>
                  <a:lnTo>
                    <a:pt x="226" y="81"/>
                  </a:lnTo>
                  <a:lnTo>
                    <a:pt x="226" y="73"/>
                  </a:lnTo>
                  <a:lnTo>
                    <a:pt x="226" y="73"/>
                  </a:lnTo>
                  <a:lnTo>
                    <a:pt x="226" y="67"/>
                  </a:lnTo>
                  <a:lnTo>
                    <a:pt x="224" y="61"/>
                  </a:lnTo>
                  <a:lnTo>
                    <a:pt x="221" y="57"/>
                  </a:lnTo>
                  <a:lnTo>
                    <a:pt x="218" y="53"/>
                  </a:lnTo>
                  <a:lnTo>
                    <a:pt x="213" y="49"/>
                  </a:lnTo>
                  <a:lnTo>
                    <a:pt x="208" y="48"/>
                  </a:lnTo>
                  <a:lnTo>
                    <a:pt x="194" y="46"/>
                  </a:lnTo>
                  <a:lnTo>
                    <a:pt x="194" y="46"/>
                  </a:lnTo>
                  <a:close/>
                  <a:moveTo>
                    <a:pt x="34" y="0"/>
                  </a:moveTo>
                  <a:lnTo>
                    <a:pt x="0" y="177"/>
                  </a:lnTo>
                  <a:lnTo>
                    <a:pt x="99" y="177"/>
                  </a:lnTo>
                  <a:lnTo>
                    <a:pt x="99" y="177"/>
                  </a:lnTo>
                  <a:lnTo>
                    <a:pt x="97" y="170"/>
                  </a:lnTo>
                  <a:lnTo>
                    <a:pt x="97" y="165"/>
                  </a:lnTo>
                  <a:lnTo>
                    <a:pt x="99" y="161"/>
                  </a:lnTo>
                  <a:lnTo>
                    <a:pt x="102" y="156"/>
                  </a:lnTo>
                  <a:lnTo>
                    <a:pt x="102" y="156"/>
                  </a:lnTo>
                  <a:lnTo>
                    <a:pt x="50" y="159"/>
                  </a:lnTo>
                  <a:lnTo>
                    <a:pt x="42" y="159"/>
                  </a:lnTo>
                  <a:lnTo>
                    <a:pt x="54" y="91"/>
                  </a:lnTo>
                  <a:lnTo>
                    <a:pt x="54" y="91"/>
                  </a:lnTo>
                  <a:lnTo>
                    <a:pt x="88" y="92"/>
                  </a:lnTo>
                  <a:lnTo>
                    <a:pt x="113" y="96"/>
                  </a:lnTo>
                  <a:lnTo>
                    <a:pt x="113" y="96"/>
                  </a:lnTo>
                  <a:lnTo>
                    <a:pt x="113" y="81"/>
                  </a:lnTo>
                  <a:lnTo>
                    <a:pt x="118" y="73"/>
                  </a:lnTo>
                  <a:lnTo>
                    <a:pt x="118" y="73"/>
                  </a:lnTo>
                  <a:lnTo>
                    <a:pt x="75" y="75"/>
                  </a:lnTo>
                  <a:lnTo>
                    <a:pt x="75" y="75"/>
                  </a:lnTo>
                  <a:lnTo>
                    <a:pt x="59" y="75"/>
                  </a:lnTo>
                  <a:lnTo>
                    <a:pt x="69" y="19"/>
                  </a:lnTo>
                  <a:lnTo>
                    <a:pt x="83" y="19"/>
                  </a:lnTo>
                  <a:lnTo>
                    <a:pt x="83" y="19"/>
                  </a:lnTo>
                  <a:lnTo>
                    <a:pt x="105" y="19"/>
                  </a:lnTo>
                  <a:lnTo>
                    <a:pt x="127" y="22"/>
                  </a:lnTo>
                  <a:lnTo>
                    <a:pt x="127" y="22"/>
                  </a:lnTo>
                  <a:lnTo>
                    <a:pt x="129" y="10"/>
                  </a:lnTo>
                  <a:lnTo>
                    <a:pt x="132" y="0"/>
                  </a:lnTo>
                  <a:lnTo>
                    <a:pt x="34" y="0"/>
                  </a:lnTo>
                  <a:close/>
                  <a:moveTo>
                    <a:pt x="662" y="91"/>
                  </a:moveTo>
                  <a:lnTo>
                    <a:pt x="662" y="91"/>
                  </a:lnTo>
                  <a:lnTo>
                    <a:pt x="657" y="78"/>
                  </a:lnTo>
                  <a:lnTo>
                    <a:pt x="654" y="69"/>
                  </a:lnTo>
                  <a:lnTo>
                    <a:pt x="654" y="69"/>
                  </a:lnTo>
                  <a:lnTo>
                    <a:pt x="656" y="61"/>
                  </a:lnTo>
                  <a:lnTo>
                    <a:pt x="659" y="56"/>
                  </a:lnTo>
                  <a:lnTo>
                    <a:pt x="659" y="56"/>
                  </a:lnTo>
                  <a:lnTo>
                    <a:pt x="665" y="51"/>
                  </a:lnTo>
                  <a:lnTo>
                    <a:pt x="672" y="49"/>
                  </a:lnTo>
                  <a:lnTo>
                    <a:pt x="672" y="49"/>
                  </a:lnTo>
                  <a:lnTo>
                    <a:pt x="676" y="51"/>
                  </a:lnTo>
                  <a:lnTo>
                    <a:pt x="679" y="53"/>
                  </a:lnTo>
                  <a:lnTo>
                    <a:pt x="679" y="53"/>
                  </a:lnTo>
                  <a:lnTo>
                    <a:pt x="683" y="57"/>
                  </a:lnTo>
                  <a:lnTo>
                    <a:pt x="683" y="62"/>
                  </a:lnTo>
                  <a:lnTo>
                    <a:pt x="683" y="62"/>
                  </a:lnTo>
                  <a:lnTo>
                    <a:pt x="683" y="70"/>
                  </a:lnTo>
                  <a:lnTo>
                    <a:pt x="678" y="76"/>
                  </a:lnTo>
                  <a:lnTo>
                    <a:pt x="672" y="84"/>
                  </a:lnTo>
                  <a:lnTo>
                    <a:pt x="662" y="91"/>
                  </a:lnTo>
                  <a:lnTo>
                    <a:pt x="662" y="91"/>
                  </a:lnTo>
                  <a:close/>
                  <a:moveTo>
                    <a:pt x="645" y="164"/>
                  </a:moveTo>
                  <a:lnTo>
                    <a:pt x="645" y="164"/>
                  </a:lnTo>
                  <a:lnTo>
                    <a:pt x="633" y="162"/>
                  </a:lnTo>
                  <a:lnTo>
                    <a:pt x="629" y="161"/>
                  </a:lnTo>
                  <a:lnTo>
                    <a:pt x="626" y="158"/>
                  </a:lnTo>
                  <a:lnTo>
                    <a:pt x="624" y="154"/>
                  </a:lnTo>
                  <a:lnTo>
                    <a:pt x="621" y="151"/>
                  </a:lnTo>
                  <a:lnTo>
                    <a:pt x="619" y="140"/>
                  </a:lnTo>
                  <a:lnTo>
                    <a:pt x="619" y="140"/>
                  </a:lnTo>
                  <a:lnTo>
                    <a:pt x="621" y="132"/>
                  </a:lnTo>
                  <a:lnTo>
                    <a:pt x="627" y="124"/>
                  </a:lnTo>
                  <a:lnTo>
                    <a:pt x="627" y="124"/>
                  </a:lnTo>
                  <a:lnTo>
                    <a:pt x="633" y="116"/>
                  </a:lnTo>
                  <a:lnTo>
                    <a:pt x="640" y="113"/>
                  </a:lnTo>
                  <a:lnTo>
                    <a:pt x="667" y="156"/>
                  </a:lnTo>
                  <a:lnTo>
                    <a:pt x="667" y="156"/>
                  </a:lnTo>
                  <a:lnTo>
                    <a:pt x="654" y="162"/>
                  </a:lnTo>
                  <a:lnTo>
                    <a:pt x="645" y="164"/>
                  </a:lnTo>
                  <a:lnTo>
                    <a:pt x="645" y="164"/>
                  </a:lnTo>
                  <a:close/>
                  <a:moveTo>
                    <a:pt x="189" y="99"/>
                  </a:moveTo>
                  <a:lnTo>
                    <a:pt x="189" y="99"/>
                  </a:lnTo>
                  <a:lnTo>
                    <a:pt x="185" y="103"/>
                  </a:lnTo>
                  <a:lnTo>
                    <a:pt x="180" y="107"/>
                  </a:lnTo>
                  <a:lnTo>
                    <a:pt x="173" y="108"/>
                  </a:lnTo>
                  <a:lnTo>
                    <a:pt x="165" y="110"/>
                  </a:lnTo>
                  <a:lnTo>
                    <a:pt x="161" y="110"/>
                  </a:lnTo>
                  <a:lnTo>
                    <a:pt x="170" y="59"/>
                  </a:lnTo>
                  <a:lnTo>
                    <a:pt x="181" y="59"/>
                  </a:lnTo>
                  <a:lnTo>
                    <a:pt x="181" y="59"/>
                  </a:lnTo>
                  <a:lnTo>
                    <a:pt x="188" y="61"/>
                  </a:lnTo>
                  <a:lnTo>
                    <a:pt x="192" y="62"/>
                  </a:lnTo>
                  <a:lnTo>
                    <a:pt x="196" y="67"/>
                  </a:lnTo>
                  <a:lnTo>
                    <a:pt x="197" y="73"/>
                  </a:lnTo>
                  <a:lnTo>
                    <a:pt x="197" y="73"/>
                  </a:lnTo>
                  <a:lnTo>
                    <a:pt x="196" y="81"/>
                  </a:lnTo>
                  <a:lnTo>
                    <a:pt x="194" y="88"/>
                  </a:lnTo>
                  <a:lnTo>
                    <a:pt x="192" y="94"/>
                  </a:lnTo>
                  <a:lnTo>
                    <a:pt x="189" y="99"/>
                  </a:lnTo>
                  <a:lnTo>
                    <a:pt x="189" y="99"/>
                  </a:lnTo>
                  <a:close/>
                </a:path>
              </a:pathLst>
            </a:custGeom>
            <a:grpFill/>
            <a:ln w="9525">
              <a:noFill/>
              <a:round/>
              <a:headEnd/>
              <a:tailEnd/>
            </a:ln>
          </p:spPr>
          <p:txBody>
            <a:bodyPr/>
            <a:lstStyle/>
            <a:p>
              <a:pPr>
                <a:defRPr/>
              </a:pPr>
              <a:endParaRPr lang="en-GB" dirty="0">
                <a:solidFill>
                  <a:srgbClr val="FFFFFF"/>
                </a:solidFill>
                <a:cs typeface="+mn-cs"/>
              </a:endParaRPr>
            </a:p>
          </p:txBody>
        </p:sp>
        <p:sp>
          <p:nvSpPr>
            <p:cNvPr id="13" name="Freeform 39"/>
            <p:cNvSpPr>
              <a:spLocks noEditPoints="1"/>
            </p:cNvSpPr>
            <p:nvPr/>
          </p:nvSpPr>
          <p:spPr bwMode="black">
            <a:xfrm>
              <a:off x="4673" y="4207"/>
              <a:ext cx="50" cy="58"/>
            </a:xfrm>
            <a:custGeom>
              <a:avLst/>
              <a:gdLst/>
              <a:ahLst/>
              <a:cxnLst>
                <a:cxn ang="0">
                  <a:pos x="70" y="38"/>
                </a:cxn>
                <a:cxn ang="0">
                  <a:pos x="65" y="54"/>
                </a:cxn>
                <a:cxn ang="0">
                  <a:pos x="57" y="65"/>
                </a:cxn>
                <a:cxn ang="0">
                  <a:pos x="47" y="72"/>
                </a:cxn>
                <a:cxn ang="0">
                  <a:pos x="36" y="75"/>
                </a:cxn>
                <a:cxn ang="0">
                  <a:pos x="31" y="73"/>
                </a:cxn>
                <a:cxn ang="0">
                  <a:pos x="24" y="70"/>
                </a:cxn>
                <a:cxn ang="0">
                  <a:pos x="19" y="62"/>
                </a:cxn>
                <a:cxn ang="0">
                  <a:pos x="19" y="49"/>
                </a:cxn>
                <a:cxn ang="0">
                  <a:pos x="19" y="41"/>
                </a:cxn>
                <a:cxn ang="0">
                  <a:pos x="30" y="16"/>
                </a:cxn>
                <a:cxn ang="0">
                  <a:pos x="39" y="10"/>
                </a:cxn>
                <a:cxn ang="0">
                  <a:pos x="51" y="7"/>
                </a:cxn>
                <a:cxn ang="0">
                  <a:pos x="55" y="7"/>
                </a:cxn>
                <a:cxn ang="0">
                  <a:pos x="65" y="11"/>
                </a:cxn>
                <a:cxn ang="0">
                  <a:pos x="70" y="19"/>
                </a:cxn>
                <a:cxn ang="0">
                  <a:pos x="70" y="30"/>
                </a:cxn>
                <a:cxn ang="0">
                  <a:pos x="70" y="38"/>
                </a:cxn>
                <a:cxn ang="0">
                  <a:pos x="52" y="0"/>
                </a:cxn>
                <a:cxn ang="0">
                  <a:pos x="33" y="3"/>
                </a:cxn>
                <a:cxn ang="0">
                  <a:pos x="19" y="11"/>
                </a:cxn>
                <a:cxn ang="0">
                  <a:pos x="8" y="24"/>
                </a:cxn>
                <a:cxn ang="0">
                  <a:pos x="1" y="40"/>
                </a:cxn>
                <a:cxn ang="0">
                  <a:pos x="0" y="51"/>
                </a:cxn>
                <a:cxn ang="0">
                  <a:pos x="3" y="65"/>
                </a:cxn>
                <a:cxn ang="0">
                  <a:pos x="12" y="76"/>
                </a:cxn>
                <a:cxn ang="0">
                  <a:pos x="27" y="81"/>
                </a:cxn>
                <a:cxn ang="0">
                  <a:pos x="35" y="81"/>
                </a:cxn>
                <a:cxn ang="0">
                  <a:pos x="60" y="103"/>
                </a:cxn>
                <a:cxn ang="0">
                  <a:pos x="70" y="99"/>
                </a:cxn>
                <a:cxn ang="0">
                  <a:pos x="77" y="97"/>
                </a:cxn>
                <a:cxn ang="0">
                  <a:pos x="51" y="80"/>
                </a:cxn>
                <a:cxn ang="0">
                  <a:pos x="76" y="64"/>
                </a:cxn>
                <a:cxn ang="0">
                  <a:pos x="85" y="46"/>
                </a:cxn>
                <a:cxn ang="0">
                  <a:pos x="87" y="40"/>
                </a:cxn>
                <a:cxn ang="0">
                  <a:pos x="87" y="22"/>
                </a:cxn>
                <a:cxn ang="0">
                  <a:pos x="81" y="10"/>
                </a:cxn>
                <a:cxn ang="0">
                  <a:pos x="70" y="2"/>
                </a:cxn>
                <a:cxn ang="0">
                  <a:pos x="52" y="0"/>
                </a:cxn>
              </a:cxnLst>
              <a:rect l="0" t="0" r="r" b="b"/>
              <a:pathLst>
                <a:path w="89" h="103">
                  <a:moveTo>
                    <a:pt x="70" y="38"/>
                  </a:moveTo>
                  <a:lnTo>
                    <a:pt x="70" y="38"/>
                  </a:lnTo>
                  <a:lnTo>
                    <a:pt x="66" y="46"/>
                  </a:lnTo>
                  <a:lnTo>
                    <a:pt x="65" y="54"/>
                  </a:lnTo>
                  <a:lnTo>
                    <a:pt x="60" y="61"/>
                  </a:lnTo>
                  <a:lnTo>
                    <a:pt x="57" y="65"/>
                  </a:lnTo>
                  <a:lnTo>
                    <a:pt x="52" y="70"/>
                  </a:lnTo>
                  <a:lnTo>
                    <a:pt x="47" y="72"/>
                  </a:lnTo>
                  <a:lnTo>
                    <a:pt x="43" y="73"/>
                  </a:lnTo>
                  <a:lnTo>
                    <a:pt x="36" y="75"/>
                  </a:lnTo>
                  <a:lnTo>
                    <a:pt x="36" y="75"/>
                  </a:lnTo>
                  <a:lnTo>
                    <a:pt x="31" y="73"/>
                  </a:lnTo>
                  <a:lnTo>
                    <a:pt x="28" y="73"/>
                  </a:lnTo>
                  <a:lnTo>
                    <a:pt x="24" y="70"/>
                  </a:lnTo>
                  <a:lnTo>
                    <a:pt x="22" y="67"/>
                  </a:lnTo>
                  <a:lnTo>
                    <a:pt x="19" y="62"/>
                  </a:lnTo>
                  <a:lnTo>
                    <a:pt x="19" y="57"/>
                  </a:lnTo>
                  <a:lnTo>
                    <a:pt x="19" y="49"/>
                  </a:lnTo>
                  <a:lnTo>
                    <a:pt x="19" y="41"/>
                  </a:lnTo>
                  <a:lnTo>
                    <a:pt x="19" y="41"/>
                  </a:lnTo>
                  <a:lnTo>
                    <a:pt x="24" y="27"/>
                  </a:lnTo>
                  <a:lnTo>
                    <a:pt x="30" y="16"/>
                  </a:lnTo>
                  <a:lnTo>
                    <a:pt x="35" y="13"/>
                  </a:lnTo>
                  <a:lnTo>
                    <a:pt x="39" y="10"/>
                  </a:lnTo>
                  <a:lnTo>
                    <a:pt x="46" y="7"/>
                  </a:lnTo>
                  <a:lnTo>
                    <a:pt x="51" y="7"/>
                  </a:lnTo>
                  <a:lnTo>
                    <a:pt x="51" y="7"/>
                  </a:lnTo>
                  <a:lnTo>
                    <a:pt x="55" y="7"/>
                  </a:lnTo>
                  <a:lnTo>
                    <a:pt x="60" y="8"/>
                  </a:lnTo>
                  <a:lnTo>
                    <a:pt x="65" y="11"/>
                  </a:lnTo>
                  <a:lnTo>
                    <a:pt x="66" y="14"/>
                  </a:lnTo>
                  <a:lnTo>
                    <a:pt x="70" y="19"/>
                  </a:lnTo>
                  <a:lnTo>
                    <a:pt x="70" y="24"/>
                  </a:lnTo>
                  <a:lnTo>
                    <a:pt x="70" y="30"/>
                  </a:lnTo>
                  <a:lnTo>
                    <a:pt x="70" y="38"/>
                  </a:lnTo>
                  <a:lnTo>
                    <a:pt x="70" y="38"/>
                  </a:lnTo>
                  <a:close/>
                  <a:moveTo>
                    <a:pt x="52" y="0"/>
                  </a:moveTo>
                  <a:lnTo>
                    <a:pt x="52" y="0"/>
                  </a:lnTo>
                  <a:lnTo>
                    <a:pt x="43" y="0"/>
                  </a:lnTo>
                  <a:lnTo>
                    <a:pt x="33" y="3"/>
                  </a:lnTo>
                  <a:lnTo>
                    <a:pt x="25" y="7"/>
                  </a:lnTo>
                  <a:lnTo>
                    <a:pt x="19" y="11"/>
                  </a:lnTo>
                  <a:lnTo>
                    <a:pt x="12" y="18"/>
                  </a:lnTo>
                  <a:lnTo>
                    <a:pt x="8" y="24"/>
                  </a:lnTo>
                  <a:lnTo>
                    <a:pt x="3" y="32"/>
                  </a:lnTo>
                  <a:lnTo>
                    <a:pt x="1" y="40"/>
                  </a:lnTo>
                  <a:lnTo>
                    <a:pt x="1" y="40"/>
                  </a:lnTo>
                  <a:lnTo>
                    <a:pt x="0" y="51"/>
                  </a:lnTo>
                  <a:lnTo>
                    <a:pt x="0" y="59"/>
                  </a:lnTo>
                  <a:lnTo>
                    <a:pt x="3" y="65"/>
                  </a:lnTo>
                  <a:lnTo>
                    <a:pt x="8" y="72"/>
                  </a:lnTo>
                  <a:lnTo>
                    <a:pt x="12" y="76"/>
                  </a:lnTo>
                  <a:lnTo>
                    <a:pt x="19" y="80"/>
                  </a:lnTo>
                  <a:lnTo>
                    <a:pt x="27" y="81"/>
                  </a:lnTo>
                  <a:lnTo>
                    <a:pt x="35" y="81"/>
                  </a:lnTo>
                  <a:lnTo>
                    <a:pt x="35" y="81"/>
                  </a:lnTo>
                  <a:lnTo>
                    <a:pt x="49" y="92"/>
                  </a:lnTo>
                  <a:lnTo>
                    <a:pt x="60" y="103"/>
                  </a:lnTo>
                  <a:lnTo>
                    <a:pt x="60" y="103"/>
                  </a:lnTo>
                  <a:lnTo>
                    <a:pt x="70" y="99"/>
                  </a:lnTo>
                  <a:lnTo>
                    <a:pt x="77" y="97"/>
                  </a:lnTo>
                  <a:lnTo>
                    <a:pt x="77" y="97"/>
                  </a:lnTo>
                  <a:lnTo>
                    <a:pt x="51" y="80"/>
                  </a:lnTo>
                  <a:lnTo>
                    <a:pt x="51" y="80"/>
                  </a:lnTo>
                  <a:lnTo>
                    <a:pt x="65" y="73"/>
                  </a:lnTo>
                  <a:lnTo>
                    <a:pt x="76" y="64"/>
                  </a:lnTo>
                  <a:lnTo>
                    <a:pt x="84" y="53"/>
                  </a:lnTo>
                  <a:lnTo>
                    <a:pt x="85" y="46"/>
                  </a:lnTo>
                  <a:lnTo>
                    <a:pt x="87" y="40"/>
                  </a:lnTo>
                  <a:lnTo>
                    <a:pt x="87" y="40"/>
                  </a:lnTo>
                  <a:lnTo>
                    <a:pt x="89" y="30"/>
                  </a:lnTo>
                  <a:lnTo>
                    <a:pt x="87" y="22"/>
                  </a:lnTo>
                  <a:lnTo>
                    <a:pt x="85" y="16"/>
                  </a:lnTo>
                  <a:lnTo>
                    <a:pt x="81" y="10"/>
                  </a:lnTo>
                  <a:lnTo>
                    <a:pt x="76" y="5"/>
                  </a:lnTo>
                  <a:lnTo>
                    <a:pt x="70" y="2"/>
                  </a:lnTo>
                  <a:lnTo>
                    <a:pt x="62" y="0"/>
                  </a:lnTo>
                  <a:lnTo>
                    <a:pt x="52" y="0"/>
                  </a:lnTo>
                  <a:lnTo>
                    <a:pt x="52" y="0"/>
                  </a:lnTo>
                  <a:close/>
                </a:path>
              </a:pathLst>
            </a:custGeom>
            <a:grpFill/>
            <a:ln w="9525">
              <a:noFill/>
              <a:round/>
              <a:headEnd/>
              <a:tailEnd/>
            </a:ln>
          </p:spPr>
          <p:txBody>
            <a:bodyPr/>
            <a:lstStyle/>
            <a:p>
              <a:pPr>
                <a:defRPr/>
              </a:pPr>
              <a:endParaRPr lang="en-GB" dirty="0">
                <a:solidFill>
                  <a:srgbClr val="FFFFFF"/>
                </a:solidFill>
                <a:cs typeface="+mn-cs"/>
              </a:endParaRPr>
            </a:p>
          </p:txBody>
        </p:sp>
        <p:sp>
          <p:nvSpPr>
            <p:cNvPr id="14" name="Freeform 40"/>
            <p:cNvSpPr>
              <a:spLocks/>
            </p:cNvSpPr>
            <p:nvPr/>
          </p:nvSpPr>
          <p:spPr bwMode="black">
            <a:xfrm>
              <a:off x="4726" y="4221"/>
              <a:ext cx="33" cy="31"/>
            </a:xfrm>
            <a:custGeom>
              <a:avLst/>
              <a:gdLst/>
              <a:ahLst/>
              <a:cxnLst>
                <a:cxn ang="0">
                  <a:pos x="33" y="48"/>
                </a:cxn>
                <a:cxn ang="0">
                  <a:pos x="33" y="48"/>
                </a:cxn>
                <a:cxn ang="0">
                  <a:pos x="33" y="48"/>
                </a:cxn>
                <a:cxn ang="0">
                  <a:pos x="28" y="51"/>
                </a:cxn>
                <a:cxn ang="0">
                  <a:pos x="24" y="54"/>
                </a:cxn>
                <a:cxn ang="0">
                  <a:pos x="19" y="57"/>
                </a:cxn>
                <a:cxn ang="0">
                  <a:pos x="14" y="57"/>
                </a:cxn>
                <a:cxn ang="0">
                  <a:pos x="14" y="57"/>
                </a:cxn>
                <a:cxn ang="0">
                  <a:pos x="6" y="56"/>
                </a:cxn>
                <a:cxn ang="0">
                  <a:pos x="2" y="52"/>
                </a:cxn>
                <a:cxn ang="0">
                  <a:pos x="0" y="46"/>
                </a:cxn>
                <a:cxn ang="0">
                  <a:pos x="0" y="37"/>
                </a:cxn>
                <a:cxn ang="0">
                  <a:pos x="0" y="37"/>
                </a:cxn>
                <a:cxn ang="0">
                  <a:pos x="5" y="17"/>
                </a:cxn>
                <a:cxn ang="0">
                  <a:pos x="5" y="17"/>
                </a:cxn>
                <a:cxn ang="0">
                  <a:pos x="8" y="0"/>
                </a:cxn>
                <a:cxn ang="0">
                  <a:pos x="8" y="0"/>
                </a:cxn>
                <a:cxn ang="0">
                  <a:pos x="16" y="2"/>
                </a:cxn>
                <a:cxn ang="0">
                  <a:pos x="16" y="2"/>
                </a:cxn>
                <a:cxn ang="0">
                  <a:pos x="24" y="0"/>
                </a:cxn>
                <a:cxn ang="0">
                  <a:pos x="24" y="0"/>
                </a:cxn>
                <a:cxn ang="0">
                  <a:pos x="21" y="14"/>
                </a:cxn>
                <a:cxn ang="0">
                  <a:pos x="17" y="33"/>
                </a:cxn>
                <a:cxn ang="0">
                  <a:pos x="17" y="33"/>
                </a:cxn>
                <a:cxn ang="0">
                  <a:pos x="16" y="40"/>
                </a:cxn>
                <a:cxn ang="0">
                  <a:pos x="17" y="45"/>
                </a:cxn>
                <a:cxn ang="0">
                  <a:pos x="19" y="46"/>
                </a:cxn>
                <a:cxn ang="0">
                  <a:pos x="24" y="48"/>
                </a:cxn>
                <a:cxn ang="0">
                  <a:pos x="24" y="48"/>
                </a:cxn>
                <a:cxn ang="0">
                  <a:pos x="28" y="46"/>
                </a:cxn>
                <a:cxn ang="0">
                  <a:pos x="32" y="43"/>
                </a:cxn>
                <a:cxn ang="0">
                  <a:pos x="35" y="38"/>
                </a:cxn>
                <a:cxn ang="0">
                  <a:pos x="36" y="30"/>
                </a:cxn>
                <a:cxn ang="0">
                  <a:pos x="38" y="25"/>
                </a:cxn>
                <a:cxn ang="0">
                  <a:pos x="38" y="25"/>
                </a:cxn>
                <a:cxn ang="0">
                  <a:pos x="41" y="0"/>
                </a:cxn>
                <a:cxn ang="0">
                  <a:pos x="41" y="0"/>
                </a:cxn>
                <a:cxn ang="0">
                  <a:pos x="51" y="2"/>
                </a:cxn>
                <a:cxn ang="0">
                  <a:pos x="51" y="2"/>
                </a:cxn>
                <a:cxn ang="0">
                  <a:pos x="59" y="0"/>
                </a:cxn>
                <a:cxn ang="0">
                  <a:pos x="59" y="0"/>
                </a:cxn>
                <a:cxn ang="0">
                  <a:pos x="52" y="25"/>
                </a:cxn>
                <a:cxn ang="0">
                  <a:pos x="52" y="30"/>
                </a:cxn>
                <a:cxn ang="0">
                  <a:pos x="52" y="30"/>
                </a:cxn>
                <a:cxn ang="0">
                  <a:pos x="48" y="56"/>
                </a:cxn>
                <a:cxn ang="0">
                  <a:pos x="48" y="56"/>
                </a:cxn>
                <a:cxn ang="0">
                  <a:pos x="40" y="56"/>
                </a:cxn>
                <a:cxn ang="0">
                  <a:pos x="40" y="56"/>
                </a:cxn>
                <a:cxn ang="0">
                  <a:pos x="32" y="56"/>
                </a:cxn>
                <a:cxn ang="0">
                  <a:pos x="33" y="48"/>
                </a:cxn>
              </a:cxnLst>
              <a:rect l="0" t="0" r="r" b="b"/>
              <a:pathLst>
                <a:path w="59" h="57">
                  <a:moveTo>
                    <a:pt x="33" y="48"/>
                  </a:moveTo>
                  <a:lnTo>
                    <a:pt x="33" y="48"/>
                  </a:lnTo>
                  <a:lnTo>
                    <a:pt x="33" y="48"/>
                  </a:lnTo>
                  <a:lnTo>
                    <a:pt x="28" y="51"/>
                  </a:lnTo>
                  <a:lnTo>
                    <a:pt x="24" y="54"/>
                  </a:lnTo>
                  <a:lnTo>
                    <a:pt x="19" y="57"/>
                  </a:lnTo>
                  <a:lnTo>
                    <a:pt x="14" y="57"/>
                  </a:lnTo>
                  <a:lnTo>
                    <a:pt x="14" y="57"/>
                  </a:lnTo>
                  <a:lnTo>
                    <a:pt x="6" y="56"/>
                  </a:lnTo>
                  <a:lnTo>
                    <a:pt x="2" y="52"/>
                  </a:lnTo>
                  <a:lnTo>
                    <a:pt x="0" y="46"/>
                  </a:lnTo>
                  <a:lnTo>
                    <a:pt x="0" y="37"/>
                  </a:lnTo>
                  <a:lnTo>
                    <a:pt x="0" y="37"/>
                  </a:lnTo>
                  <a:lnTo>
                    <a:pt x="5" y="17"/>
                  </a:lnTo>
                  <a:lnTo>
                    <a:pt x="5" y="17"/>
                  </a:lnTo>
                  <a:lnTo>
                    <a:pt x="8" y="0"/>
                  </a:lnTo>
                  <a:lnTo>
                    <a:pt x="8" y="0"/>
                  </a:lnTo>
                  <a:lnTo>
                    <a:pt x="16" y="2"/>
                  </a:lnTo>
                  <a:lnTo>
                    <a:pt x="16" y="2"/>
                  </a:lnTo>
                  <a:lnTo>
                    <a:pt x="24" y="0"/>
                  </a:lnTo>
                  <a:lnTo>
                    <a:pt x="24" y="0"/>
                  </a:lnTo>
                  <a:lnTo>
                    <a:pt x="21" y="14"/>
                  </a:lnTo>
                  <a:lnTo>
                    <a:pt x="17" y="33"/>
                  </a:lnTo>
                  <a:lnTo>
                    <a:pt x="17" y="33"/>
                  </a:lnTo>
                  <a:lnTo>
                    <a:pt x="16" y="40"/>
                  </a:lnTo>
                  <a:lnTo>
                    <a:pt x="17" y="45"/>
                  </a:lnTo>
                  <a:lnTo>
                    <a:pt x="19" y="46"/>
                  </a:lnTo>
                  <a:lnTo>
                    <a:pt x="24" y="48"/>
                  </a:lnTo>
                  <a:lnTo>
                    <a:pt x="24" y="48"/>
                  </a:lnTo>
                  <a:lnTo>
                    <a:pt x="28" y="46"/>
                  </a:lnTo>
                  <a:lnTo>
                    <a:pt x="32" y="43"/>
                  </a:lnTo>
                  <a:lnTo>
                    <a:pt x="35" y="38"/>
                  </a:lnTo>
                  <a:lnTo>
                    <a:pt x="36" y="30"/>
                  </a:lnTo>
                  <a:lnTo>
                    <a:pt x="38" y="25"/>
                  </a:lnTo>
                  <a:lnTo>
                    <a:pt x="38" y="25"/>
                  </a:lnTo>
                  <a:lnTo>
                    <a:pt x="41" y="0"/>
                  </a:lnTo>
                  <a:lnTo>
                    <a:pt x="41" y="0"/>
                  </a:lnTo>
                  <a:lnTo>
                    <a:pt x="51" y="2"/>
                  </a:lnTo>
                  <a:lnTo>
                    <a:pt x="51" y="2"/>
                  </a:lnTo>
                  <a:lnTo>
                    <a:pt x="59" y="0"/>
                  </a:lnTo>
                  <a:lnTo>
                    <a:pt x="59" y="0"/>
                  </a:lnTo>
                  <a:lnTo>
                    <a:pt x="52" y="25"/>
                  </a:lnTo>
                  <a:lnTo>
                    <a:pt x="52" y="30"/>
                  </a:lnTo>
                  <a:lnTo>
                    <a:pt x="52" y="30"/>
                  </a:lnTo>
                  <a:lnTo>
                    <a:pt x="48" y="56"/>
                  </a:lnTo>
                  <a:lnTo>
                    <a:pt x="48" y="56"/>
                  </a:lnTo>
                  <a:lnTo>
                    <a:pt x="40" y="56"/>
                  </a:lnTo>
                  <a:lnTo>
                    <a:pt x="40" y="56"/>
                  </a:lnTo>
                  <a:lnTo>
                    <a:pt x="32" y="56"/>
                  </a:lnTo>
                  <a:lnTo>
                    <a:pt x="33" y="48"/>
                  </a:lnTo>
                  <a:close/>
                </a:path>
              </a:pathLst>
            </a:custGeom>
            <a:grpFill/>
            <a:ln w="9525">
              <a:noFill/>
              <a:round/>
              <a:headEnd/>
              <a:tailEnd/>
            </a:ln>
          </p:spPr>
          <p:txBody>
            <a:bodyPr/>
            <a:lstStyle/>
            <a:p>
              <a:pPr>
                <a:defRPr/>
              </a:pPr>
              <a:endParaRPr lang="en-GB" dirty="0">
                <a:solidFill>
                  <a:srgbClr val="FFFFFF"/>
                </a:solidFill>
                <a:cs typeface="+mn-cs"/>
              </a:endParaRPr>
            </a:p>
          </p:txBody>
        </p:sp>
        <p:sp>
          <p:nvSpPr>
            <p:cNvPr id="15" name="Freeform 41"/>
            <p:cNvSpPr>
              <a:spLocks noEditPoints="1"/>
            </p:cNvSpPr>
            <p:nvPr/>
          </p:nvSpPr>
          <p:spPr bwMode="black">
            <a:xfrm>
              <a:off x="4760" y="4219"/>
              <a:ext cx="29" cy="33"/>
            </a:xfrm>
            <a:custGeom>
              <a:avLst/>
              <a:gdLst/>
              <a:ahLst/>
              <a:cxnLst>
                <a:cxn ang="0">
                  <a:pos x="32" y="40"/>
                </a:cxn>
                <a:cxn ang="0">
                  <a:pos x="28" y="48"/>
                </a:cxn>
                <a:cxn ang="0">
                  <a:pos x="20" y="51"/>
                </a:cxn>
                <a:cxn ang="0">
                  <a:pos x="19" y="51"/>
                </a:cxn>
                <a:cxn ang="0">
                  <a:pos x="16" y="47"/>
                </a:cxn>
                <a:cxn ang="0">
                  <a:pos x="16" y="43"/>
                </a:cxn>
                <a:cxn ang="0">
                  <a:pos x="24" y="32"/>
                </a:cxn>
                <a:cxn ang="0">
                  <a:pos x="35" y="27"/>
                </a:cxn>
                <a:cxn ang="0">
                  <a:pos x="32" y="40"/>
                </a:cxn>
                <a:cxn ang="0">
                  <a:pos x="12" y="16"/>
                </a:cxn>
                <a:cxn ang="0">
                  <a:pos x="19" y="12"/>
                </a:cxn>
                <a:cxn ang="0">
                  <a:pos x="27" y="10"/>
                </a:cxn>
                <a:cxn ang="0">
                  <a:pos x="35" y="13"/>
                </a:cxn>
                <a:cxn ang="0">
                  <a:pos x="36" y="19"/>
                </a:cxn>
                <a:cxn ang="0">
                  <a:pos x="35" y="23"/>
                </a:cxn>
                <a:cxn ang="0">
                  <a:pos x="20" y="27"/>
                </a:cxn>
                <a:cxn ang="0">
                  <a:pos x="12" y="31"/>
                </a:cxn>
                <a:cxn ang="0">
                  <a:pos x="3" y="39"/>
                </a:cxn>
                <a:cxn ang="0">
                  <a:pos x="0" y="45"/>
                </a:cxn>
                <a:cxn ang="0">
                  <a:pos x="1" y="54"/>
                </a:cxn>
                <a:cxn ang="0">
                  <a:pos x="14" y="59"/>
                </a:cxn>
                <a:cxn ang="0">
                  <a:pos x="19" y="59"/>
                </a:cxn>
                <a:cxn ang="0">
                  <a:pos x="30" y="51"/>
                </a:cxn>
                <a:cxn ang="0">
                  <a:pos x="32" y="54"/>
                </a:cxn>
                <a:cxn ang="0">
                  <a:pos x="35" y="59"/>
                </a:cxn>
                <a:cxn ang="0">
                  <a:pos x="39" y="59"/>
                </a:cxn>
                <a:cxn ang="0">
                  <a:pos x="51" y="56"/>
                </a:cxn>
                <a:cxn ang="0">
                  <a:pos x="51" y="53"/>
                </a:cxn>
                <a:cxn ang="0">
                  <a:pos x="46" y="53"/>
                </a:cxn>
                <a:cxn ang="0">
                  <a:pos x="46" y="45"/>
                </a:cxn>
                <a:cxn ang="0">
                  <a:pos x="51" y="19"/>
                </a:cxn>
                <a:cxn ang="0">
                  <a:pos x="51" y="12"/>
                </a:cxn>
                <a:cxn ang="0">
                  <a:pos x="47" y="5"/>
                </a:cxn>
                <a:cxn ang="0">
                  <a:pos x="33" y="0"/>
                </a:cxn>
                <a:cxn ang="0">
                  <a:pos x="28" y="2"/>
                </a:cxn>
                <a:cxn ang="0">
                  <a:pos x="11" y="10"/>
                </a:cxn>
              </a:cxnLst>
              <a:rect l="0" t="0" r="r" b="b"/>
              <a:pathLst>
                <a:path w="51" h="59">
                  <a:moveTo>
                    <a:pt x="32" y="40"/>
                  </a:moveTo>
                  <a:lnTo>
                    <a:pt x="32" y="40"/>
                  </a:lnTo>
                  <a:lnTo>
                    <a:pt x="30" y="45"/>
                  </a:lnTo>
                  <a:lnTo>
                    <a:pt x="28" y="48"/>
                  </a:lnTo>
                  <a:lnTo>
                    <a:pt x="25" y="51"/>
                  </a:lnTo>
                  <a:lnTo>
                    <a:pt x="20" y="51"/>
                  </a:lnTo>
                  <a:lnTo>
                    <a:pt x="20" y="51"/>
                  </a:lnTo>
                  <a:lnTo>
                    <a:pt x="19" y="51"/>
                  </a:lnTo>
                  <a:lnTo>
                    <a:pt x="17" y="50"/>
                  </a:lnTo>
                  <a:lnTo>
                    <a:pt x="16" y="47"/>
                  </a:lnTo>
                  <a:lnTo>
                    <a:pt x="16" y="43"/>
                  </a:lnTo>
                  <a:lnTo>
                    <a:pt x="16" y="43"/>
                  </a:lnTo>
                  <a:lnTo>
                    <a:pt x="19" y="37"/>
                  </a:lnTo>
                  <a:lnTo>
                    <a:pt x="24" y="32"/>
                  </a:lnTo>
                  <a:lnTo>
                    <a:pt x="35" y="27"/>
                  </a:lnTo>
                  <a:lnTo>
                    <a:pt x="35" y="27"/>
                  </a:lnTo>
                  <a:lnTo>
                    <a:pt x="32" y="40"/>
                  </a:lnTo>
                  <a:lnTo>
                    <a:pt x="32" y="40"/>
                  </a:lnTo>
                  <a:close/>
                  <a:moveTo>
                    <a:pt x="11" y="16"/>
                  </a:moveTo>
                  <a:lnTo>
                    <a:pt x="12" y="16"/>
                  </a:lnTo>
                  <a:lnTo>
                    <a:pt x="12" y="16"/>
                  </a:lnTo>
                  <a:lnTo>
                    <a:pt x="19" y="12"/>
                  </a:lnTo>
                  <a:lnTo>
                    <a:pt x="27" y="10"/>
                  </a:lnTo>
                  <a:lnTo>
                    <a:pt x="27" y="10"/>
                  </a:lnTo>
                  <a:lnTo>
                    <a:pt x="32" y="10"/>
                  </a:lnTo>
                  <a:lnTo>
                    <a:pt x="35" y="13"/>
                  </a:lnTo>
                  <a:lnTo>
                    <a:pt x="36" y="16"/>
                  </a:lnTo>
                  <a:lnTo>
                    <a:pt x="36" y="19"/>
                  </a:lnTo>
                  <a:lnTo>
                    <a:pt x="36" y="19"/>
                  </a:lnTo>
                  <a:lnTo>
                    <a:pt x="35" y="23"/>
                  </a:lnTo>
                  <a:lnTo>
                    <a:pt x="33" y="24"/>
                  </a:lnTo>
                  <a:lnTo>
                    <a:pt x="20" y="27"/>
                  </a:lnTo>
                  <a:lnTo>
                    <a:pt x="20" y="27"/>
                  </a:lnTo>
                  <a:lnTo>
                    <a:pt x="12" y="31"/>
                  </a:lnTo>
                  <a:lnTo>
                    <a:pt x="6" y="34"/>
                  </a:lnTo>
                  <a:lnTo>
                    <a:pt x="3" y="39"/>
                  </a:lnTo>
                  <a:lnTo>
                    <a:pt x="0" y="45"/>
                  </a:lnTo>
                  <a:lnTo>
                    <a:pt x="0" y="45"/>
                  </a:lnTo>
                  <a:lnTo>
                    <a:pt x="0" y="50"/>
                  </a:lnTo>
                  <a:lnTo>
                    <a:pt x="1" y="54"/>
                  </a:lnTo>
                  <a:lnTo>
                    <a:pt x="6" y="58"/>
                  </a:lnTo>
                  <a:lnTo>
                    <a:pt x="14" y="59"/>
                  </a:lnTo>
                  <a:lnTo>
                    <a:pt x="14" y="59"/>
                  </a:lnTo>
                  <a:lnTo>
                    <a:pt x="19" y="59"/>
                  </a:lnTo>
                  <a:lnTo>
                    <a:pt x="22" y="58"/>
                  </a:lnTo>
                  <a:lnTo>
                    <a:pt x="30" y="51"/>
                  </a:lnTo>
                  <a:lnTo>
                    <a:pt x="30" y="51"/>
                  </a:lnTo>
                  <a:lnTo>
                    <a:pt x="32" y="54"/>
                  </a:lnTo>
                  <a:lnTo>
                    <a:pt x="33" y="58"/>
                  </a:lnTo>
                  <a:lnTo>
                    <a:pt x="35" y="59"/>
                  </a:lnTo>
                  <a:lnTo>
                    <a:pt x="39" y="59"/>
                  </a:lnTo>
                  <a:lnTo>
                    <a:pt x="39" y="59"/>
                  </a:lnTo>
                  <a:lnTo>
                    <a:pt x="44" y="59"/>
                  </a:lnTo>
                  <a:lnTo>
                    <a:pt x="51" y="56"/>
                  </a:lnTo>
                  <a:lnTo>
                    <a:pt x="51" y="53"/>
                  </a:lnTo>
                  <a:lnTo>
                    <a:pt x="51" y="53"/>
                  </a:lnTo>
                  <a:lnTo>
                    <a:pt x="47" y="53"/>
                  </a:lnTo>
                  <a:lnTo>
                    <a:pt x="46" y="53"/>
                  </a:lnTo>
                  <a:lnTo>
                    <a:pt x="46" y="50"/>
                  </a:lnTo>
                  <a:lnTo>
                    <a:pt x="46" y="45"/>
                  </a:lnTo>
                  <a:lnTo>
                    <a:pt x="46" y="45"/>
                  </a:lnTo>
                  <a:lnTo>
                    <a:pt x="51" y="19"/>
                  </a:lnTo>
                  <a:lnTo>
                    <a:pt x="51" y="19"/>
                  </a:lnTo>
                  <a:lnTo>
                    <a:pt x="51" y="12"/>
                  </a:lnTo>
                  <a:lnTo>
                    <a:pt x="49" y="8"/>
                  </a:lnTo>
                  <a:lnTo>
                    <a:pt x="47" y="5"/>
                  </a:lnTo>
                  <a:lnTo>
                    <a:pt x="41" y="2"/>
                  </a:lnTo>
                  <a:lnTo>
                    <a:pt x="33" y="0"/>
                  </a:lnTo>
                  <a:lnTo>
                    <a:pt x="33" y="0"/>
                  </a:lnTo>
                  <a:lnTo>
                    <a:pt x="28" y="2"/>
                  </a:lnTo>
                  <a:lnTo>
                    <a:pt x="22" y="4"/>
                  </a:lnTo>
                  <a:lnTo>
                    <a:pt x="11" y="10"/>
                  </a:lnTo>
                  <a:lnTo>
                    <a:pt x="11" y="16"/>
                  </a:lnTo>
                  <a:close/>
                </a:path>
              </a:pathLst>
            </a:custGeom>
            <a:grpFill/>
            <a:ln w="9525">
              <a:noFill/>
              <a:round/>
              <a:headEnd/>
              <a:tailEnd/>
            </a:ln>
          </p:spPr>
          <p:txBody>
            <a:bodyPr/>
            <a:lstStyle/>
            <a:p>
              <a:pPr>
                <a:defRPr/>
              </a:pPr>
              <a:endParaRPr lang="en-GB" dirty="0">
                <a:solidFill>
                  <a:srgbClr val="FFFFFF"/>
                </a:solidFill>
                <a:cs typeface="+mn-cs"/>
              </a:endParaRPr>
            </a:p>
          </p:txBody>
        </p:sp>
        <p:sp>
          <p:nvSpPr>
            <p:cNvPr id="16" name="Freeform 42"/>
            <p:cNvSpPr>
              <a:spLocks/>
            </p:cNvSpPr>
            <p:nvPr/>
          </p:nvSpPr>
          <p:spPr bwMode="black">
            <a:xfrm>
              <a:off x="4794" y="4204"/>
              <a:ext cx="20" cy="48"/>
            </a:xfrm>
            <a:custGeom>
              <a:avLst/>
              <a:gdLst/>
              <a:ahLst/>
              <a:cxnLst>
                <a:cxn ang="0">
                  <a:pos x="11" y="40"/>
                </a:cxn>
                <a:cxn ang="0">
                  <a:pos x="11" y="40"/>
                </a:cxn>
                <a:cxn ang="0">
                  <a:pos x="18" y="0"/>
                </a:cxn>
                <a:cxn ang="0">
                  <a:pos x="18" y="0"/>
                </a:cxn>
                <a:cxn ang="0">
                  <a:pos x="25" y="0"/>
                </a:cxn>
                <a:cxn ang="0">
                  <a:pos x="25" y="0"/>
                </a:cxn>
                <a:cxn ang="0">
                  <a:pos x="35" y="0"/>
                </a:cxn>
                <a:cxn ang="0">
                  <a:pos x="35" y="0"/>
                </a:cxn>
                <a:cxn ang="0">
                  <a:pos x="25" y="40"/>
                </a:cxn>
                <a:cxn ang="0">
                  <a:pos x="24" y="46"/>
                </a:cxn>
                <a:cxn ang="0">
                  <a:pos x="24" y="46"/>
                </a:cxn>
                <a:cxn ang="0">
                  <a:pos x="18" y="86"/>
                </a:cxn>
                <a:cxn ang="0">
                  <a:pos x="18" y="86"/>
                </a:cxn>
                <a:cxn ang="0">
                  <a:pos x="10" y="86"/>
                </a:cxn>
                <a:cxn ang="0">
                  <a:pos x="10" y="86"/>
                </a:cxn>
                <a:cxn ang="0">
                  <a:pos x="0" y="86"/>
                </a:cxn>
                <a:cxn ang="0">
                  <a:pos x="0" y="86"/>
                </a:cxn>
                <a:cxn ang="0">
                  <a:pos x="10" y="46"/>
                </a:cxn>
                <a:cxn ang="0">
                  <a:pos x="11" y="40"/>
                </a:cxn>
              </a:cxnLst>
              <a:rect l="0" t="0" r="r" b="b"/>
              <a:pathLst>
                <a:path w="35" h="86">
                  <a:moveTo>
                    <a:pt x="11" y="40"/>
                  </a:moveTo>
                  <a:lnTo>
                    <a:pt x="11" y="40"/>
                  </a:lnTo>
                  <a:lnTo>
                    <a:pt x="18" y="0"/>
                  </a:lnTo>
                  <a:lnTo>
                    <a:pt x="18" y="0"/>
                  </a:lnTo>
                  <a:lnTo>
                    <a:pt x="25" y="0"/>
                  </a:lnTo>
                  <a:lnTo>
                    <a:pt x="25" y="0"/>
                  </a:lnTo>
                  <a:lnTo>
                    <a:pt x="35" y="0"/>
                  </a:lnTo>
                  <a:lnTo>
                    <a:pt x="35" y="0"/>
                  </a:lnTo>
                  <a:lnTo>
                    <a:pt x="25" y="40"/>
                  </a:lnTo>
                  <a:lnTo>
                    <a:pt x="24" y="46"/>
                  </a:lnTo>
                  <a:lnTo>
                    <a:pt x="24" y="46"/>
                  </a:lnTo>
                  <a:lnTo>
                    <a:pt x="18" y="86"/>
                  </a:lnTo>
                  <a:lnTo>
                    <a:pt x="18" y="86"/>
                  </a:lnTo>
                  <a:lnTo>
                    <a:pt x="10" y="86"/>
                  </a:lnTo>
                  <a:lnTo>
                    <a:pt x="10" y="86"/>
                  </a:lnTo>
                  <a:lnTo>
                    <a:pt x="0" y="86"/>
                  </a:lnTo>
                  <a:lnTo>
                    <a:pt x="0" y="86"/>
                  </a:lnTo>
                  <a:lnTo>
                    <a:pt x="10" y="46"/>
                  </a:lnTo>
                  <a:lnTo>
                    <a:pt x="11" y="40"/>
                  </a:lnTo>
                  <a:close/>
                </a:path>
              </a:pathLst>
            </a:custGeom>
            <a:grpFill/>
            <a:ln w="9525">
              <a:noFill/>
              <a:round/>
              <a:headEnd/>
              <a:tailEnd/>
            </a:ln>
          </p:spPr>
          <p:txBody>
            <a:bodyPr/>
            <a:lstStyle/>
            <a:p>
              <a:pPr>
                <a:defRPr/>
              </a:pPr>
              <a:endParaRPr lang="en-GB" dirty="0">
                <a:solidFill>
                  <a:srgbClr val="FFFFFF"/>
                </a:solidFill>
                <a:cs typeface="+mn-cs"/>
              </a:endParaRPr>
            </a:p>
          </p:txBody>
        </p:sp>
        <p:sp>
          <p:nvSpPr>
            <p:cNvPr id="17" name="Freeform 43"/>
            <p:cNvSpPr>
              <a:spLocks noEditPoints="1"/>
            </p:cNvSpPr>
            <p:nvPr/>
          </p:nvSpPr>
          <p:spPr bwMode="black">
            <a:xfrm>
              <a:off x="4812" y="4204"/>
              <a:ext cx="20" cy="48"/>
            </a:xfrm>
            <a:custGeom>
              <a:avLst/>
              <a:gdLst/>
              <a:ahLst/>
              <a:cxnLst>
                <a:cxn ang="0">
                  <a:pos x="8" y="55"/>
                </a:cxn>
                <a:cxn ang="0">
                  <a:pos x="8" y="55"/>
                </a:cxn>
                <a:cxn ang="0">
                  <a:pos x="12" y="30"/>
                </a:cxn>
                <a:cxn ang="0">
                  <a:pos x="12" y="30"/>
                </a:cxn>
                <a:cxn ang="0">
                  <a:pos x="19" y="32"/>
                </a:cxn>
                <a:cxn ang="0">
                  <a:pos x="19" y="32"/>
                </a:cxn>
                <a:cxn ang="0">
                  <a:pos x="29" y="30"/>
                </a:cxn>
                <a:cxn ang="0">
                  <a:pos x="29" y="30"/>
                </a:cxn>
                <a:cxn ang="0">
                  <a:pos x="23" y="55"/>
                </a:cxn>
                <a:cxn ang="0">
                  <a:pos x="23" y="60"/>
                </a:cxn>
                <a:cxn ang="0">
                  <a:pos x="23" y="60"/>
                </a:cxn>
                <a:cxn ang="0">
                  <a:pos x="18" y="86"/>
                </a:cxn>
                <a:cxn ang="0">
                  <a:pos x="18" y="86"/>
                </a:cxn>
                <a:cxn ang="0">
                  <a:pos x="10" y="86"/>
                </a:cxn>
                <a:cxn ang="0">
                  <a:pos x="10" y="86"/>
                </a:cxn>
                <a:cxn ang="0">
                  <a:pos x="0" y="86"/>
                </a:cxn>
                <a:cxn ang="0">
                  <a:pos x="0" y="86"/>
                </a:cxn>
                <a:cxn ang="0">
                  <a:pos x="7" y="60"/>
                </a:cxn>
                <a:cxn ang="0">
                  <a:pos x="8" y="55"/>
                </a:cxn>
                <a:cxn ang="0">
                  <a:pos x="26" y="0"/>
                </a:cxn>
                <a:cxn ang="0">
                  <a:pos x="26" y="0"/>
                </a:cxn>
                <a:cxn ang="0">
                  <a:pos x="29" y="1"/>
                </a:cxn>
                <a:cxn ang="0">
                  <a:pos x="32" y="3"/>
                </a:cxn>
                <a:cxn ang="0">
                  <a:pos x="34" y="6"/>
                </a:cxn>
                <a:cxn ang="0">
                  <a:pos x="34" y="9"/>
                </a:cxn>
                <a:cxn ang="0">
                  <a:pos x="34" y="9"/>
                </a:cxn>
                <a:cxn ang="0">
                  <a:pos x="32" y="13"/>
                </a:cxn>
                <a:cxn ang="0">
                  <a:pos x="29" y="16"/>
                </a:cxn>
                <a:cxn ang="0">
                  <a:pos x="26" y="17"/>
                </a:cxn>
                <a:cxn ang="0">
                  <a:pos x="23" y="19"/>
                </a:cxn>
                <a:cxn ang="0">
                  <a:pos x="23" y="19"/>
                </a:cxn>
                <a:cxn ang="0">
                  <a:pos x="19" y="17"/>
                </a:cxn>
                <a:cxn ang="0">
                  <a:pos x="16" y="16"/>
                </a:cxn>
                <a:cxn ang="0">
                  <a:pos x="16" y="13"/>
                </a:cxn>
                <a:cxn ang="0">
                  <a:pos x="15" y="9"/>
                </a:cxn>
                <a:cxn ang="0">
                  <a:pos x="15" y="9"/>
                </a:cxn>
                <a:cxn ang="0">
                  <a:pos x="16" y="6"/>
                </a:cxn>
                <a:cxn ang="0">
                  <a:pos x="19" y="3"/>
                </a:cxn>
                <a:cxn ang="0">
                  <a:pos x="23" y="1"/>
                </a:cxn>
                <a:cxn ang="0">
                  <a:pos x="26" y="0"/>
                </a:cxn>
                <a:cxn ang="0">
                  <a:pos x="26" y="0"/>
                </a:cxn>
              </a:cxnLst>
              <a:rect l="0" t="0" r="r" b="b"/>
              <a:pathLst>
                <a:path w="34" h="86">
                  <a:moveTo>
                    <a:pt x="8" y="55"/>
                  </a:moveTo>
                  <a:lnTo>
                    <a:pt x="8" y="55"/>
                  </a:lnTo>
                  <a:lnTo>
                    <a:pt x="12" y="30"/>
                  </a:lnTo>
                  <a:lnTo>
                    <a:pt x="12" y="30"/>
                  </a:lnTo>
                  <a:lnTo>
                    <a:pt x="19" y="32"/>
                  </a:lnTo>
                  <a:lnTo>
                    <a:pt x="19" y="32"/>
                  </a:lnTo>
                  <a:lnTo>
                    <a:pt x="29" y="30"/>
                  </a:lnTo>
                  <a:lnTo>
                    <a:pt x="29" y="30"/>
                  </a:lnTo>
                  <a:lnTo>
                    <a:pt x="23" y="55"/>
                  </a:lnTo>
                  <a:lnTo>
                    <a:pt x="23" y="60"/>
                  </a:lnTo>
                  <a:lnTo>
                    <a:pt x="23" y="60"/>
                  </a:lnTo>
                  <a:lnTo>
                    <a:pt x="18" y="86"/>
                  </a:lnTo>
                  <a:lnTo>
                    <a:pt x="18" y="86"/>
                  </a:lnTo>
                  <a:lnTo>
                    <a:pt x="10" y="86"/>
                  </a:lnTo>
                  <a:lnTo>
                    <a:pt x="10" y="86"/>
                  </a:lnTo>
                  <a:lnTo>
                    <a:pt x="0" y="86"/>
                  </a:lnTo>
                  <a:lnTo>
                    <a:pt x="0" y="86"/>
                  </a:lnTo>
                  <a:lnTo>
                    <a:pt x="7" y="60"/>
                  </a:lnTo>
                  <a:lnTo>
                    <a:pt x="8" y="55"/>
                  </a:lnTo>
                  <a:close/>
                  <a:moveTo>
                    <a:pt x="26" y="0"/>
                  </a:moveTo>
                  <a:lnTo>
                    <a:pt x="26" y="0"/>
                  </a:lnTo>
                  <a:lnTo>
                    <a:pt x="29" y="1"/>
                  </a:lnTo>
                  <a:lnTo>
                    <a:pt x="32" y="3"/>
                  </a:lnTo>
                  <a:lnTo>
                    <a:pt x="34" y="6"/>
                  </a:lnTo>
                  <a:lnTo>
                    <a:pt x="34" y="9"/>
                  </a:lnTo>
                  <a:lnTo>
                    <a:pt x="34" y="9"/>
                  </a:lnTo>
                  <a:lnTo>
                    <a:pt x="32" y="13"/>
                  </a:lnTo>
                  <a:lnTo>
                    <a:pt x="29" y="16"/>
                  </a:lnTo>
                  <a:lnTo>
                    <a:pt x="26" y="17"/>
                  </a:lnTo>
                  <a:lnTo>
                    <a:pt x="23" y="19"/>
                  </a:lnTo>
                  <a:lnTo>
                    <a:pt x="23" y="19"/>
                  </a:lnTo>
                  <a:lnTo>
                    <a:pt x="19" y="17"/>
                  </a:lnTo>
                  <a:lnTo>
                    <a:pt x="16" y="16"/>
                  </a:lnTo>
                  <a:lnTo>
                    <a:pt x="16" y="13"/>
                  </a:lnTo>
                  <a:lnTo>
                    <a:pt x="15" y="9"/>
                  </a:lnTo>
                  <a:lnTo>
                    <a:pt x="15" y="9"/>
                  </a:lnTo>
                  <a:lnTo>
                    <a:pt x="16" y="6"/>
                  </a:lnTo>
                  <a:lnTo>
                    <a:pt x="19" y="3"/>
                  </a:lnTo>
                  <a:lnTo>
                    <a:pt x="23" y="1"/>
                  </a:lnTo>
                  <a:lnTo>
                    <a:pt x="26" y="0"/>
                  </a:lnTo>
                  <a:lnTo>
                    <a:pt x="26" y="0"/>
                  </a:lnTo>
                  <a:close/>
                </a:path>
              </a:pathLst>
            </a:custGeom>
            <a:grpFill/>
            <a:ln w="9525">
              <a:noFill/>
              <a:round/>
              <a:headEnd/>
              <a:tailEnd/>
            </a:ln>
          </p:spPr>
          <p:txBody>
            <a:bodyPr/>
            <a:lstStyle/>
            <a:p>
              <a:pPr>
                <a:defRPr/>
              </a:pPr>
              <a:endParaRPr lang="en-GB" dirty="0">
                <a:solidFill>
                  <a:srgbClr val="FFFFFF"/>
                </a:solidFill>
                <a:cs typeface="+mn-cs"/>
              </a:endParaRPr>
            </a:p>
          </p:txBody>
        </p:sp>
        <p:sp>
          <p:nvSpPr>
            <p:cNvPr id="18" name="Freeform 44"/>
            <p:cNvSpPr>
              <a:spLocks/>
            </p:cNvSpPr>
            <p:nvPr/>
          </p:nvSpPr>
          <p:spPr bwMode="black">
            <a:xfrm>
              <a:off x="4835" y="4210"/>
              <a:ext cx="18" cy="42"/>
            </a:xfrm>
            <a:custGeom>
              <a:avLst/>
              <a:gdLst/>
              <a:ahLst/>
              <a:cxnLst>
                <a:cxn ang="0">
                  <a:pos x="33" y="21"/>
                </a:cxn>
                <a:cxn ang="0">
                  <a:pos x="33" y="21"/>
                </a:cxn>
                <a:cxn ang="0">
                  <a:pos x="33" y="24"/>
                </a:cxn>
                <a:cxn ang="0">
                  <a:pos x="33" y="24"/>
                </a:cxn>
                <a:cxn ang="0">
                  <a:pos x="32" y="27"/>
                </a:cxn>
                <a:cxn ang="0">
                  <a:pos x="22" y="25"/>
                </a:cxn>
                <a:cxn ang="0">
                  <a:pos x="22" y="25"/>
                </a:cxn>
                <a:cxn ang="0">
                  <a:pos x="18" y="51"/>
                </a:cxn>
                <a:cxn ang="0">
                  <a:pos x="18" y="51"/>
                </a:cxn>
                <a:cxn ang="0">
                  <a:pos x="16" y="60"/>
                </a:cxn>
                <a:cxn ang="0">
                  <a:pos x="14" y="67"/>
                </a:cxn>
                <a:cxn ang="0">
                  <a:pos x="16" y="70"/>
                </a:cxn>
                <a:cxn ang="0">
                  <a:pos x="19" y="70"/>
                </a:cxn>
                <a:cxn ang="0">
                  <a:pos x="19" y="70"/>
                </a:cxn>
                <a:cxn ang="0">
                  <a:pos x="25" y="68"/>
                </a:cxn>
                <a:cxn ang="0">
                  <a:pos x="24" y="73"/>
                </a:cxn>
                <a:cxn ang="0">
                  <a:pos x="24" y="73"/>
                </a:cxn>
                <a:cxn ang="0">
                  <a:pos x="18" y="76"/>
                </a:cxn>
                <a:cxn ang="0">
                  <a:pos x="11" y="76"/>
                </a:cxn>
                <a:cxn ang="0">
                  <a:pos x="11" y="76"/>
                </a:cxn>
                <a:cxn ang="0">
                  <a:pos x="5" y="75"/>
                </a:cxn>
                <a:cxn ang="0">
                  <a:pos x="2" y="71"/>
                </a:cxn>
                <a:cxn ang="0">
                  <a:pos x="0" y="67"/>
                </a:cxn>
                <a:cxn ang="0">
                  <a:pos x="0" y="59"/>
                </a:cxn>
                <a:cxn ang="0">
                  <a:pos x="0" y="59"/>
                </a:cxn>
                <a:cxn ang="0">
                  <a:pos x="8" y="25"/>
                </a:cxn>
                <a:cxn ang="0">
                  <a:pos x="0" y="27"/>
                </a:cxn>
                <a:cxn ang="0">
                  <a:pos x="0" y="27"/>
                </a:cxn>
                <a:cxn ang="0">
                  <a:pos x="0" y="24"/>
                </a:cxn>
                <a:cxn ang="0">
                  <a:pos x="0" y="24"/>
                </a:cxn>
                <a:cxn ang="0">
                  <a:pos x="0" y="21"/>
                </a:cxn>
                <a:cxn ang="0">
                  <a:pos x="8" y="21"/>
                </a:cxn>
                <a:cxn ang="0">
                  <a:pos x="8" y="21"/>
                </a:cxn>
                <a:cxn ang="0">
                  <a:pos x="11" y="6"/>
                </a:cxn>
                <a:cxn ang="0">
                  <a:pos x="11" y="6"/>
                </a:cxn>
                <a:cxn ang="0">
                  <a:pos x="27" y="0"/>
                </a:cxn>
                <a:cxn ang="0">
                  <a:pos x="29" y="0"/>
                </a:cxn>
                <a:cxn ang="0">
                  <a:pos x="29" y="0"/>
                </a:cxn>
                <a:cxn ang="0">
                  <a:pos x="24" y="21"/>
                </a:cxn>
                <a:cxn ang="0">
                  <a:pos x="33" y="21"/>
                </a:cxn>
              </a:cxnLst>
              <a:rect l="0" t="0" r="r" b="b"/>
              <a:pathLst>
                <a:path w="33" h="76">
                  <a:moveTo>
                    <a:pt x="33" y="21"/>
                  </a:moveTo>
                  <a:lnTo>
                    <a:pt x="33" y="21"/>
                  </a:lnTo>
                  <a:lnTo>
                    <a:pt x="33" y="24"/>
                  </a:lnTo>
                  <a:lnTo>
                    <a:pt x="33" y="24"/>
                  </a:lnTo>
                  <a:lnTo>
                    <a:pt x="32" y="27"/>
                  </a:lnTo>
                  <a:lnTo>
                    <a:pt x="22" y="25"/>
                  </a:lnTo>
                  <a:lnTo>
                    <a:pt x="22" y="25"/>
                  </a:lnTo>
                  <a:lnTo>
                    <a:pt x="18" y="51"/>
                  </a:lnTo>
                  <a:lnTo>
                    <a:pt x="18" y="51"/>
                  </a:lnTo>
                  <a:lnTo>
                    <a:pt x="16" y="60"/>
                  </a:lnTo>
                  <a:lnTo>
                    <a:pt x="14" y="67"/>
                  </a:lnTo>
                  <a:lnTo>
                    <a:pt x="16" y="70"/>
                  </a:lnTo>
                  <a:lnTo>
                    <a:pt x="19" y="70"/>
                  </a:lnTo>
                  <a:lnTo>
                    <a:pt x="19" y="70"/>
                  </a:lnTo>
                  <a:lnTo>
                    <a:pt x="25" y="68"/>
                  </a:lnTo>
                  <a:lnTo>
                    <a:pt x="24" y="73"/>
                  </a:lnTo>
                  <a:lnTo>
                    <a:pt x="24" y="73"/>
                  </a:lnTo>
                  <a:lnTo>
                    <a:pt x="18" y="76"/>
                  </a:lnTo>
                  <a:lnTo>
                    <a:pt x="11" y="76"/>
                  </a:lnTo>
                  <a:lnTo>
                    <a:pt x="11" y="76"/>
                  </a:lnTo>
                  <a:lnTo>
                    <a:pt x="5" y="75"/>
                  </a:lnTo>
                  <a:lnTo>
                    <a:pt x="2" y="71"/>
                  </a:lnTo>
                  <a:lnTo>
                    <a:pt x="0" y="67"/>
                  </a:lnTo>
                  <a:lnTo>
                    <a:pt x="0" y="59"/>
                  </a:lnTo>
                  <a:lnTo>
                    <a:pt x="0" y="59"/>
                  </a:lnTo>
                  <a:lnTo>
                    <a:pt x="8" y="25"/>
                  </a:lnTo>
                  <a:lnTo>
                    <a:pt x="0" y="27"/>
                  </a:lnTo>
                  <a:lnTo>
                    <a:pt x="0" y="27"/>
                  </a:lnTo>
                  <a:lnTo>
                    <a:pt x="0" y="24"/>
                  </a:lnTo>
                  <a:lnTo>
                    <a:pt x="0" y="24"/>
                  </a:lnTo>
                  <a:lnTo>
                    <a:pt x="0" y="21"/>
                  </a:lnTo>
                  <a:lnTo>
                    <a:pt x="8" y="21"/>
                  </a:lnTo>
                  <a:lnTo>
                    <a:pt x="8" y="21"/>
                  </a:lnTo>
                  <a:lnTo>
                    <a:pt x="11" y="6"/>
                  </a:lnTo>
                  <a:lnTo>
                    <a:pt x="11" y="6"/>
                  </a:lnTo>
                  <a:lnTo>
                    <a:pt x="27" y="0"/>
                  </a:lnTo>
                  <a:lnTo>
                    <a:pt x="29" y="0"/>
                  </a:lnTo>
                  <a:lnTo>
                    <a:pt x="29" y="0"/>
                  </a:lnTo>
                  <a:lnTo>
                    <a:pt x="24" y="21"/>
                  </a:lnTo>
                  <a:lnTo>
                    <a:pt x="33" y="21"/>
                  </a:lnTo>
                  <a:close/>
                </a:path>
              </a:pathLst>
            </a:custGeom>
            <a:grpFill/>
            <a:ln w="9525">
              <a:noFill/>
              <a:round/>
              <a:headEnd/>
              <a:tailEnd/>
            </a:ln>
          </p:spPr>
          <p:txBody>
            <a:bodyPr/>
            <a:lstStyle/>
            <a:p>
              <a:pPr>
                <a:defRPr/>
              </a:pPr>
              <a:endParaRPr lang="en-GB" dirty="0">
                <a:solidFill>
                  <a:srgbClr val="FFFFFF"/>
                </a:solidFill>
                <a:cs typeface="+mn-cs"/>
              </a:endParaRPr>
            </a:p>
          </p:txBody>
        </p:sp>
        <p:sp>
          <p:nvSpPr>
            <p:cNvPr id="19" name="Freeform 45"/>
            <p:cNvSpPr>
              <a:spLocks/>
            </p:cNvSpPr>
            <p:nvPr/>
          </p:nvSpPr>
          <p:spPr bwMode="black">
            <a:xfrm>
              <a:off x="4853" y="4221"/>
              <a:ext cx="34" cy="48"/>
            </a:xfrm>
            <a:custGeom>
              <a:avLst/>
              <a:gdLst/>
              <a:ahLst/>
              <a:cxnLst>
                <a:cxn ang="0">
                  <a:pos x="51" y="0"/>
                </a:cxn>
                <a:cxn ang="0">
                  <a:pos x="51" y="0"/>
                </a:cxn>
                <a:cxn ang="0">
                  <a:pos x="55" y="2"/>
                </a:cxn>
                <a:cxn ang="0">
                  <a:pos x="55" y="2"/>
                </a:cxn>
                <a:cxn ang="0">
                  <a:pos x="62" y="0"/>
                </a:cxn>
                <a:cxn ang="0">
                  <a:pos x="62" y="0"/>
                </a:cxn>
                <a:cxn ang="0">
                  <a:pos x="41" y="35"/>
                </a:cxn>
                <a:cxn ang="0">
                  <a:pos x="9" y="86"/>
                </a:cxn>
                <a:cxn ang="0">
                  <a:pos x="9" y="86"/>
                </a:cxn>
                <a:cxn ang="0">
                  <a:pos x="5" y="86"/>
                </a:cxn>
                <a:cxn ang="0">
                  <a:pos x="5" y="86"/>
                </a:cxn>
                <a:cxn ang="0">
                  <a:pos x="0" y="86"/>
                </a:cxn>
                <a:cxn ang="0">
                  <a:pos x="0" y="86"/>
                </a:cxn>
                <a:cxn ang="0">
                  <a:pos x="19" y="56"/>
                </a:cxn>
                <a:cxn ang="0">
                  <a:pos x="19" y="56"/>
                </a:cxn>
                <a:cxn ang="0">
                  <a:pos x="8" y="0"/>
                </a:cxn>
                <a:cxn ang="0">
                  <a:pos x="8" y="0"/>
                </a:cxn>
                <a:cxn ang="0">
                  <a:pos x="16" y="2"/>
                </a:cxn>
                <a:cxn ang="0">
                  <a:pos x="16" y="2"/>
                </a:cxn>
                <a:cxn ang="0">
                  <a:pos x="25" y="0"/>
                </a:cxn>
                <a:cxn ang="0">
                  <a:pos x="25" y="0"/>
                </a:cxn>
                <a:cxn ang="0">
                  <a:pos x="32" y="37"/>
                </a:cxn>
                <a:cxn ang="0">
                  <a:pos x="32" y="37"/>
                </a:cxn>
                <a:cxn ang="0">
                  <a:pos x="51" y="0"/>
                </a:cxn>
                <a:cxn ang="0">
                  <a:pos x="51" y="0"/>
                </a:cxn>
              </a:cxnLst>
              <a:rect l="0" t="0" r="r" b="b"/>
              <a:pathLst>
                <a:path w="62" h="86">
                  <a:moveTo>
                    <a:pt x="51" y="0"/>
                  </a:moveTo>
                  <a:lnTo>
                    <a:pt x="51" y="0"/>
                  </a:lnTo>
                  <a:lnTo>
                    <a:pt x="55" y="2"/>
                  </a:lnTo>
                  <a:lnTo>
                    <a:pt x="55" y="2"/>
                  </a:lnTo>
                  <a:lnTo>
                    <a:pt x="62" y="0"/>
                  </a:lnTo>
                  <a:lnTo>
                    <a:pt x="62" y="0"/>
                  </a:lnTo>
                  <a:lnTo>
                    <a:pt x="41" y="35"/>
                  </a:lnTo>
                  <a:lnTo>
                    <a:pt x="9" y="86"/>
                  </a:lnTo>
                  <a:lnTo>
                    <a:pt x="9" y="86"/>
                  </a:lnTo>
                  <a:lnTo>
                    <a:pt x="5" y="86"/>
                  </a:lnTo>
                  <a:lnTo>
                    <a:pt x="5" y="86"/>
                  </a:lnTo>
                  <a:lnTo>
                    <a:pt x="0" y="86"/>
                  </a:lnTo>
                  <a:lnTo>
                    <a:pt x="0" y="86"/>
                  </a:lnTo>
                  <a:lnTo>
                    <a:pt x="19" y="56"/>
                  </a:lnTo>
                  <a:lnTo>
                    <a:pt x="19" y="56"/>
                  </a:lnTo>
                  <a:lnTo>
                    <a:pt x="8" y="0"/>
                  </a:lnTo>
                  <a:lnTo>
                    <a:pt x="8" y="0"/>
                  </a:lnTo>
                  <a:lnTo>
                    <a:pt x="16" y="2"/>
                  </a:lnTo>
                  <a:lnTo>
                    <a:pt x="16" y="2"/>
                  </a:lnTo>
                  <a:lnTo>
                    <a:pt x="25" y="0"/>
                  </a:lnTo>
                  <a:lnTo>
                    <a:pt x="25" y="0"/>
                  </a:lnTo>
                  <a:lnTo>
                    <a:pt x="32" y="37"/>
                  </a:lnTo>
                  <a:lnTo>
                    <a:pt x="32" y="37"/>
                  </a:lnTo>
                  <a:lnTo>
                    <a:pt x="51" y="0"/>
                  </a:lnTo>
                  <a:lnTo>
                    <a:pt x="51" y="0"/>
                  </a:lnTo>
                  <a:close/>
                </a:path>
              </a:pathLst>
            </a:custGeom>
            <a:grpFill/>
            <a:ln w="9525">
              <a:noFill/>
              <a:round/>
              <a:headEnd/>
              <a:tailEnd/>
            </a:ln>
          </p:spPr>
          <p:txBody>
            <a:bodyPr/>
            <a:lstStyle/>
            <a:p>
              <a:pPr>
                <a:defRPr/>
              </a:pPr>
              <a:endParaRPr lang="en-GB" dirty="0">
                <a:solidFill>
                  <a:srgbClr val="FFFFFF"/>
                </a:solidFill>
                <a:cs typeface="+mn-cs"/>
              </a:endParaRPr>
            </a:p>
          </p:txBody>
        </p:sp>
        <p:sp>
          <p:nvSpPr>
            <p:cNvPr id="20" name="Freeform 46"/>
            <p:cNvSpPr>
              <a:spLocks/>
            </p:cNvSpPr>
            <p:nvPr/>
          </p:nvSpPr>
          <p:spPr bwMode="black">
            <a:xfrm>
              <a:off x="4897" y="4208"/>
              <a:ext cx="20" cy="44"/>
            </a:xfrm>
            <a:custGeom>
              <a:avLst/>
              <a:gdLst/>
              <a:ahLst/>
              <a:cxnLst>
                <a:cxn ang="0">
                  <a:pos x="10" y="32"/>
                </a:cxn>
                <a:cxn ang="0">
                  <a:pos x="10" y="32"/>
                </a:cxn>
                <a:cxn ang="0">
                  <a:pos x="16" y="0"/>
                </a:cxn>
                <a:cxn ang="0">
                  <a:pos x="16" y="0"/>
                </a:cxn>
                <a:cxn ang="0">
                  <a:pos x="25" y="0"/>
                </a:cxn>
                <a:cxn ang="0">
                  <a:pos x="25" y="0"/>
                </a:cxn>
                <a:cxn ang="0">
                  <a:pos x="35" y="0"/>
                </a:cxn>
                <a:cxn ang="0">
                  <a:pos x="35" y="0"/>
                </a:cxn>
                <a:cxn ang="0">
                  <a:pos x="27" y="32"/>
                </a:cxn>
                <a:cxn ang="0">
                  <a:pos x="24" y="46"/>
                </a:cxn>
                <a:cxn ang="0">
                  <a:pos x="24" y="46"/>
                </a:cxn>
                <a:cxn ang="0">
                  <a:pos x="19" y="78"/>
                </a:cxn>
                <a:cxn ang="0">
                  <a:pos x="19" y="78"/>
                </a:cxn>
                <a:cxn ang="0">
                  <a:pos x="10" y="78"/>
                </a:cxn>
                <a:cxn ang="0">
                  <a:pos x="10" y="78"/>
                </a:cxn>
                <a:cxn ang="0">
                  <a:pos x="0" y="78"/>
                </a:cxn>
                <a:cxn ang="0">
                  <a:pos x="0" y="78"/>
                </a:cxn>
                <a:cxn ang="0">
                  <a:pos x="8" y="46"/>
                </a:cxn>
                <a:cxn ang="0">
                  <a:pos x="10" y="32"/>
                </a:cxn>
              </a:cxnLst>
              <a:rect l="0" t="0" r="r" b="b"/>
              <a:pathLst>
                <a:path w="35" h="78">
                  <a:moveTo>
                    <a:pt x="10" y="32"/>
                  </a:moveTo>
                  <a:lnTo>
                    <a:pt x="10" y="32"/>
                  </a:lnTo>
                  <a:lnTo>
                    <a:pt x="16" y="0"/>
                  </a:lnTo>
                  <a:lnTo>
                    <a:pt x="16" y="0"/>
                  </a:lnTo>
                  <a:lnTo>
                    <a:pt x="25" y="0"/>
                  </a:lnTo>
                  <a:lnTo>
                    <a:pt x="25" y="0"/>
                  </a:lnTo>
                  <a:lnTo>
                    <a:pt x="35" y="0"/>
                  </a:lnTo>
                  <a:lnTo>
                    <a:pt x="35" y="0"/>
                  </a:lnTo>
                  <a:lnTo>
                    <a:pt x="27" y="32"/>
                  </a:lnTo>
                  <a:lnTo>
                    <a:pt x="24" y="46"/>
                  </a:lnTo>
                  <a:lnTo>
                    <a:pt x="24" y="46"/>
                  </a:lnTo>
                  <a:lnTo>
                    <a:pt x="19" y="78"/>
                  </a:lnTo>
                  <a:lnTo>
                    <a:pt x="19" y="78"/>
                  </a:lnTo>
                  <a:lnTo>
                    <a:pt x="10" y="78"/>
                  </a:lnTo>
                  <a:lnTo>
                    <a:pt x="10" y="78"/>
                  </a:lnTo>
                  <a:lnTo>
                    <a:pt x="0" y="78"/>
                  </a:lnTo>
                  <a:lnTo>
                    <a:pt x="0" y="78"/>
                  </a:lnTo>
                  <a:lnTo>
                    <a:pt x="8" y="46"/>
                  </a:lnTo>
                  <a:lnTo>
                    <a:pt x="10" y="32"/>
                  </a:lnTo>
                  <a:close/>
                </a:path>
              </a:pathLst>
            </a:custGeom>
            <a:grpFill/>
            <a:ln w="9525">
              <a:noFill/>
              <a:round/>
              <a:headEnd/>
              <a:tailEnd/>
            </a:ln>
          </p:spPr>
          <p:txBody>
            <a:bodyPr/>
            <a:lstStyle/>
            <a:p>
              <a:pPr>
                <a:defRPr/>
              </a:pPr>
              <a:endParaRPr lang="en-GB" dirty="0">
                <a:solidFill>
                  <a:srgbClr val="FFFFFF"/>
                </a:solidFill>
                <a:cs typeface="+mn-cs"/>
              </a:endParaRPr>
            </a:p>
          </p:txBody>
        </p:sp>
        <p:sp>
          <p:nvSpPr>
            <p:cNvPr id="21" name="Freeform 47"/>
            <p:cNvSpPr>
              <a:spLocks/>
            </p:cNvSpPr>
            <p:nvPr/>
          </p:nvSpPr>
          <p:spPr bwMode="black">
            <a:xfrm>
              <a:off x="4916" y="4219"/>
              <a:ext cx="33" cy="33"/>
            </a:xfrm>
            <a:custGeom>
              <a:avLst/>
              <a:gdLst/>
              <a:ahLst/>
              <a:cxnLst>
                <a:cxn ang="0">
                  <a:pos x="26" y="12"/>
                </a:cxn>
                <a:cxn ang="0">
                  <a:pos x="26" y="12"/>
                </a:cxn>
                <a:cxn ang="0">
                  <a:pos x="26" y="12"/>
                </a:cxn>
                <a:cxn ang="0">
                  <a:pos x="31" y="7"/>
                </a:cxn>
                <a:cxn ang="0">
                  <a:pos x="35" y="4"/>
                </a:cxn>
                <a:cxn ang="0">
                  <a:pos x="40" y="2"/>
                </a:cxn>
                <a:cxn ang="0">
                  <a:pos x="45" y="0"/>
                </a:cxn>
                <a:cxn ang="0">
                  <a:pos x="45" y="0"/>
                </a:cxn>
                <a:cxn ang="0">
                  <a:pos x="53" y="2"/>
                </a:cxn>
                <a:cxn ang="0">
                  <a:pos x="58" y="7"/>
                </a:cxn>
                <a:cxn ang="0">
                  <a:pos x="59" y="13"/>
                </a:cxn>
                <a:cxn ang="0">
                  <a:pos x="59" y="23"/>
                </a:cxn>
                <a:cxn ang="0">
                  <a:pos x="59" y="23"/>
                </a:cxn>
                <a:cxn ang="0">
                  <a:pos x="54" y="42"/>
                </a:cxn>
                <a:cxn ang="0">
                  <a:pos x="54" y="42"/>
                </a:cxn>
                <a:cxn ang="0">
                  <a:pos x="51" y="58"/>
                </a:cxn>
                <a:cxn ang="0">
                  <a:pos x="51" y="58"/>
                </a:cxn>
                <a:cxn ang="0">
                  <a:pos x="43" y="58"/>
                </a:cxn>
                <a:cxn ang="0">
                  <a:pos x="43" y="58"/>
                </a:cxn>
                <a:cxn ang="0">
                  <a:pos x="35" y="58"/>
                </a:cxn>
                <a:cxn ang="0">
                  <a:pos x="35" y="58"/>
                </a:cxn>
                <a:cxn ang="0">
                  <a:pos x="38" y="43"/>
                </a:cxn>
                <a:cxn ang="0">
                  <a:pos x="42" y="26"/>
                </a:cxn>
                <a:cxn ang="0">
                  <a:pos x="42" y="26"/>
                </a:cxn>
                <a:cxn ang="0">
                  <a:pos x="43" y="19"/>
                </a:cxn>
                <a:cxn ang="0">
                  <a:pos x="42" y="15"/>
                </a:cxn>
                <a:cxn ang="0">
                  <a:pos x="40" y="12"/>
                </a:cxn>
                <a:cxn ang="0">
                  <a:pos x="35" y="12"/>
                </a:cxn>
                <a:cxn ang="0">
                  <a:pos x="35" y="12"/>
                </a:cxn>
                <a:cxn ang="0">
                  <a:pos x="31" y="13"/>
                </a:cxn>
                <a:cxn ang="0">
                  <a:pos x="27" y="16"/>
                </a:cxn>
                <a:cxn ang="0">
                  <a:pos x="24" y="21"/>
                </a:cxn>
                <a:cxn ang="0">
                  <a:pos x="23" y="27"/>
                </a:cxn>
                <a:cxn ang="0">
                  <a:pos x="21" y="32"/>
                </a:cxn>
                <a:cxn ang="0">
                  <a:pos x="21" y="32"/>
                </a:cxn>
                <a:cxn ang="0">
                  <a:pos x="18" y="58"/>
                </a:cxn>
                <a:cxn ang="0">
                  <a:pos x="18" y="58"/>
                </a:cxn>
                <a:cxn ang="0">
                  <a:pos x="8" y="58"/>
                </a:cxn>
                <a:cxn ang="0">
                  <a:pos x="8" y="58"/>
                </a:cxn>
                <a:cxn ang="0">
                  <a:pos x="0" y="58"/>
                </a:cxn>
                <a:cxn ang="0">
                  <a:pos x="0" y="58"/>
                </a:cxn>
                <a:cxn ang="0">
                  <a:pos x="7" y="32"/>
                </a:cxn>
                <a:cxn ang="0">
                  <a:pos x="7" y="27"/>
                </a:cxn>
                <a:cxn ang="0">
                  <a:pos x="7" y="27"/>
                </a:cxn>
                <a:cxn ang="0">
                  <a:pos x="12" y="2"/>
                </a:cxn>
                <a:cxn ang="0">
                  <a:pos x="12" y="2"/>
                </a:cxn>
                <a:cxn ang="0">
                  <a:pos x="19" y="4"/>
                </a:cxn>
                <a:cxn ang="0">
                  <a:pos x="19" y="4"/>
                </a:cxn>
                <a:cxn ang="0">
                  <a:pos x="27" y="2"/>
                </a:cxn>
                <a:cxn ang="0">
                  <a:pos x="26" y="12"/>
                </a:cxn>
              </a:cxnLst>
              <a:rect l="0" t="0" r="r" b="b"/>
              <a:pathLst>
                <a:path w="59" h="58">
                  <a:moveTo>
                    <a:pt x="26" y="12"/>
                  </a:moveTo>
                  <a:lnTo>
                    <a:pt x="26" y="12"/>
                  </a:lnTo>
                  <a:lnTo>
                    <a:pt x="26" y="12"/>
                  </a:lnTo>
                  <a:lnTo>
                    <a:pt x="31" y="7"/>
                  </a:lnTo>
                  <a:lnTo>
                    <a:pt x="35" y="4"/>
                  </a:lnTo>
                  <a:lnTo>
                    <a:pt x="40" y="2"/>
                  </a:lnTo>
                  <a:lnTo>
                    <a:pt x="45" y="0"/>
                  </a:lnTo>
                  <a:lnTo>
                    <a:pt x="45" y="0"/>
                  </a:lnTo>
                  <a:lnTo>
                    <a:pt x="53" y="2"/>
                  </a:lnTo>
                  <a:lnTo>
                    <a:pt x="58" y="7"/>
                  </a:lnTo>
                  <a:lnTo>
                    <a:pt x="59" y="13"/>
                  </a:lnTo>
                  <a:lnTo>
                    <a:pt x="59" y="23"/>
                  </a:lnTo>
                  <a:lnTo>
                    <a:pt x="59" y="23"/>
                  </a:lnTo>
                  <a:lnTo>
                    <a:pt x="54" y="42"/>
                  </a:lnTo>
                  <a:lnTo>
                    <a:pt x="54" y="42"/>
                  </a:lnTo>
                  <a:lnTo>
                    <a:pt x="51" y="58"/>
                  </a:lnTo>
                  <a:lnTo>
                    <a:pt x="51" y="58"/>
                  </a:lnTo>
                  <a:lnTo>
                    <a:pt x="43" y="58"/>
                  </a:lnTo>
                  <a:lnTo>
                    <a:pt x="43" y="58"/>
                  </a:lnTo>
                  <a:lnTo>
                    <a:pt x="35" y="58"/>
                  </a:lnTo>
                  <a:lnTo>
                    <a:pt x="35" y="58"/>
                  </a:lnTo>
                  <a:lnTo>
                    <a:pt x="38" y="43"/>
                  </a:lnTo>
                  <a:lnTo>
                    <a:pt x="42" y="26"/>
                  </a:lnTo>
                  <a:lnTo>
                    <a:pt x="42" y="26"/>
                  </a:lnTo>
                  <a:lnTo>
                    <a:pt x="43" y="19"/>
                  </a:lnTo>
                  <a:lnTo>
                    <a:pt x="42" y="15"/>
                  </a:lnTo>
                  <a:lnTo>
                    <a:pt x="40" y="12"/>
                  </a:lnTo>
                  <a:lnTo>
                    <a:pt x="35" y="12"/>
                  </a:lnTo>
                  <a:lnTo>
                    <a:pt x="35" y="12"/>
                  </a:lnTo>
                  <a:lnTo>
                    <a:pt x="31" y="13"/>
                  </a:lnTo>
                  <a:lnTo>
                    <a:pt x="27" y="16"/>
                  </a:lnTo>
                  <a:lnTo>
                    <a:pt x="24" y="21"/>
                  </a:lnTo>
                  <a:lnTo>
                    <a:pt x="23" y="27"/>
                  </a:lnTo>
                  <a:lnTo>
                    <a:pt x="21" y="32"/>
                  </a:lnTo>
                  <a:lnTo>
                    <a:pt x="21" y="32"/>
                  </a:lnTo>
                  <a:lnTo>
                    <a:pt x="18" y="58"/>
                  </a:lnTo>
                  <a:lnTo>
                    <a:pt x="18" y="58"/>
                  </a:lnTo>
                  <a:lnTo>
                    <a:pt x="8" y="58"/>
                  </a:lnTo>
                  <a:lnTo>
                    <a:pt x="8" y="58"/>
                  </a:lnTo>
                  <a:lnTo>
                    <a:pt x="0" y="58"/>
                  </a:lnTo>
                  <a:lnTo>
                    <a:pt x="0" y="58"/>
                  </a:lnTo>
                  <a:lnTo>
                    <a:pt x="7" y="32"/>
                  </a:lnTo>
                  <a:lnTo>
                    <a:pt x="7" y="27"/>
                  </a:lnTo>
                  <a:lnTo>
                    <a:pt x="7" y="27"/>
                  </a:lnTo>
                  <a:lnTo>
                    <a:pt x="12" y="2"/>
                  </a:lnTo>
                  <a:lnTo>
                    <a:pt x="12" y="2"/>
                  </a:lnTo>
                  <a:lnTo>
                    <a:pt x="19" y="4"/>
                  </a:lnTo>
                  <a:lnTo>
                    <a:pt x="19" y="4"/>
                  </a:lnTo>
                  <a:lnTo>
                    <a:pt x="27" y="2"/>
                  </a:lnTo>
                  <a:lnTo>
                    <a:pt x="26" y="12"/>
                  </a:lnTo>
                  <a:close/>
                </a:path>
              </a:pathLst>
            </a:custGeom>
            <a:grpFill/>
            <a:ln w="9525">
              <a:noFill/>
              <a:round/>
              <a:headEnd/>
              <a:tailEnd/>
            </a:ln>
          </p:spPr>
          <p:txBody>
            <a:bodyPr/>
            <a:lstStyle/>
            <a:p>
              <a:pPr>
                <a:defRPr/>
              </a:pPr>
              <a:endParaRPr lang="en-GB" dirty="0">
                <a:solidFill>
                  <a:srgbClr val="FFFFFF"/>
                </a:solidFill>
                <a:cs typeface="+mn-cs"/>
              </a:endParaRPr>
            </a:p>
          </p:txBody>
        </p:sp>
        <p:sp>
          <p:nvSpPr>
            <p:cNvPr id="22" name="Freeform 48"/>
            <p:cNvSpPr>
              <a:spLocks/>
            </p:cNvSpPr>
            <p:nvPr/>
          </p:nvSpPr>
          <p:spPr bwMode="black">
            <a:xfrm>
              <a:off x="4966" y="4208"/>
              <a:ext cx="33" cy="44"/>
            </a:xfrm>
            <a:custGeom>
              <a:avLst/>
              <a:gdLst/>
              <a:ahLst/>
              <a:cxnLst>
                <a:cxn ang="0">
                  <a:pos x="9" y="32"/>
                </a:cxn>
                <a:cxn ang="0">
                  <a:pos x="9" y="32"/>
                </a:cxn>
                <a:cxn ang="0">
                  <a:pos x="16" y="0"/>
                </a:cxn>
                <a:cxn ang="0">
                  <a:pos x="16" y="0"/>
                </a:cxn>
                <a:cxn ang="0">
                  <a:pos x="35" y="0"/>
                </a:cxn>
                <a:cxn ang="0">
                  <a:pos x="35" y="0"/>
                </a:cxn>
                <a:cxn ang="0">
                  <a:pos x="59" y="0"/>
                </a:cxn>
                <a:cxn ang="0">
                  <a:pos x="59" y="0"/>
                </a:cxn>
                <a:cxn ang="0">
                  <a:pos x="57" y="5"/>
                </a:cxn>
                <a:cxn ang="0">
                  <a:pos x="57" y="5"/>
                </a:cxn>
                <a:cxn ang="0">
                  <a:pos x="57" y="9"/>
                </a:cxn>
                <a:cxn ang="0">
                  <a:pos x="57" y="9"/>
                </a:cxn>
                <a:cxn ang="0">
                  <a:pos x="32" y="8"/>
                </a:cxn>
                <a:cxn ang="0">
                  <a:pos x="32" y="8"/>
                </a:cxn>
                <a:cxn ang="0">
                  <a:pos x="27" y="33"/>
                </a:cxn>
                <a:cxn ang="0">
                  <a:pos x="27" y="33"/>
                </a:cxn>
                <a:cxn ang="0">
                  <a:pos x="52" y="32"/>
                </a:cxn>
                <a:cxn ang="0">
                  <a:pos x="52" y="32"/>
                </a:cxn>
                <a:cxn ang="0">
                  <a:pos x="51" y="36"/>
                </a:cxn>
                <a:cxn ang="0">
                  <a:pos x="51" y="36"/>
                </a:cxn>
                <a:cxn ang="0">
                  <a:pos x="51" y="41"/>
                </a:cxn>
                <a:cxn ang="0">
                  <a:pos x="51" y="41"/>
                </a:cxn>
                <a:cxn ang="0">
                  <a:pos x="25" y="41"/>
                </a:cxn>
                <a:cxn ang="0">
                  <a:pos x="25" y="41"/>
                </a:cxn>
                <a:cxn ang="0">
                  <a:pos x="22" y="55"/>
                </a:cxn>
                <a:cxn ang="0">
                  <a:pos x="22" y="55"/>
                </a:cxn>
                <a:cxn ang="0">
                  <a:pos x="19" y="70"/>
                </a:cxn>
                <a:cxn ang="0">
                  <a:pos x="19" y="70"/>
                </a:cxn>
                <a:cxn ang="0">
                  <a:pos x="46" y="68"/>
                </a:cxn>
                <a:cxn ang="0">
                  <a:pos x="46" y="68"/>
                </a:cxn>
                <a:cxn ang="0">
                  <a:pos x="44" y="73"/>
                </a:cxn>
                <a:cxn ang="0">
                  <a:pos x="44" y="73"/>
                </a:cxn>
                <a:cxn ang="0">
                  <a:pos x="44" y="78"/>
                </a:cxn>
                <a:cxn ang="0">
                  <a:pos x="44" y="78"/>
                </a:cxn>
                <a:cxn ang="0">
                  <a:pos x="24" y="78"/>
                </a:cxn>
                <a:cxn ang="0">
                  <a:pos x="24" y="78"/>
                </a:cxn>
                <a:cxn ang="0">
                  <a:pos x="0" y="78"/>
                </a:cxn>
                <a:cxn ang="0">
                  <a:pos x="0" y="78"/>
                </a:cxn>
                <a:cxn ang="0">
                  <a:pos x="6" y="46"/>
                </a:cxn>
                <a:cxn ang="0">
                  <a:pos x="9" y="32"/>
                </a:cxn>
              </a:cxnLst>
              <a:rect l="0" t="0" r="r" b="b"/>
              <a:pathLst>
                <a:path w="59" h="78">
                  <a:moveTo>
                    <a:pt x="9" y="32"/>
                  </a:moveTo>
                  <a:lnTo>
                    <a:pt x="9" y="32"/>
                  </a:lnTo>
                  <a:lnTo>
                    <a:pt x="16" y="0"/>
                  </a:lnTo>
                  <a:lnTo>
                    <a:pt x="16" y="0"/>
                  </a:lnTo>
                  <a:lnTo>
                    <a:pt x="35" y="0"/>
                  </a:lnTo>
                  <a:lnTo>
                    <a:pt x="35" y="0"/>
                  </a:lnTo>
                  <a:lnTo>
                    <a:pt x="59" y="0"/>
                  </a:lnTo>
                  <a:lnTo>
                    <a:pt x="59" y="0"/>
                  </a:lnTo>
                  <a:lnTo>
                    <a:pt x="57" y="5"/>
                  </a:lnTo>
                  <a:lnTo>
                    <a:pt x="57" y="5"/>
                  </a:lnTo>
                  <a:lnTo>
                    <a:pt x="57" y="9"/>
                  </a:lnTo>
                  <a:lnTo>
                    <a:pt x="57" y="9"/>
                  </a:lnTo>
                  <a:lnTo>
                    <a:pt x="32" y="8"/>
                  </a:lnTo>
                  <a:lnTo>
                    <a:pt x="32" y="8"/>
                  </a:lnTo>
                  <a:lnTo>
                    <a:pt x="27" y="33"/>
                  </a:lnTo>
                  <a:lnTo>
                    <a:pt x="27" y="33"/>
                  </a:lnTo>
                  <a:lnTo>
                    <a:pt x="52" y="32"/>
                  </a:lnTo>
                  <a:lnTo>
                    <a:pt x="52" y="32"/>
                  </a:lnTo>
                  <a:lnTo>
                    <a:pt x="51" y="36"/>
                  </a:lnTo>
                  <a:lnTo>
                    <a:pt x="51" y="36"/>
                  </a:lnTo>
                  <a:lnTo>
                    <a:pt x="51" y="41"/>
                  </a:lnTo>
                  <a:lnTo>
                    <a:pt x="51" y="41"/>
                  </a:lnTo>
                  <a:lnTo>
                    <a:pt x="25" y="41"/>
                  </a:lnTo>
                  <a:lnTo>
                    <a:pt x="25" y="41"/>
                  </a:lnTo>
                  <a:lnTo>
                    <a:pt x="22" y="55"/>
                  </a:lnTo>
                  <a:lnTo>
                    <a:pt x="22" y="55"/>
                  </a:lnTo>
                  <a:lnTo>
                    <a:pt x="19" y="70"/>
                  </a:lnTo>
                  <a:lnTo>
                    <a:pt x="19" y="70"/>
                  </a:lnTo>
                  <a:lnTo>
                    <a:pt x="46" y="68"/>
                  </a:lnTo>
                  <a:lnTo>
                    <a:pt x="46" y="68"/>
                  </a:lnTo>
                  <a:lnTo>
                    <a:pt x="44" y="73"/>
                  </a:lnTo>
                  <a:lnTo>
                    <a:pt x="44" y="73"/>
                  </a:lnTo>
                  <a:lnTo>
                    <a:pt x="44" y="78"/>
                  </a:lnTo>
                  <a:lnTo>
                    <a:pt x="44" y="78"/>
                  </a:lnTo>
                  <a:lnTo>
                    <a:pt x="24" y="78"/>
                  </a:lnTo>
                  <a:lnTo>
                    <a:pt x="24" y="78"/>
                  </a:lnTo>
                  <a:lnTo>
                    <a:pt x="0" y="78"/>
                  </a:lnTo>
                  <a:lnTo>
                    <a:pt x="0" y="78"/>
                  </a:lnTo>
                  <a:lnTo>
                    <a:pt x="6" y="46"/>
                  </a:lnTo>
                  <a:lnTo>
                    <a:pt x="9" y="32"/>
                  </a:lnTo>
                  <a:close/>
                </a:path>
              </a:pathLst>
            </a:custGeom>
            <a:grpFill/>
            <a:ln w="9525">
              <a:noFill/>
              <a:round/>
              <a:headEnd/>
              <a:tailEnd/>
            </a:ln>
          </p:spPr>
          <p:txBody>
            <a:bodyPr/>
            <a:lstStyle/>
            <a:p>
              <a:pPr>
                <a:defRPr/>
              </a:pPr>
              <a:endParaRPr lang="en-GB" dirty="0">
                <a:solidFill>
                  <a:srgbClr val="FFFFFF"/>
                </a:solidFill>
                <a:cs typeface="+mn-cs"/>
              </a:endParaRPr>
            </a:p>
          </p:txBody>
        </p:sp>
        <p:sp>
          <p:nvSpPr>
            <p:cNvPr id="23" name="Freeform 49"/>
            <p:cNvSpPr>
              <a:spLocks/>
            </p:cNvSpPr>
            <p:nvPr/>
          </p:nvSpPr>
          <p:spPr bwMode="black">
            <a:xfrm>
              <a:off x="5002" y="4221"/>
              <a:ext cx="29" cy="31"/>
            </a:xfrm>
            <a:custGeom>
              <a:avLst/>
              <a:gdLst/>
              <a:ahLst/>
              <a:cxnLst>
                <a:cxn ang="0">
                  <a:pos x="23" y="41"/>
                </a:cxn>
                <a:cxn ang="0">
                  <a:pos x="23" y="41"/>
                </a:cxn>
                <a:cxn ang="0">
                  <a:pos x="43" y="0"/>
                </a:cxn>
                <a:cxn ang="0">
                  <a:pos x="43" y="0"/>
                </a:cxn>
                <a:cxn ang="0">
                  <a:pos x="48" y="2"/>
                </a:cxn>
                <a:cxn ang="0">
                  <a:pos x="48" y="2"/>
                </a:cxn>
                <a:cxn ang="0">
                  <a:pos x="53" y="0"/>
                </a:cxn>
                <a:cxn ang="0">
                  <a:pos x="53" y="0"/>
                </a:cxn>
                <a:cxn ang="0">
                  <a:pos x="38" y="24"/>
                </a:cxn>
                <a:cxn ang="0">
                  <a:pos x="30" y="38"/>
                </a:cxn>
                <a:cxn ang="0">
                  <a:pos x="21" y="56"/>
                </a:cxn>
                <a:cxn ang="0">
                  <a:pos x="21" y="56"/>
                </a:cxn>
                <a:cxn ang="0">
                  <a:pos x="15" y="56"/>
                </a:cxn>
                <a:cxn ang="0">
                  <a:pos x="15" y="56"/>
                </a:cxn>
                <a:cxn ang="0">
                  <a:pos x="8" y="56"/>
                </a:cxn>
                <a:cxn ang="0">
                  <a:pos x="8" y="56"/>
                </a:cxn>
                <a:cxn ang="0">
                  <a:pos x="0" y="0"/>
                </a:cxn>
                <a:cxn ang="0">
                  <a:pos x="0" y="0"/>
                </a:cxn>
                <a:cxn ang="0">
                  <a:pos x="8" y="2"/>
                </a:cxn>
                <a:cxn ang="0">
                  <a:pos x="8" y="2"/>
                </a:cxn>
                <a:cxn ang="0">
                  <a:pos x="18" y="0"/>
                </a:cxn>
                <a:cxn ang="0">
                  <a:pos x="18" y="0"/>
                </a:cxn>
                <a:cxn ang="0">
                  <a:pos x="23" y="41"/>
                </a:cxn>
                <a:cxn ang="0">
                  <a:pos x="23" y="41"/>
                </a:cxn>
              </a:cxnLst>
              <a:rect l="0" t="0" r="r" b="b"/>
              <a:pathLst>
                <a:path w="53" h="56">
                  <a:moveTo>
                    <a:pt x="23" y="41"/>
                  </a:moveTo>
                  <a:lnTo>
                    <a:pt x="23" y="41"/>
                  </a:lnTo>
                  <a:lnTo>
                    <a:pt x="43" y="0"/>
                  </a:lnTo>
                  <a:lnTo>
                    <a:pt x="43" y="0"/>
                  </a:lnTo>
                  <a:lnTo>
                    <a:pt x="48" y="2"/>
                  </a:lnTo>
                  <a:lnTo>
                    <a:pt x="48" y="2"/>
                  </a:lnTo>
                  <a:lnTo>
                    <a:pt x="53" y="0"/>
                  </a:lnTo>
                  <a:lnTo>
                    <a:pt x="53" y="0"/>
                  </a:lnTo>
                  <a:lnTo>
                    <a:pt x="38" y="24"/>
                  </a:lnTo>
                  <a:lnTo>
                    <a:pt x="30" y="38"/>
                  </a:lnTo>
                  <a:lnTo>
                    <a:pt x="21" y="56"/>
                  </a:lnTo>
                  <a:lnTo>
                    <a:pt x="21" y="56"/>
                  </a:lnTo>
                  <a:lnTo>
                    <a:pt x="15" y="56"/>
                  </a:lnTo>
                  <a:lnTo>
                    <a:pt x="15" y="56"/>
                  </a:lnTo>
                  <a:lnTo>
                    <a:pt x="8" y="56"/>
                  </a:lnTo>
                  <a:lnTo>
                    <a:pt x="8" y="56"/>
                  </a:lnTo>
                  <a:lnTo>
                    <a:pt x="0" y="0"/>
                  </a:lnTo>
                  <a:lnTo>
                    <a:pt x="0" y="0"/>
                  </a:lnTo>
                  <a:lnTo>
                    <a:pt x="8" y="2"/>
                  </a:lnTo>
                  <a:lnTo>
                    <a:pt x="8" y="2"/>
                  </a:lnTo>
                  <a:lnTo>
                    <a:pt x="18" y="0"/>
                  </a:lnTo>
                  <a:lnTo>
                    <a:pt x="18" y="0"/>
                  </a:lnTo>
                  <a:lnTo>
                    <a:pt x="23" y="41"/>
                  </a:lnTo>
                  <a:lnTo>
                    <a:pt x="23" y="41"/>
                  </a:lnTo>
                  <a:close/>
                </a:path>
              </a:pathLst>
            </a:custGeom>
            <a:grpFill/>
            <a:ln w="9525">
              <a:noFill/>
              <a:round/>
              <a:headEnd/>
              <a:tailEnd/>
            </a:ln>
          </p:spPr>
          <p:txBody>
            <a:bodyPr/>
            <a:lstStyle/>
            <a:p>
              <a:pPr>
                <a:defRPr/>
              </a:pPr>
              <a:endParaRPr lang="en-GB" dirty="0">
                <a:solidFill>
                  <a:srgbClr val="FFFFFF"/>
                </a:solidFill>
                <a:cs typeface="+mn-cs"/>
              </a:endParaRPr>
            </a:p>
          </p:txBody>
        </p:sp>
        <p:sp>
          <p:nvSpPr>
            <p:cNvPr id="24" name="Freeform 50"/>
            <p:cNvSpPr>
              <a:spLocks noEditPoints="1"/>
            </p:cNvSpPr>
            <p:nvPr/>
          </p:nvSpPr>
          <p:spPr bwMode="black">
            <a:xfrm>
              <a:off x="5030" y="4219"/>
              <a:ext cx="29" cy="33"/>
            </a:xfrm>
            <a:custGeom>
              <a:avLst/>
              <a:gdLst/>
              <a:ahLst/>
              <a:cxnLst>
                <a:cxn ang="0">
                  <a:pos x="19" y="26"/>
                </a:cxn>
                <a:cxn ang="0">
                  <a:pos x="19" y="26"/>
                </a:cxn>
                <a:cxn ang="0">
                  <a:pos x="21" y="18"/>
                </a:cxn>
                <a:cxn ang="0">
                  <a:pos x="24" y="13"/>
                </a:cxn>
                <a:cxn ang="0">
                  <a:pos x="27" y="8"/>
                </a:cxn>
                <a:cxn ang="0">
                  <a:pos x="32" y="7"/>
                </a:cxn>
                <a:cxn ang="0">
                  <a:pos x="32" y="7"/>
                </a:cxn>
                <a:cxn ang="0">
                  <a:pos x="35" y="8"/>
                </a:cxn>
                <a:cxn ang="0">
                  <a:pos x="38" y="12"/>
                </a:cxn>
                <a:cxn ang="0">
                  <a:pos x="38" y="18"/>
                </a:cxn>
                <a:cxn ang="0">
                  <a:pos x="37" y="26"/>
                </a:cxn>
                <a:cxn ang="0">
                  <a:pos x="19" y="26"/>
                </a:cxn>
                <a:cxn ang="0">
                  <a:pos x="51" y="31"/>
                </a:cxn>
                <a:cxn ang="0">
                  <a:pos x="51" y="31"/>
                </a:cxn>
                <a:cxn ang="0">
                  <a:pos x="52" y="26"/>
                </a:cxn>
                <a:cxn ang="0">
                  <a:pos x="52" y="26"/>
                </a:cxn>
                <a:cxn ang="0">
                  <a:pos x="52" y="16"/>
                </a:cxn>
                <a:cxn ang="0">
                  <a:pos x="51" y="12"/>
                </a:cxn>
                <a:cxn ang="0">
                  <a:pos x="49" y="8"/>
                </a:cxn>
                <a:cxn ang="0">
                  <a:pos x="46" y="5"/>
                </a:cxn>
                <a:cxn ang="0">
                  <a:pos x="43" y="4"/>
                </a:cxn>
                <a:cxn ang="0">
                  <a:pos x="38" y="2"/>
                </a:cxn>
                <a:cxn ang="0">
                  <a:pos x="33" y="0"/>
                </a:cxn>
                <a:cxn ang="0">
                  <a:pos x="33" y="0"/>
                </a:cxn>
                <a:cxn ang="0">
                  <a:pos x="22" y="4"/>
                </a:cxn>
                <a:cxn ang="0">
                  <a:pos x="18" y="5"/>
                </a:cxn>
                <a:cxn ang="0">
                  <a:pos x="13" y="8"/>
                </a:cxn>
                <a:cxn ang="0">
                  <a:pos x="10" y="13"/>
                </a:cxn>
                <a:cxn ang="0">
                  <a:pos x="6" y="18"/>
                </a:cxn>
                <a:cxn ang="0">
                  <a:pos x="3" y="24"/>
                </a:cxn>
                <a:cxn ang="0">
                  <a:pos x="2" y="31"/>
                </a:cxn>
                <a:cxn ang="0">
                  <a:pos x="2" y="31"/>
                </a:cxn>
                <a:cxn ang="0">
                  <a:pos x="0" y="37"/>
                </a:cxn>
                <a:cxn ang="0">
                  <a:pos x="2" y="43"/>
                </a:cxn>
                <a:cxn ang="0">
                  <a:pos x="3" y="48"/>
                </a:cxn>
                <a:cxn ang="0">
                  <a:pos x="5" y="53"/>
                </a:cxn>
                <a:cxn ang="0">
                  <a:pos x="10" y="56"/>
                </a:cxn>
                <a:cxn ang="0">
                  <a:pos x="13" y="58"/>
                </a:cxn>
                <a:cxn ang="0">
                  <a:pos x="24" y="59"/>
                </a:cxn>
                <a:cxn ang="0">
                  <a:pos x="24" y="59"/>
                </a:cxn>
                <a:cxn ang="0">
                  <a:pos x="35" y="58"/>
                </a:cxn>
                <a:cxn ang="0">
                  <a:pos x="41" y="54"/>
                </a:cxn>
                <a:cxn ang="0">
                  <a:pos x="46" y="48"/>
                </a:cxn>
                <a:cxn ang="0">
                  <a:pos x="44" y="47"/>
                </a:cxn>
                <a:cxn ang="0">
                  <a:pos x="44" y="47"/>
                </a:cxn>
                <a:cxn ang="0">
                  <a:pos x="37" y="51"/>
                </a:cxn>
                <a:cxn ang="0">
                  <a:pos x="30" y="51"/>
                </a:cxn>
                <a:cxn ang="0">
                  <a:pos x="30" y="51"/>
                </a:cxn>
                <a:cxn ang="0">
                  <a:pos x="25" y="51"/>
                </a:cxn>
                <a:cxn ang="0">
                  <a:pos x="22" y="50"/>
                </a:cxn>
                <a:cxn ang="0">
                  <a:pos x="19" y="47"/>
                </a:cxn>
                <a:cxn ang="0">
                  <a:pos x="18" y="39"/>
                </a:cxn>
                <a:cxn ang="0">
                  <a:pos x="19" y="31"/>
                </a:cxn>
                <a:cxn ang="0">
                  <a:pos x="51" y="31"/>
                </a:cxn>
              </a:cxnLst>
              <a:rect l="0" t="0" r="r" b="b"/>
              <a:pathLst>
                <a:path w="52" h="59">
                  <a:moveTo>
                    <a:pt x="19" y="26"/>
                  </a:moveTo>
                  <a:lnTo>
                    <a:pt x="19" y="26"/>
                  </a:lnTo>
                  <a:lnTo>
                    <a:pt x="21" y="18"/>
                  </a:lnTo>
                  <a:lnTo>
                    <a:pt x="24" y="13"/>
                  </a:lnTo>
                  <a:lnTo>
                    <a:pt x="27" y="8"/>
                  </a:lnTo>
                  <a:lnTo>
                    <a:pt x="32" y="7"/>
                  </a:lnTo>
                  <a:lnTo>
                    <a:pt x="32" y="7"/>
                  </a:lnTo>
                  <a:lnTo>
                    <a:pt x="35" y="8"/>
                  </a:lnTo>
                  <a:lnTo>
                    <a:pt x="38" y="12"/>
                  </a:lnTo>
                  <a:lnTo>
                    <a:pt x="38" y="18"/>
                  </a:lnTo>
                  <a:lnTo>
                    <a:pt x="37" y="26"/>
                  </a:lnTo>
                  <a:lnTo>
                    <a:pt x="19" y="26"/>
                  </a:lnTo>
                  <a:close/>
                  <a:moveTo>
                    <a:pt x="51" y="31"/>
                  </a:moveTo>
                  <a:lnTo>
                    <a:pt x="51" y="31"/>
                  </a:lnTo>
                  <a:lnTo>
                    <a:pt x="52" y="26"/>
                  </a:lnTo>
                  <a:lnTo>
                    <a:pt x="52" y="26"/>
                  </a:lnTo>
                  <a:lnTo>
                    <a:pt x="52" y="16"/>
                  </a:lnTo>
                  <a:lnTo>
                    <a:pt x="51" y="12"/>
                  </a:lnTo>
                  <a:lnTo>
                    <a:pt x="49" y="8"/>
                  </a:lnTo>
                  <a:lnTo>
                    <a:pt x="46" y="5"/>
                  </a:lnTo>
                  <a:lnTo>
                    <a:pt x="43" y="4"/>
                  </a:lnTo>
                  <a:lnTo>
                    <a:pt x="38" y="2"/>
                  </a:lnTo>
                  <a:lnTo>
                    <a:pt x="33" y="0"/>
                  </a:lnTo>
                  <a:lnTo>
                    <a:pt x="33" y="0"/>
                  </a:lnTo>
                  <a:lnTo>
                    <a:pt x="22" y="4"/>
                  </a:lnTo>
                  <a:lnTo>
                    <a:pt x="18" y="5"/>
                  </a:lnTo>
                  <a:lnTo>
                    <a:pt x="13" y="8"/>
                  </a:lnTo>
                  <a:lnTo>
                    <a:pt x="10" y="13"/>
                  </a:lnTo>
                  <a:lnTo>
                    <a:pt x="6" y="18"/>
                  </a:lnTo>
                  <a:lnTo>
                    <a:pt x="3" y="24"/>
                  </a:lnTo>
                  <a:lnTo>
                    <a:pt x="2" y="31"/>
                  </a:lnTo>
                  <a:lnTo>
                    <a:pt x="2" y="31"/>
                  </a:lnTo>
                  <a:lnTo>
                    <a:pt x="0" y="37"/>
                  </a:lnTo>
                  <a:lnTo>
                    <a:pt x="2" y="43"/>
                  </a:lnTo>
                  <a:lnTo>
                    <a:pt x="3" y="48"/>
                  </a:lnTo>
                  <a:lnTo>
                    <a:pt x="5" y="53"/>
                  </a:lnTo>
                  <a:lnTo>
                    <a:pt x="10" y="56"/>
                  </a:lnTo>
                  <a:lnTo>
                    <a:pt x="13" y="58"/>
                  </a:lnTo>
                  <a:lnTo>
                    <a:pt x="24" y="59"/>
                  </a:lnTo>
                  <a:lnTo>
                    <a:pt x="24" y="59"/>
                  </a:lnTo>
                  <a:lnTo>
                    <a:pt x="35" y="58"/>
                  </a:lnTo>
                  <a:lnTo>
                    <a:pt x="41" y="54"/>
                  </a:lnTo>
                  <a:lnTo>
                    <a:pt x="46" y="48"/>
                  </a:lnTo>
                  <a:lnTo>
                    <a:pt x="44" y="47"/>
                  </a:lnTo>
                  <a:lnTo>
                    <a:pt x="44" y="47"/>
                  </a:lnTo>
                  <a:lnTo>
                    <a:pt x="37" y="51"/>
                  </a:lnTo>
                  <a:lnTo>
                    <a:pt x="30" y="51"/>
                  </a:lnTo>
                  <a:lnTo>
                    <a:pt x="30" y="51"/>
                  </a:lnTo>
                  <a:lnTo>
                    <a:pt x="25" y="51"/>
                  </a:lnTo>
                  <a:lnTo>
                    <a:pt x="22" y="50"/>
                  </a:lnTo>
                  <a:lnTo>
                    <a:pt x="19" y="47"/>
                  </a:lnTo>
                  <a:lnTo>
                    <a:pt x="18" y="39"/>
                  </a:lnTo>
                  <a:lnTo>
                    <a:pt x="19" y="31"/>
                  </a:lnTo>
                  <a:lnTo>
                    <a:pt x="51" y="31"/>
                  </a:lnTo>
                  <a:close/>
                </a:path>
              </a:pathLst>
            </a:custGeom>
            <a:grpFill/>
            <a:ln w="9525">
              <a:noFill/>
              <a:round/>
              <a:headEnd/>
              <a:tailEnd/>
            </a:ln>
          </p:spPr>
          <p:txBody>
            <a:bodyPr/>
            <a:lstStyle/>
            <a:p>
              <a:pPr>
                <a:defRPr/>
              </a:pPr>
              <a:endParaRPr lang="en-GB" dirty="0">
                <a:solidFill>
                  <a:srgbClr val="FFFFFF"/>
                </a:solidFill>
                <a:cs typeface="+mn-cs"/>
              </a:endParaRPr>
            </a:p>
          </p:txBody>
        </p:sp>
        <p:sp>
          <p:nvSpPr>
            <p:cNvPr id="25" name="Freeform 51"/>
            <p:cNvSpPr>
              <a:spLocks/>
            </p:cNvSpPr>
            <p:nvPr/>
          </p:nvSpPr>
          <p:spPr bwMode="black">
            <a:xfrm>
              <a:off x="5062" y="4221"/>
              <a:ext cx="25" cy="31"/>
            </a:xfrm>
            <a:custGeom>
              <a:avLst/>
              <a:gdLst/>
              <a:ahLst/>
              <a:cxnLst>
                <a:cxn ang="0">
                  <a:pos x="24" y="14"/>
                </a:cxn>
                <a:cxn ang="0">
                  <a:pos x="24" y="14"/>
                </a:cxn>
                <a:cxn ang="0">
                  <a:pos x="24" y="14"/>
                </a:cxn>
                <a:cxn ang="0">
                  <a:pos x="29" y="8"/>
                </a:cxn>
                <a:cxn ang="0">
                  <a:pos x="33" y="3"/>
                </a:cxn>
                <a:cxn ang="0">
                  <a:pos x="40" y="0"/>
                </a:cxn>
                <a:cxn ang="0">
                  <a:pos x="45" y="0"/>
                </a:cxn>
                <a:cxn ang="0">
                  <a:pos x="45" y="0"/>
                </a:cxn>
                <a:cxn ang="0">
                  <a:pos x="46" y="0"/>
                </a:cxn>
                <a:cxn ang="0">
                  <a:pos x="46" y="0"/>
                </a:cxn>
                <a:cxn ang="0">
                  <a:pos x="45" y="8"/>
                </a:cxn>
                <a:cxn ang="0">
                  <a:pos x="45" y="8"/>
                </a:cxn>
                <a:cxn ang="0">
                  <a:pos x="43" y="16"/>
                </a:cxn>
                <a:cxn ang="0">
                  <a:pos x="41" y="16"/>
                </a:cxn>
                <a:cxn ang="0">
                  <a:pos x="41" y="16"/>
                </a:cxn>
                <a:cxn ang="0">
                  <a:pos x="40" y="16"/>
                </a:cxn>
                <a:cxn ang="0">
                  <a:pos x="37" y="14"/>
                </a:cxn>
                <a:cxn ang="0">
                  <a:pos x="37" y="14"/>
                </a:cxn>
                <a:cxn ang="0">
                  <a:pos x="32" y="16"/>
                </a:cxn>
                <a:cxn ang="0">
                  <a:pos x="27" y="17"/>
                </a:cxn>
                <a:cxn ang="0">
                  <a:pos x="24" y="22"/>
                </a:cxn>
                <a:cxn ang="0">
                  <a:pos x="22" y="25"/>
                </a:cxn>
                <a:cxn ang="0">
                  <a:pos x="22" y="30"/>
                </a:cxn>
                <a:cxn ang="0">
                  <a:pos x="22" y="30"/>
                </a:cxn>
                <a:cxn ang="0">
                  <a:pos x="18" y="56"/>
                </a:cxn>
                <a:cxn ang="0">
                  <a:pos x="18" y="56"/>
                </a:cxn>
                <a:cxn ang="0">
                  <a:pos x="10" y="56"/>
                </a:cxn>
                <a:cxn ang="0">
                  <a:pos x="10" y="56"/>
                </a:cxn>
                <a:cxn ang="0">
                  <a:pos x="0" y="56"/>
                </a:cxn>
                <a:cxn ang="0">
                  <a:pos x="0" y="56"/>
                </a:cxn>
                <a:cxn ang="0">
                  <a:pos x="7" y="30"/>
                </a:cxn>
                <a:cxn ang="0">
                  <a:pos x="8" y="25"/>
                </a:cxn>
                <a:cxn ang="0">
                  <a:pos x="8" y="25"/>
                </a:cxn>
                <a:cxn ang="0">
                  <a:pos x="11" y="0"/>
                </a:cxn>
                <a:cxn ang="0">
                  <a:pos x="11" y="0"/>
                </a:cxn>
                <a:cxn ang="0">
                  <a:pos x="19" y="2"/>
                </a:cxn>
                <a:cxn ang="0">
                  <a:pos x="19" y="2"/>
                </a:cxn>
                <a:cxn ang="0">
                  <a:pos x="27" y="0"/>
                </a:cxn>
                <a:cxn ang="0">
                  <a:pos x="24" y="14"/>
                </a:cxn>
              </a:cxnLst>
              <a:rect l="0" t="0" r="r" b="b"/>
              <a:pathLst>
                <a:path w="46" h="56">
                  <a:moveTo>
                    <a:pt x="24" y="14"/>
                  </a:moveTo>
                  <a:lnTo>
                    <a:pt x="24" y="14"/>
                  </a:lnTo>
                  <a:lnTo>
                    <a:pt x="24" y="14"/>
                  </a:lnTo>
                  <a:lnTo>
                    <a:pt x="29" y="8"/>
                  </a:lnTo>
                  <a:lnTo>
                    <a:pt x="33" y="3"/>
                  </a:lnTo>
                  <a:lnTo>
                    <a:pt x="40" y="0"/>
                  </a:lnTo>
                  <a:lnTo>
                    <a:pt x="45" y="0"/>
                  </a:lnTo>
                  <a:lnTo>
                    <a:pt x="45" y="0"/>
                  </a:lnTo>
                  <a:lnTo>
                    <a:pt x="46" y="0"/>
                  </a:lnTo>
                  <a:lnTo>
                    <a:pt x="46" y="0"/>
                  </a:lnTo>
                  <a:lnTo>
                    <a:pt x="45" y="8"/>
                  </a:lnTo>
                  <a:lnTo>
                    <a:pt x="45" y="8"/>
                  </a:lnTo>
                  <a:lnTo>
                    <a:pt x="43" y="16"/>
                  </a:lnTo>
                  <a:lnTo>
                    <a:pt x="41" y="16"/>
                  </a:lnTo>
                  <a:lnTo>
                    <a:pt x="41" y="16"/>
                  </a:lnTo>
                  <a:lnTo>
                    <a:pt x="40" y="16"/>
                  </a:lnTo>
                  <a:lnTo>
                    <a:pt x="37" y="14"/>
                  </a:lnTo>
                  <a:lnTo>
                    <a:pt x="37" y="14"/>
                  </a:lnTo>
                  <a:lnTo>
                    <a:pt x="32" y="16"/>
                  </a:lnTo>
                  <a:lnTo>
                    <a:pt x="27" y="17"/>
                  </a:lnTo>
                  <a:lnTo>
                    <a:pt x="24" y="22"/>
                  </a:lnTo>
                  <a:lnTo>
                    <a:pt x="22" y="25"/>
                  </a:lnTo>
                  <a:lnTo>
                    <a:pt x="22" y="30"/>
                  </a:lnTo>
                  <a:lnTo>
                    <a:pt x="22" y="30"/>
                  </a:lnTo>
                  <a:lnTo>
                    <a:pt x="18" y="56"/>
                  </a:lnTo>
                  <a:lnTo>
                    <a:pt x="18" y="56"/>
                  </a:lnTo>
                  <a:lnTo>
                    <a:pt x="10" y="56"/>
                  </a:lnTo>
                  <a:lnTo>
                    <a:pt x="10" y="56"/>
                  </a:lnTo>
                  <a:lnTo>
                    <a:pt x="0" y="56"/>
                  </a:lnTo>
                  <a:lnTo>
                    <a:pt x="0" y="56"/>
                  </a:lnTo>
                  <a:lnTo>
                    <a:pt x="7" y="30"/>
                  </a:lnTo>
                  <a:lnTo>
                    <a:pt x="8" y="25"/>
                  </a:lnTo>
                  <a:lnTo>
                    <a:pt x="8" y="25"/>
                  </a:lnTo>
                  <a:lnTo>
                    <a:pt x="11" y="0"/>
                  </a:lnTo>
                  <a:lnTo>
                    <a:pt x="11" y="0"/>
                  </a:lnTo>
                  <a:lnTo>
                    <a:pt x="19" y="2"/>
                  </a:lnTo>
                  <a:lnTo>
                    <a:pt x="19" y="2"/>
                  </a:lnTo>
                  <a:lnTo>
                    <a:pt x="27" y="0"/>
                  </a:lnTo>
                  <a:lnTo>
                    <a:pt x="24" y="14"/>
                  </a:lnTo>
                  <a:close/>
                </a:path>
              </a:pathLst>
            </a:custGeom>
            <a:grpFill/>
            <a:ln w="9525">
              <a:noFill/>
              <a:round/>
              <a:headEnd/>
              <a:tailEnd/>
            </a:ln>
          </p:spPr>
          <p:txBody>
            <a:bodyPr/>
            <a:lstStyle/>
            <a:p>
              <a:pPr>
                <a:defRPr/>
              </a:pPr>
              <a:endParaRPr lang="en-GB" dirty="0">
                <a:solidFill>
                  <a:srgbClr val="FFFFFF"/>
                </a:solidFill>
                <a:cs typeface="+mn-cs"/>
              </a:endParaRPr>
            </a:p>
          </p:txBody>
        </p:sp>
        <p:sp>
          <p:nvSpPr>
            <p:cNvPr id="26" name="Freeform 52"/>
            <p:cNvSpPr>
              <a:spLocks/>
            </p:cNvSpPr>
            <p:nvPr/>
          </p:nvSpPr>
          <p:spPr bwMode="black">
            <a:xfrm>
              <a:off x="5087" y="4221"/>
              <a:ext cx="34" cy="48"/>
            </a:xfrm>
            <a:custGeom>
              <a:avLst/>
              <a:gdLst/>
              <a:ahLst/>
              <a:cxnLst>
                <a:cxn ang="0">
                  <a:pos x="50" y="0"/>
                </a:cxn>
                <a:cxn ang="0">
                  <a:pos x="50" y="0"/>
                </a:cxn>
                <a:cxn ang="0">
                  <a:pos x="55" y="2"/>
                </a:cxn>
                <a:cxn ang="0">
                  <a:pos x="55" y="2"/>
                </a:cxn>
                <a:cxn ang="0">
                  <a:pos x="61" y="0"/>
                </a:cxn>
                <a:cxn ang="0">
                  <a:pos x="61" y="0"/>
                </a:cxn>
                <a:cxn ang="0">
                  <a:pos x="41" y="35"/>
                </a:cxn>
                <a:cxn ang="0">
                  <a:pos x="9" y="86"/>
                </a:cxn>
                <a:cxn ang="0">
                  <a:pos x="9" y="86"/>
                </a:cxn>
                <a:cxn ang="0">
                  <a:pos x="4" y="86"/>
                </a:cxn>
                <a:cxn ang="0">
                  <a:pos x="4" y="86"/>
                </a:cxn>
                <a:cxn ang="0">
                  <a:pos x="0" y="86"/>
                </a:cxn>
                <a:cxn ang="0">
                  <a:pos x="0" y="86"/>
                </a:cxn>
                <a:cxn ang="0">
                  <a:pos x="19" y="56"/>
                </a:cxn>
                <a:cxn ang="0">
                  <a:pos x="19" y="56"/>
                </a:cxn>
                <a:cxn ang="0">
                  <a:pos x="8" y="0"/>
                </a:cxn>
                <a:cxn ang="0">
                  <a:pos x="8" y="0"/>
                </a:cxn>
                <a:cxn ang="0">
                  <a:pos x="15" y="2"/>
                </a:cxn>
                <a:cxn ang="0">
                  <a:pos x="15" y="2"/>
                </a:cxn>
                <a:cxn ang="0">
                  <a:pos x="25" y="0"/>
                </a:cxn>
                <a:cxn ang="0">
                  <a:pos x="25" y="0"/>
                </a:cxn>
                <a:cxn ang="0">
                  <a:pos x="31" y="37"/>
                </a:cxn>
                <a:cxn ang="0">
                  <a:pos x="31" y="37"/>
                </a:cxn>
                <a:cxn ang="0">
                  <a:pos x="50" y="0"/>
                </a:cxn>
                <a:cxn ang="0">
                  <a:pos x="50" y="0"/>
                </a:cxn>
              </a:cxnLst>
              <a:rect l="0" t="0" r="r" b="b"/>
              <a:pathLst>
                <a:path w="61" h="86">
                  <a:moveTo>
                    <a:pt x="50" y="0"/>
                  </a:moveTo>
                  <a:lnTo>
                    <a:pt x="50" y="0"/>
                  </a:lnTo>
                  <a:lnTo>
                    <a:pt x="55" y="2"/>
                  </a:lnTo>
                  <a:lnTo>
                    <a:pt x="55" y="2"/>
                  </a:lnTo>
                  <a:lnTo>
                    <a:pt x="61" y="0"/>
                  </a:lnTo>
                  <a:lnTo>
                    <a:pt x="61" y="0"/>
                  </a:lnTo>
                  <a:lnTo>
                    <a:pt x="41" y="35"/>
                  </a:lnTo>
                  <a:lnTo>
                    <a:pt x="9" y="86"/>
                  </a:lnTo>
                  <a:lnTo>
                    <a:pt x="9" y="86"/>
                  </a:lnTo>
                  <a:lnTo>
                    <a:pt x="4" y="86"/>
                  </a:lnTo>
                  <a:lnTo>
                    <a:pt x="4" y="86"/>
                  </a:lnTo>
                  <a:lnTo>
                    <a:pt x="0" y="86"/>
                  </a:lnTo>
                  <a:lnTo>
                    <a:pt x="0" y="86"/>
                  </a:lnTo>
                  <a:lnTo>
                    <a:pt x="19" y="56"/>
                  </a:lnTo>
                  <a:lnTo>
                    <a:pt x="19" y="56"/>
                  </a:lnTo>
                  <a:lnTo>
                    <a:pt x="8" y="0"/>
                  </a:lnTo>
                  <a:lnTo>
                    <a:pt x="8" y="0"/>
                  </a:lnTo>
                  <a:lnTo>
                    <a:pt x="15" y="2"/>
                  </a:lnTo>
                  <a:lnTo>
                    <a:pt x="15" y="2"/>
                  </a:lnTo>
                  <a:lnTo>
                    <a:pt x="25" y="0"/>
                  </a:lnTo>
                  <a:lnTo>
                    <a:pt x="25" y="0"/>
                  </a:lnTo>
                  <a:lnTo>
                    <a:pt x="31" y="37"/>
                  </a:lnTo>
                  <a:lnTo>
                    <a:pt x="31" y="37"/>
                  </a:lnTo>
                  <a:lnTo>
                    <a:pt x="50" y="0"/>
                  </a:lnTo>
                  <a:lnTo>
                    <a:pt x="50" y="0"/>
                  </a:lnTo>
                  <a:close/>
                </a:path>
              </a:pathLst>
            </a:custGeom>
            <a:grpFill/>
            <a:ln w="9525">
              <a:noFill/>
              <a:round/>
              <a:headEnd/>
              <a:tailEnd/>
            </a:ln>
          </p:spPr>
          <p:txBody>
            <a:bodyPr/>
            <a:lstStyle/>
            <a:p>
              <a:pPr>
                <a:defRPr/>
              </a:pPr>
              <a:endParaRPr lang="en-GB" dirty="0">
                <a:solidFill>
                  <a:srgbClr val="FFFFFF"/>
                </a:solidFill>
                <a:cs typeface="+mn-cs"/>
              </a:endParaRPr>
            </a:p>
          </p:txBody>
        </p:sp>
        <p:sp>
          <p:nvSpPr>
            <p:cNvPr id="27" name="Freeform 53"/>
            <p:cNvSpPr>
              <a:spLocks/>
            </p:cNvSpPr>
            <p:nvPr/>
          </p:nvSpPr>
          <p:spPr bwMode="black">
            <a:xfrm>
              <a:off x="5123" y="4210"/>
              <a:ext cx="20" cy="42"/>
            </a:xfrm>
            <a:custGeom>
              <a:avLst/>
              <a:gdLst/>
              <a:ahLst/>
              <a:cxnLst>
                <a:cxn ang="0">
                  <a:pos x="35" y="21"/>
                </a:cxn>
                <a:cxn ang="0">
                  <a:pos x="35" y="21"/>
                </a:cxn>
                <a:cxn ang="0">
                  <a:pos x="33" y="24"/>
                </a:cxn>
                <a:cxn ang="0">
                  <a:pos x="33" y="24"/>
                </a:cxn>
                <a:cxn ang="0">
                  <a:pos x="33" y="27"/>
                </a:cxn>
                <a:cxn ang="0">
                  <a:pos x="23" y="25"/>
                </a:cxn>
                <a:cxn ang="0">
                  <a:pos x="23" y="25"/>
                </a:cxn>
                <a:cxn ang="0">
                  <a:pos x="17" y="51"/>
                </a:cxn>
                <a:cxn ang="0">
                  <a:pos x="17" y="51"/>
                </a:cxn>
                <a:cxn ang="0">
                  <a:pos x="16" y="60"/>
                </a:cxn>
                <a:cxn ang="0">
                  <a:pos x="16" y="67"/>
                </a:cxn>
                <a:cxn ang="0">
                  <a:pos x="17" y="70"/>
                </a:cxn>
                <a:cxn ang="0">
                  <a:pos x="20" y="70"/>
                </a:cxn>
                <a:cxn ang="0">
                  <a:pos x="20" y="70"/>
                </a:cxn>
                <a:cxn ang="0">
                  <a:pos x="25" y="68"/>
                </a:cxn>
                <a:cxn ang="0">
                  <a:pos x="25" y="73"/>
                </a:cxn>
                <a:cxn ang="0">
                  <a:pos x="25" y="73"/>
                </a:cxn>
                <a:cxn ang="0">
                  <a:pos x="19" y="76"/>
                </a:cxn>
                <a:cxn ang="0">
                  <a:pos x="12" y="76"/>
                </a:cxn>
                <a:cxn ang="0">
                  <a:pos x="12" y="76"/>
                </a:cxn>
                <a:cxn ang="0">
                  <a:pos x="6" y="75"/>
                </a:cxn>
                <a:cxn ang="0">
                  <a:pos x="1" y="71"/>
                </a:cxn>
                <a:cxn ang="0">
                  <a:pos x="0" y="67"/>
                </a:cxn>
                <a:cxn ang="0">
                  <a:pos x="1" y="59"/>
                </a:cxn>
                <a:cxn ang="0">
                  <a:pos x="1" y="59"/>
                </a:cxn>
                <a:cxn ang="0">
                  <a:pos x="8" y="25"/>
                </a:cxn>
                <a:cxn ang="0">
                  <a:pos x="0" y="27"/>
                </a:cxn>
                <a:cxn ang="0">
                  <a:pos x="0" y="27"/>
                </a:cxn>
                <a:cxn ang="0">
                  <a:pos x="1" y="24"/>
                </a:cxn>
                <a:cxn ang="0">
                  <a:pos x="1" y="24"/>
                </a:cxn>
                <a:cxn ang="0">
                  <a:pos x="1" y="21"/>
                </a:cxn>
                <a:cxn ang="0">
                  <a:pos x="9" y="21"/>
                </a:cxn>
                <a:cxn ang="0">
                  <a:pos x="9" y="21"/>
                </a:cxn>
                <a:cxn ang="0">
                  <a:pos x="11" y="6"/>
                </a:cxn>
                <a:cxn ang="0">
                  <a:pos x="11" y="6"/>
                </a:cxn>
                <a:cxn ang="0">
                  <a:pos x="28" y="0"/>
                </a:cxn>
                <a:cxn ang="0">
                  <a:pos x="30" y="0"/>
                </a:cxn>
                <a:cxn ang="0">
                  <a:pos x="30" y="0"/>
                </a:cxn>
                <a:cxn ang="0">
                  <a:pos x="23" y="21"/>
                </a:cxn>
                <a:cxn ang="0">
                  <a:pos x="35" y="21"/>
                </a:cxn>
              </a:cxnLst>
              <a:rect l="0" t="0" r="r" b="b"/>
              <a:pathLst>
                <a:path w="35" h="76">
                  <a:moveTo>
                    <a:pt x="35" y="21"/>
                  </a:moveTo>
                  <a:lnTo>
                    <a:pt x="35" y="21"/>
                  </a:lnTo>
                  <a:lnTo>
                    <a:pt x="33" y="24"/>
                  </a:lnTo>
                  <a:lnTo>
                    <a:pt x="33" y="24"/>
                  </a:lnTo>
                  <a:lnTo>
                    <a:pt x="33" y="27"/>
                  </a:lnTo>
                  <a:lnTo>
                    <a:pt x="23" y="25"/>
                  </a:lnTo>
                  <a:lnTo>
                    <a:pt x="23" y="25"/>
                  </a:lnTo>
                  <a:lnTo>
                    <a:pt x="17" y="51"/>
                  </a:lnTo>
                  <a:lnTo>
                    <a:pt x="17" y="51"/>
                  </a:lnTo>
                  <a:lnTo>
                    <a:pt x="16" y="60"/>
                  </a:lnTo>
                  <a:lnTo>
                    <a:pt x="16" y="67"/>
                  </a:lnTo>
                  <a:lnTo>
                    <a:pt x="17" y="70"/>
                  </a:lnTo>
                  <a:lnTo>
                    <a:pt x="20" y="70"/>
                  </a:lnTo>
                  <a:lnTo>
                    <a:pt x="20" y="70"/>
                  </a:lnTo>
                  <a:lnTo>
                    <a:pt x="25" y="68"/>
                  </a:lnTo>
                  <a:lnTo>
                    <a:pt x="25" y="73"/>
                  </a:lnTo>
                  <a:lnTo>
                    <a:pt x="25" y="73"/>
                  </a:lnTo>
                  <a:lnTo>
                    <a:pt x="19" y="76"/>
                  </a:lnTo>
                  <a:lnTo>
                    <a:pt x="12" y="76"/>
                  </a:lnTo>
                  <a:lnTo>
                    <a:pt x="12" y="76"/>
                  </a:lnTo>
                  <a:lnTo>
                    <a:pt x="6" y="75"/>
                  </a:lnTo>
                  <a:lnTo>
                    <a:pt x="1" y="71"/>
                  </a:lnTo>
                  <a:lnTo>
                    <a:pt x="0" y="67"/>
                  </a:lnTo>
                  <a:lnTo>
                    <a:pt x="1" y="59"/>
                  </a:lnTo>
                  <a:lnTo>
                    <a:pt x="1" y="59"/>
                  </a:lnTo>
                  <a:lnTo>
                    <a:pt x="8" y="25"/>
                  </a:lnTo>
                  <a:lnTo>
                    <a:pt x="0" y="27"/>
                  </a:lnTo>
                  <a:lnTo>
                    <a:pt x="0" y="27"/>
                  </a:lnTo>
                  <a:lnTo>
                    <a:pt x="1" y="24"/>
                  </a:lnTo>
                  <a:lnTo>
                    <a:pt x="1" y="24"/>
                  </a:lnTo>
                  <a:lnTo>
                    <a:pt x="1" y="21"/>
                  </a:lnTo>
                  <a:lnTo>
                    <a:pt x="9" y="21"/>
                  </a:lnTo>
                  <a:lnTo>
                    <a:pt x="9" y="21"/>
                  </a:lnTo>
                  <a:lnTo>
                    <a:pt x="11" y="6"/>
                  </a:lnTo>
                  <a:lnTo>
                    <a:pt x="11" y="6"/>
                  </a:lnTo>
                  <a:lnTo>
                    <a:pt x="28" y="0"/>
                  </a:lnTo>
                  <a:lnTo>
                    <a:pt x="30" y="0"/>
                  </a:lnTo>
                  <a:lnTo>
                    <a:pt x="30" y="0"/>
                  </a:lnTo>
                  <a:lnTo>
                    <a:pt x="23" y="21"/>
                  </a:lnTo>
                  <a:lnTo>
                    <a:pt x="35" y="21"/>
                  </a:lnTo>
                  <a:close/>
                </a:path>
              </a:pathLst>
            </a:custGeom>
            <a:grpFill/>
            <a:ln w="9525">
              <a:noFill/>
              <a:round/>
              <a:headEnd/>
              <a:tailEnd/>
            </a:ln>
          </p:spPr>
          <p:txBody>
            <a:bodyPr/>
            <a:lstStyle/>
            <a:p>
              <a:pPr>
                <a:defRPr/>
              </a:pPr>
              <a:endParaRPr lang="en-GB" dirty="0">
                <a:solidFill>
                  <a:srgbClr val="FFFFFF"/>
                </a:solidFill>
                <a:cs typeface="+mn-cs"/>
              </a:endParaRPr>
            </a:p>
          </p:txBody>
        </p:sp>
        <p:sp>
          <p:nvSpPr>
            <p:cNvPr id="28" name="Freeform 54"/>
            <p:cNvSpPr>
              <a:spLocks/>
            </p:cNvSpPr>
            <p:nvPr/>
          </p:nvSpPr>
          <p:spPr bwMode="black">
            <a:xfrm>
              <a:off x="5143" y="4204"/>
              <a:ext cx="33" cy="48"/>
            </a:xfrm>
            <a:custGeom>
              <a:avLst/>
              <a:gdLst/>
              <a:ahLst/>
              <a:cxnLst>
                <a:cxn ang="0">
                  <a:pos x="11" y="40"/>
                </a:cxn>
                <a:cxn ang="0">
                  <a:pos x="11" y="40"/>
                </a:cxn>
                <a:cxn ang="0">
                  <a:pos x="18" y="0"/>
                </a:cxn>
                <a:cxn ang="0">
                  <a:pos x="18" y="0"/>
                </a:cxn>
                <a:cxn ang="0">
                  <a:pos x="26" y="0"/>
                </a:cxn>
                <a:cxn ang="0">
                  <a:pos x="26" y="0"/>
                </a:cxn>
                <a:cxn ang="0">
                  <a:pos x="35" y="0"/>
                </a:cxn>
                <a:cxn ang="0">
                  <a:pos x="35" y="0"/>
                </a:cxn>
                <a:cxn ang="0">
                  <a:pos x="26" y="40"/>
                </a:cxn>
                <a:cxn ang="0">
                  <a:pos x="26" y="40"/>
                </a:cxn>
                <a:cxn ang="0">
                  <a:pos x="26" y="40"/>
                </a:cxn>
                <a:cxn ang="0">
                  <a:pos x="30" y="35"/>
                </a:cxn>
                <a:cxn ang="0">
                  <a:pos x="35" y="32"/>
                </a:cxn>
                <a:cxn ang="0">
                  <a:pos x="40" y="30"/>
                </a:cxn>
                <a:cxn ang="0">
                  <a:pos x="45" y="28"/>
                </a:cxn>
                <a:cxn ang="0">
                  <a:pos x="45" y="28"/>
                </a:cxn>
                <a:cxn ang="0">
                  <a:pos x="52" y="30"/>
                </a:cxn>
                <a:cxn ang="0">
                  <a:pos x="57" y="35"/>
                </a:cxn>
                <a:cxn ang="0">
                  <a:pos x="59" y="41"/>
                </a:cxn>
                <a:cxn ang="0">
                  <a:pos x="59" y="51"/>
                </a:cxn>
                <a:cxn ang="0">
                  <a:pos x="59" y="51"/>
                </a:cxn>
                <a:cxn ang="0">
                  <a:pos x="54" y="70"/>
                </a:cxn>
                <a:cxn ang="0">
                  <a:pos x="54" y="70"/>
                </a:cxn>
                <a:cxn ang="0">
                  <a:pos x="52" y="86"/>
                </a:cxn>
                <a:cxn ang="0">
                  <a:pos x="52" y="86"/>
                </a:cxn>
                <a:cxn ang="0">
                  <a:pos x="43" y="86"/>
                </a:cxn>
                <a:cxn ang="0">
                  <a:pos x="43" y="86"/>
                </a:cxn>
                <a:cxn ang="0">
                  <a:pos x="35" y="86"/>
                </a:cxn>
                <a:cxn ang="0">
                  <a:pos x="35" y="86"/>
                </a:cxn>
                <a:cxn ang="0">
                  <a:pos x="38" y="71"/>
                </a:cxn>
                <a:cxn ang="0">
                  <a:pos x="43" y="54"/>
                </a:cxn>
                <a:cxn ang="0">
                  <a:pos x="43" y="54"/>
                </a:cxn>
                <a:cxn ang="0">
                  <a:pos x="43" y="47"/>
                </a:cxn>
                <a:cxn ang="0">
                  <a:pos x="41" y="43"/>
                </a:cxn>
                <a:cxn ang="0">
                  <a:pos x="40" y="40"/>
                </a:cxn>
                <a:cxn ang="0">
                  <a:pos x="35" y="40"/>
                </a:cxn>
                <a:cxn ang="0">
                  <a:pos x="35" y="40"/>
                </a:cxn>
                <a:cxn ang="0">
                  <a:pos x="32" y="41"/>
                </a:cxn>
                <a:cxn ang="0">
                  <a:pos x="27" y="44"/>
                </a:cxn>
                <a:cxn ang="0">
                  <a:pos x="24" y="49"/>
                </a:cxn>
                <a:cxn ang="0">
                  <a:pos x="22" y="55"/>
                </a:cxn>
                <a:cxn ang="0">
                  <a:pos x="22" y="60"/>
                </a:cxn>
                <a:cxn ang="0">
                  <a:pos x="22" y="60"/>
                </a:cxn>
                <a:cxn ang="0">
                  <a:pos x="18" y="86"/>
                </a:cxn>
                <a:cxn ang="0">
                  <a:pos x="18" y="86"/>
                </a:cxn>
                <a:cxn ang="0">
                  <a:pos x="10" y="86"/>
                </a:cxn>
                <a:cxn ang="0">
                  <a:pos x="10" y="86"/>
                </a:cxn>
                <a:cxn ang="0">
                  <a:pos x="0" y="86"/>
                </a:cxn>
                <a:cxn ang="0">
                  <a:pos x="0" y="86"/>
                </a:cxn>
                <a:cxn ang="0">
                  <a:pos x="10" y="46"/>
                </a:cxn>
                <a:cxn ang="0">
                  <a:pos x="11" y="40"/>
                </a:cxn>
              </a:cxnLst>
              <a:rect l="0" t="0" r="r" b="b"/>
              <a:pathLst>
                <a:path w="59" h="86">
                  <a:moveTo>
                    <a:pt x="11" y="40"/>
                  </a:moveTo>
                  <a:lnTo>
                    <a:pt x="11" y="40"/>
                  </a:lnTo>
                  <a:lnTo>
                    <a:pt x="18" y="0"/>
                  </a:lnTo>
                  <a:lnTo>
                    <a:pt x="18" y="0"/>
                  </a:lnTo>
                  <a:lnTo>
                    <a:pt x="26" y="0"/>
                  </a:lnTo>
                  <a:lnTo>
                    <a:pt x="26" y="0"/>
                  </a:lnTo>
                  <a:lnTo>
                    <a:pt x="35" y="0"/>
                  </a:lnTo>
                  <a:lnTo>
                    <a:pt x="35" y="0"/>
                  </a:lnTo>
                  <a:lnTo>
                    <a:pt x="26" y="40"/>
                  </a:lnTo>
                  <a:lnTo>
                    <a:pt x="26" y="40"/>
                  </a:lnTo>
                  <a:lnTo>
                    <a:pt x="26" y="40"/>
                  </a:lnTo>
                  <a:lnTo>
                    <a:pt x="30" y="35"/>
                  </a:lnTo>
                  <a:lnTo>
                    <a:pt x="35" y="32"/>
                  </a:lnTo>
                  <a:lnTo>
                    <a:pt x="40" y="30"/>
                  </a:lnTo>
                  <a:lnTo>
                    <a:pt x="45" y="28"/>
                  </a:lnTo>
                  <a:lnTo>
                    <a:pt x="45" y="28"/>
                  </a:lnTo>
                  <a:lnTo>
                    <a:pt x="52" y="30"/>
                  </a:lnTo>
                  <a:lnTo>
                    <a:pt x="57" y="35"/>
                  </a:lnTo>
                  <a:lnTo>
                    <a:pt x="59" y="41"/>
                  </a:lnTo>
                  <a:lnTo>
                    <a:pt x="59" y="51"/>
                  </a:lnTo>
                  <a:lnTo>
                    <a:pt x="59" y="51"/>
                  </a:lnTo>
                  <a:lnTo>
                    <a:pt x="54" y="70"/>
                  </a:lnTo>
                  <a:lnTo>
                    <a:pt x="54" y="70"/>
                  </a:lnTo>
                  <a:lnTo>
                    <a:pt x="52" y="86"/>
                  </a:lnTo>
                  <a:lnTo>
                    <a:pt x="52" y="86"/>
                  </a:lnTo>
                  <a:lnTo>
                    <a:pt x="43" y="86"/>
                  </a:lnTo>
                  <a:lnTo>
                    <a:pt x="43" y="86"/>
                  </a:lnTo>
                  <a:lnTo>
                    <a:pt x="35" y="86"/>
                  </a:lnTo>
                  <a:lnTo>
                    <a:pt x="35" y="86"/>
                  </a:lnTo>
                  <a:lnTo>
                    <a:pt x="38" y="71"/>
                  </a:lnTo>
                  <a:lnTo>
                    <a:pt x="43" y="54"/>
                  </a:lnTo>
                  <a:lnTo>
                    <a:pt x="43" y="54"/>
                  </a:lnTo>
                  <a:lnTo>
                    <a:pt x="43" y="47"/>
                  </a:lnTo>
                  <a:lnTo>
                    <a:pt x="41" y="43"/>
                  </a:lnTo>
                  <a:lnTo>
                    <a:pt x="40" y="40"/>
                  </a:lnTo>
                  <a:lnTo>
                    <a:pt x="35" y="40"/>
                  </a:lnTo>
                  <a:lnTo>
                    <a:pt x="35" y="40"/>
                  </a:lnTo>
                  <a:lnTo>
                    <a:pt x="32" y="41"/>
                  </a:lnTo>
                  <a:lnTo>
                    <a:pt x="27" y="44"/>
                  </a:lnTo>
                  <a:lnTo>
                    <a:pt x="24" y="49"/>
                  </a:lnTo>
                  <a:lnTo>
                    <a:pt x="22" y="55"/>
                  </a:lnTo>
                  <a:lnTo>
                    <a:pt x="22" y="60"/>
                  </a:lnTo>
                  <a:lnTo>
                    <a:pt x="22" y="60"/>
                  </a:lnTo>
                  <a:lnTo>
                    <a:pt x="18" y="86"/>
                  </a:lnTo>
                  <a:lnTo>
                    <a:pt x="18" y="86"/>
                  </a:lnTo>
                  <a:lnTo>
                    <a:pt x="10" y="86"/>
                  </a:lnTo>
                  <a:lnTo>
                    <a:pt x="10" y="86"/>
                  </a:lnTo>
                  <a:lnTo>
                    <a:pt x="0" y="86"/>
                  </a:lnTo>
                  <a:lnTo>
                    <a:pt x="0" y="86"/>
                  </a:lnTo>
                  <a:lnTo>
                    <a:pt x="10" y="46"/>
                  </a:lnTo>
                  <a:lnTo>
                    <a:pt x="11" y="40"/>
                  </a:lnTo>
                  <a:close/>
                </a:path>
              </a:pathLst>
            </a:custGeom>
            <a:grpFill/>
            <a:ln w="9525">
              <a:noFill/>
              <a:round/>
              <a:headEnd/>
              <a:tailEnd/>
            </a:ln>
          </p:spPr>
          <p:txBody>
            <a:bodyPr/>
            <a:lstStyle/>
            <a:p>
              <a:pPr>
                <a:defRPr/>
              </a:pPr>
              <a:endParaRPr lang="en-GB" dirty="0">
                <a:solidFill>
                  <a:srgbClr val="FFFFFF"/>
                </a:solidFill>
                <a:cs typeface="+mn-cs"/>
              </a:endParaRPr>
            </a:p>
          </p:txBody>
        </p:sp>
        <p:sp>
          <p:nvSpPr>
            <p:cNvPr id="29" name="Freeform 55"/>
            <p:cNvSpPr>
              <a:spLocks noEditPoints="1"/>
            </p:cNvSpPr>
            <p:nvPr/>
          </p:nvSpPr>
          <p:spPr bwMode="black">
            <a:xfrm>
              <a:off x="5181" y="4204"/>
              <a:ext cx="18" cy="48"/>
            </a:xfrm>
            <a:custGeom>
              <a:avLst/>
              <a:gdLst/>
              <a:ahLst/>
              <a:cxnLst>
                <a:cxn ang="0">
                  <a:pos x="6" y="55"/>
                </a:cxn>
                <a:cxn ang="0">
                  <a:pos x="6" y="55"/>
                </a:cxn>
                <a:cxn ang="0">
                  <a:pos x="11" y="30"/>
                </a:cxn>
                <a:cxn ang="0">
                  <a:pos x="11" y="30"/>
                </a:cxn>
                <a:cxn ang="0">
                  <a:pos x="19" y="32"/>
                </a:cxn>
                <a:cxn ang="0">
                  <a:pos x="19" y="32"/>
                </a:cxn>
                <a:cxn ang="0">
                  <a:pos x="28" y="30"/>
                </a:cxn>
                <a:cxn ang="0">
                  <a:pos x="28" y="30"/>
                </a:cxn>
                <a:cxn ang="0">
                  <a:pos x="22" y="55"/>
                </a:cxn>
                <a:cxn ang="0">
                  <a:pos x="20" y="60"/>
                </a:cxn>
                <a:cxn ang="0">
                  <a:pos x="20" y="60"/>
                </a:cxn>
                <a:cxn ang="0">
                  <a:pos x="17" y="86"/>
                </a:cxn>
                <a:cxn ang="0">
                  <a:pos x="17" y="86"/>
                </a:cxn>
                <a:cxn ang="0">
                  <a:pos x="9" y="86"/>
                </a:cxn>
                <a:cxn ang="0">
                  <a:pos x="9" y="86"/>
                </a:cxn>
                <a:cxn ang="0">
                  <a:pos x="0" y="86"/>
                </a:cxn>
                <a:cxn ang="0">
                  <a:pos x="0" y="86"/>
                </a:cxn>
                <a:cxn ang="0">
                  <a:pos x="6" y="60"/>
                </a:cxn>
                <a:cxn ang="0">
                  <a:pos x="6" y="55"/>
                </a:cxn>
                <a:cxn ang="0">
                  <a:pos x="25" y="0"/>
                </a:cxn>
                <a:cxn ang="0">
                  <a:pos x="25" y="0"/>
                </a:cxn>
                <a:cxn ang="0">
                  <a:pos x="28" y="1"/>
                </a:cxn>
                <a:cxn ang="0">
                  <a:pos x="31" y="3"/>
                </a:cxn>
                <a:cxn ang="0">
                  <a:pos x="33" y="6"/>
                </a:cxn>
                <a:cxn ang="0">
                  <a:pos x="33" y="9"/>
                </a:cxn>
                <a:cxn ang="0">
                  <a:pos x="33" y="9"/>
                </a:cxn>
                <a:cxn ang="0">
                  <a:pos x="31" y="13"/>
                </a:cxn>
                <a:cxn ang="0">
                  <a:pos x="28" y="16"/>
                </a:cxn>
                <a:cxn ang="0">
                  <a:pos x="25" y="17"/>
                </a:cxn>
                <a:cxn ang="0">
                  <a:pos x="22" y="19"/>
                </a:cxn>
                <a:cxn ang="0">
                  <a:pos x="22" y="19"/>
                </a:cxn>
                <a:cxn ang="0">
                  <a:pos x="19" y="17"/>
                </a:cxn>
                <a:cxn ang="0">
                  <a:pos x="16" y="16"/>
                </a:cxn>
                <a:cxn ang="0">
                  <a:pos x="14" y="13"/>
                </a:cxn>
                <a:cxn ang="0">
                  <a:pos x="14" y="9"/>
                </a:cxn>
                <a:cxn ang="0">
                  <a:pos x="14" y="9"/>
                </a:cxn>
                <a:cxn ang="0">
                  <a:pos x="16" y="6"/>
                </a:cxn>
                <a:cxn ang="0">
                  <a:pos x="19" y="3"/>
                </a:cxn>
                <a:cxn ang="0">
                  <a:pos x="22" y="1"/>
                </a:cxn>
                <a:cxn ang="0">
                  <a:pos x="25" y="0"/>
                </a:cxn>
                <a:cxn ang="0">
                  <a:pos x="25" y="0"/>
                </a:cxn>
              </a:cxnLst>
              <a:rect l="0" t="0" r="r" b="b"/>
              <a:pathLst>
                <a:path w="33" h="86">
                  <a:moveTo>
                    <a:pt x="6" y="55"/>
                  </a:moveTo>
                  <a:lnTo>
                    <a:pt x="6" y="55"/>
                  </a:lnTo>
                  <a:lnTo>
                    <a:pt x="11" y="30"/>
                  </a:lnTo>
                  <a:lnTo>
                    <a:pt x="11" y="30"/>
                  </a:lnTo>
                  <a:lnTo>
                    <a:pt x="19" y="32"/>
                  </a:lnTo>
                  <a:lnTo>
                    <a:pt x="19" y="32"/>
                  </a:lnTo>
                  <a:lnTo>
                    <a:pt x="28" y="30"/>
                  </a:lnTo>
                  <a:lnTo>
                    <a:pt x="28" y="30"/>
                  </a:lnTo>
                  <a:lnTo>
                    <a:pt x="22" y="55"/>
                  </a:lnTo>
                  <a:lnTo>
                    <a:pt x="20" y="60"/>
                  </a:lnTo>
                  <a:lnTo>
                    <a:pt x="20" y="60"/>
                  </a:lnTo>
                  <a:lnTo>
                    <a:pt x="17" y="86"/>
                  </a:lnTo>
                  <a:lnTo>
                    <a:pt x="17" y="86"/>
                  </a:lnTo>
                  <a:lnTo>
                    <a:pt x="9" y="86"/>
                  </a:lnTo>
                  <a:lnTo>
                    <a:pt x="9" y="86"/>
                  </a:lnTo>
                  <a:lnTo>
                    <a:pt x="0" y="86"/>
                  </a:lnTo>
                  <a:lnTo>
                    <a:pt x="0" y="86"/>
                  </a:lnTo>
                  <a:lnTo>
                    <a:pt x="6" y="60"/>
                  </a:lnTo>
                  <a:lnTo>
                    <a:pt x="6" y="55"/>
                  </a:lnTo>
                  <a:close/>
                  <a:moveTo>
                    <a:pt x="25" y="0"/>
                  </a:moveTo>
                  <a:lnTo>
                    <a:pt x="25" y="0"/>
                  </a:lnTo>
                  <a:lnTo>
                    <a:pt x="28" y="1"/>
                  </a:lnTo>
                  <a:lnTo>
                    <a:pt x="31" y="3"/>
                  </a:lnTo>
                  <a:lnTo>
                    <a:pt x="33" y="6"/>
                  </a:lnTo>
                  <a:lnTo>
                    <a:pt x="33" y="9"/>
                  </a:lnTo>
                  <a:lnTo>
                    <a:pt x="33" y="9"/>
                  </a:lnTo>
                  <a:lnTo>
                    <a:pt x="31" y="13"/>
                  </a:lnTo>
                  <a:lnTo>
                    <a:pt x="28" y="16"/>
                  </a:lnTo>
                  <a:lnTo>
                    <a:pt x="25" y="17"/>
                  </a:lnTo>
                  <a:lnTo>
                    <a:pt x="22" y="19"/>
                  </a:lnTo>
                  <a:lnTo>
                    <a:pt x="22" y="19"/>
                  </a:lnTo>
                  <a:lnTo>
                    <a:pt x="19" y="17"/>
                  </a:lnTo>
                  <a:lnTo>
                    <a:pt x="16" y="16"/>
                  </a:lnTo>
                  <a:lnTo>
                    <a:pt x="14" y="13"/>
                  </a:lnTo>
                  <a:lnTo>
                    <a:pt x="14" y="9"/>
                  </a:lnTo>
                  <a:lnTo>
                    <a:pt x="14" y="9"/>
                  </a:lnTo>
                  <a:lnTo>
                    <a:pt x="16" y="6"/>
                  </a:lnTo>
                  <a:lnTo>
                    <a:pt x="19" y="3"/>
                  </a:lnTo>
                  <a:lnTo>
                    <a:pt x="22" y="1"/>
                  </a:lnTo>
                  <a:lnTo>
                    <a:pt x="25" y="0"/>
                  </a:lnTo>
                  <a:lnTo>
                    <a:pt x="25" y="0"/>
                  </a:lnTo>
                  <a:close/>
                </a:path>
              </a:pathLst>
            </a:custGeom>
            <a:grpFill/>
            <a:ln w="9525">
              <a:noFill/>
              <a:round/>
              <a:headEnd/>
              <a:tailEnd/>
            </a:ln>
          </p:spPr>
          <p:txBody>
            <a:bodyPr/>
            <a:lstStyle/>
            <a:p>
              <a:pPr>
                <a:defRPr/>
              </a:pPr>
              <a:endParaRPr lang="en-GB" dirty="0">
                <a:solidFill>
                  <a:srgbClr val="FFFFFF"/>
                </a:solidFill>
                <a:cs typeface="+mn-cs"/>
              </a:endParaRPr>
            </a:p>
          </p:txBody>
        </p:sp>
        <p:sp>
          <p:nvSpPr>
            <p:cNvPr id="30" name="Freeform 56"/>
            <p:cNvSpPr>
              <a:spLocks/>
            </p:cNvSpPr>
            <p:nvPr/>
          </p:nvSpPr>
          <p:spPr bwMode="black">
            <a:xfrm>
              <a:off x="5199" y="4219"/>
              <a:ext cx="33" cy="33"/>
            </a:xfrm>
            <a:custGeom>
              <a:avLst/>
              <a:gdLst/>
              <a:ahLst/>
              <a:cxnLst>
                <a:cxn ang="0">
                  <a:pos x="25" y="12"/>
                </a:cxn>
                <a:cxn ang="0">
                  <a:pos x="25" y="12"/>
                </a:cxn>
                <a:cxn ang="0">
                  <a:pos x="25" y="12"/>
                </a:cxn>
                <a:cxn ang="0">
                  <a:pos x="30" y="7"/>
                </a:cxn>
                <a:cxn ang="0">
                  <a:pos x="35" y="4"/>
                </a:cxn>
                <a:cxn ang="0">
                  <a:pos x="40" y="2"/>
                </a:cxn>
                <a:cxn ang="0">
                  <a:pos x="44" y="0"/>
                </a:cxn>
                <a:cxn ang="0">
                  <a:pos x="44" y="0"/>
                </a:cxn>
                <a:cxn ang="0">
                  <a:pos x="52" y="2"/>
                </a:cxn>
                <a:cxn ang="0">
                  <a:pos x="57" y="7"/>
                </a:cxn>
                <a:cxn ang="0">
                  <a:pos x="59" y="13"/>
                </a:cxn>
                <a:cxn ang="0">
                  <a:pos x="59" y="23"/>
                </a:cxn>
                <a:cxn ang="0">
                  <a:pos x="59" y="23"/>
                </a:cxn>
                <a:cxn ang="0">
                  <a:pos x="54" y="42"/>
                </a:cxn>
                <a:cxn ang="0">
                  <a:pos x="54" y="42"/>
                </a:cxn>
                <a:cxn ang="0">
                  <a:pos x="52" y="58"/>
                </a:cxn>
                <a:cxn ang="0">
                  <a:pos x="52" y="58"/>
                </a:cxn>
                <a:cxn ang="0">
                  <a:pos x="43" y="58"/>
                </a:cxn>
                <a:cxn ang="0">
                  <a:pos x="43" y="58"/>
                </a:cxn>
                <a:cxn ang="0">
                  <a:pos x="35" y="58"/>
                </a:cxn>
                <a:cxn ang="0">
                  <a:pos x="35" y="58"/>
                </a:cxn>
                <a:cxn ang="0">
                  <a:pos x="38" y="43"/>
                </a:cxn>
                <a:cxn ang="0">
                  <a:pos x="43" y="26"/>
                </a:cxn>
                <a:cxn ang="0">
                  <a:pos x="43" y="26"/>
                </a:cxn>
                <a:cxn ang="0">
                  <a:pos x="43" y="19"/>
                </a:cxn>
                <a:cxn ang="0">
                  <a:pos x="41" y="15"/>
                </a:cxn>
                <a:cxn ang="0">
                  <a:pos x="40" y="12"/>
                </a:cxn>
                <a:cxn ang="0">
                  <a:pos x="37" y="12"/>
                </a:cxn>
                <a:cxn ang="0">
                  <a:pos x="37" y="12"/>
                </a:cxn>
                <a:cxn ang="0">
                  <a:pos x="32" y="13"/>
                </a:cxn>
                <a:cxn ang="0">
                  <a:pos x="27" y="16"/>
                </a:cxn>
                <a:cxn ang="0">
                  <a:pos x="24" y="21"/>
                </a:cxn>
                <a:cxn ang="0">
                  <a:pos x="22" y="27"/>
                </a:cxn>
                <a:cxn ang="0">
                  <a:pos x="22" y="32"/>
                </a:cxn>
                <a:cxn ang="0">
                  <a:pos x="22" y="32"/>
                </a:cxn>
                <a:cxn ang="0">
                  <a:pos x="18" y="58"/>
                </a:cxn>
                <a:cxn ang="0">
                  <a:pos x="18" y="58"/>
                </a:cxn>
                <a:cxn ang="0">
                  <a:pos x="10" y="58"/>
                </a:cxn>
                <a:cxn ang="0">
                  <a:pos x="10" y="58"/>
                </a:cxn>
                <a:cxn ang="0">
                  <a:pos x="0" y="58"/>
                </a:cxn>
                <a:cxn ang="0">
                  <a:pos x="0" y="58"/>
                </a:cxn>
                <a:cxn ang="0">
                  <a:pos x="6" y="32"/>
                </a:cxn>
                <a:cxn ang="0">
                  <a:pos x="8" y="27"/>
                </a:cxn>
                <a:cxn ang="0">
                  <a:pos x="8" y="27"/>
                </a:cxn>
                <a:cxn ang="0">
                  <a:pos x="11" y="2"/>
                </a:cxn>
                <a:cxn ang="0">
                  <a:pos x="11" y="2"/>
                </a:cxn>
                <a:cxn ang="0">
                  <a:pos x="19" y="4"/>
                </a:cxn>
                <a:cxn ang="0">
                  <a:pos x="19" y="4"/>
                </a:cxn>
                <a:cxn ang="0">
                  <a:pos x="29" y="2"/>
                </a:cxn>
                <a:cxn ang="0">
                  <a:pos x="25" y="12"/>
                </a:cxn>
              </a:cxnLst>
              <a:rect l="0" t="0" r="r" b="b"/>
              <a:pathLst>
                <a:path w="59" h="58">
                  <a:moveTo>
                    <a:pt x="25" y="12"/>
                  </a:moveTo>
                  <a:lnTo>
                    <a:pt x="25" y="12"/>
                  </a:lnTo>
                  <a:lnTo>
                    <a:pt x="25" y="12"/>
                  </a:lnTo>
                  <a:lnTo>
                    <a:pt x="30" y="7"/>
                  </a:lnTo>
                  <a:lnTo>
                    <a:pt x="35" y="4"/>
                  </a:lnTo>
                  <a:lnTo>
                    <a:pt x="40" y="2"/>
                  </a:lnTo>
                  <a:lnTo>
                    <a:pt x="44" y="0"/>
                  </a:lnTo>
                  <a:lnTo>
                    <a:pt x="44" y="0"/>
                  </a:lnTo>
                  <a:lnTo>
                    <a:pt x="52" y="2"/>
                  </a:lnTo>
                  <a:lnTo>
                    <a:pt x="57" y="7"/>
                  </a:lnTo>
                  <a:lnTo>
                    <a:pt x="59" y="13"/>
                  </a:lnTo>
                  <a:lnTo>
                    <a:pt x="59" y="23"/>
                  </a:lnTo>
                  <a:lnTo>
                    <a:pt x="59" y="23"/>
                  </a:lnTo>
                  <a:lnTo>
                    <a:pt x="54" y="42"/>
                  </a:lnTo>
                  <a:lnTo>
                    <a:pt x="54" y="42"/>
                  </a:lnTo>
                  <a:lnTo>
                    <a:pt x="52" y="58"/>
                  </a:lnTo>
                  <a:lnTo>
                    <a:pt x="52" y="58"/>
                  </a:lnTo>
                  <a:lnTo>
                    <a:pt x="43" y="58"/>
                  </a:lnTo>
                  <a:lnTo>
                    <a:pt x="43" y="58"/>
                  </a:lnTo>
                  <a:lnTo>
                    <a:pt x="35" y="58"/>
                  </a:lnTo>
                  <a:lnTo>
                    <a:pt x="35" y="58"/>
                  </a:lnTo>
                  <a:lnTo>
                    <a:pt x="38" y="43"/>
                  </a:lnTo>
                  <a:lnTo>
                    <a:pt x="43" y="26"/>
                  </a:lnTo>
                  <a:lnTo>
                    <a:pt x="43" y="26"/>
                  </a:lnTo>
                  <a:lnTo>
                    <a:pt x="43" y="19"/>
                  </a:lnTo>
                  <a:lnTo>
                    <a:pt x="41" y="15"/>
                  </a:lnTo>
                  <a:lnTo>
                    <a:pt x="40" y="12"/>
                  </a:lnTo>
                  <a:lnTo>
                    <a:pt x="37" y="12"/>
                  </a:lnTo>
                  <a:lnTo>
                    <a:pt x="37" y="12"/>
                  </a:lnTo>
                  <a:lnTo>
                    <a:pt x="32" y="13"/>
                  </a:lnTo>
                  <a:lnTo>
                    <a:pt x="27" y="16"/>
                  </a:lnTo>
                  <a:lnTo>
                    <a:pt x="24" y="21"/>
                  </a:lnTo>
                  <a:lnTo>
                    <a:pt x="22" y="27"/>
                  </a:lnTo>
                  <a:lnTo>
                    <a:pt x="22" y="32"/>
                  </a:lnTo>
                  <a:lnTo>
                    <a:pt x="22" y="32"/>
                  </a:lnTo>
                  <a:lnTo>
                    <a:pt x="18" y="58"/>
                  </a:lnTo>
                  <a:lnTo>
                    <a:pt x="18" y="58"/>
                  </a:lnTo>
                  <a:lnTo>
                    <a:pt x="10" y="58"/>
                  </a:lnTo>
                  <a:lnTo>
                    <a:pt x="10" y="58"/>
                  </a:lnTo>
                  <a:lnTo>
                    <a:pt x="0" y="58"/>
                  </a:lnTo>
                  <a:lnTo>
                    <a:pt x="0" y="58"/>
                  </a:lnTo>
                  <a:lnTo>
                    <a:pt x="6" y="32"/>
                  </a:lnTo>
                  <a:lnTo>
                    <a:pt x="8" y="27"/>
                  </a:lnTo>
                  <a:lnTo>
                    <a:pt x="8" y="27"/>
                  </a:lnTo>
                  <a:lnTo>
                    <a:pt x="11" y="2"/>
                  </a:lnTo>
                  <a:lnTo>
                    <a:pt x="11" y="2"/>
                  </a:lnTo>
                  <a:lnTo>
                    <a:pt x="19" y="4"/>
                  </a:lnTo>
                  <a:lnTo>
                    <a:pt x="19" y="4"/>
                  </a:lnTo>
                  <a:lnTo>
                    <a:pt x="29" y="2"/>
                  </a:lnTo>
                  <a:lnTo>
                    <a:pt x="25" y="12"/>
                  </a:lnTo>
                  <a:close/>
                </a:path>
              </a:pathLst>
            </a:custGeom>
            <a:grpFill/>
            <a:ln w="9525">
              <a:noFill/>
              <a:round/>
              <a:headEnd/>
              <a:tailEnd/>
            </a:ln>
          </p:spPr>
          <p:txBody>
            <a:bodyPr/>
            <a:lstStyle/>
            <a:p>
              <a:pPr>
                <a:defRPr/>
              </a:pPr>
              <a:endParaRPr lang="en-GB" dirty="0">
                <a:solidFill>
                  <a:srgbClr val="FFFFFF"/>
                </a:solidFill>
                <a:cs typeface="+mn-cs"/>
              </a:endParaRPr>
            </a:p>
          </p:txBody>
        </p:sp>
        <p:sp>
          <p:nvSpPr>
            <p:cNvPr id="31" name="Freeform 57"/>
            <p:cNvSpPr>
              <a:spLocks noEditPoints="1"/>
            </p:cNvSpPr>
            <p:nvPr/>
          </p:nvSpPr>
          <p:spPr bwMode="black">
            <a:xfrm>
              <a:off x="5233" y="4219"/>
              <a:ext cx="36" cy="50"/>
            </a:xfrm>
            <a:custGeom>
              <a:avLst/>
              <a:gdLst/>
              <a:ahLst/>
              <a:cxnLst>
                <a:cxn ang="0">
                  <a:pos x="40" y="70"/>
                </a:cxn>
                <a:cxn ang="0">
                  <a:pos x="35" y="80"/>
                </a:cxn>
                <a:cxn ang="0">
                  <a:pos x="24" y="83"/>
                </a:cxn>
                <a:cxn ang="0">
                  <a:pos x="18" y="83"/>
                </a:cxn>
                <a:cxn ang="0">
                  <a:pos x="11" y="77"/>
                </a:cxn>
                <a:cxn ang="0">
                  <a:pos x="11" y="70"/>
                </a:cxn>
                <a:cxn ang="0">
                  <a:pos x="18" y="61"/>
                </a:cxn>
                <a:cxn ang="0">
                  <a:pos x="26" y="59"/>
                </a:cxn>
                <a:cxn ang="0">
                  <a:pos x="32" y="59"/>
                </a:cxn>
                <a:cxn ang="0">
                  <a:pos x="40" y="64"/>
                </a:cxn>
                <a:cxn ang="0">
                  <a:pos x="40" y="70"/>
                </a:cxn>
                <a:cxn ang="0">
                  <a:pos x="65" y="7"/>
                </a:cxn>
                <a:cxn ang="0">
                  <a:pos x="65" y="5"/>
                </a:cxn>
                <a:cxn ang="0">
                  <a:pos x="65" y="2"/>
                </a:cxn>
                <a:cxn ang="0">
                  <a:pos x="54" y="2"/>
                </a:cxn>
                <a:cxn ang="0">
                  <a:pos x="48" y="2"/>
                </a:cxn>
                <a:cxn ang="0">
                  <a:pos x="38" y="0"/>
                </a:cxn>
                <a:cxn ang="0">
                  <a:pos x="21" y="7"/>
                </a:cxn>
                <a:cxn ang="0">
                  <a:pos x="11" y="19"/>
                </a:cxn>
                <a:cxn ang="0">
                  <a:pos x="11" y="26"/>
                </a:cxn>
                <a:cxn ang="0">
                  <a:pos x="13" y="32"/>
                </a:cxn>
                <a:cxn ang="0">
                  <a:pos x="23" y="37"/>
                </a:cxn>
                <a:cxn ang="0">
                  <a:pos x="23" y="39"/>
                </a:cxn>
                <a:cxn ang="0">
                  <a:pos x="13" y="43"/>
                </a:cxn>
                <a:cxn ang="0">
                  <a:pos x="10" y="50"/>
                </a:cxn>
                <a:cxn ang="0">
                  <a:pos x="10" y="53"/>
                </a:cxn>
                <a:cxn ang="0">
                  <a:pos x="15" y="59"/>
                </a:cxn>
                <a:cxn ang="0">
                  <a:pos x="15" y="59"/>
                </a:cxn>
                <a:cxn ang="0">
                  <a:pos x="5" y="64"/>
                </a:cxn>
                <a:cxn ang="0">
                  <a:pos x="0" y="74"/>
                </a:cxn>
                <a:cxn ang="0">
                  <a:pos x="0" y="80"/>
                </a:cxn>
                <a:cxn ang="0">
                  <a:pos x="10" y="88"/>
                </a:cxn>
                <a:cxn ang="0">
                  <a:pos x="19" y="88"/>
                </a:cxn>
                <a:cxn ang="0">
                  <a:pos x="42" y="83"/>
                </a:cxn>
                <a:cxn ang="0">
                  <a:pos x="50" y="75"/>
                </a:cxn>
                <a:cxn ang="0">
                  <a:pos x="54" y="64"/>
                </a:cxn>
                <a:cxn ang="0">
                  <a:pos x="54" y="58"/>
                </a:cxn>
                <a:cxn ang="0">
                  <a:pos x="46" y="50"/>
                </a:cxn>
                <a:cxn ang="0">
                  <a:pos x="30" y="48"/>
                </a:cxn>
                <a:cxn ang="0">
                  <a:pos x="27" y="48"/>
                </a:cxn>
                <a:cxn ang="0">
                  <a:pos x="23" y="45"/>
                </a:cxn>
                <a:cxn ang="0">
                  <a:pos x="23" y="43"/>
                </a:cxn>
                <a:cxn ang="0">
                  <a:pos x="27" y="39"/>
                </a:cxn>
                <a:cxn ang="0">
                  <a:pos x="32" y="39"/>
                </a:cxn>
                <a:cxn ang="0">
                  <a:pos x="42" y="37"/>
                </a:cxn>
                <a:cxn ang="0">
                  <a:pos x="54" y="27"/>
                </a:cxn>
                <a:cxn ang="0">
                  <a:pos x="57" y="19"/>
                </a:cxn>
                <a:cxn ang="0">
                  <a:pos x="57" y="12"/>
                </a:cxn>
                <a:cxn ang="0">
                  <a:pos x="54" y="7"/>
                </a:cxn>
                <a:cxn ang="0">
                  <a:pos x="37" y="5"/>
                </a:cxn>
                <a:cxn ang="0">
                  <a:pos x="40" y="7"/>
                </a:cxn>
                <a:cxn ang="0">
                  <a:pos x="43" y="13"/>
                </a:cxn>
                <a:cxn ang="0">
                  <a:pos x="42" y="19"/>
                </a:cxn>
                <a:cxn ang="0">
                  <a:pos x="38" y="31"/>
                </a:cxn>
                <a:cxn ang="0">
                  <a:pos x="32" y="34"/>
                </a:cxn>
                <a:cxn ang="0">
                  <a:pos x="29" y="34"/>
                </a:cxn>
                <a:cxn ang="0">
                  <a:pos x="26" y="27"/>
                </a:cxn>
                <a:cxn ang="0">
                  <a:pos x="27" y="21"/>
                </a:cxn>
                <a:cxn ang="0">
                  <a:pos x="30" y="10"/>
                </a:cxn>
                <a:cxn ang="0">
                  <a:pos x="37" y="5"/>
                </a:cxn>
              </a:cxnLst>
              <a:rect l="0" t="0" r="r" b="b"/>
              <a:pathLst>
                <a:path w="65" h="88">
                  <a:moveTo>
                    <a:pt x="40" y="70"/>
                  </a:moveTo>
                  <a:lnTo>
                    <a:pt x="40" y="70"/>
                  </a:lnTo>
                  <a:lnTo>
                    <a:pt x="38" y="75"/>
                  </a:lnTo>
                  <a:lnTo>
                    <a:pt x="35" y="80"/>
                  </a:lnTo>
                  <a:lnTo>
                    <a:pt x="29" y="83"/>
                  </a:lnTo>
                  <a:lnTo>
                    <a:pt x="24" y="83"/>
                  </a:lnTo>
                  <a:lnTo>
                    <a:pt x="24" y="83"/>
                  </a:lnTo>
                  <a:lnTo>
                    <a:pt x="18" y="83"/>
                  </a:lnTo>
                  <a:lnTo>
                    <a:pt x="13" y="80"/>
                  </a:lnTo>
                  <a:lnTo>
                    <a:pt x="11" y="77"/>
                  </a:lnTo>
                  <a:lnTo>
                    <a:pt x="11" y="70"/>
                  </a:lnTo>
                  <a:lnTo>
                    <a:pt x="11" y="70"/>
                  </a:lnTo>
                  <a:lnTo>
                    <a:pt x="15" y="64"/>
                  </a:lnTo>
                  <a:lnTo>
                    <a:pt x="18" y="61"/>
                  </a:lnTo>
                  <a:lnTo>
                    <a:pt x="18" y="61"/>
                  </a:lnTo>
                  <a:lnTo>
                    <a:pt x="26" y="59"/>
                  </a:lnTo>
                  <a:lnTo>
                    <a:pt x="26" y="59"/>
                  </a:lnTo>
                  <a:lnTo>
                    <a:pt x="32" y="59"/>
                  </a:lnTo>
                  <a:lnTo>
                    <a:pt x="37" y="61"/>
                  </a:lnTo>
                  <a:lnTo>
                    <a:pt x="40" y="64"/>
                  </a:lnTo>
                  <a:lnTo>
                    <a:pt x="40" y="70"/>
                  </a:lnTo>
                  <a:lnTo>
                    <a:pt x="40" y="70"/>
                  </a:lnTo>
                  <a:close/>
                  <a:moveTo>
                    <a:pt x="65" y="7"/>
                  </a:moveTo>
                  <a:lnTo>
                    <a:pt x="65" y="7"/>
                  </a:lnTo>
                  <a:lnTo>
                    <a:pt x="65" y="5"/>
                  </a:lnTo>
                  <a:lnTo>
                    <a:pt x="65" y="5"/>
                  </a:lnTo>
                  <a:lnTo>
                    <a:pt x="65" y="2"/>
                  </a:lnTo>
                  <a:lnTo>
                    <a:pt x="65" y="2"/>
                  </a:lnTo>
                  <a:lnTo>
                    <a:pt x="54" y="2"/>
                  </a:lnTo>
                  <a:lnTo>
                    <a:pt x="54" y="2"/>
                  </a:lnTo>
                  <a:lnTo>
                    <a:pt x="48" y="2"/>
                  </a:lnTo>
                  <a:lnTo>
                    <a:pt x="48" y="2"/>
                  </a:lnTo>
                  <a:lnTo>
                    <a:pt x="38" y="0"/>
                  </a:lnTo>
                  <a:lnTo>
                    <a:pt x="38" y="0"/>
                  </a:lnTo>
                  <a:lnTo>
                    <a:pt x="29" y="2"/>
                  </a:lnTo>
                  <a:lnTo>
                    <a:pt x="21" y="7"/>
                  </a:lnTo>
                  <a:lnTo>
                    <a:pt x="15" y="12"/>
                  </a:lnTo>
                  <a:lnTo>
                    <a:pt x="11" y="19"/>
                  </a:lnTo>
                  <a:lnTo>
                    <a:pt x="11" y="19"/>
                  </a:lnTo>
                  <a:lnTo>
                    <a:pt x="11" y="26"/>
                  </a:lnTo>
                  <a:lnTo>
                    <a:pt x="13" y="32"/>
                  </a:lnTo>
                  <a:lnTo>
                    <a:pt x="13" y="32"/>
                  </a:lnTo>
                  <a:lnTo>
                    <a:pt x="16" y="35"/>
                  </a:lnTo>
                  <a:lnTo>
                    <a:pt x="23" y="37"/>
                  </a:lnTo>
                  <a:lnTo>
                    <a:pt x="23" y="39"/>
                  </a:lnTo>
                  <a:lnTo>
                    <a:pt x="23" y="39"/>
                  </a:lnTo>
                  <a:lnTo>
                    <a:pt x="18" y="40"/>
                  </a:lnTo>
                  <a:lnTo>
                    <a:pt x="13" y="43"/>
                  </a:lnTo>
                  <a:lnTo>
                    <a:pt x="11" y="47"/>
                  </a:lnTo>
                  <a:lnTo>
                    <a:pt x="10" y="50"/>
                  </a:lnTo>
                  <a:lnTo>
                    <a:pt x="10" y="50"/>
                  </a:lnTo>
                  <a:lnTo>
                    <a:pt x="10" y="53"/>
                  </a:lnTo>
                  <a:lnTo>
                    <a:pt x="10" y="54"/>
                  </a:lnTo>
                  <a:lnTo>
                    <a:pt x="15" y="59"/>
                  </a:lnTo>
                  <a:lnTo>
                    <a:pt x="15" y="59"/>
                  </a:lnTo>
                  <a:lnTo>
                    <a:pt x="15" y="59"/>
                  </a:lnTo>
                  <a:lnTo>
                    <a:pt x="10" y="61"/>
                  </a:lnTo>
                  <a:lnTo>
                    <a:pt x="5" y="64"/>
                  </a:lnTo>
                  <a:lnTo>
                    <a:pt x="2" y="69"/>
                  </a:lnTo>
                  <a:lnTo>
                    <a:pt x="0" y="74"/>
                  </a:lnTo>
                  <a:lnTo>
                    <a:pt x="0" y="74"/>
                  </a:lnTo>
                  <a:lnTo>
                    <a:pt x="0" y="80"/>
                  </a:lnTo>
                  <a:lnTo>
                    <a:pt x="4" y="85"/>
                  </a:lnTo>
                  <a:lnTo>
                    <a:pt x="10" y="88"/>
                  </a:lnTo>
                  <a:lnTo>
                    <a:pt x="19" y="88"/>
                  </a:lnTo>
                  <a:lnTo>
                    <a:pt x="19" y="88"/>
                  </a:lnTo>
                  <a:lnTo>
                    <a:pt x="30" y="86"/>
                  </a:lnTo>
                  <a:lnTo>
                    <a:pt x="42" y="83"/>
                  </a:lnTo>
                  <a:lnTo>
                    <a:pt x="46" y="80"/>
                  </a:lnTo>
                  <a:lnTo>
                    <a:pt x="50" y="75"/>
                  </a:lnTo>
                  <a:lnTo>
                    <a:pt x="53" y="70"/>
                  </a:lnTo>
                  <a:lnTo>
                    <a:pt x="54" y="64"/>
                  </a:lnTo>
                  <a:lnTo>
                    <a:pt x="54" y="64"/>
                  </a:lnTo>
                  <a:lnTo>
                    <a:pt x="54" y="58"/>
                  </a:lnTo>
                  <a:lnTo>
                    <a:pt x="53" y="53"/>
                  </a:lnTo>
                  <a:lnTo>
                    <a:pt x="46" y="50"/>
                  </a:lnTo>
                  <a:lnTo>
                    <a:pt x="38" y="48"/>
                  </a:lnTo>
                  <a:lnTo>
                    <a:pt x="30" y="48"/>
                  </a:lnTo>
                  <a:lnTo>
                    <a:pt x="30" y="48"/>
                  </a:lnTo>
                  <a:lnTo>
                    <a:pt x="27" y="48"/>
                  </a:lnTo>
                  <a:lnTo>
                    <a:pt x="24" y="47"/>
                  </a:lnTo>
                  <a:lnTo>
                    <a:pt x="23" y="45"/>
                  </a:lnTo>
                  <a:lnTo>
                    <a:pt x="23" y="43"/>
                  </a:lnTo>
                  <a:lnTo>
                    <a:pt x="23" y="43"/>
                  </a:lnTo>
                  <a:lnTo>
                    <a:pt x="24" y="40"/>
                  </a:lnTo>
                  <a:lnTo>
                    <a:pt x="27" y="39"/>
                  </a:lnTo>
                  <a:lnTo>
                    <a:pt x="27" y="39"/>
                  </a:lnTo>
                  <a:lnTo>
                    <a:pt x="32" y="39"/>
                  </a:lnTo>
                  <a:lnTo>
                    <a:pt x="32" y="39"/>
                  </a:lnTo>
                  <a:lnTo>
                    <a:pt x="42" y="37"/>
                  </a:lnTo>
                  <a:lnTo>
                    <a:pt x="50" y="34"/>
                  </a:lnTo>
                  <a:lnTo>
                    <a:pt x="54" y="27"/>
                  </a:lnTo>
                  <a:lnTo>
                    <a:pt x="57" y="19"/>
                  </a:lnTo>
                  <a:lnTo>
                    <a:pt x="57" y="19"/>
                  </a:lnTo>
                  <a:lnTo>
                    <a:pt x="59" y="16"/>
                  </a:lnTo>
                  <a:lnTo>
                    <a:pt x="57" y="12"/>
                  </a:lnTo>
                  <a:lnTo>
                    <a:pt x="54" y="7"/>
                  </a:lnTo>
                  <a:lnTo>
                    <a:pt x="54" y="7"/>
                  </a:lnTo>
                  <a:lnTo>
                    <a:pt x="65" y="7"/>
                  </a:lnTo>
                  <a:close/>
                  <a:moveTo>
                    <a:pt x="37" y="5"/>
                  </a:moveTo>
                  <a:lnTo>
                    <a:pt x="37" y="5"/>
                  </a:lnTo>
                  <a:lnTo>
                    <a:pt x="40" y="7"/>
                  </a:lnTo>
                  <a:lnTo>
                    <a:pt x="42" y="8"/>
                  </a:lnTo>
                  <a:lnTo>
                    <a:pt x="43" y="13"/>
                  </a:lnTo>
                  <a:lnTo>
                    <a:pt x="42" y="19"/>
                  </a:lnTo>
                  <a:lnTo>
                    <a:pt x="42" y="19"/>
                  </a:lnTo>
                  <a:lnTo>
                    <a:pt x="40" y="26"/>
                  </a:lnTo>
                  <a:lnTo>
                    <a:pt x="38" y="31"/>
                  </a:lnTo>
                  <a:lnTo>
                    <a:pt x="35" y="34"/>
                  </a:lnTo>
                  <a:lnTo>
                    <a:pt x="32" y="34"/>
                  </a:lnTo>
                  <a:lnTo>
                    <a:pt x="32" y="34"/>
                  </a:lnTo>
                  <a:lnTo>
                    <a:pt x="29" y="34"/>
                  </a:lnTo>
                  <a:lnTo>
                    <a:pt x="27" y="31"/>
                  </a:lnTo>
                  <a:lnTo>
                    <a:pt x="26" y="27"/>
                  </a:lnTo>
                  <a:lnTo>
                    <a:pt x="27" y="21"/>
                  </a:lnTo>
                  <a:lnTo>
                    <a:pt x="27" y="21"/>
                  </a:lnTo>
                  <a:lnTo>
                    <a:pt x="29" y="15"/>
                  </a:lnTo>
                  <a:lnTo>
                    <a:pt x="30" y="10"/>
                  </a:lnTo>
                  <a:lnTo>
                    <a:pt x="34" y="7"/>
                  </a:lnTo>
                  <a:lnTo>
                    <a:pt x="37" y="5"/>
                  </a:lnTo>
                  <a:lnTo>
                    <a:pt x="37" y="5"/>
                  </a:lnTo>
                  <a:close/>
                </a:path>
              </a:pathLst>
            </a:custGeom>
            <a:grpFill/>
            <a:ln w="9525">
              <a:noFill/>
              <a:round/>
              <a:headEnd/>
              <a:tailEnd/>
            </a:ln>
          </p:spPr>
          <p:txBody>
            <a:bodyPr/>
            <a:lstStyle/>
            <a:p>
              <a:pPr>
                <a:defRPr/>
              </a:pPr>
              <a:endParaRPr lang="en-GB" dirty="0">
                <a:solidFill>
                  <a:srgbClr val="FFFFFF"/>
                </a:solidFill>
                <a:cs typeface="+mn-cs"/>
              </a:endParaRPr>
            </a:p>
          </p:txBody>
        </p:sp>
        <p:sp>
          <p:nvSpPr>
            <p:cNvPr id="32" name="Freeform 58"/>
            <p:cNvSpPr>
              <a:spLocks/>
            </p:cNvSpPr>
            <p:nvPr/>
          </p:nvSpPr>
          <p:spPr bwMode="black">
            <a:xfrm>
              <a:off x="5287" y="4208"/>
              <a:ext cx="62" cy="44"/>
            </a:xfrm>
            <a:custGeom>
              <a:avLst/>
              <a:gdLst/>
              <a:ahLst/>
              <a:cxnLst>
                <a:cxn ang="0">
                  <a:pos x="49" y="22"/>
                </a:cxn>
                <a:cxn ang="0">
                  <a:pos x="49" y="22"/>
                </a:cxn>
                <a:cxn ang="0">
                  <a:pos x="35" y="49"/>
                </a:cxn>
                <a:cxn ang="0">
                  <a:pos x="19" y="78"/>
                </a:cxn>
                <a:cxn ang="0">
                  <a:pos x="19" y="78"/>
                </a:cxn>
                <a:cxn ang="0">
                  <a:pos x="14" y="78"/>
                </a:cxn>
                <a:cxn ang="0">
                  <a:pos x="14" y="78"/>
                </a:cxn>
                <a:cxn ang="0">
                  <a:pos x="8" y="78"/>
                </a:cxn>
                <a:cxn ang="0">
                  <a:pos x="8" y="78"/>
                </a:cxn>
                <a:cxn ang="0">
                  <a:pos x="5" y="33"/>
                </a:cxn>
                <a:cxn ang="0">
                  <a:pos x="0" y="0"/>
                </a:cxn>
                <a:cxn ang="0">
                  <a:pos x="0" y="0"/>
                </a:cxn>
                <a:cxn ang="0">
                  <a:pos x="10" y="0"/>
                </a:cxn>
                <a:cxn ang="0">
                  <a:pos x="10" y="0"/>
                </a:cxn>
                <a:cxn ang="0">
                  <a:pos x="19" y="0"/>
                </a:cxn>
                <a:cxn ang="0">
                  <a:pos x="19" y="0"/>
                </a:cxn>
                <a:cxn ang="0">
                  <a:pos x="22" y="57"/>
                </a:cxn>
                <a:cxn ang="0">
                  <a:pos x="24" y="57"/>
                </a:cxn>
                <a:cxn ang="0">
                  <a:pos x="24" y="57"/>
                </a:cxn>
                <a:cxn ang="0">
                  <a:pos x="54" y="0"/>
                </a:cxn>
                <a:cxn ang="0">
                  <a:pos x="54" y="0"/>
                </a:cxn>
                <a:cxn ang="0">
                  <a:pos x="59" y="0"/>
                </a:cxn>
                <a:cxn ang="0">
                  <a:pos x="59" y="0"/>
                </a:cxn>
                <a:cxn ang="0">
                  <a:pos x="65" y="0"/>
                </a:cxn>
                <a:cxn ang="0">
                  <a:pos x="65" y="0"/>
                </a:cxn>
                <a:cxn ang="0">
                  <a:pos x="68" y="27"/>
                </a:cxn>
                <a:cxn ang="0">
                  <a:pos x="72" y="57"/>
                </a:cxn>
                <a:cxn ang="0">
                  <a:pos x="73" y="57"/>
                </a:cxn>
                <a:cxn ang="0">
                  <a:pos x="73" y="57"/>
                </a:cxn>
                <a:cxn ang="0">
                  <a:pos x="100" y="0"/>
                </a:cxn>
                <a:cxn ang="0">
                  <a:pos x="100" y="0"/>
                </a:cxn>
                <a:cxn ang="0">
                  <a:pos x="105" y="0"/>
                </a:cxn>
                <a:cxn ang="0">
                  <a:pos x="105" y="0"/>
                </a:cxn>
                <a:cxn ang="0">
                  <a:pos x="110" y="0"/>
                </a:cxn>
                <a:cxn ang="0">
                  <a:pos x="110" y="0"/>
                </a:cxn>
                <a:cxn ang="0">
                  <a:pos x="92" y="33"/>
                </a:cxn>
                <a:cxn ang="0">
                  <a:pos x="70" y="78"/>
                </a:cxn>
                <a:cxn ang="0">
                  <a:pos x="70" y="78"/>
                </a:cxn>
                <a:cxn ang="0">
                  <a:pos x="64" y="78"/>
                </a:cxn>
                <a:cxn ang="0">
                  <a:pos x="64" y="78"/>
                </a:cxn>
                <a:cxn ang="0">
                  <a:pos x="57" y="78"/>
                </a:cxn>
                <a:cxn ang="0">
                  <a:pos x="57" y="78"/>
                </a:cxn>
                <a:cxn ang="0">
                  <a:pos x="54" y="51"/>
                </a:cxn>
                <a:cxn ang="0">
                  <a:pos x="51" y="22"/>
                </a:cxn>
                <a:cxn ang="0">
                  <a:pos x="49" y="22"/>
                </a:cxn>
              </a:cxnLst>
              <a:rect l="0" t="0" r="r" b="b"/>
              <a:pathLst>
                <a:path w="110" h="78">
                  <a:moveTo>
                    <a:pt x="49" y="22"/>
                  </a:moveTo>
                  <a:lnTo>
                    <a:pt x="49" y="22"/>
                  </a:lnTo>
                  <a:lnTo>
                    <a:pt x="35" y="49"/>
                  </a:lnTo>
                  <a:lnTo>
                    <a:pt x="19" y="78"/>
                  </a:lnTo>
                  <a:lnTo>
                    <a:pt x="19" y="78"/>
                  </a:lnTo>
                  <a:lnTo>
                    <a:pt x="14" y="78"/>
                  </a:lnTo>
                  <a:lnTo>
                    <a:pt x="14" y="78"/>
                  </a:lnTo>
                  <a:lnTo>
                    <a:pt x="8" y="78"/>
                  </a:lnTo>
                  <a:lnTo>
                    <a:pt x="8" y="78"/>
                  </a:lnTo>
                  <a:lnTo>
                    <a:pt x="5" y="33"/>
                  </a:lnTo>
                  <a:lnTo>
                    <a:pt x="0" y="0"/>
                  </a:lnTo>
                  <a:lnTo>
                    <a:pt x="0" y="0"/>
                  </a:lnTo>
                  <a:lnTo>
                    <a:pt x="10" y="0"/>
                  </a:lnTo>
                  <a:lnTo>
                    <a:pt x="10" y="0"/>
                  </a:lnTo>
                  <a:lnTo>
                    <a:pt x="19" y="0"/>
                  </a:lnTo>
                  <a:lnTo>
                    <a:pt x="19" y="0"/>
                  </a:lnTo>
                  <a:lnTo>
                    <a:pt x="22" y="57"/>
                  </a:lnTo>
                  <a:lnTo>
                    <a:pt x="24" y="57"/>
                  </a:lnTo>
                  <a:lnTo>
                    <a:pt x="24" y="57"/>
                  </a:lnTo>
                  <a:lnTo>
                    <a:pt x="54" y="0"/>
                  </a:lnTo>
                  <a:lnTo>
                    <a:pt x="54" y="0"/>
                  </a:lnTo>
                  <a:lnTo>
                    <a:pt x="59" y="0"/>
                  </a:lnTo>
                  <a:lnTo>
                    <a:pt x="59" y="0"/>
                  </a:lnTo>
                  <a:lnTo>
                    <a:pt x="65" y="0"/>
                  </a:lnTo>
                  <a:lnTo>
                    <a:pt x="65" y="0"/>
                  </a:lnTo>
                  <a:lnTo>
                    <a:pt x="68" y="27"/>
                  </a:lnTo>
                  <a:lnTo>
                    <a:pt x="72" y="57"/>
                  </a:lnTo>
                  <a:lnTo>
                    <a:pt x="73" y="57"/>
                  </a:lnTo>
                  <a:lnTo>
                    <a:pt x="73" y="57"/>
                  </a:lnTo>
                  <a:lnTo>
                    <a:pt x="100" y="0"/>
                  </a:lnTo>
                  <a:lnTo>
                    <a:pt x="100" y="0"/>
                  </a:lnTo>
                  <a:lnTo>
                    <a:pt x="105" y="0"/>
                  </a:lnTo>
                  <a:lnTo>
                    <a:pt x="105" y="0"/>
                  </a:lnTo>
                  <a:lnTo>
                    <a:pt x="110" y="0"/>
                  </a:lnTo>
                  <a:lnTo>
                    <a:pt x="110" y="0"/>
                  </a:lnTo>
                  <a:lnTo>
                    <a:pt x="92" y="33"/>
                  </a:lnTo>
                  <a:lnTo>
                    <a:pt x="70" y="78"/>
                  </a:lnTo>
                  <a:lnTo>
                    <a:pt x="70" y="78"/>
                  </a:lnTo>
                  <a:lnTo>
                    <a:pt x="64" y="78"/>
                  </a:lnTo>
                  <a:lnTo>
                    <a:pt x="64" y="78"/>
                  </a:lnTo>
                  <a:lnTo>
                    <a:pt x="57" y="78"/>
                  </a:lnTo>
                  <a:lnTo>
                    <a:pt x="57" y="78"/>
                  </a:lnTo>
                  <a:lnTo>
                    <a:pt x="54" y="51"/>
                  </a:lnTo>
                  <a:lnTo>
                    <a:pt x="51" y="22"/>
                  </a:lnTo>
                  <a:lnTo>
                    <a:pt x="49" y="22"/>
                  </a:lnTo>
                  <a:close/>
                </a:path>
              </a:pathLst>
            </a:custGeom>
            <a:grpFill/>
            <a:ln w="9525">
              <a:noFill/>
              <a:round/>
              <a:headEnd/>
              <a:tailEnd/>
            </a:ln>
          </p:spPr>
          <p:txBody>
            <a:bodyPr/>
            <a:lstStyle/>
            <a:p>
              <a:pPr>
                <a:defRPr/>
              </a:pPr>
              <a:endParaRPr lang="en-GB" dirty="0">
                <a:solidFill>
                  <a:srgbClr val="FFFFFF"/>
                </a:solidFill>
                <a:cs typeface="+mn-cs"/>
              </a:endParaRPr>
            </a:p>
          </p:txBody>
        </p:sp>
        <p:sp>
          <p:nvSpPr>
            <p:cNvPr id="33" name="Freeform 59"/>
            <p:cNvSpPr>
              <a:spLocks noEditPoints="1"/>
            </p:cNvSpPr>
            <p:nvPr/>
          </p:nvSpPr>
          <p:spPr bwMode="black">
            <a:xfrm>
              <a:off x="5341" y="4219"/>
              <a:ext cx="29" cy="33"/>
            </a:xfrm>
            <a:custGeom>
              <a:avLst/>
              <a:gdLst/>
              <a:ahLst/>
              <a:cxnLst>
                <a:cxn ang="0">
                  <a:pos x="19" y="26"/>
                </a:cxn>
                <a:cxn ang="0">
                  <a:pos x="19" y="26"/>
                </a:cxn>
                <a:cxn ang="0">
                  <a:pos x="21" y="18"/>
                </a:cxn>
                <a:cxn ang="0">
                  <a:pos x="24" y="13"/>
                </a:cxn>
                <a:cxn ang="0">
                  <a:pos x="27" y="8"/>
                </a:cxn>
                <a:cxn ang="0">
                  <a:pos x="32" y="7"/>
                </a:cxn>
                <a:cxn ang="0">
                  <a:pos x="32" y="7"/>
                </a:cxn>
                <a:cxn ang="0">
                  <a:pos x="35" y="8"/>
                </a:cxn>
                <a:cxn ang="0">
                  <a:pos x="38" y="12"/>
                </a:cxn>
                <a:cxn ang="0">
                  <a:pos x="38" y="18"/>
                </a:cxn>
                <a:cxn ang="0">
                  <a:pos x="36" y="26"/>
                </a:cxn>
                <a:cxn ang="0">
                  <a:pos x="19" y="26"/>
                </a:cxn>
                <a:cxn ang="0">
                  <a:pos x="51" y="31"/>
                </a:cxn>
                <a:cxn ang="0">
                  <a:pos x="51" y="31"/>
                </a:cxn>
                <a:cxn ang="0">
                  <a:pos x="52" y="26"/>
                </a:cxn>
                <a:cxn ang="0">
                  <a:pos x="52" y="26"/>
                </a:cxn>
                <a:cxn ang="0">
                  <a:pos x="52" y="16"/>
                </a:cxn>
                <a:cxn ang="0">
                  <a:pos x="51" y="12"/>
                </a:cxn>
                <a:cxn ang="0">
                  <a:pos x="49" y="8"/>
                </a:cxn>
                <a:cxn ang="0">
                  <a:pos x="46" y="5"/>
                </a:cxn>
                <a:cxn ang="0">
                  <a:pos x="43" y="4"/>
                </a:cxn>
                <a:cxn ang="0">
                  <a:pos x="38" y="2"/>
                </a:cxn>
                <a:cxn ang="0">
                  <a:pos x="33" y="0"/>
                </a:cxn>
                <a:cxn ang="0">
                  <a:pos x="33" y="0"/>
                </a:cxn>
                <a:cxn ang="0">
                  <a:pos x="22" y="4"/>
                </a:cxn>
                <a:cxn ang="0">
                  <a:pos x="17" y="5"/>
                </a:cxn>
                <a:cxn ang="0">
                  <a:pos x="13" y="8"/>
                </a:cxn>
                <a:cxn ang="0">
                  <a:pos x="9" y="13"/>
                </a:cxn>
                <a:cxn ang="0">
                  <a:pos x="6" y="18"/>
                </a:cxn>
                <a:cxn ang="0">
                  <a:pos x="3" y="24"/>
                </a:cxn>
                <a:cxn ang="0">
                  <a:pos x="1" y="31"/>
                </a:cxn>
                <a:cxn ang="0">
                  <a:pos x="1" y="31"/>
                </a:cxn>
                <a:cxn ang="0">
                  <a:pos x="0" y="37"/>
                </a:cxn>
                <a:cxn ang="0">
                  <a:pos x="1" y="43"/>
                </a:cxn>
                <a:cxn ang="0">
                  <a:pos x="3" y="48"/>
                </a:cxn>
                <a:cxn ang="0">
                  <a:pos x="5" y="53"/>
                </a:cxn>
                <a:cxn ang="0">
                  <a:pos x="9" y="56"/>
                </a:cxn>
                <a:cxn ang="0">
                  <a:pos x="13" y="58"/>
                </a:cxn>
                <a:cxn ang="0">
                  <a:pos x="24" y="59"/>
                </a:cxn>
                <a:cxn ang="0">
                  <a:pos x="24" y="59"/>
                </a:cxn>
                <a:cxn ang="0">
                  <a:pos x="35" y="58"/>
                </a:cxn>
                <a:cxn ang="0">
                  <a:pos x="41" y="54"/>
                </a:cxn>
                <a:cxn ang="0">
                  <a:pos x="46" y="48"/>
                </a:cxn>
                <a:cxn ang="0">
                  <a:pos x="44" y="47"/>
                </a:cxn>
                <a:cxn ang="0">
                  <a:pos x="44" y="47"/>
                </a:cxn>
                <a:cxn ang="0">
                  <a:pos x="36" y="51"/>
                </a:cxn>
                <a:cxn ang="0">
                  <a:pos x="28" y="51"/>
                </a:cxn>
                <a:cxn ang="0">
                  <a:pos x="28" y="51"/>
                </a:cxn>
                <a:cxn ang="0">
                  <a:pos x="25" y="51"/>
                </a:cxn>
                <a:cxn ang="0">
                  <a:pos x="22" y="50"/>
                </a:cxn>
                <a:cxn ang="0">
                  <a:pos x="19" y="47"/>
                </a:cxn>
                <a:cxn ang="0">
                  <a:pos x="17" y="39"/>
                </a:cxn>
                <a:cxn ang="0">
                  <a:pos x="19" y="31"/>
                </a:cxn>
                <a:cxn ang="0">
                  <a:pos x="51" y="31"/>
                </a:cxn>
              </a:cxnLst>
              <a:rect l="0" t="0" r="r" b="b"/>
              <a:pathLst>
                <a:path w="52" h="59">
                  <a:moveTo>
                    <a:pt x="19" y="26"/>
                  </a:moveTo>
                  <a:lnTo>
                    <a:pt x="19" y="26"/>
                  </a:lnTo>
                  <a:lnTo>
                    <a:pt x="21" y="18"/>
                  </a:lnTo>
                  <a:lnTo>
                    <a:pt x="24" y="13"/>
                  </a:lnTo>
                  <a:lnTo>
                    <a:pt x="27" y="8"/>
                  </a:lnTo>
                  <a:lnTo>
                    <a:pt x="32" y="7"/>
                  </a:lnTo>
                  <a:lnTo>
                    <a:pt x="32" y="7"/>
                  </a:lnTo>
                  <a:lnTo>
                    <a:pt x="35" y="8"/>
                  </a:lnTo>
                  <a:lnTo>
                    <a:pt x="38" y="12"/>
                  </a:lnTo>
                  <a:lnTo>
                    <a:pt x="38" y="18"/>
                  </a:lnTo>
                  <a:lnTo>
                    <a:pt x="36" y="26"/>
                  </a:lnTo>
                  <a:lnTo>
                    <a:pt x="19" y="26"/>
                  </a:lnTo>
                  <a:close/>
                  <a:moveTo>
                    <a:pt x="51" y="31"/>
                  </a:moveTo>
                  <a:lnTo>
                    <a:pt x="51" y="31"/>
                  </a:lnTo>
                  <a:lnTo>
                    <a:pt x="52" y="26"/>
                  </a:lnTo>
                  <a:lnTo>
                    <a:pt x="52" y="26"/>
                  </a:lnTo>
                  <a:lnTo>
                    <a:pt x="52" y="16"/>
                  </a:lnTo>
                  <a:lnTo>
                    <a:pt x="51" y="12"/>
                  </a:lnTo>
                  <a:lnTo>
                    <a:pt x="49" y="8"/>
                  </a:lnTo>
                  <a:lnTo>
                    <a:pt x="46" y="5"/>
                  </a:lnTo>
                  <a:lnTo>
                    <a:pt x="43" y="4"/>
                  </a:lnTo>
                  <a:lnTo>
                    <a:pt x="38" y="2"/>
                  </a:lnTo>
                  <a:lnTo>
                    <a:pt x="33" y="0"/>
                  </a:lnTo>
                  <a:lnTo>
                    <a:pt x="33" y="0"/>
                  </a:lnTo>
                  <a:lnTo>
                    <a:pt x="22" y="4"/>
                  </a:lnTo>
                  <a:lnTo>
                    <a:pt x="17" y="5"/>
                  </a:lnTo>
                  <a:lnTo>
                    <a:pt x="13" y="8"/>
                  </a:lnTo>
                  <a:lnTo>
                    <a:pt x="9" y="13"/>
                  </a:lnTo>
                  <a:lnTo>
                    <a:pt x="6" y="18"/>
                  </a:lnTo>
                  <a:lnTo>
                    <a:pt x="3" y="24"/>
                  </a:lnTo>
                  <a:lnTo>
                    <a:pt x="1" y="31"/>
                  </a:lnTo>
                  <a:lnTo>
                    <a:pt x="1" y="31"/>
                  </a:lnTo>
                  <a:lnTo>
                    <a:pt x="0" y="37"/>
                  </a:lnTo>
                  <a:lnTo>
                    <a:pt x="1" y="43"/>
                  </a:lnTo>
                  <a:lnTo>
                    <a:pt x="3" y="48"/>
                  </a:lnTo>
                  <a:lnTo>
                    <a:pt x="5" y="53"/>
                  </a:lnTo>
                  <a:lnTo>
                    <a:pt x="9" y="56"/>
                  </a:lnTo>
                  <a:lnTo>
                    <a:pt x="13" y="58"/>
                  </a:lnTo>
                  <a:lnTo>
                    <a:pt x="24" y="59"/>
                  </a:lnTo>
                  <a:lnTo>
                    <a:pt x="24" y="59"/>
                  </a:lnTo>
                  <a:lnTo>
                    <a:pt x="35" y="58"/>
                  </a:lnTo>
                  <a:lnTo>
                    <a:pt x="41" y="54"/>
                  </a:lnTo>
                  <a:lnTo>
                    <a:pt x="46" y="48"/>
                  </a:lnTo>
                  <a:lnTo>
                    <a:pt x="44" y="47"/>
                  </a:lnTo>
                  <a:lnTo>
                    <a:pt x="44" y="47"/>
                  </a:lnTo>
                  <a:lnTo>
                    <a:pt x="36" y="51"/>
                  </a:lnTo>
                  <a:lnTo>
                    <a:pt x="28" y="51"/>
                  </a:lnTo>
                  <a:lnTo>
                    <a:pt x="28" y="51"/>
                  </a:lnTo>
                  <a:lnTo>
                    <a:pt x="25" y="51"/>
                  </a:lnTo>
                  <a:lnTo>
                    <a:pt x="22" y="50"/>
                  </a:lnTo>
                  <a:lnTo>
                    <a:pt x="19" y="47"/>
                  </a:lnTo>
                  <a:lnTo>
                    <a:pt x="17" y="39"/>
                  </a:lnTo>
                  <a:lnTo>
                    <a:pt x="19" y="31"/>
                  </a:lnTo>
                  <a:lnTo>
                    <a:pt x="51" y="31"/>
                  </a:lnTo>
                  <a:close/>
                </a:path>
              </a:pathLst>
            </a:custGeom>
            <a:grpFill/>
            <a:ln w="9525">
              <a:noFill/>
              <a:round/>
              <a:headEnd/>
              <a:tailEnd/>
            </a:ln>
          </p:spPr>
          <p:txBody>
            <a:bodyPr/>
            <a:lstStyle/>
            <a:p>
              <a:pPr>
                <a:defRPr/>
              </a:pPr>
              <a:endParaRPr lang="en-GB" dirty="0">
                <a:solidFill>
                  <a:srgbClr val="FFFFFF"/>
                </a:solidFill>
                <a:cs typeface="+mn-cs"/>
              </a:endParaRPr>
            </a:p>
          </p:txBody>
        </p:sp>
        <p:sp>
          <p:nvSpPr>
            <p:cNvPr id="34" name="Freeform 60"/>
            <p:cNvSpPr>
              <a:spLocks noEditPoints="1"/>
            </p:cNvSpPr>
            <p:nvPr/>
          </p:nvSpPr>
          <p:spPr bwMode="black">
            <a:xfrm>
              <a:off x="5389" y="4208"/>
              <a:ext cx="46" cy="44"/>
            </a:xfrm>
            <a:custGeom>
              <a:avLst/>
              <a:gdLst/>
              <a:ahLst/>
              <a:cxnLst>
                <a:cxn ang="0">
                  <a:pos x="27" y="28"/>
                </a:cxn>
                <a:cxn ang="0">
                  <a:pos x="27" y="28"/>
                </a:cxn>
                <a:cxn ang="0">
                  <a:pos x="31" y="6"/>
                </a:cxn>
                <a:cxn ang="0">
                  <a:pos x="31" y="6"/>
                </a:cxn>
                <a:cxn ang="0">
                  <a:pos x="42" y="6"/>
                </a:cxn>
                <a:cxn ang="0">
                  <a:pos x="42" y="6"/>
                </a:cxn>
                <a:cxn ang="0">
                  <a:pos x="49" y="6"/>
                </a:cxn>
                <a:cxn ang="0">
                  <a:pos x="54" y="8"/>
                </a:cxn>
                <a:cxn ang="0">
                  <a:pos x="57" y="11"/>
                </a:cxn>
                <a:cxn ang="0">
                  <a:pos x="60" y="14"/>
                </a:cxn>
                <a:cxn ang="0">
                  <a:pos x="63" y="19"/>
                </a:cxn>
                <a:cxn ang="0">
                  <a:pos x="65" y="24"/>
                </a:cxn>
                <a:cxn ang="0">
                  <a:pos x="65" y="30"/>
                </a:cxn>
                <a:cxn ang="0">
                  <a:pos x="63" y="36"/>
                </a:cxn>
                <a:cxn ang="0">
                  <a:pos x="63" y="36"/>
                </a:cxn>
                <a:cxn ang="0">
                  <a:pos x="61" y="44"/>
                </a:cxn>
                <a:cxn ang="0">
                  <a:pos x="58" y="52"/>
                </a:cxn>
                <a:cxn ang="0">
                  <a:pos x="55" y="57"/>
                </a:cxn>
                <a:cxn ang="0">
                  <a:pos x="50" y="63"/>
                </a:cxn>
                <a:cxn ang="0">
                  <a:pos x="46" y="67"/>
                </a:cxn>
                <a:cxn ang="0">
                  <a:pos x="41" y="70"/>
                </a:cxn>
                <a:cxn ang="0">
                  <a:pos x="34" y="71"/>
                </a:cxn>
                <a:cxn ang="0">
                  <a:pos x="28" y="71"/>
                </a:cxn>
                <a:cxn ang="0">
                  <a:pos x="28" y="71"/>
                </a:cxn>
                <a:cxn ang="0">
                  <a:pos x="19" y="71"/>
                </a:cxn>
                <a:cxn ang="0">
                  <a:pos x="19" y="71"/>
                </a:cxn>
                <a:cxn ang="0">
                  <a:pos x="23" y="49"/>
                </a:cxn>
                <a:cxn ang="0">
                  <a:pos x="27" y="28"/>
                </a:cxn>
                <a:cxn ang="0">
                  <a:pos x="6" y="46"/>
                </a:cxn>
                <a:cxn ang="0">
                  <a:pos x="6" y="46"/>
                </a:cxn>
                <a:cxn ang="0">
                  <a:pos x="0" y="78"/>
                </a:cxn>
                <a:cxn ang="0">
                  <a:pos x="0" y="78"/>
                </a:cxn>
                <a:cxn ang="0">
                  <a:pos x="9" y="78"/>
                </a:cxn>
                <a:cxn ang="0">
                  <a:pos x="9" y="78"/>
                </a:cxn>
                <a:cxn ang="0">
                  <a:pos x="34" y="78"/>
                </a:cxn>
                <a:cxn ang="0">
                  <a:pos x="34" y="78"/>
                </a:cxn>
                <a:cxn ang="0">
                  <a:pos x="42" y="78"/>
                </a:cxn>
                <a:cxn ang="0">
                  <a:pos x="50" y="74"/>
                </a:cxn>
                <a:cxn ang="0">
                  <a:pos x="57" y="71"/>
                </a:cxn>
                <a:cxn ang="0">
                  <a:pos x="63" y="67"/>
                </a:cxn>
                <a:cxn ang="0">
                  <a:pos x="69" y="60"/>
                </a:cxn>
                <a:cxn ang="0">
                  <a:pos x="74" y="54"/>
                </a:cxn>
                <a:cxn ang="0">
                  <a:pos x="79" y="46"/>
                </a:cxn>
                <a:cxn ang="0">
                  <a:pos x="82" y="36"/>
                </a:cxn>
                <a:cxn ang="0">
                  <a:pos x="82" y="36"/>
                </a:cxn>
                <a:cxn ang="0">
                  <a:pos x="82" y="27"/>
                </a:cxn>
                <a:cxn ang="0">
                  <a:pos x="82" y="19"/>
                </a:cxn>
                <a:cxn ang="0">
                  <a:pos x="79" y="12"/>
                </a:cxn>
                <a:cxn ang="0">
                  <a:pos x="74" y="8"/>
                </a:cxn>
                <a:cxn ang="0">
                  <a:pos x="69" y="3"/>
                </a:cxn>
                <a:cxn ang="0">
                  <a:pos x="61" y="1"/>
                </a:cxn>
                <a:cxn ang="0">
                  <a:pos x="54" y="0"/>
                </a:cxn>
                <a:cxn ang="0">
                  <a:pos x="44" y="0"/>
                </a:cxn>
                <a:cxn ang="0">
                  <a:pos x="44" y="0"/>
                </a:cxn>
                <a:cxn ang="0">
                  <a:pos x="23" y="0"/>
                </a:cxn>
                <a:cxn ang="0">
                  <a:pos x="23" y="0"/>
                </a:cxn>
                <a:cxn ang="0">
                  <a:pos x="15" y="0"/>
                </a:cxn>
                <a:cxn ang="0">
                  <a:pos x="15" y="0"/>
                </a:cxn>
                <a:cxn ang="0">
                  <a:pos x="9" y="32"/>
                </a:cxn>
                <a:cxn ang="0">
                  <a:pos x="6" y="46"/>
                </a:cxn>
              </a:cxnLst>
              <a:rect l="0" t="0" r="r" b="b"/>
              <a:pathLst>
                <a:path w="82" h="78">
                  <a:moveTo>
                    <a:pt x="27" y="28"/>
                  </a:moveTo>
                  <a:lnTo>
                    <a:pt x="27" y="28"/>
                  </a:lnTo>
                  <a:lnTo>
                    <a:pt x="31" y="6"/>
                  </a:lnTo>
                  <a:lnTo>
                    <a:pt x="31" y="6"/>
                  </a:lnTo>
                  <a:lnTo>
                    <a:pt x="42" y="6"/>
                  </a:lnTo>
                  <a:lnTo>
                    <a:pt x="42" y="6"/>
                  </a:lnTo>
                  <a:lnTo>
                    <a:pt x="49" y="6"/>
                  </a:lnTo>
                  <a:lnTo>
                    <a:pt x="54" y="8"/>
                  </a:lnTo>
                  <a:lnTo>
                    <a:pt x="57" y="11"/>
                  </a:lnTo>
                  <a:lnTo>
                    <a:pt x="60" y="14"/>
                  </a:lnTo>
                  <a:lnTo>
                    <a:pt x="63" y="19"/>
                  </a:lnTo>
                  <a:lnTo>
                    <a:pt x="65" y="24"/>
                  </a:lnTo>
                  <a:lnTo>
                    <a:pt x="65" y="30"/>
                  </a:lnTo>
                  <a:lnTo>
                    <a:pt x="63" y="36"/>
                  </a:lnTo>
                  <a:lnTo>
                    <a:pt x="63" y="36"/>
                  </a:lnTo>
                  <a:lnTo>
                    <a:pt x="61" y="44"/>
                  </a:lnTo>
                  <a:lnTo>
                    <a:pt x="58" y="52"/>
                  </a:lnTo>
                  <a:lnTo>
                    <a:pt x="55" y="57"/>
                  </a:lnTo>
                  <a:lnTo>
                    <a:pt x="50" y="63"/>
                  </a:lnTo>
                  <a:lnTo>
                    <a:pt x="46" y="67"/>
                  </a:lnTo>
                  <a:lnTo>
                    <a:pt x="41" y="70"/>
                  </a:lnTo>
                  <a:lnTo>
                    <a:pt x="34" y="71"/>
                  </a:lnTo>
                  <a:lnTo>
                    <a:pt x="28" y="71"/>
                  </a:lnTo>
                  <a:lnTo>
                    <a:pt x="28" y="71"/>
                  </a:lnTo>
                  <a:lnTo>
                    <a:pt x="19" y="71"/>
                  </a:lnTo>
                  <a:lnTo>
                    <a:pt x="19" y="71"/>
                  </a:lnTo>
                  <a:lnTo>
                    <a:pt x="23" y="49"/>
                  </a:lnTo>
                  <a:lnTo>
                    <a:pt x="27" y="28"/>
                  </a:lnTo>
                  <a:close/>
                  <a:moveTo>
                    <a:pt x="6" y="46"/>
                  </a:moveTo>
                  <a:lnTo>
                    <a:pt x="6" y="46"/>
                  </a:lnTo>
                  <a:lnTo>
                    <a:pt x="0" y="78"/>
                  </a:lnTo>
                  <a:lnTo>
                    <a:pt x="0" y="78"/>
                  </a:lnTo>
                  <a:lnTo>
                    <a:pt x="9" y="78"/>
                  </a:lnTo>
                  <a:lnTo>
                    <a:pt x="9" y="78"/>
                  </a:lnTo>
                  <a:lnTo>
                    <a:pt x="34" y="78"/>
                  </a:lnTo>
                  <a:lnTo>
                    <a:pt x="34" y="78"/>
                  </a:lnTo>
                  <a:lnTo>
                    <a:pt x="42" y="78"/>
                  </a:lnTo>
                  <a:lnTo>
                    <a:pt x="50" y="74"/>
                  </a:lnTo>
                  <a:lnTo>
                    <a:pt x="57" y="71"/>
                  </a:lnTo>
                  <a:lnTo>
                    <a:pt x="63" y="67"/>
                  </a:lnTo>
                  <a:lnTo>
                    <a:pt x="69" y="60"/>
                  </a:lnTo>
                  <a:lnTo>
                    <a:pt x="74" y="54"/>
                  </a:lnTo>
                  <a:lnTo>
                    <a:pt x="79" y="46"/>
                  </a:lnTo>
                  <a:lnTo>
                    <a:pt x="82" y="36"/>
                  </a:lnTo>
                  <a:lnTo>
                    <a:pt x="82" y="36"/>
                  </a:lnTo>
                  <a:lnTo>
                    <a:pt x="82" y="27"/>
                  </a:lnTo>
                  <a:lnTo>
                    <a:pt x="82" y="19"/>
                  </a:lnTo>
                  <a:lnTo>
                    <a:pt x="79" y="12"/>
                  </a:lnTo>
                  <a:lnTo>
                    <a:pt x="74" y="8"/>
                  </a:lnTo>
                  <a:lnTo>
                    <a:pt x="69" y="3"/>
                  </a:lnTo>
                  <a:lnTo>
                    <a:pt x="61" y="1"/>
                  </a:lnTo>
                  <a:lnTo>
                    <a:pt x="54" y="0"/>
                  </a:lnTo>
                  <a:lnTo>
                    <a:pt x="44" y="0"/>
                  </a:lnTo>
                  <a:lnTo>
                    <a:pt x="44" y="0"/>
                  </a:lnTo>
                  <a:lnTo>
                    <a:pt x="23" y="0"/>
                  </a:lnTo>
                  <a:lnTo>
                    <a:pt x="23" y="0"/>
                  </a:lnTo>
                  <a:lnTo>
                    <a:pt x="15" y="0"/>
                  </a:lnTo>
                  <a:lnTo>
                    <a:pt x="15" y="0"/>
                  </a:lnTo>
                  <a:lnTo>
                    <a:pt x="9" y="32"/>
                  </a:lnTo>
                  <a:lnTo>
                    <a:pt x="6" y="46"/>
                  </a:lnTo>
                  <a:close/>
                </a:path>
              </a:pathLst>
            </a:custGeom>
            <a:grpFill/>
            <a:ln w="9525">
              <a:noFill/>
              <a:round/>
              <a:headEnd/>
              <a:tailEnd/>
            </a:ln>
          </p:spPr>
          <p:txBody>
            <a:bodyPr/>
            <a:lstStyle/>
            <a:p>
              <a:pPr>
                <a:defRPr/>
              </a:pPr>
              <a:endParaRPr lang="en-GB" dirty="0">
                <a:solidFill>
                  <a:srgbClr val="FFFFFF"/>
                </a:solidFill>
                <a:cs typeface="+mn-cs"/>
              </a:endParaRPr>
            </a:p>
          </p:txBody>
        </p:sp>
        <p:sp>
          <p:nvSpPr>
            <p:cNvPr id="35" name="Freeform 61"/>
            <p:cNvSpPr>
              <a:spLocks noEditPoints="1"/>
            </p:cNvSpPr>
            <p:nvPr/>
          </p:nvSpPr>
          <p:spPr bwMode="black">
            <a:xfrm>
              <a:off x="5436" y="4219"/>
              <a:ext cx="32" cy="33"/>
            </a:xfrm>
            <a:custGeom>
              <a:avLst/>
              <a:gdLst/>
              <a:ahLst/>
              <a:cxnLst>
                <a:cxn ang="0">
                  <a:pos x="40" y="27"/>
                </a:cxn>
                <a:cxn ang="0">
                  <a:pos x="40" y="27"/>
                </a:cxn>
                <a:cxn ang="0">
                  <a:pos x="38" y="39"/>
                </a:cxn>
                <a:cxn ang="0">
                  <a:pos x="34" y="48"/>
                </a:cxn>
                <a:cxn ang="0">
                  <a:pos x="29" y="53"/>
                </a:cxn>
                <a:cxn ang="0">
                  <a:pos x="24" y="54"/>
                </a:cxn>
                <a:cxn ang="0">
                  <a:pos x="24" y="54"/>
                </a:cxn>
                <a:cxn ang="0">
                  <a:pos x="22" y="54"/>
                </a:cxn>
                <a:cxn ang="0">
                  <a:pos x="19" y="53"/>
                </a:cxn>
                <a:cxn ang="0">
                  <a:pos x="18" y="48"/>
                </a:cxn>
                <a:cxn ang="0">
                  <a:pos x="16" y="40"/>
                </a:cxn>
                <a:cxn ang="0">
                  <a:pos x="18" y="32"/>
                </a:cxn>
                <a:cxn ang="0">
                  <a:pos x="18" y="32"/>
                </a:cxn>
                <a:cxn ang="0">
                  <a:pos x="21" y="21"/>
                </a:cxn>
                <a:cxn ang="0">
                  <a:pos x="24" y="13"/>
                </a:cxn>
                <a:cxn ang="0">
                  <a:pos x="29" y="8"/>
                </a:cxn>
                <a:cxn ang="0">
                  <a:pos x="34" y="7"/>
                </a:cxn>
                <a:cxn ang="0">
                  <a:pos x="34" y="7"/>
                </a:cxn>
                <a:cxn ang="0">
                  <a:pos x="38" y="8"/>
                </a:cxn>
                <a:cxn ang="0">
                  <a:pos x="41" y="12"/>
                </a:cxn>
                <a:cxn ang="0">
                  <a:pos x="41" y="18"/>
                </a:cxn>
                <a:cxn ang="0">
                  <a:pos x="40" y="27"/>
                </a:cxn>
                <a:cxn ang="0">
                  <a:pos x="40" y="27"/>
                </a:cxn>
                <a:cxn ang="0">
                  <a:pos x="0" y="32"/>
                </a:cxn>
                <a:cxn ang="0">
                  <a:pos x="0" y="32"/>
                </a:cxn>
                <a:cxn ang="0">
                  <a:pos x="0" y="39"/>
                </a:cxn>
                <a:cxn ang="0">
                  <a:pos x="0" y="45"/>
                </a:cxn>
                <a:cxn ang="0">
                  <a:pos x="3" y="50"/>
                </a:cxn>
                <a:cxn ang="0">
                  <a:pos x="5" y="53"/>
                </a:cxn>
                <a:cxn ang="0">
                  <a:pos x="10" y="56"/>
                </a:cxn>
                <a:cxn ang="0">
                  <a:pos x="13" y="58"/>
                </a:cxn>
                <a:cxn ang="0">
                  <a:pos x="24" y="59"/>
                </a:cxn>
                <a:cxn ang="0">
                  <a:pos x="24" y="59"/>
                </a:cxn>
                <a:cxn ang="0">
                  <a:pos x="29" y="59"/>
                </a:cxn>
                <a:cxn ang="0">
                  <a:pos x="35" y="58"/>
                </a:cxn>
                <a:cxn ang="0">
                  <a:pos x="40" y="54"/>
                </a:cxn>
                <a:cxn ang="0">
                  <a:pos x="45" y="51"/>
                </a:cxn>
                <a:cxn ang="0">
                  <a:pos x="49" y="47"/>
                </a:cxn>
                <a:cxn ang="0">
                  <a:pos x="53" y="42"/>
                </a:cxn>
                <a:cxn ang="0">
                  <a:pos x="56" y="35"/>
                </a:cxn>
                <a:cxn ang="0">
                  <a:pos x="57" y="29"/>
                </a:cxn>
                <a:cxn ang="0">
                  <a:pos x="57" y="29"/>
                </a:cxn>
                <a:cxn ang="0">
                  <a:pos x="57" y="23"/>
                </a:cxn>
                <a:cxn ang="0">
                  <a:pos x="57" y="18"/>
                </a:cxn>
                <a:cxn ang="0">
                  <a:pos x="56" y="13"/>
                </a:cxn>
                <a:cxn ang="0">
                  <a:pos x="54" y="8"/>
                </a:cxn>
                <a:cxn ang="0">
                  <a:pos x="51" y="5"/>
                </a:cxn>
                <a:cxn ang="0">
                  <a:pos x="46" y="4"/>
                </a:cxn>
                <a:cxn ang="0">
                  <a:pos x="41" y="2"/>
                </a:cxn>
                <a:cxn ang="0">
                  <a:pos x="35" y="0"/>
                </a:cxn>
                <a:cxn ang="0">
                  <a:pos x="35" y="0"/>
                </a:cxn>
                <a:cxn ang="0">
                  <a:pos x="24" y="4"/>
                </a:cxn>
                <a:cxn ang="0">
                  <a:pos x="19" y="5"/>
                </a:cxn>
                <a:cxn ang="0">
                  <a:pos x="15" y="8"/>
                </a:cxn>
                <a:cxn ang="0">
                  <a:pos x="10" y="13"/>
                </a:cxn>
                <a:cxn ang="0">
                  <a:pos x="7" y="18"/>
                </a:cxn>
                <a:cxn ang="0">
                  <a:pos x="3" y="24"/>
                </a:cxn>
                <a:cxn ang="0">
                  <a:pos x="0" y="32"/>
                </a:cxn>
                <a:cxn ang="0">
                  <a:pos x="0" y="32"/>
                </a:cxn>
              </a:cxnLst>
              <a:rect l="0" t="0" r="r" b="b"/>
              <a:pathLst>
                <a:path w="57" h="59">
                  <a:moveTo>
                    <a:pt x="40" y="27"/>
                  </a:moveTo>
                  <a:lnTo>
                    <a:pt x="40" y="27"/>
                  </a:lnTo>
                  <a:lnTo>
                    <a:pt x="38" y="39"/>
                  </a:lnTo>
                  <a:lnTo>
                    <a:pt x="34" y="48"/>
                  </a:lnTo>
                  <a:lnTo>
                    <a:pt x="29" y="53"/>
                  </a:lnTo>
                  <a:lnTo>
                    <a:pt x="24" y="54"/>
                  </a:lnTo>
                  <a:lnTo>
                    <a:pt x="24" y="54"/>
                  </a:lnTo>
                  <a:lnTo>
                    <a:pt x="22" y="54"/>
                  </a:lnTo>
                  <a:lnTo>
                    <a:pt x="19" y="53"/>
                  </a:lnTo>
                  <a:lnTo>
                    <a:pt x="18" y="48"/>
                  </a:lnTo>
                  <a:lnTo>
                    <a:pt x="16" y="40"/>
                  </a:lnTo>
                  <a:lnTo>
                    <a:pt x="18" y="32"/>
                  </a:lnTo>
                  <a:lnTo>
                    <a:pt x="18" y="32"/>
                  </a:lnTo>
                  <a:lnTo>
                    <a:pt x="21" y="21"/>
                  </a:lnTo>
                  <a:lnTo>
                    <a:pt x="24" y="13"/>
                  </a:lnTo>
                  <a:lnTo>
                    <a:pt x="29" y="8"/>
                  </a:lnTo>
                  <a:lnTo>
                    <a:pt x="34" y="7"/>
                  </a:lnTo>
                  <a:lnTo>
                    <a:pt x="34" y="7"/>
                  </a:lnTo>
                  <a:lnTo>
                    <a:pt x="38" y="8"/>
                  </a:lnTo>
                  <a:lnTo>
                    <a:pt x="41" y="12"/>
                  </a:lnTo>
                  <a:lnTo>
                    <a:pt x="41" y="18"/>
                  </a:lnTo>
                  <a:lnTo>
                    <a:pt x="40" y="27"/>
                  </a:lnTo>
                  <a:lnTo>
                    <a:pt x="40" y="27"/>
                  </a:lnTo>
                  <a:close/>
                  <a:moveTo>
                    <a:pt x="0" y="32"/>
                  </a:moveTo>
                  <a:lnTo>
                    <a:pt x="0" y="32"/>
                  </a:lnTo>
                  <a:lnTo>
                    <a:pt x="0" y="39"/>
                  </a:lnTo>
                  <a:lnTo>
                    <a:pt x="0" y="45"/>
                  </a:lnTo>
                  <a:lnTo>
                    <a:pt x="3" y="50"/>
                  </a:lnTo>
                  <a:lnTo>
                    <a:pt x="5" y="53"/>
                  </a:lnTo>
                  <a:lnTo>
                    <a:pt x="10" y="56"/>
                  </a:lnTo>
                  <a:lnTo>
                    <a:pt x="13" y="58"/>
                  </a:lnTo>
                  <a:lnTo>
                    <a:pt x="24" y="59"/>
                  </a:lnTo>
                  <a:lnTo>
                    <a:pt x="24" y="59"/>
                  </a:lnTo>
                  <a:lnTo>
                    <a:pt x="29" y="59"/>
                  </a:lnTo>
                  <a:lnTo>
                    <a:pt x="35" y="58"/>
                  </a:lnTo>
                  <a:lnTo>
                    <a:pt x="40" y="54"/>
                  </a:lnTo>
                  <a:lnTo>
                    <a:pt x="45" y="51"/>
                  </a:lnTo>
                  <a:lnTo>
                    <a:pt x="49" y="47"/>
                  </a:lnTo>
                  <a:lnTo>
                    <a:pt x="53" y="42"/>
                  </a:lnTo>
                  <a:lnTo>
                    <a:pt x="56" y="35"/>
                  </a:lnTo>
                  <a:lnTo>
                    <a:pt x="57" y="29"/>
                  </a:lnTo>
                  <a:lnTo>
                    <a:pt x="57" y="29"/>
                  </a:lnTo>
                  <a:lnTo>
                    <a:pt x="57" y="23"/>
                  </a:lnTo>
                  <a:lnTo>
                    <a:pt x="57" y="18"/>
                  </a:lnTo>
                  <a:lnTo>
                    <a:pt x="56" y="13"/>
                  </a:lnTo>
                  <a:lnTo>
                    <a:pt x="54" y="8"/>
                  </a:lnTo>
                  <a:lnTo>
                    <a:pt x="51" y="5"/>
                  </a:lnTo>
                  <a:lnTo>
                    <a:pt x="46" y="4"/>
                  </a:lnTo>
                  <a:lnTo>
                    <a:pt x="41" y="2"/>
                  </a:lnTo>
                  <a:lnTo>
                    <a:pt x="35" y="0"/>
                  </a:lnTo>
                  <a:lnTo>
                    <a:pt x="35" y="0"/>
                  </a:lnTo>
                  <a:lnTo>
                    <a:pt x="24" y="4"/>
                  </a:lnTo>
                  <a:lnTo>
                    <a:pt x="19" y="5"/>
                  </a:lnTo>
                  <a:lnTo>
                    <a:pt x="15" y="8"/>
                  </a:lnTo>
                  <a:lnTo>
                    <a:pt x="10" y="13"/>
                  </a:lnTo>
                  <a:lnTo>
                    <a:pt x="7" y="18"/>
                  </a:lnTo>
                  <a:lnTo>
                    <a:pt x="3" y="24"/>
                  </a:lnTo>
                  <a:lnTo>
                    <a:pt x="0" y="32"/>
                  </a:lnTo>
                  <a:lnTo>
                    <a:pt x="0" y="32"/>
                  </a:lnTo>
                  <a:close/>
                </a:path>
              </a:pathLst>
            </a:custGeom>
            <a:grpFill/>
            <a:ln w="9525">
              <a:noFill/>
              <a:round/>
              <a:headEnd/>
              <a:tailEnd/>
            </a:ln>
          </p:spPr>
          <p:txBody>
            <a:bodyPr/>
            <a:lstStyle/>
            <a:p>
              <a:pPr>
                <a:defRPr/>
              </a:pPr>
              <a:endParaRPr lang="en-GB" dirty="0">
                <a:solidFill>
                  <a:srgbClr val="FFFFFF"/>
                </a:solidFill>
                <a:cs typeface="+mn-cs"/>
              </a:endParaRPr>
            </a:p>
          </p:txBody>
        </p:sp>
      </p:gr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chemeClr val="bg1"/>
          </a:solidFill>
          <a:latin typeface="+mj-lt"/>
          <a:ea typeface="+mj-ea"/>
          <a:cs typeface="+mj-cs"/>
        </a:defRPr>
      </a:lvl1pPr>
      <a:lvl2pPr algn="l" rtl="0" eaLnBrk="0" fontAlgn="base" hangingPunct="0">
        <a:lnSpc>
          <a:spcPct val="85000"/>
        </a:lnSpc>
        <a:spcBef>
          <a:spcPct val="0"/>
        </a:spcBef>
        <a:spcAft>
          <a:spcPct val="0"/>
        </a:spcAft>
        <a:defRPr sz="3000" b="1">
          <a:solidFill>
            <a:schemeClr val="bg1"/>
          </a:solidFill>
          <a:latin typeface="Arial" charset="0"/>
        </a:defRPr>
      </a:lvl2pPr>
      <a:lvl3pPr algn="l" rtl="0" eaLnBrk="0" fontAlgn="base" hangingPunct="0">
        <a:lnSpc>
          <a:spcPct val="85000"/>
        </a:lnSpc>
        <a:spcBef>
          <a:spcPct val="0"/>
        </a:spcBef>
        <a:spcAft>
          <a:spcPct val="0"/>
        </a:spcAft>
        <a:defRPr sz="3000" b="1">
          <a:solidFill>
            <a:schemeClr val="bg1"/>
          </a:solidFill>
          <a:latin typeface="Arial" charset="0"/>
        </a:defRPr>
      </a:lvl3pPr>
      <a:lvl4pPr algn="l" rtl="0" eaLnBrk="0" fontAlgn="base" hangingPunct="0">
        <a:lnSpc>
          <a:spcPct val="85000"/>
        </a:lnSpc>
        <a:spcBef>
          <a:spcPct val="0"/>
        </a:spcBef>
        <a:spcAft>
          <a:spcPct val="0"/>
        </a:spcAft>
        <a:defRPr sz="3000" b="1">
          <a:solidFill>
            <a:schemeClr val="bg1"/>
          </a:solidFill>
          <a:latin typeface="Arial" charset="0"/>
        </a:defRPr>
      </a:lvl4pPr>
      <a:lvl5pPr algn="l" rtl="0" eaLnBrk="0" fontAlgn="base" hangingPunct="0">
        <a:lnSpc>
          <a:spcPct val="85000"/>
        </a:lnSpc>
        <a:spcBef>
          <a:spcPct val="0"/>
        </a:spcBef>
        <a:spcAft>
          <a:spcPct val="0"/>
        </a:spcAft>
        <a:defRPr sz="3000" b="1">
          <a:solidFill>
            <a:schemeClr val="bg1"/>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p:titleStyle>
    <p:bodyStyle>
      <a:lvl1pPr marL="360363" indent="-360363" algn="l" rtl="0" eaLnBrk="0" fontAlgn="base" hangingPunct="0">
        <a:spcBef>
          <a:spcPct val="20000"/>
        </a:spcBef>
        <a:spcAft>
          <a:spcPct val="0"/>
        </a:spcAft>
        <a:buClr>
          <a:schemeClr val="accent2"/>
        </a:buClr>
        <a:buSzPct val="70000"/>
        <a:buFont typeface="Arial" charset="0"/>
        <a:buChar char="►"/>
        <a:defRPr sz="2400">
          <a:solidFill>
            <a:schemeClr val="bg1"/>
          </a:solidFill>
          <a:latin typeface="+mn-lt"/>
          <a:ea typeface="+mn-ea"/>
          <a:cs typeface="+mn-cs"/>
        </a:defRPr>
      </a:lvl1pPr>
      <a:lvl2pPr marL="717550" indent="-355600" algn="l" rtl="0" eaLnBrk="0" fontAlgn="base" hangingPunct="0">
        <a:spcBef>
          <a:spcPct val="20000"/>
        </a:spcBef>
        <a:spcAft>
          <a:spcPct val="0"/>
        </a:spcAft>
        <a:buClr>
          <a:schemeClr val="accent2"/>
        </a:buClr>
        <a:buSzPct val="70000"/>
        <a:buFont typeface="Arial" charset="0"/>
        <a:buChar char="►"/>
        <a:defRPr sz="2000">
          <a:solidFill>
            <a:schemeClr val="bg1"/>
          </a:solidFill>
          <a:latin typeface="+mn-lt"/>
        </a:defRPr>
      </a:lvl2pPr>
      <a:lvl3pPr marL="1081088" indent="-361950" algn="l" rtl="0" eaLnBrk="0" fontAlgn="base" hangingPunct="0">
        <a:spcBef>
          <a:spcPct val="20000"/>
        </a:spcBef>
        <a:spcAft>
          <a:spcPct val="0"/>
        </a:spcAft>
        <a:buClr>
          <a:schemeClr val="accent2"/>
        </a:buClr>
        <a:buSzPct val="70000"/>
        <a:buFont typeface="Arial" charset="0"/>
        <a:buChar char="►"/>
        <a:defRPr>
          <a:solidFill>
            <a:schemeClr val="bg1"/>
          </a:solidFill>
          <a:latin typeface="+mn-lt"/>
        </a:defRPr>
      </a:lvl3pPr>
      <a:lvl4pPr marL="1441450" indent="-358775" algn="l" rtl="0" eaLnBrk="0" fontAlgn="base" hangingPunct="0">
        <a:spcBef>
          <a:spcPct val="20000"/>
        </a:spcBef>
        <a:spcAft>
          <a:spcPct val="0"/>
        </a:spcAft>
        <a:buClr>
          <a:schemeClr val="accent2"/>
        </a:buClr>
        <a:buSzPct val="70000"/>
        <a:buFont typeface="Arial" charset="0"/>
        <a:buChar char="►"/>
        <a:defRPr sz="1600">
          <a:solidFill>
            <a:schemeClr val="bg1"/>
          </a:solidFill>
          <a:latin typeface="+mn-lt"/>
        </a:defRPr>
      </a:lvl4pPr>
      <a:lvl5pPr marL="1800225" indent="-357188" algn="l" rtl="0" eaLnBrk="0" fontAlgn="base" hangingPunct="0">
        <a:spcBef>
          <a:spcPct val="20000"/>
        </a:spcBef>
        <a:spcAft>
          <a:spcPct val="0"/>
        </a:spcAft>
        <a:buClr>
          <a:schemeClr val="accent2"/>
        </a:buClr>
        <a:buSzPct val="70000"/>
        <a:buFont typeface="Arial" charset="0"/>
        <a:buChar char="►"/>
        <a:defRPr sz="1600">
          <a:solidFill>
            <a:schemeClr val="bg1"/>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52400" y="611188"/>
            <a:ext cx="8766175" cy="704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152400" y="1362075"/>
            <a:ext cx="8763000" cy="4962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9" name="Line 25"/>
          <p:cNvSpPr>
            <a:spLocks noChangeShapeType="1"/>
          </p:cNvSpPr>
          <p:nvPr/>
        </p:nvSpPr>
        <p:spPr bwMode="auto">
          <a:xfrm>
            <a:off x="260350" y="549275"/>
            <a:ext cx="8620125" cy="0"/>
          </a:xfrm>
          <a:prstGeom prst="line">
            <a:avLst/>
          </a:prstGeom>
          <a:noFill/>
          <a:ln w="9525">
            <a:solidFill>
              <a:srgbClr val="000000"/>
            </a:solidFill>
            <a:round/>
            <a:headEnd/>
            <a:tailEnd/>
          </a:ln>
          <a:effectLst/>
        </p:spPr>
        <p:txBody>
          <a:bodyPr/>
          <a:lstStyle/>
          <a:p>
            <a:pPr>
              <a:defRPr/>
            </a:pPr>
            <a:endParaRPr lang="en-US" dirty="0">
              <a:solidFill>
                <a:srgbClr val="000000"/>
              </a:solidFill>
              <a:ea typeface="MS PGothic" pitchFamily="34" charset="-128"/>
            </a:endParaRPr>
          </a:p>
        </p:txBody>
      </p:sp>
      <p:sp>
        <p:nvSpPr>
          <p:cNvPr id="15" name="Rectangle 6"/>
          <p:cNvSpPr>
            <a:spLocks noChangeArrowheads="1"/>
          </p:cNvSpPr>
          <p:nvPr/>
        </p:nvSpPr>
        <p:spPr bwMode="black">
          <a:xfrm>
            <a:off x="5859463" y="6462713"/>
            <a:ext cx="3054350" cy="214312"/>
          </a:xfrm>
          <a:prstGeom prst="rect">
            <a:avLst/>
          </a:prstGeom>
          <a:noFill/>
          <a:ln w="9525">
            <a:noFill/>
            <a:miter lim="800000"/>
            <a:headEnd/>
            <a:tailEnd/>
          </a:ln>
          <a:effectLst/>
        </p:spPr>
        <p:txBody>
          <a:bodyPr lIns="92075" tIns="46038" rIns="92075" bIns="46038">
            <a:spAutoFit/>
          </a:bodyPr>
          <a:lstStyle/>
          <a:p>
            <a:pPr algn="r">
              <a:defRPr/>
            </a:pPr>
            <a:r>
              <a:rPr lang="en-US" sz="800" dirty="0">
                <a:solidFill>
                  <a:srgbClr val="FFFFFF"/>
                </a:solidFill>
                <a:ea typeface="MS PGothic" pitchFamily="34" charset="-128"/>
              </a:rPr>
              <a:t>© 2012 IBM Corporation</a:t>
            </a:r>
            <a:endParaRPr lang="en-US" dirty="0">
              <a:solidFill>
                <a:srgbClr val="FFFFFF"/>
              </a:solidFill>
              <a:ea typeface="MS PGothic" pitchFamily="34" charset="-128"/>
            </a:endParaRPr>
          </a:p>
        </p:txBody>
      </p:sp>
      <p:sp>
        <p:nvSpPr>
          <p:cNvPr id="179210" name="Text Box 10"/>
          <p:cNvSpPr txBox="1">
            <a:spLocks noChangeArrowheads="1"/>
          </p:cNvSpPr>
          <p:nvPr userDrawn="1"/>
        </p:nvSpPr>
        <p:spPr bwMode="auto">
          <a:xfrm>
            <a:off x="174625" y="227013"/>
            <a:ext cx="24701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dirty="0">
                <a:solidFill>
                  <a:srgbClr val="FFFFFF"/>
                </a:solidFill>
                <a:ea typeface="MS PGothic" pitchFamily="34" charset="-128"/>
              </a:rPr>
              <a:t>IBM Industry Solutions</a:t>
            </a:r>
          </a:p>
        </p:txBody>
      </p:sp>
      <p:pic>
        <p:nvPicPr>
          <p:cNvPr id="3079" name="Picture 42" descr="ibm_sp_lockup_western-3-02"/>
          <p:cNvPicPr>
            <a:picLocks noChangeAspect="1" noChangeArrowheads="1"/>
          </p:cNvPicPr>
          <p:nvPr userDrawn="1"/>
        </p:nvPicPr>
        <p:blipFill>
          <a:blip r:embed="rId4"/>
          <a:srcRect/>
          <a:stretch>
            <a:fillRect/>
          </a:stretch>
        </p:blipFill>
        <p:spPr bwMode="auto">
          <a:xfrm>
            <a:off x="7708900" y="49213"/>
            <a:ext cx="1444625"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6" r:id="rId1"/>
    <p:sldLayoutId id="2147484015" r:id="rId2"/>
  </p:sldLayoutIdLst>
  <p:txStyles>
    <p:titleStyle>
      <a:lvl1pPr algn="l" rtl="0" eaLnBrk="0" fontAlgn="base" hangingPunct="0">
        <a:spcBef>
          <a:spcPct val="0"/>
        </a:spcBef>
        <a:spcAft>
          <a:spcPct val="0"/>
        </a:spcAft>
        <a:defRPr sz="2200">
          <a:solidFill>
            <a:srgbClr val="003E69"/>
          </a:solidFill>
          <a:latin typeface="+mj-lt"/>
          <a:ea typeface="+mj-ea"/>
          <a:cs typeface="+mj-cs"/>
        </a:defRPr>
      </a:lvl1pPr>
      <a:lvl2pPr algn="l" rtl="0" eaLnBrk="0" fontAlgn="base" hangingPunct="0">
        <a:spcBef>
          <a:spcPct val="0"/>
        </a:spcBef>
        <a:spcAft>
          <a:spcPct val="0"/>
        </a:spcAft>
        <a:defRPr sz="2200">
          <a:solidFill>
            <a:srgbClr val="003E69"/>
          </a:solidFill>
          <a:latin typeface="Arial" charset="0"/>
        </a:defRPr>
      </a:lvl2pPr>
      <a:lvl3pPr algn="l" rtl="0" eaLnBrk="0" fontAlgn="base" hangingPunct="0">
        <a:spcBef>
          <a:spcPct val="0"/>
        </a:spcBef>
        <a:spcAft>
          <a:spcPct val="0"/>
        </a:spcAft>
        <a:defRPr sz="2200">
          <a:solidFill>
            <a:srgbClr val="003E69"/>
          </a:solidFill>
          <a:latin typeface="Arial" charset="0"/>
        </a:defRPr>
      </a:lvl3pPr>
      <a:lvl4pPr algn="l" rtl="0" eaLnBrk="0" fontAlgn="base" hangingPunct="0">
        <a:spcBef>
          <a:spcPct val="0"/>
        </a:spcBef>
        <a:spcAft>
          <a:spcPct val="0"/>
        </a:spcAft>
        <a:defRPr sz="2200">
          <a:solidFill>
            <a:srgbClr val="003E69"/>
          </a:solidFill>
          <a:latin typeface="Arial" charset="0"/>
        </a:defRPr>
      </a:lvl4pPr>
      <a:lvl5pPr algn="l" rtl="0" eaLnBrk="0" fontAlgn="base" hangingPunct="0">
        <a:spcBef>
          <a:spcPct val="0"/>
        </a:spcBef>
        <a:spcAft>
          <a:spcPct val="0"/>
        </a:spcAft>
        <a:defRPr sz="2200">
          <a:solidFill>
            <a:srgbClr val="003E69"/>
          </a:solidFill>
          <a:latin typeface="Arial" charset="0"/>
        </a:defRPr>
      </a:lvl5pPr>
      <a:lvl6pPr marL="457200" algn="l" rtl="0" eaLnBrk="0" fontAlgn="base" hangingPunct="0">
        <a:spcBef>
          <a:spcPct val="0"/>
        </a:spcBef>
        <a:spcAft>
          <a:spcPct val="0"/>
        </a:spcAft>
        <a:defRPr sz="2200">
          <a:solidFill>
            <a:srgbClr val="003E69"/>
          </a:solidFill>
          <a:latin typeface="Arial" charset="0"/>
        </a:defRPr>
      </a:lvl6pPr>
      <a:lvl7pPr marL="914400" algn="l" rtl="0" eaLnBrk="0" fontAlgn="base" hangingPunct="0">
        <a:spcBef>
          <a:spcPct val="0"/>
        </a:spcBef>
        <a:spcAft>
          <a:spcPct val="0"/>
        </a:spcAft>
        <a:defRPr sz="2200">
          <a:solidFill>
            <a:srgbClr val="003E69"/>
          </a:solidFill>
          <a:latin typeface="Arial" charset="0"/>
        </a:defRPr>
      </a:lvl7pPr>
      <a:lvl8pPr marL="1371600" algn="l" rtl="0" eaLnBrk="0" fontAlgn="base" hangingPunct="0">
        <a:spcBef>
          <a:spcPct val="0"/>
        </a:spcBef>
        <a:spcAft>
          <a:spcPct val="0"/>
        </a:spcAft>
        <a:defRPr sz="2200">
          <a:solidFill>
            <a:srgbClr val="003E69"/>
          </a:solidFill>
          <a:latin typeface="Arial" charset="0"/>
        </a:defRPr>
      </a:lvl8pPr>
      <a:lvl9pPr marL="1828800" algn="l" rtl="0" eaLnBrk="0" fontAlgn="base" hangingPunct="0">
        <a:spcBef>
          <a:spcPct val="0"/>
        </a:spcBef>
        <a:spcAft>
          <a:spcPct val="0"/>
        </a:spcAft>
        <a:defRPr sz="2200">
          <a:solidFill>
            <a:srgbClr val="003E69"/>
          </a:solidFill>
          <a:latin typeface="Arial" charset="0"/>
        </a:defRPr>
      </a:lvl9pPr>
    </p:titleStyle>
    <p:bodyStyle>
      <a:lvl1pPr marL="171450" indent="-1714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73088" indent="-230188" algn="l" rtl="0" eaLnBrk="0" fontAlgn="base" hangingPunct="0">
        <a:spcBef>
          <a:spcPct val="20000"/>
        </a:spcBef>
        <a:spcAft>
          <a:spcPct val="0"/>
        </a:spcAft>
        <a:buClr>
          <a:schemeClr val="tx1"/>
        </a:buClr>
        <a:buFont typeface="Arial" charset="0"/>
        <a:buChar char="–"/>
        <a:defRPr sz="1600">
          <a:solidFill>
            <a:schemeClr val="tx1"/>
          </a:solidFill>
          <a:latin typeface="+mn-lt"/>
        </a:defRPr>
      </a:lvl2pPr>
      <a:lvl3pPr marL="1027113" indent="-228600" algn="l" rtl="0" eaLnBrk="0" fontAlgn="base" hangingPunct="0">
        <a:spcBef>
          <a:spcPct val="20000"/>
        </a:spcBef>
        <a:spcAft>
          <a:spcPct val="0"/>
        </a:spcAft>
        <a:buClr>
          <a:schemeClr val="tx1"/>
        </a:buClr>
        <a:defRPr sz="1400">
          <a:solidFill>
            <a:schemeClr val="tx1"/>
          </a:solidFill>
          <a:latin typeface="+mn-lt"/>
        </a:defRPr>
      </a:lvl3pPr>
      <a:lvl4pPr marL="1482725" indent="-228600" algn="l" rtl="0" eaLnBrk="0" fontAlgn="base" hangingPunct="0">
        <a:spcBef>
          <a:spcPct val="20000"/>
        </a:spcBef>
        <a:spcAft>
          <a:spcPct val="0"/>
        </a:spcAft>
        <a:buClr>
          <a:schemeClr val="tx1"/>
        </a:buClr>
        <a:defRPr sz="1400">
          <a:solidFill>
            <a:schemeClr val="tx1"/>
          </a:solidFill>
          <a:latin typeface="+mn-lt"/>
        </a:defRPr>
      </a:lvl4pPr>
      <a:lvl5pPr marL="1939925" indent="-228600" algn="l" rtl="0" eaLnBrk="0" fontAlgn="base" hangingPunct="0">
        <a:spcBef>
          <a:spcPct val="20000"/>
        </a:spcBef>
        <a:spcAft>
          <a:spcPct val="0"/>
        </a:spcAft>
        <a:buClr>
          <a:schemeClr val="tx1"/>
        </a:buClr>
        <a:defRPr sz="1200">
          <a:solidFill>
            <a:schemeClr val="tx1"/>
          </a:solidFill>
          <a:latin typeface="+mn-lt"/>
        </a:defRPr>
      </a:lvl5pPr>
      <a:lvl6pPr marL="2397125" indent="-228600" algn="l" rtl="0" eaLnBrk="0" fontAlgn="base" hangingPunct="0">
        <a:spcBef>
          <a:spcPct val="20000"/>
        </a:spcBef>
        <a:spcAft>
          <a:spcPct val="0"/>
        </a:spcAft>
        <a:buClr>
          <a:schemeClr val="tx1"/>
        </a:buClr>
        <a:defRPr sz="1200">
          <a:solidFill>
            <a:schemeClr val="tx1"/>
          </a:solidFill>
          <a:latin typeface="+mn-lt"/>
        </a:defRPr>
      </a:lvl6pPr>
      <a:lvl7pPr marL="2854325" indent="-228600" algn="l" rtl="0" eaLnBrk="0" fontAlgn="base" hangingPunct="0">
        <a:spcBef>
          <a:spcPct val="20000"/>
        </a:spcBef>
        <a:spcAft>
          <a:spcPct val="0"/>
        </a:spcAft>
        <a:buClr>
          <a:schemeClr val="tx1"/>
        </a:buClr>
        <a:defRPr sz="1200">
          <a:solidFill>
            <a:schemeClr val="tx1"/>
          </a:solidFill>
          <a:latin typeface="+mn-lt"/>
        </a:defRPr>
      </a:lvl7pPr>
      <a:lvl8pPr marL="3311525" indent="-228600" algn="l" rtl="0" eaLnBrk="0" fontAlgn="base" hangingPunct="0">
        <a:spcBef>
          <a:spcPct val="20000"/>
        </a:spcBef>
        <a:spcAft>
          <a:spcPct val="0"/>
        </a:spcAft>
        <a:buClr>
          <a:schemeClr val="tx1"/>
        </a:buClr>
        <a:defRPr sz="1200">
          <a:solidFill>
            <a:schemeClr val="tx1"/>
          </a:solidFill>
          <a:latin typeface="+mn-lt"/>
        </a:defRPr>
      </a:lvl8pPr>
      <a:lvl9pPr marL="3768725" indent="-228600" algn="l" rtl="0" eaLnBrk="0" fontAlgn="base" hangingPunct="0">
        <a:spcBef>
          <a:spcPct val="20000"/>
        </a:spcBef>
        <a:spcAft>
          <a:spcPct val="0"/>
        </a:spcAft>
        <a:buClr>
          <a:schemeClr val="tx1"/>
        </a:buCl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52400" y="611188"/>
            <a:ext cx="8766175" cy="704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152400" y="1362075"/>
            <a:ext cx="8763000" cy="4962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9" name="Line 25"/>
          <p:cNvSpPr>
            <a:spLocks noChangeShapeType="1"/>
          </p:cNvSpPr>
          <p:nvPr/>
        </p:nvSpPr>
        <p:spPr bwMode="auto">
          <a:xfrm>
            <a:off x="260350" y="549275"/>
            <a:ext cx="8620125" cy="0"/>
          </a:xfrm>
          <a:prstGeom prst="line">
            <a:avLst/>
          </a:prstGeom>
          <a:noFill/>
          <a:ln w="9525">
            <a:solidFill>
              <a:srgbClr val="000000"/>
            </a:solidFill>
            <a:round/>
            <a:headEnd/>
            <a:tailEnd/>
          </a:ln>
          <a:effectLst/>
        </p:spPr>
        <p:txBody>
          <a:bodyPr/>
          <a:lstStyle/>
          <a:p>
            <a:pPr>
              <a:defRPr/>
            </a:pPr>
            <a:endParaRPr lang="en-US" dirty="0">
              <a:solidFill>
                <a:srgbClr val="000000"/>
              </a:solidFill>
              <a:ea typeface="MS PGothic" pitchFamily="34" charset="-128"/>
            </a:endParaRPr>
          </a:p>
        </p:txBody>
      </p:sp>
      <p:sp>
        <p:nvSpPr>
          <p:cNvPr id="15" name="Rectangle 6"/>
          <p:cNvSpPr>
            <a:spLocks noChangeArrowheads="1"/>
          </p:cNvSpPr>
          <p:nvPr/>
        </p:nvSpPr>
        <p:spPr bwMode="black">
          <a:xfrm>
            <a:off x="5859463" y="6462713"/>
            <a:ext cx="3054350" cy="214312"/>
          </a:xfrm>
          <a:prstGeom prst="rect">
            <a:avLst/>
          </a:prstGeom>
          <a:noFill/>
          <a:ln w="9525">
            <a:noFill/>
            <a:miter lim="800000"/>
            <a:headEnd/>
            <a:tailEnd/>
          </a:ln>
          <a:effectLst/>
        </p:spPr>
        <p:txBody>
          <a:bodyPr lIns="92075" tIns="46038" rIns="92075" bIns="46038">
            <a:spAutoFit/>
          </a:bodyPr>
          <a:lstStyle/>
          <a:p>
            <a:pPr algn="r">
              <a:defRPr/>
            </a:pPr>
            <a:r>
              <a:rPr lang="en-US" sz="800" dirty="0">
                <a:solidFill>
                  <a:srgbClr val="FFFFFF"/>
                </a:solidFill>
                <a:ea typeface="MS PGothic" pitchFamily="34" charset="-128"/>
              </a:rPr>
              <a:t>© 2012 IBM Corporation</a:t>
            </a:r>
            <a:endParaRPr lang="en-US" dirty="0">
              <a:solidFill>
                <a:srgbClr val="FFFFFF"/>
              </a:solidFill>
              <a:ea typeface="MS PGothic" pitchFamily="34" charset="-128"/>
            </a:endParaRPr>
          </a:p>
        </p:txBody>
      </p:sp>
      <p:sp>
        <p:nvSpPr>
          <p:cNvPr id="179210" name="Text Box 10"/>
          <p:cNvSpPr txBox="1">
            <a:spLocks noChangeArrowheads="1"/>
          </p:cNvSpPr>
          <p:nvPr userDrawn="1"/>
        </p:nvSpPr>
        <p:spPr bwMode="auto">
          <a:xfrm>
            <a:off x="174625" y="227013"/>
            <a:ext cx="24701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dirty="0">
                <a:solidFill>
                  <a:srgbClr val="FFFFFF"/>
                </a:solidFill>
                <a:ea typeface="MS PGothic" pitchFamily="34" charset="-128"/>
              </a:rPr>
              <a:t>IBM Industry Solutions</a:t>
            </a:r>
          </a:p>
        </p:txBody>
      </p:sp>
      <p:pic>
        <p:nvPicPr>
          <p:cNvPr id="6151" name="Picture 42" descr="ibm_sp_lockup_western-3-02"/>
          <p:cNvPicPr>
            <a:picLocks noChangeAspect="1" noChangeArrowheads="1"/>
          </p:cNvPicPr>
          <p:nvPr userDrawn="1"/>
        </p:nvPicPr>
        <p:blipFill>
          <a:blip r:embed="rId3"/>
          <a:srcRect/>
          <a:stretch>
            <a:fillRect/>
          </a:stretch>
        </p:blipFill>
        <p:spPr bwMode="auto">
          <a:xfrm>
            <a:off x="7708900" y="49213"/>
            <a:ext cx="1444625"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7" r:id="rId1"/>
  </p:sldLayoutIdLst>
  <p:txStyles>
    <p:titleStyle>
      <a:lvl1pPr algn="l" rtl="0" eaLnBrk="0" fontAlgn="base" hangingPunct="0">
        <a:spcBef>
          <a:spcPct val="0"/>
        </a:spcBef>
        <a:spcAft>
          <a:spcPct val="0"/>
        </a:spcAft>
        <a:defRPr sz="2200">
          <a:solidFill>
            <a:srgbClr val="003E69"/>
          </a:solidFill>
          <a:latin typeface="+mj-lt"/>
          <a:ea typeface="+mj-ea"/>
          <a:cs typeface="+mj-cs"/>
        </a:defRPr>
      </a:lvl1pPr>
      <a:lvl2pPr algn="l" rtl="0" eaLnBrk="0" fontAlgn="base" hangingPunct="0">
        <a:spcBef>
          <a:spcPct val="0"/>
        </a:spcBef>
        <a:spcAft>
          <a:spcPct val="0"/>
        </a:spcAft>
        <a:defRPr sz="2200">
          <a:solidFill>
            <a:srgbClr val="003E69"/>
          </a:solidFill>
          <a:latin typeface="Arial" charset="0"/>
        </a:defRPr>
      </a:lvl2pPr>
      <a:lvl3pPr algn="l" rtl="0" eaLnBrk="0" fontAlgn="base" hangingPunct="0">
        <a:spcBef>
          <a:spcPct val="0"/>
        </a:spcBef>
        <a:spcAft>
          <a:spcPct val="0"/>
        </a:spcAft>
        <a:defRPr sz="2200">
          <a:solidFill>
            <a:srgbClr val="003E69"/>
          </a:solidFill>
          <a:latin typeface="Arial" charset="0"/>
        </a:defRPr>
      </a:lvl3pPr>
      <a:lvl4pPr algn="l" rtl="0" eaLnBrk="0" fontAlgn="base" hangingPunct="0">
        <a:spcBef>
          <a:spcPct val="0"/>
        </a:spcBef>
        <a:spcAft>
          <a:spcPct val="0"/>
        </a:spcAft>
        <a:defRPr sz="2200">
          <a:solidFill>
            <a:srgbClr val="003E69"/>
          </a:solidFill>
          <a:latin typeface="Arial" charset="0"/>
        </a:defRPr>
      </a:lvl4pPr>
      <a:lvl5pPr algn="l" rtl="0" eaLnBrk="0" fontAlgn="base" hangingPunct="0">
        <a:spcBef>
          <a:spcPct val="0"/>
        </a:spcBef>
        <a:spcAft>
          <a:spcPct val="0"/>
        </a:spcAft>
        <a:defRPr sz="2200">
          <a:solidFill>
            <a:srgbClr val="003E69"/>
          </a:solidFill>
          <a:latin typeface="Arial" charset="0"/>
        </a:defRPr>
      </a:lvl5pPr>
      <a:lvl6pPr marL="457200" algn="l" rtl="0" eaLnBrk="0" fontAlgn="base" hangingPunct="0">
        <a:spcBef>
          <a:spcPct val="0"/>
        </a:spcBef>
        <a:spcAft>
          <a:spcPct val="0"/>
        </a:spcAft>
        <a:defRPr sz="2200">
          <a:solidFill>
            <a:srgbClr val="003E69"/>
          </a:solidFill>
          <a:latin typeface="Arial" charset="0"/>
        </a:defRPr>
      </a:lvl6pPr>
      <a:lvl7pPr marL="914400" algn="l" rtl="0" eaLnBrk="0" fontAlgn="base" hangingPunct="0">
        <a:spcBef>
          <a:spcPct val="0"/>
        </a:spcBef>
        <a:spcAft>
          <a:spcPct val="0"/>
        </a:spcAft>
        <a:defRPr sz="2200">
          <a:solidFill>
            <a:srgbClr val="003E69"/>
          </a:solidFill>
          <a:latin typeface="Arial" charset="0"/>
        </a:defRPr>
      </a:lvl7pPr>
      <a:lvl8pPr marL="1371600" algn="l" rtl="0" eaLnBrk="0" fontAlgn="base" hangingPunct="0">
        <a:spcBef>
          <a:spcPct val="0"/>
        </a:spcBef>
        <a:spcAft>
          <a:spcPct val="0"/>
        </a:spcAft>
        <a:defRPr sz="2200">
          <a:solidFill>
            <a:srgbClr val="003E69"/>
          </a:solidFill>
          <a:latin typeface="Arial" charset="0"/>
        </a:defRPr>
      </a:lvl8pPr>
      <a:lvl9pPr marL="1828800" algn="l" rtl="0" eaLnBrk="0" fontAlgn="base" hangingPunct="0">
        <a:spcBef>
          <a:spcPct val="0"/>
        </a:spcBef>
        <a:spcAft>
          <a:spcPct val="0"/>
        </a:spcAft>
        <a:defRPr sz="2200">
          <a:solidFill>
            <a:srgbClr val="003E69"/>
          </a:solidFill>
          <a:latin typeface="Arial" charset="0"/>
        </a:defRPr>
      </a:lvl9pPr>
    </p:titleStyle>
    <p:bodyStyle>
      <a:lvl1pPr marL="171450" indent="-1714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73088" indent="-230188" algn="l" rtl="0" eaLnBrk="0" fontAlgn="base" hangingPunct="0">
        <a:spcBef>
          <a:spcPct val="20000"/>
        </a:spcBef>
        <a:spcAft>
          <a:spcPct val="0"/>
        </a:spcAft>
        <a:buClr>
          <a:schemeClr val="tx1"/>
        </a:buClr>
        <a:buFont typeface="Arial" charset="0"/>
        <a:buChar char="–"/>
        <a:defRPr sz="1600">
          <a:solidFill>
            <a:schemeClr val="tx1"/>
          </a:solidFill>
          <a:latin typeface="+mn-lt"/>
        </a:defRPr>
      </a:lvl2pPr>
      <a:lvl3pPr marL="1027113" indent="-228600" algn="l" rtl="0" eaLnBrk="0" fontAlgn="base" hangingPunct="0">
        <a:spcBef>
          <a:spcPct val="20000"/>
        </a:spcBef>
        <a:spcAft>
          <a:spcPct val="0"/>
        </a:spcAft>
        <a:buClr>
          <a:schemeClr val="tx1"/>
        </a:buClr>
        <a:defRPr sz="1400">
          <a:solidFill>
            <a:schemeClr val="tx1"/>
          </a:solidFill>
          <a:latin typeface="+mn-lt"/>
        </a:defRPr>
      </a:lvl3pPr>
      <a:lvl4pPr marL="1482725" indent="-228600" algn="l" rtl="0" eaLnBrk="0" fontAlgn="base" hangingPunct="0">
        <a:spcBef>
          <a:spcPct val="20000"/>
        </a:spcBef>
        <a:spcAft>
          <a:spcPct val="0"/>
        </a:spcAft>
        <a:buClr>
          <a:schemeClr val="tx1"/>
        </a:buClr>
        <a:defRPr sz="1400">
          <a:solidFill>
            <a:schemeClr val="tx1"/>
          </a:solidFill>
          <a:latin typeface="+mn-lt"/>
        </a:defRPr>
      </a:lvl4pPr>
      <a:lvl5pPr marL="1939925" indent="-228600" algn="l" rtl="0" eaLnBrk="0" fontAlgn="base" hangingPunct="0">
        <a:spcBef>
          <a:spcPct val="20000"/>
        </a:spcBef>
        <a:spcAft>
          <a:spcPct val="0"/>
        </a:spcAft>
        <a:buClr>
          <a:schemeClr val="tx1"/>
        </a:buClr>
        <a:defRPr sz="1200">
          <a:solidFill>
            <a:schemeClr val="tx1"/>
          </a:solidFill>
          <a:latin typeface="+mn-lt"/>
        </a:defRPr>
      </a:lvl5pPr>
      <a:lvl6pPr marL="2397125" indent="-228600" algn="l" rtl="0" eaLnBrk="0" fontAlgn="base" hangingPunct="0">
        <a:spcBef>
          <a:spcPct val="20000"/>
        </a:spcBef>
        <a:spcAft>
          <a:spcPct val="0"/>
        </a:spcAft>
        <a:buClr>
          <a:schemeClr val="tx1"/>
        </a:buClr>
        <a:defRPr sz="1200">
          <a:solidFill>
            <a:schemeClr val="tx1"/>
          </a:solidFill>
          <a:latin typeface="+mn-lt"/>
        </a:defRPr>
      </a:lvl6pPr>
      <a:lvl7pPr marL="2854325" indent="-228600" algn="l" rtl="0" eaLnBrk="0" fontAlgn="base" hangingPunct="0">
        <a:spcBef>
          <a:spcPct val="20000"/>
        </a:spcBef>
        <a:spcAft>
          <a:spcPct val="0"/>
        </a:spcAft>
        <a:buClr>
          <a:schemeClr val="tx1"/>
        </a:buClr>
        <a:defRPr sz="1200">
          <a:solidFill>
            <a:schemeClr val="tx1"/>
          </a:solidFill>
          <a:latin typeface="+mn-lt"/>
        </a:defRPr>
      </a:lvl7pPr>
      <a:lvl8pPr marL="3311525" indent="-228600" algn="l" rtl="0" eaLnBrk="0" fontAlgn="base" hangingPunct="0">
        <a:spcBef>
          <a:spcPct val="20000"/>
        </a:spcBef>
        <a:spcAft>
          <a:spcPct val="0"/>
        </a:spcAft>
        <a:buClr>
          <a:schemeClr val="tx1"/>
        </a:buClr>
        <a:defRPr sz="1200">
          <a:solidFill>
            <a:schemeClr val="tx1"/>
          </a:solidFill>
          <a:latin typeface="+mn-lt"/>
        </a:defRPr>
      </a:lvl8pPr>
      <a:lvl9pPr marL="3768725" indent="-228600" algn="l" rtl="0" eaLnBrk="0" fontAlgn="base" hangingPunct="0">
        <a:spcBef>
          <a:spcPct val="20000"/>
        </a:spcBef>
        <a:spcAft>
          <a:spcPct val="0"/>
        </a:spcAft>
        <a:buClr>
          <a:schemeClr val="tx1"/>
        </a:buCl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52400" y="611188"/>
            <a:ext cx="8766175" cy="704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152400" y="1362075"/>
            <a:ext cx="8763000" cy="4962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9" name="Line 25"/>
          <p:cNvSpPr>
            <a:spLocks noChangeShapeType="1"/>
          </p:cNvSpPr>
          <p:nvPr/>
        </p:nvSpPr>
        <p:spPr bwMode="auto">
          <a:xfrm>
            <a:off x="260350" y="549275"/>
            <a:ext cx="8620125" cy="0"/>
          </a:xfrm>
          <a:prstGeom prst="line">
            <a:avLst/>
          </a:prstGeom>
          <a:noFill/>
          <a:ln w="9525">
            <a:solidFill>
              <a:srgbClr val="000000"/>
            </a:solidFill>
            <a:round/>
            <a:headEnd/>
            <a:tailEnd/>
          </a:ln>
          <a:effectLst/>
        </p:spPr>
        <p:txBody>
          <a:bodyPr/>
          <a:lstStyle/>
          <a:p>
            <a:pPr>
              <a:defRPr/>
            </a:pPr>
            <a:endParaRPr lang="en-US" dirty="0">
              <a:solidFill>
                <a:srgbClr val="000000"/>
              </a:solidFill>
              <a:ea typeface="MS PGothic" pitchFamily="34" charset="-128"/>
            </a:endParaRPr>
          </a:p>
        </p:txBody>
      </p:sp>
      <p:sp>
        <p:nvSpPr>
          <p:cNvPr id="15" name="Rectangle 6"/>
          <p:cNvSpPr>
            <a:spLocks noChangeArrowheads="1"/>
          </p:cNvSpPr>
          <p:nvPr/>
        </p:nvSpPr>
        <p:spPr bwMode="black">
          <a:xfrm>
            <a:off x="5859463" y="6462713"/>
            <a:ext cx="3054350" cy="214312"/>
          </a:xfrm>
          <a:prstGeom prst="rect">
            <a:avLst/>
          </a:prstGeom>
          <a:noFill/>
          <a:ln w="9525">
            <a:noFill/>
            <a:miter lim="800000"/>
            <a:headEnd/>
            <a:tailEnd/>
          </a:ln>
          <a:effectLst/>
        </p:spPr>
        <p:txBody>
          <a:bodyPr lIns="92075" tIns="46038" rIns="92075" bIns="46038">
            <a:spAutoFit/>
          </a:bodyPr>
          <a:lstStyle/>
          <a:p>
            <a:pPr algn="r">
              <a:defRPr/>
            </a:pPr>
            <a:r>
              <a:rPr lang="en-US" sz="800" dirty="0">
                <a:solidFill>
                  <a:srgbClr val="FFFFFF"/>
                </a:solidFill>
                <a:ea typeface="MS PGothic" pitchFamily="34" charset="-128"/>
              </a:rPr>
              <a:t>© 2012 IBM Corporation</a:t>
            </a:r>
            <a:endParaRPr lang="en-US" dirty="0">
              <a:solidFill>
                <a:srgbClr val="FFFFFF"/>
              </a:solidFill>
              <a:ea typeface="MS PGothic" pitchFamily="34" charset="-128"/>
            </a:endParaRPr>
          </a:p>
        </p:txBody>
      </p:sp>
      <p:sp>
        <p:nvSpPr>
          <p:cNvPr id="179210" name="Text Box 10"/>
          <p:cNvSpPr txBox="1">
            <a:spLocks noChangeArrowheads="1"/>
          </p:cNvSpPr>
          <p:nvPr userDrawn="1"/>
        </p:nvSpPr>
        <p:spPr bwMode="auto">
          <a:xfrm>
            <a:off x="174625" y="227013"/>
            <a:ext cx="24701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dirty="0">
                <a:solidFill>
                  <a:srgbClr val="FFFFFF"/>
                </a:solidFill>
                <a:ea typeface="MS PGothic" pitchFamily="34" charset="-128"/>
              </a:rPr>
              <a:t>IBM Industry Solutions</a:t>
            </a:r>
          </a:p>
        </p:txBody>
      </p:sp>
      <p:pic>
        <p:nvPicPr>
          <p:cNvPr id="8199" name="Picture 42" descr="ibm_sp_lockup_western-3-02"/>
          <p:cNvPicPr>
            <a:picLocks noChangeAspect="1" noChangeArrowheads="1"/>
          </p:cNvPicPr>
          <p:nvPr userDrawn="1"/>
        </p:nvPicPr>
        <p:blipFill>
          <a:blip r:embed="rId3"/>
          <a:srcRect/>
          <a:stretch>
            <a:fillRect/>
          </a:stretch>
        </p:blipFill>
        <p:spPr bwMode="auto">
          <a:xfrm>
            <a:off x="7708900" y="49213"/>
            <a:ext cx="1444625"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8" r:id="rId1"/>
  </p:sldLayoutIdLst>
  <p:txStyles>
    <p:titleStyle>
      <a:lvl1pPr algn="l" rtl="0" eaLnBrk="0" fontAlgn="base" hangingPunct="0">
        <a:spcBef>
          <a:spcPct val="0"/>
        </a:spcBef>
        <a:spcAft>
          <a:spcPct val="0"/>
        </a:spcAft>
        <a:defRPr sz="2200">
          <a:solidFill>
            <a:srgbClr val="003E69"/>
          </a:solidFill>
          <a:latin typeface="+mj-lt"/>
          <a:ea typeface="+mj-ea"/>
          <a:cs typeface="+mj-cs"/>
        </a:defRPr>
      </a:lvl1pPr>
      <a:lvl2pPr algn="l" rtl="0" eaLnBrk="0" fontAlgn="base" hangingPunct="0">
        <a:spcBef>
          <a:spcPct val="0"/>
        </a:spcBef>
        <a:spcAft>
          <a:spcPct val="0"/>
        </a:spcAft>
        <a:defRPr sz="2200">
          <a:solidFill>
            <a:srgbClr val="003E69"/>
          </a:solidFill>
          <a:latin typeface="Arial" charset="0"/>
        </a:defRPr>
      </a:lvl2pPr>
      <a:lvl3pPr algn="l" rtl="0" eaLnBrk="0" fontAlgn="base" hangingPunct="0">
        <a:spcBef>
          <a:spcPct val="0"/>
        </a:spcBef>
        <a:spcAft>
          <a:spcPct val="0"/>
        </a:spcAft>
        <a:defRPr sz="2200">
          <a:solidFill>
            <a:srgbClr val="003E69"/>
          </a:solidFill>
          <a:latin typeface="Arial" charset="0"/>
        </a:defRPr>
      </a:lvl3pPr>
      <a:lvl4pPr algn="l" rtl="0" eaLnBrk="0" fontAlgn="base" hangingPunct="0">
        <a:spcBef>
          <a:spcPct val="0"/>
        </a:spcBef>
        <a:spcAft>
          <a:spcPct val="0"/>
        </a:spcAft>
        <a:defRPr sz="2200">
          <a:solidFill>
            <a:srgbClr val="003E69"/>
          </a:solidFill>
          <a:latin typeface="Arial" charset="0"/>
        </a:defRPr>
      </a:lvl4pPr>
      <a:lvl5pPr algn="l" rtl="0" eaLnBrk="0" fontAlgn="base" hangingPunct="0">
        <a:spcBef>
          <a:spcPct val="0"/>
        </a:spcBef>
        <a:spcAft>
          <a:spcPct val="0"/>
        </a:spcAft>
        <a:defRPr sz="2200">
          <a:solidFill>
            <a:srgbClr val="003E69"/>
          </a:solidFill>
          <a:latin typeface="Arial" charset="0"/>
        </a:defRPr>
      </a:lvl5pPr>
      <a:lvl6pPr marL="457200" algn="l" rtl="0" eaLnBrk="0" fontAlgn="base" hangingPunct="0">
        <a:spcBef>
          <a:spcPct val="0"/>
        </a:spcBef>
        <a:spcAft>
          <a:spcPct val="0"/>
        </a:spcAft>
        <a:defRPr sz="2200">
          <a:solidFill>
            <a:srgbClr val="003E69"/>
          </a:solidFill>
          <a:latin typeface="Arial" charset="0"/>
        </a:defRPr>
      </a:lvl6pPr>
      <a:lvl7pPr marL="914400" algn="l" rtl="0" eaLnBrk="0" fontAlgn="base" hangingPunct="0">
        <a:spcBef>
          <a:spcPct val="0"/>
        </a:spcBef>
        <a:spcAft>
          <a:spcPct val="0"/>
        </a:spcAft>
        <a:defRPr sz="2200">
          <a:solidFill>
            <a:srgbClr val="003E69"/>
          </a:solidFill>
          <a:latin typeface="Arial" charset="0"/>
        </a:defRPr>
      </a:lvl7pPr>
      <a:lvl8pPr marL="1371600" algn="l" rtl="0" eaLnBrk="0" fontAlgn="base" hangingPunct="0">
        <a:spcBef>
          <a:spcPct val="0"/>
        </a:spcBef>
        <a:spcAft>
          <a:spcPct val="0"/>
        </a:spcAft>
        <a:defRPr sz="2200">
          <a:solidFill>
            <a:srgbClr val="003E69"/>
          </a:solidFill>
          <a:latin typeface="Arial" charset="0"/>
        </a:defRPr>
      </a:lvl8pPr>
      <a:lvl9pPr marL="1828800" algn="l" rtl="0" eaLnBrk="0" fontAlgn="base" hangingPunct="0">
        <a:spcBef>
          <a:spcPct val="0"/>
        </a:spcBef>
        <a:spcAft>
          <a:spcPct val="0"/>
        </a:spcAft>
        <a:defRPr sz="2200">
          <a:solidFill>
            <a:srgbClr val="003E69"/>
          </a:solidFill>
          <a:latin typeface="Arial" charset="0"/>
        </a:defRPr>
      </a:lvl9pPr>
    </p:titleStyle>
    <p:bodyStyle>
      <a:lvl1pPr marL="171450" indent="-1714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73088" indent="-230188" algn="l" rtl="0" eaLnBrk="0" fontAlgn="base" hangingPunct="0">
        <a:spcBef>
          <a:spcPct val="20000"/>
        </a:spcBef>
        <a:spcAft>
          <a:spcPct val="0"/>
        </a:spcAft>
        <a:buClr>
          <a:schemeClr val="tx1"/>
        </a:buClr>
        <a:buFont typeface="Arial" charset="0"/>
        <a:buChar char="–"/>
        <a:defRPr sz="1600">
          <a:solidFill>
            <a:schemeClr val="tx1"/>
          </a:solidFill>
          <a:latin typeface="+mn-lt"/>
        </a:defRPr>
      </a:lvl2pPr>
      <a:lvl3pPr marL="1027113" indent="-228600" algn="l" rtl="0" eaLnBrk="0" fontAlgn="base" hangingPunct="0">
        <a:spcBef>
          <a:spcPct val="20000"/>
        </a:spcBef>
        <a:spcAft>
          <a:spcPct val="0"/>
        </a:spcAft>
        <a:buClr>
          <a:schemeClr val="tx1"/>
        </a:buClr>
        <a:defRPr sz="1400">
          <a:solidFill>
            <a:schemeClr val="tx1"/>
          </a:solidFill>
          <a:latin typeface="+mn-lt"/>
        </a:defRPr>
      </a:lvl3pPr>
      <a:lvl4pPr marL="1482725" indent="-228600" algn="l" rtl="0" eaLnBrk="0" fontAlgn="base" hangingPunct="0">
        <a:spcBef>
          <a:spcPct val="20000"/>
        </a:spcBef>
        <a:spcAft>
          <a:spcPct val="0"/>
        </a:spcAft>
        <a:buClr>
          <a:schemeClr val="tx1"/>
        </a:buClr>
        <a:defRPr sz="1400">
          <a:solidFill>
            <a:schemeClr val="tx1"/>
          </a:solidFill>
          <a:latin typeface="+mn-lt"/>
        </a:defRPr>
      </a:lvl4pPr>
      <a:lvl5pPr marL="1939925" indent="-228600" algn="l" rtl="0" eaLnBrk="0" fontAlgn="base" hangingPunct="0">
        <a:spcBef>
          <a:spcPct val="20000"/>
        </a:spcBef>
        <a:spcAft>
          <a:spcPct val="0"/>
        </a:spcAft>
        <a:buClr>
          <a:schemeClr val="tx1"/>
        </a:buClr>
        <a:defRPr sz="1200">
          <a:solidFill>
            <a:schemeClr val="tx1"/>
          </a:solidFill>
          <a:latin typeface="+mn-lt"/>
        </a:defRPr>
      </a:lvl5pPr>
      <a:lvl6pPr marL="2397125" indent="-228600" algn="l" rtl="0" eaLnBrk="0" fontAlgn="base" hangingPunct="0">
        <a:spcBef>
          <a:spcPct val="20000"/>
        </a:spcBef>
        <a:spcAft>
          <a:spcPct val="0"/>
        </a:spcAft>
        <a:buClr>
          <a:schemeClr val="tx1"/>
        </a:buClr>
        <a:defRPr sz="1200">
          <a:solidFill>
            <a:schemeClr val="tx1"/>
          </a:solidFill>
          <a:latin typeface="+mn-lt"/>
        </a:defRPr>
      </a:lvl6pPr>
      <a:lvl7pPr marL="2854325" indent="-228600" algn="l" rtl="0" eaLnBrk="0" fontAlgn="base" hangingPunct="0">
        <a:spcBef>
          <a:spcPct val="20000"/>
        </a:spcBef>
        <a:spcAft>
          <a:spcPct val="0"/>
        </a:spcAft>
        <a:buClr>
          <a:schemeClr val="tx1"/>
        </a:buClr>
        <a:defRPr sz="1200">
          <a:solidFill>
            <a:schemeClr val="tx1"/>
          </a:solidFill>
          <a:latin typeface="+mn-lt"/>
        </a:defRPr>
      </a:lvl7pPr>
      <a:lvl8pPr marL="3311525" indent="-228600" algn="l" rtl="0" eaLnBrk="0" fontAlgn="base" hangingPunct="0">
        <a:spcBef>
          <a:spcPct val="20000"/>
        </a:spcBef>
        <a:spcAft>
          <a:spcPct val="0"/>
        </a:spcAft>
        <a:buClr>
          <a:schemeClr val="tx1"/>
        </a:buClr>
        <a:defRPr sz="1200">
          <a:solidFill>
            <a:schemeClr val="tx1"/>
          </a:solidFill>
          <a:latin typeface="+mn-lt"/>
        </a:defRPr>
      </a:lvl8pPr>
      <a:lvl9pPr marL="3768725" indent="-228600" algn="l" rtl="0" eaLnBrk="0" fontAlgn="base" hangingPunct="0">
        <a:spcBef>
          <a:spcPct val="20000"/>
        </a:spcBef>
        <a:spcAft>
          <a:spcPct val="0"/>
        </a:spcAft>
        <a:buClr>
          <a:schemeClr val="tx1"/>
        </a:buCl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52400" y="611188"/>
            <a:ext cx="8766175" cy="704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152400" y="1362075"/>
            <a:ext cx="8763000" cy="4962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9" name="Line 25"/>
          <p:cNvSpPr>
            <a:spLocks noChangeShapeType="1"/>
          </p:cNvSpPr>
          <p:nvPr/>
        </p:nvSpPr>
        <p:spPr bwMode="auto">
          <a:xfrm>
            <a:off x="260350" y="549275"/>
            <a:ext cx="8620125" cy="0"/>
          </a:xfrm>
          <a:prstGeom prst="line">
            <a:avLst/>
          </a:prstGeom>
          <a:noFill/>
          <a:ln w="9525">
            <a:solidFill>
              <a:srgbClr val="000000"/>
            </a:solidFill>
            <a:round/>
            <a:headEnd/>
            <a:tailEnd/>
          </a:ln>
          <a:effectLst/>
        </p:spPr>
        <p:txBody>
          <a:bodyPr/>
          <a:lstStyle/>
          <a:p>
            <a:pPr>
              <a:defRPr/>
            </a:pPr>
            <a:endParaRPr lang="en-US" dirty="0">
              <a:solidFill>
                <a:srgbClr val="000000"/>
              </a:solidFill>
              <a:ea typeface="MS PGothic" pitchFamily="34" charset="-128"/>
            </a:endParaRPr>
          </a:p>
        </p:txBody>
      </p:sp>
      <p:sp>
        <p:nvSpPr>
          <p:cNvPr id="15" name="Rectangle 6"/>
          <p:cNvSpPr>
            <a:spLocks noChangeArrowheads="1"/>
          </p:cNvSpPr>
          <p:nvPr/>
        </p:nvSpPr>
        <p:spPr bwMode="black">
          <a:xfrm>
            <a:off x="5859463" y="6462713"/>
            <a:ext cx="3054350" cy="214312"/>
          </a:xfrm>
          <a:prstGeom prst="rect">
            <a:avLst/>
          </a:prstGeom>
          <a:noFill/>
          <a:ln w="9525">
            <a:noFill/>
            <a:miter lim="800000"/>
            <a:headEnd/>
            <a:tailEnd/>
          </a:ln>
          <a:effectLst/>
        </p:spPr>
        <p:txBody>
          <a:bodyPr lIns="92075" tIns="46038" rIns="92075" bIns="46038">
            <a:spAutoFit/>
          </a:bodyPr>
          <a:lstStyle/>
          <a:p>
            <a:pPr algn="r">
              <a:defRPr/>
            </a:pPr>
            <a:r>
              <a:rPr lang="en-US" sz="800" dirty="0">
                <a:solidFill>
                  <a:srgbClr val="FFFFFF"/>
                </a:solidFill>
                <a:ea typeface="MS PGothic" pitchFamily="34" charset="-128"/>
              </a:rPr>
              <a:t>© 2012 IBM Corporation</a:t>
            </a:r>
            <a:endParaRPr lang="en-US" dirty="0">
              <a:solidFill>
                <a:srgbClr val="FFFFFF"/>
              </a:solidFill>
              <a:ea typeface="MS PGothic" pitchFamily="34" charset="-128"/>
            </a:endParaRPr>
          </a:p>
        </p:txBody>
      </p:sp>
      <p:sp>
        <p:nvSpPr>
          <p:cNvPr id="179210" name="Text Box 10"/>
          <p:cNvSpPr txBox="1">
            <a:spLocks noChangeArrowheads="1"/>
          </p:cNvSpPr>
          <p:nvPr userDrawn="1"/>
        </p:nvSpPr>
        <p:spPr bwMode="auto">
          <a:xfrm>
            <a:off x="174625" y="227013"/>
            <a:ext cx="24701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dirty="0">
                <a:solidFill>
                  <a:srgbClr val="FFFFFF"/>
                </a:solidFill>
                <a:ea typeface="MS PGothic" pitchFamily="34" charset="-128"/>
              </a:rPr>
              <a:t>IBM Industry Solutions</a:t>
            </a:r>
          </a:p>
        </p:txBody>
      </p:sp>
      <p:pic>
        <p:nvPicPr>
          <p:cNvPr id="10247" name="Picture 42" descr="ibm_sp_lockup_western-3-02"/>
          <p:cNvPicPr>
            <a:picLocks noChangeAspect="1" noChangeArrowheads="1"/>
          </p:cNvPicPr>
          <p:nvPr userDrawn="1"/>
        </p:nvPicPr>
        <p:blipFill>
          <a:blip r:embed="rId3"/>
          <a:srcRect/>
          <a:stretch>
            <a:fillRect/>
          </a:stretch>
        </p:blipFill>
        <p:spPr bwMode="auto">
          <a:xfrm>
            <a:off x="7708900" y="49213"/>
            <a:ext cx="1444625"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9" r:id="rId1"/>
  </p:sldLayoutIdLst>
  <p:txStyles>
    <p:titleStyle>
      <a:lvl1pPr algn="l" rtl="0" eaLnBrk="0" fontAlgn="base" hangingPunct="0">
        <a:spcBef>
          <a:spcPct val="0"/>
        </a:spcBef>
        <a:spcAft>
          <a:spcPct val="0"/>
        </a:spcAft>
        <a:defRPr sz="2200">
          <a:solidFill>
            <a:srgbClr val="003E69"/>
          </a:solidFill>
          <a:latin typeface="+mj-lt"/>
          <a:ea typeface="+mj-ea"/>
          <a:cs typeface="+mj-cs"/>
        </a:defRPr>
      </a:lvl1pPr>
      <a:lvl2pPr algn="l" rtl="0" eaLnBrk="0" fontAlgn="base" hangingPunct="0">
        <a:spcBef>
          <a:spcPct val="0"/>
        </a:spcBef>
        <a:spcAft>
          <a:spcPct val="0"/>
        </a:spcAft>
        <a:defRPr sz="2200">
          <a:solidFill>
            <a:srgbClr val="003E69"/>
          </a:solidFill>
          <a:latin typeface="Arial" charset="0"/>
        </a:defRPr>
      </a:lvl2pPr>
      <a:lvl3pPr algn="l" rtl="0" eaLnBrk="0" fontAlgn="base" hangingPunct="0">
        <a:spcBef>
          <a:spcPct val="0"/>
        </a:spcBef>
        <a:spcAft>
          <a:spcPct val="0"/>
        </a:spcAft>
        <a:defRPr sz="2200">
          <a:solidFill>
            <a:srgbClr val="003E69"/>
          </a:solidFill>
          <a:latin typeface="Arial" charset="0"/>
        </a:defRPr>
      </a:lvl3pPr>
      <a:lvl4pPr algn="l" rtl="0" eaLnBrk="0" fontAlgn="base" hangingPunct="0">
        <a:spcBef>
          <a:spcPct val="0"/>
        </a:spcBef>
        <a:spcAft>
          <a:spcPct val="0"/>
        </a:spcAft>
        <a:defRPr sz="2200">
          <a:solidFill>
            <a:srgbClr val="003E69"/>
          </a:solidFill>
          <a:latin typeface="Arial" charset="0"/>
        </a:defRPr>
      </a:lvl4pPr>
      <a:lvl5pPr algn="l" rtl="0" eaLnBrk="0" fontAlgn="base" hangingPunct="0">
        <a:spcBef>
          <a:spcPct val="0"/>
        </a:spcBef>
        <a:spcAft>
          <a:spcPct val="0"/>
        </a:spcAft>
        <a:defRPr sz="2200">
          <a:solidFill>
            <a:srgbClr val="003E69"/>
          </a:solidFill>
          <a:latin typeface="Arial" charset="0"/>
        </a:defRPr>
      </a:lvl5pPr>
      <a:lvl6pPr marL="457200" algn="l" rtl="0" eaLnBrk="0" fontAlgn="base" hangingPunct="0">
        <a:spcBef>
          <a:spcPct val="0"/>
        </a:spcBef>
        <a:spcAft>
          <a:spcPct val="0"/>
        </a:spcAft>
        <a:defRPr sz="2200">
          <a:solidFill>
            <a:srgbClr val="003E69"/>
          </a:solidFill>
          <a:latin typeface="Arial" charset="0"/>
        </a:defRPr>
      </a:lvl6pPr>
      <a:lvl7pPr marL="914400" algn="l" rtl="0" eaLnBrk="0" fontAlgn="base" hangingPunct="0">
        <a:spcBef>
          <a:spcPct val="0"/>
        </a:spcBef>
        <a:spcAft>
          <a:spcPct val="0"/>
        </a:spcAft>
        <a:defRPr sz="2200">
          <a:solidFill>
            <a:srgbClr val="003E69"/>
          </a:solidFill>
          <a:latin typeface="Arial" charset="0"/>
        </a:defRPr>
      </a:lvl7pPr>
      <a:lvl8pPr marL="1371600" algn="l" rtl="0" eaLnBrk="0" fontAlgn="base" hangingPunct="0">
        <a:spcBef>
          <a:spcPct val="0"/>
        </a:spcBef>
        <a:spcAft>
          <a:spcPct val="0"/>
        </a:spcAft>
        <a:defRPr sz="2200">
          <a:solidFill>
            <a:srgbClr val="003E69"/>
          </a:solidFill>
          <a:latin typeface="Arial" charset="0"/>
        </a:defRPr>
      </a:lvl8pPr>
      <a:lvl9pPr marL="1828800" algn="l" rtl="0" eaLnBrk="0" fontAlgn="base" hangingPunct="0">
        <a:spcBef>
          <a:spcPct val="0"/>
        </a:spcBef>
        <a:spcAft>
          <a:spcPct val="0"/>
        </a:spcAft>
        <a:defRPr sz="2200">
          <a:solidFill>
            <a:srgbClr val="003E69"/>
          </a:solidFill>
          <a:latin typeface="Arial" charset="0"/>
        </a:defRPr>
      </a:lvl9pPr>
    </p:titleStyle>
    <p:bodyStyle>
      <a:lvl1pPr marL="171450" indent="-1714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73088" indent="-230188" algn="l" rtl="0" eaLnBrk="0" fontAlgn="base" hangingPunct="0">
        <a:spcBef>
          <a:spcPct val="20000"/>
        </a:spcBef>
        <a:spcAft>
          <a:spcPct val="0"/>
        </a:spcAft>
        <a:buClr>
          <a:schemeClr val="tx1"/>
        </a:buClr>
        <a:buFont typeface="Arial" charset="0"/>
        <a:buChar char="–"/>
        <a:defRPr sz="1600">
          <a:solidFill>
            <a:schemeClr val="tx1"/>
          </a:solidFill>
          <a:latin typeface="+mn-lt"/>
        </a:defRPr>
      </a:lvl2pPr>
      <a:lvl3pPr marL="1027113" indent="-228600" algn="l" rtl="0" eaLnBrk="0" fontAlgn="base" hangingPunct="0">
        <a:spcBef>
          <a:spcPct val="20000"/>
        </a:spcBef>
        <a:spcAft>
          <a:spcPct val="0"/>
        </a:spcAft>
        <a:buClr>
          <a:schemeClr val="tx1"/>
        </a:buClr>
        <a:defRPr sz="1400">
          <a:solidFill>
            <a:schemeClr val="tx1"/>
          </a:solidFill>
          <a:latin typeface="+mn-lt"/>
        </a:defRPr>
      </a:lvl3pPr>
      <a:lvl4pPr marL="1482725" indent="-228600" algn="l" rtl="0" eaLnBrk="0" fontAlgn="base" hangingPunct="0">
        <a:spcBef>
          <a:spcPct val="20000"/>
        </a:spcBef>
        <a:spcAft>
          <a:spcPct val="0"/>
        </a:spcAft>
        <a:buClr>
          <a:schemeClr val="tx1"/>
        </a:buClr>
        <a:defRPr sz="1400">
          <a:solidFill>
            <a:schemeClr val="tx1"/>
          </a:solidFill>
          <a:latin typeface="+mn-lt"/>
        </a:defRPr>
      </a:lvl4pPr>
      <a:lvl5pPr marL="1939925" indent="-228600" algn="l" rtl="0" eaLnBrk="0" fontAlgn="base" hangingPunct="0">
        <a:spcBef>
          <a:spcPct val="20000"/>
        </a:spcBef>
        <a:spcAft>
          <a:spcPct val="0"/>
        </a:spcAft>
        <a:buClr>
          <a:schemeClr val="tx1"/>
        </a:buClr>
        <a:defRPr sz="1200">
          <a:solidFill>
            <a:schemeClr val="tx1"/>
          </a:solidFill>
          <a:latin typeface="+mn-lt"/>
        </a:defRPr>
      </a:lvl5pPr>
      <a:lvl6pPr marL="2397125" indent="-228600" algn="l" rtl="0" eaLnBrk="0" fontAlgn="base" hangingPunct="0">
        <a:spcBef>
          <a:spcPct val="20000"/>
        </a:spcBef>
        <a:spcAft>
          <a:spcPct val="0"/>
        </a:spcAft>
        <a:buClr>
          <a:schemeClr val="tx1"/>
        </a:buClr>
        <a:defRPr sz="1200">
          <a:solidFill>
            <a:schemeClr val="tx1"/>
          </a:solidFill>
          <a:latin typeface="+mn-lt"/>
        </a:defRPr>
      </a:lvl6pPr>
      <a:lvl7pPr marL="2854325" indent="-228600" algn="l" rtl="0" eaLnBrk="0" fontAlgn="base" hangingPunct="0">
        <a:spcBef>
          <a:spcPct val="20000"/>
        </a:spcBef>
        <a:spcAft>
          <a:spcPct val="0"/>
        </a:spcAft>
        <a:buClr>
          <a:schemeClr val="tx1"/>
        </a:buClr>
        <a:defRPr sz="1200">
          <a:solidFill>
            <a:schemeClr val="tx1"/>
          </a:solidFill>
          <a:latin typeface="+mn-lt"/>
        </a:defRPr>
      </a:lvl7pPr>
      <a:lvl8pPr marL="3311525" indent="-228600" algn="l" rtl="0" eaLnBrk="0" fontAlgn="base" hangingPunct="0">
        <a:spcBef>
          <a:spcPct val="20000"/>
        </a:spcBef>
        <a:spcAft>
          <a:spcPct val="0"/>
        </a:spcAft>
        <a:buClr>
          <a:schemeClr val="tx1"/>
        </a:buClr>
        <a:defRPr sz="1200">
          <a:solidFill>
            <a:schemeClr val="tx1"/>
          </a:solidFill>
          <a:latin typeface="+mn-lt"/>
        </a:defRPr>
      </a:lvl8pPr>
      <a:lvl9pPr marL="3768725" indent="-228600" algn="l" rtl="0" eaLnBrk="0" fontAlgn="base" hangingPunct="0">
        <a:spcBef>
          <a:spcPct val="20000"/>
        </a:spcBef>
        <a:spcAft>
          <a:spcPct val="0"/>
        </a:spcAft>
        <a:buClr>
          <a:schemeClr val="tx1"/>
        </a:buCl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52400" y="611188"/>
            <a:ext cx="8766175" cy="704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152400" y="1362075"/>
            <a:ext cx="8763000" cy="4962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9" name="Line 25"/>
          <p:cNvSpPr>
            <a:spLocks noChangeShapeType="1"/>
          </p:cNvSpPr>
          <p:nvPr/>
        </p:nvSpPr>
        <p:spPr bwMode="auto">
          <a:xfrm>
            <a:off x="260350" y="549275"/>
            <a:ext cx="8620125" cy="0"/>
          </a:xfrm>
          <a:prstGeom prst="line">
            <a:avLst/>
          </a:prstGeom>
          <a:noFill/>
          <a:ln w="9525">
            <a:solidFill>
              <a:srgbClr val="000000"/>
            </a:solidFill>
            <a:round/>
            <a:headEnd/>
            <a:tailEnd/>
          </a:ln>
          <a:effectLst/>
        </p:spPr>
        <p:txBody>
          <a:bodyPr/>
          <a:lstStyle/>
          <a:p>
            <a:pPr>
              <a:defRPr/>
            </a:pPr>
            <a:endParaRPr lang="en-US" dirty="0">
              <a:solidFill>
                <a:srgbClr val="000000"/>
              </a:solidFill>
              <a:ea typeface="MS PGothic" pitchFamily="34" charset="-128"/>
            </a:endParaRPr>
          </a:p>
        </p:txBody>
      </p:sp>
      <p:sp>
        <p:nvSpPr>
          <p:cNvPr id="15" name="Rectangle 6"/>
          <p:cNvSpPr>
            <a:spLocks noChangeArrowheads="1"/>
          </p:cNvSpPr>
          <p:nvPr/>
        </p:nvSpPr>
        <p:spPr bwMode="black">
          <a:xfrm>
            <a:off x="5859463" y="6462713"/>
            <a:ext cx="3054350" cy="214312"/>
          </a:xfrm>
          <a:prstGeom prst="rect">
            <a:avLst/>
          </a:prstGeom>
          <a:noFill/>
          <a:ln w="9525">
            <a:noFill/>
            <a:miter lim="800000"/>
            <a:headEnd/>
            <a:tailEnd/>
          </a:ln>
          <a:effectLst/>
        </p:spPr>
        <p:txBody>
          <a:bodyPr lIns="92075" tIns="46038" rIns="92075" bIns="46038">
            <a:spAutoFit/>
          </a:bodyPr>
          <a:lstStyle/>
          <a:p>
            <a:pPr algn="r">
              <a:defRPr/>
            </a:pPr>
            <a:r>
              <a:rPr lang="en-US" sz="800" dirty="0">
                <a:solidFill>
                  <a:srgbClr val="FFFFFF"/>
                </a:solidFill>
                <a:ea typeface="MS PGothic" pitchFamily="34" charset="-128"/>
              </a:rPr>
              <a:t>© 2012 IBM Corporation</a:t>
            </a:r>
            <a:endParaRPr lang="en-US" dirty="0">
              <a:solidFill>
                <a:srgbClr val="FFFFFF"/>
              </a:solidFill>
              <a:ea typeface="MS PGothic" pitchFamily="34" charset="-128"/>
            </a:endParaRPr>
          </a:p>
        </p:txBody>
      </p:sp>
      <p:sp>
        <p:nvSpPr>
          <p:cNvPr id="179210" name="Text Box 10"/>
          <p:cNvSpPr txBox="1">
            <a:spLocks noChangeArrowheads="1"/>
          </p:cNvSpPr>
          <p:nvPr userDrawn="1"/>
        </p:nvSpPr>
        <p:spPr bwMode="auto">
          <a:xfrm>
            <a:off x="174625" y="227013"/>
            <a:ext cx="24701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dirty="0">
                <a:solidFill>
                  <a:srgbClr val="FFFFFF"/>
                </a:solidFill>
                <a:ea typeface="MS PGothic" pitchFamily="34" charset="-128"/>
              </a:rPr>
              <a:t>IBM Industry Solutions</a:t>
            </a:r>
          </a:p>
        </p:txBody>
      </p:sp>
      <p:pic>
        <p:nvPicPr>
          <p:cNvPr id="12295" name="Picture 42" descr="ibm_sp_lockup_western-3-02"/>
          <p:cNvPicPr>
            <a:picLocks noChangeAspect="1" noChangeArrowheads="1"/>
          </p:cNvPicPr>
          <p:nvPr userDrawn="1"/>
        </p:nvPicPr>
        <p:blipFill>
          <a:blip r:embed="rId3"/>
          <a:srcRect/>
          <a:stretch>
            <a:fillRect/>
          </a:stretch>
        </p:blipFill>
        <p:spPr bwMode="auto">
          <a:xfrm>
            <a:off x="7708900" y="49213"/>
            <a:ext cx="1444625"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0" r:id="rId1"/>
  </p:sldLayoutIdLst>
  <p:txStyles>
    <p:titleStyle>
      <a:lvl1pPr algn="l" rtl="0" eaLnBrk="0" fontAlgn="base" hangingPunct="0">
        <a:spcBef>
          <a:spcPct val="0"/>
        </a:spcBef>
        <a:spcAft>
          <a:spcPct val="0"/>
        </a:spcAft>
        <a:defRPr sz="2200">
          <a:solidFill>
            <a:srgbClr val="003E69"/>
          </a:solidFill>
          <a:latin typeface="+mj-lt"/>
          <a:ea typeface="+mj-ea"/>
          <a:cs typeface="+mj-cs"/>
        </a:defRPr>
      </a:lvl1pPr>
      <a:lvl2pPr algn="l" rtl="0" eaLnBrk="0" fontAlgn="base" hangingPunct="0">
        <a:spcBef>
          <a:spcPct val="0"/>
        </a:spcBef>
        <a:spcAft>
          <a:spcPct val="0"/>
        </a:spcAft>
        <a:defRPr sz="2200">
          <a:solidFill>
            <a:srgbClr val="003E69"/>
          </a:solidFill>
          <a:latin typeface="Arial" charset="0"/>
        </a:defRPr>
      </a:lvl2pPr>
      <a:lvl3pPr algn="l" rtl="0" eaLnBrk="0" fontAlgn="base" hangingPunct="0">
        <a:spcBef>
          <a:spcPct val="0"/>
        </a:spcBef>
        <a:spcAft>
          <a:spcPct val="0"/>
        </a:spcAft>
        <a:defRPr sz="2200">
          <a:solidFill>
            <a:srgbClr val="003E69"/>
          </a:solidFill>
          <a:latin typeface="Arial" charset="0"/>
        </a:defRPr>
      </a:lvl3pPr>
      <a:lvl4pPr algn="l" rtl="0" eaLnBrk="0" fontAlgn="base" hangingPunct="0">
        <a:spcBef>
          <a:spcPct val="0"/>
        </a:spcBef>
        <a:spcAft>
          <a:spcPct val="0"/>
        </a:spcAft>
        <a:defRPr sz="2200">
          <a:solidFill>
            <a:srgbClr val="003E69"/>
          </a:solidFill>
          <a:latin typeface="Arial" charset="0"/>
        </a:defRPr>
      </a:lvl4pPr>
      <a:lvl5pPr algn="l" rtl="0" eaLnBrk="0" fontAlgn="base" hangingPunct="0">
        <a:spcBef>
          <a:spcPct val="0"/>
        </a:spcBef>
        <a:spcAft>
          <a:spcPct val="0"/>
        </a:spcAft>
        <a:defRPr sz="2200">
          <a:solidFill>
            <a:srgbClr val="003E69"/>
          </a:solidFill>
          <a:latin typeface="Arial" charset="0"/>
        </a:defRPr>
      </a:lvl5pPr>
      <a:lvl6pPr marL="457200" algn="l" rtl="0" eaLnBrk="0" fontAlgn="base" hangingPunct="0">
        <a:spcBef>
          <a:spcPct val="0"/>
        </a:spcBef>
        <a:spcAft>
          <a:spcPct val="0"/>
        </a:spcAft>
        <a:defRPr sz="2200">
          <a:solidFill>
            <a:srgbClr val="003E69"/>
          </a:solidFill>
          <a:latin typeface="Arial" charset="0"/>
        </a:defRPr>
      </a:lvl6pPr>
      <a:lvl7pPr marL="914400" algn="l" rtl="0" eaLnBrk="0" fontAlgn="base" hangingPunct="0">
        <a:spcBef>
          <a:spcPct val="0"/>
        </a:spcBef>
        <a:spcAft>
          <a:spcPct val="0"/>
        </a:spcAft>
        <a:defRPr sz="2200">
          <a:solidFill>
            <a:srgbClr val="003E69"/>
          </a:solidFill>
          <a:latin typeface="Arial" charset="0"/>
        </a:defRPr>
      </a:lvl7pPr>
      <a:lvl8pPr marL="1371600" algn="l" rtl="0" eaLnBrk="0" fontAlgn="base" hangingPunct="0">
        <a:spcBef>
          <a:spcPct val="0"/>
        </a:spcBef>
        <a:spcAft>
          <a:spcPct val="0"/>
        </a:spcAft>
        <a:defRPr sz="2200">
          <a:solidFill>
            <a:srgbClr val="003E69"/>
          </a:solidFill>
          <a:latin typeface="Arial" charset="0"/>
        </a:defRPr>
      </a:lvl8pPr>
      <a:lvl9pPr marL="1828800" algn="l" rtl="0" eaLnBrk="0" fontAlgn="base" hangingPunct="0">
        <a:spcBef>
          <a:spcPct val="0"/>
        </a:spcBef>
        <a:spcAft>
          <a:spcPct val="0"/>
        </a:spcAft>
        <a:defRPr sz="2200">
          <a:solidFill>
            <a:srgbClr val="003E69"/>
          </a:solidFill>
          <a:latin typeface="Arial" charset="0"/>
        </a:defRPr>
      </a:lvl9pPr>
    </p:titleStyle>
    <p:bodyStyle>
      <a:lvl1pPr marL="171450" indent="-1714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73088" indent="-230188" algn="l" rtl="0" eaLnBrk="0" fontAlgn="base" hangingPunct="0">
        <a:spcBef>
          <a:spcPct val="20000"/>
        </a:spcBef>
        <a:spcAft>
          <a:spcPct val="0"/>
        </a:spcAft>
        <a:buClr>
          <a:schemeClr val="tx1"/>
        </a:buClr>
        <a:buFont typeface="Arial" charset="0"/>
        <a:buChar char="–"/>
        <a:defRPr sz="1600">
          <a:solidFill>
            <a:schemeClr val="tx1"/>
          </a:solidFill>
          <a:latin typeface="+mn-lt"/>
        </a:defRPr>
      </a:lvl2pPr>
      <a:lvl3pPr marL="1027113" indent="-228600" algn="l" rtl="0" eaLnBrk="0" fontAlgn="base" hangingPunct="0">
        <a:spcBef>
          <a:spcPct val="20000"/>
        </a:spcBef>
        <a:spcAft>
          <a:spcPct val="0"/>
        </a:spcAft>
        <a:buClr>
          <a:schemeClr val="tx1"/>
        </a:buClr>
        <a:defRPr sz="1400">
          <a:solidFill>
            <a:schemeClr val="tx1"/>
          </a:solidFill>
          <a:latin typeface="+mn-lt"/>
        </a:defRPr>
      </a:lvl3pPr>
      <a:lvl4pPr marL="1482725" indent="-228600" algn="l" rtl="0" eaLnBrk="0" fontAlgn="base" hangingPunct="0">
        <a:spcBef>
          <a:spcPct val="20000"/>
        </a:spcBef>
        <a:spcAft>
          <a:spcPct val="0"/>
        </a:spcAft>
        <a:buClr>
          <a:schemeClr val="tx1"/>
        </a:buClr>
        <a:defRPr sz="1400">
          <a:solidFill>
            <a:schemeClr val="tx1"/>
          </a:solidFill>
          <a:latin typeface="+mn-lt"/>
        </a:defRPr>
      </a:lvl4pPr>
      <a:lvl5pPr marL="1939925" indent="-228600" algn="l" rtl="0" eaLnBrk="0" fontAlgn="base" hangingPunct="0">
        <a:spcBef>
          <a:spcPct val="20000"/>
        </a:spcBef>
        <a:spcAft>
          <a:spcPct val="0"/>
        </a:spcAft>
        <a:buClr>
          <a:schemeClr val="tx1"/>
        </a:buClr>
        <a:defRPr sz="1200">
          <a:solidFill>
            <a:schemeClr val="tx1"/>
          </a:solidFill>
          <a:latin typeface="+mn-lt"/>
        </a:defRPr>
      </a:lvl5pPr>
      <a:lvl6pPr marL="2397125" indent="-228600" algn="l" rtl="0" eaLnBrk="0" fontAlgn="base" hangingPunct="0">
        <a:spcBef>
          <a:spcPct val="20000"/>
        </a:spcBef>
        <a:spcAft>
          <a:spcPct val="0"/>
        </a:spcAft>
        <a:buClr>
          <a:schemeClr val="tx1"/>
        </a:buClr>
        <a:defRPr sz="1200">
          <a:solidFill>
            <a:schemeClr val="tx1"/>
          </a:solidFill>
          <a:latin typeface="+mn-lt"/>
        </a:defRPr>
      </a:lvl6pPr>
      <a:lvl7pPr marL="2854325" indent="-228600" algn="l" rtl="0" eaLnBrk="0" fontAlgn="base" hangingPunct="0">
        <a:spcBef>
          <a:spcPct val="20000"/>
        </a:spcBef>
        <a:spcAft>
          <a:spcPct val="0"/>
        </a:spcAft>
        <a:buClr>
          <a:schemeClr val="tx1"/>
        </a:buClr>
        <a:defRPr sz="1200">
          <a:solidFill>
            <a:schemeClr val="tx1"/>
          </a:solidFill>
          <a:latin typeface="+mn-lt"/>
        </a:defRPr>
      </a:lvl7pPr>
      <a:lvl8pPr marL="3311525" indent="-228600" algn="l" rtl="0" eaLnBrk="0" fontAlgn="base" hangingPunct="0">
        <a:spcBef>
          <a:spcPct val="20000"/>
        </a:spcBef>
        <a:spcAft>
          <a:spcPct val="0"/>
        </a:spcAft>
        <a:buClr>
          <a:schemeClr val="tx1"/>
        </a:buClr>
        <a:defRPr sz="1200">
          <a:solidFill>
            <a:schemeClr val="tx1"/>
          </a:solidFill>
          <a:latin typeface="+mn-lt"/>
        </a:defRPr>
      </a:lvl8pPr>
      <a:lvl9pPr marL="3768725" indent="-228600" algn="l" rtl="0" eaLnBrk="0" fontAlgn="base" hangingPunct="0">
        <a:spcBef>
          <a:spcPct val="20000"/>
        </a:spcBef>
        <a:spcAft>
          <a:spcPct val="0"/>
        </a:spcAft>
        <a:buClr>
          <a:schemeClr val="tx1"/>
        </a:buCl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152400" y="611188"/>
            <a:ext cx="8766175" cy="704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152400" y="1362075"/>
            <a:ext cx="8763000" cy="4962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9" name="Line 25"/>
          <p:cNvSpPr>
            <a:spLocks noChangeShapeType="1"/>
          </p:cNvSpPr>
          <p:nvPr/>
        </p:nvSpPr>
        <p:spPr bwMode="auto">
          <a:xfrm>
            <a:off x="260350" y="549275"/>
            <a:ext cx="8620125" cy="0"/>
          </a:xfrm>
          <a:prstGeom prst="line">
            <a:avLst/>
          </a:prstGeom>
          <a:noFill/>
          <a:ln w="9525">
            <a:solidFill>
              <a:srgbClr val="000000"/>
            </a:solidFill>
            <a:round/>
            <a:headEnd/>
            <a:tailEnd/>
          </a:ln>
          <a:effectLst/>
        </p:spPr>
        <p:txBody>
          <a:bodyPr/>
          <a:lstStyle/>
          <a:p>
            <a:pPr>
              <a:defRPr/>
            </a:pPr>
            <a:endParaRPr lang="en-US" dirty="0">
              <a:solidFill>
                <a:srgbClr val="000000"/>
              </a:solidFill>
              <a:ea typeface="MS PGothic" pitchFamily="34" charset="-128"/>
            </a:endParaRPr>
          </a:p>
        </p:txBody>
      </p:sp>
      <p:sp>
        <p:nvSpPr>
          <p:cNvPr id="15" name="Rectangle 6"/>
          <p:cNvSpPr>
            <a:spLocks noChangeArrowheads="1"/>
          </p:cNvSpPr>
          <p:nvPr/>
        </p:nvSpPr>
        <p:spPr bwMode="black">
          <a:xfrm>
            <a:off x="5859463" y="6462713"/>
            <a:ext cx="3054350" cy="214312"/>
          </a:xfrm>
          <a:prstGeom prst="rect">
            <a:avLst/>
          </a:prstGeom>
          <a:noFill/>
          <a:ln w="9525">
            <a:noFill/>
            <a:miter lim="800000"/>
            <a:headEnd/>
            <a:tailEnd/>
          </a:ln>
          <a:effectLst/>
        </p:spPr>
        <p:txBody>
          <a:bodyPr lIns="92075" tIns="46038" rIns="92075" bIns="46038">
            <a:spAutoFit/>
          </a:bodyPr>
          <a:lstStyle/>
          <a:p>
            <a:pPr algn="r">
              <a:defRPr/>
            </a:pPr>
            <a:r>
              <a:rPr lang="en-US" sz="800" dirty="0">
                <a:solidFill>
                  <a:srgbClr val="FFFFFF"/>
                </a:solidFill>
                <a:ea typeface="MS PGothic" pitchFamily="34" charset="-128"/>
              </a:rPr>
              <a:t>© 2012 IBM Corporation</a:t>
            </a:r>
            <a:endParaRPr lang="en-US" dirty="0">
              <a:solidFill>
                <a:srgbClr val="FFFFFF"/>
              </a:solidFill>
              <a:ea typeface="MS PGothic" pitchFamily="34" charset="-128"/>
            </a:endParaRPr>
          </a:p>
        </p:txBody>
      </p:sp>
      <p:sp>
        <p:nvSpPr>
          <p:cNvPr id="179210" name="Text Box 10"/>
          <p:cNvSpPr txBox="1">
            <a:spLocks noChangeArrowheads="1"/>
          </p:cNvSpPr>
          <p:nvPr userDrawn="1"/>
        </p:nvSpPr>
        <p:spPr bwMode="auto">
          <a:xfrm>
            <a:off x="174625" y="227013"/>
            <a:ext cx="24701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dirty="0">
                <a:solidFill>
                  <a:srgbClr val="FFFFFF"/>
                </a:solidFill>
                <a:ea typeface="MS PGothic" pitchFamily="34" charset="-128"/>
              </a:rPr>
              <a:t>IBM Industry Solutions</a:t>
            </a:r>
          </a:p>
        </p:txBody>
      </p:sp>
      <p:pic>
        <p:nvPicPr>
          <p:cNvPr id="14343" name="Picture 42" descr="ibm_sp_lockup_western-3-02"/>
          <p:cNvPicPr>
            <a:picLocks noChangeAspect="1" noChangeArrowheads="1"/>
          </p:cNvPicPr>
          <p:nvPr userDrawn="1"/>
        </p:nvPicPr>
        <p:blipFill>
          <a:blip r:embed="rId3"/>
          <a:srcRect/>
          <a:stretch>
            <a:fillRect/>
          </a:stretch>
        </p:blipFill>
        <p:spPr bwMode="auto">
          <a:xfrm>
            <a:off x="7708900" y="49213"/>
            <a:ext cx="1444625"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1" r:id="rId1"/>
  </p:sldLayoutIdLst>
  <p:txStyles>
    <p:titleStyle>
      <a:lvl1pPr algn="l" rtl="0" eaLnBrk="0" fontAlgn="base" hangingPunct="0">
        <a:spcBef>
          <a:spcPct val="0"/>
        </a:spcBef>
        <a:spcAft>
          <a:spcPct val="0"/>
        </a:spcAft>
        <a:defRPr sz="2200">
          <a:solidFill>
            <a:srgbClr val="003E69"/>
          </a:solidFill>
          <a:latin typeface="+mj-lt"/>
          <a:ea typeface="+mj-ea"/>
          <a:cs typeface="+mj-cs"/>
        </a:defRPr>
      </a:lvl1pPr>
      <a:lvl2pPr algn="l" rtl="0" eaLnBrk="0" fontAlgn="base" hangingPunct="0">
        <a:spcBef>
          <a:spcPct val="0"/>
        </a:spcBef>
        <a:spcAft>
          <a:spcPct val="0"/>
        </a:spcAft>
        <a:defRPr sz="2200">
          <a:solidFill>
            <a:srgbClr val="003E69"/>
          </a:solidFill>
          <a:latin typeface="Arial" charset="0"/>
        </a:defRPr>
      </a:lvl2pPr>
      <a:lvl3pPr algn="l" rtl="0" eaLnBrk="0" fontAlgn="base" hangingPunct="0">
        <a:spcBef>
          <a:spcPct val="0"/>
        </a:spcBef>
        <a:spcAft>
          <a:spcPct val="0"/>
        </a:spcAft>
        <a:defRPr sz="2200">
          <a:solidFill>
            <a:srgbClr val="003E69"/>
          </a:solidFill>
          <a:latin typeface="Arial" charset="0"/>
        </a:defRPr>
      </a:lvl3pPr>
      <a:lvl4pPr algn="l" rtl="0" eaLnBrk="0" fontAlgn="base" hangingPunct="0">
        <a:spcBef>
          <a:spcPct val="0"/>
        </a:spcBef>
        <a:spcAft>
          <a:spcPct val="0"/>
        </a:spcAft>
        <a:defRPr sz="2200">
          <a:solidFill>
            <a:srgbClr val="003E69"/>
          </a:solidFill>
          <a:latin typeface="Arial" charset="0"/>
        </a:defRPr>
      </a:lvl4pPr>
      <a:lvl5pPr algn="l" rtl="0" eaLnBrk="0" fontAlgn="base" hangingPunct="0">
        <a:spcBef>
          <a:spcPct val="0"/>
        </a:spcBef>
        <a:spcAft>
          <a:spcPct val="0"/>
        </a:spcAft>
        <a:defRPr sz="2200">
          <a:solidFill>
            <a:srgbClr val="003E69"/>
          </a:solidFill>
          <a:latin typeface="Arial" charset="0"/>
        </a:defRPr>
      </a:lvl5pPr>
      <a:lvl6pPr marL="457200" algn="l" rtl="0" eaLnBrk="0" fontAlgn="base" hangingPunct="0">
        <a:spcBef>
          <a:spcPct val="0"/>
        </a:spcBef>
        <a:spcAft>
          <a:spcPct val="0"/>
        </a:spcAft>
        <a:defRPr sz="2200">
          <a:solidFill>
            <a:srgbClr val="003E69"/>
          </a:solidFill>
          <a:latin typeface="Arial" charset="0"/>
        </a:defRPr>
      </a:lvl6pPr>
      <a:lvl7pPr marL="914400" algn="l" rtl="0" eaLnBrk="0" fontAlgn="base" hangingPunct="0">
        <a:spcBef>
          <a:spcPct val="0"/>
        </a:spcBef>
        <a:spcAft>
          <a:spcPct val="0"/>
        </a:spcAft>
        <a:defRPr sz="2200">
          <a:solidFill>
            <a:srgbClr val="003E69"/>
          </a:solidFill>
          <a:latin typeface="Arial" charset="0"/>
        </a:defRPr>
      </a:lvl7pPr>
      <a:lvl8pPr marL="1371600" algn="l" rtl="0" eaLnBrk="0" fontAlgn="base" hangingPunct="0">
        <a:spcBef>
          <a:spcPct val="0"/>
        </a:spcBef>
        <a:spcAft>
          <a:spcPct val="0"/>
        </a:spcAft>
        <a:defRPr sz="2200">
          <a:solidFill>
            <a:srgbClr val="003E69"/>
          </a:solidFill>
          <a:latin typeface="Arial" charset="0"/>
        </a:defRPr>
      </a:lvl8pPr>
      <a:lvl9pPr marL="1828800" algn="l" rtl="0" eaLnBrk="0" fontAlgn="base" hangingPunct="0">
        <a:spcBef>
          <a:spcPct val="0"/>
        </a:spcBef>
        <a:spcAft>
          <a:spcPct val="0"/>
        </a:spcAft>
        <a:defRPr sz="2200">
          <a:solidFill>
            <a:srgbClr val="003E69"/>
          </a:solidFill>
          <a:latin typeface="Arial" charset="0"/>
        </a:defRPr>
      </a:lvl9pPr>
    </p:titleStyle>
    <p:bodyStyle>
      <a:lvl1pPr marL="171450" indent="-1714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73088" indent="-230188" algn="l" rtl="0" eaLnBrk="0" fontAlgn="base" hangingPunct="0">
        <a:spcBef>
          <a:spcPct val="20000"/>
        </a:spcBef>
        <a:spcAft>
          <a:spcPct val="0"/>
        </a:spcAft>
        <a:buClr>
          <a:schemeClr val="tx1"/>
        </a:buClr>
        <a:buFont typeface="Arial" charset="0"/>
        <a:buChar char="–"/>
        <a:defRPr sz="1600">
          <a:solidFill>
            <a:schemeClr val="tx1"/>
          </a:solidFill>
          <a:latin typeface="+mn-lt"/>
        </a:defRPr>
      </a:lvl2pPr>
      <a:lvl3pPr marL="1027113" indent="-228600" algn="l" rtl="0" eaLnBrk="0" fontAlgn="base" hangingPunct="0">
        <a:spcBef>
          <a:spcPct val="20000"/>
        </a:spcBef>
        <a:spcAft>
          <a:spcPct val="0"/>
        </a:spcAft>
        <a:buClr>
          <a:schemeClr val="tx1"/>
        </a:buClr>
        <a:defRPr sz="1400">
          <a:solidFill>
            <a:schemeClr val="tx1"/>
          </a:solidFill>
          <a:latin typeface="+mn-lt"/>
        </a:defRPr>
      </a:lvl3pPr>
      <a:lvl4pPr marL="1482725" indent="-228600" algn="l" rtl="0" eaLnBrk="0" fontAlgn="base" hangingPunct="0">
        <a:spcBef>
          <a:spcPct val="20000"/>
        </a:spcBef>
        <a:spcAft>
          <a:spcPct val="0"/>
        </a:spcAft>
        <a:buClr>
          <a:schemeClr val="tx1"/>
        </a:buClr>
        <a:defRPr sz="1400">
          <a:solidFill>
            <a:schemeClr val="tx1"/>
          </a:solidFill>
          <a:latin typeface="+mn-lt"/>
        </a:defRPr>
      </a:lvl4pPr>
      <a:lvl5pPr marL="1939925" indent="-228600" algn="l" rtl="0" eaLnBrk="0" fontAlgn="base" hangingPunct="0">
        <a:spcBef>
          <a:spcPct val="20000"/>
        </a:spcBef>
        <a:spcAft>
          <a:spcPct val="0"/>
        </a:spcAft>
        <a:buClr>
          <a:schemeClr val="tx1"/>
        </a:buClr>
        <a:defRPr sz="1200">
          <a:solidFill>
            <a:schemeClr val="tx1"/>
          </a:solidFill>
          <a:latin typeface="+mn-lt"/>
        </a:defRPr>
      </a:lvl5pPr>
      <a:lvl6pPr marL="2397125" indent="-228600" algn="l" rtl="0" eaLnBrk="0" fontAlgn="base" hangingPunct="0">
        <a:spcBef>
          <a:spcPct val="20000"/>
        </a:spcBef>
        <a:spcAft>
          <a:spcPct val="0"/>
        </a:spcAft>
        <a:buClr>
          <a:schemeClr val="tx1"/>
        </a:buClr>
        <a:defRPr sz="1200">
          <a:solidFill>
            <a:schemeClr val="tx1"/>
          </a:solidFill>
          <a:latin typeface="+mn-lt"/>
        </a:defRPr>
      </a:lvl6pPr>
      <a:lvl7pPr marL="2854325" indent="-228600" algn="l" rtl="0" eaLnBrk="0" fontAlgn="base" hangingPunct="0">
        <a:spcBef>
          <a:spcPct val="20000"/>
        </a:spcBef>
        <a:spcAft>
          <a:spcPct val="0"/>
        </a:spcAft>
        <a:buClr>
          <a:schemeClr val="tx1"/>
        </a:buClr>
        <a:defRPr sz="1200">
          <a:solidFill>
            <a:schemeClr val="tx1"/>
          </a:solidFill>
          <a:latin typeface="+mn-lt"/>
        </a:defRPr>
      </a:lvl7pPr>
      <a:lvl8pPr marL="3311525" indent="-228600" algn="l" rtl="0" eaLnBrk="0" fontAlgn="base" hangingPunct="0">
        <a:spcBef>
          <a:spcPct val="20000"/>
        </a:spcBef>
        <a:spcAft>
          <a:spcPct val="0"/>
        </a:spcAft>
        <a:buClr>
          <a:schemeClr val="tx1"/>
        </a:buClr>
        <a:defRPr sz="1200">
          <a:solidFill>
            <a:schemeClr val="tx1"/>
          </a:solidFill>
          <a:latin typeface="+mn-lt"/>
        </a:defRPr>
      </a:lvl8pPr>
      <a:lvl9pPr marL="3768725" indent="-228600" algn="l" rtl="0" eaLnBrk="0" fontAlgn="base" hangingPunct="0">
        <a:spcBef>
          <a:spcPct val="20000"/>
        </a:spcBef>
        <a:spcAft>
          <a:spcPct val="0"/>
        </a:spcAft>
        <a:buClr>
          <a:schemeClr val="tx1"/>
        </a:buCl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52400" y="611188"/>
            <a:ext cx="8766175" cy="704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152400" y="1362075"/>
            <a:ext cx="8763000" cy="4962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9" name="Line 25"/>
          <p:cNvSpPr>
            <a:spLocks noChangeShapeType="1"/>
          </p:cNvSpPr>
          <p:nvPr/>
        </p:nvSpPr>
        <p:spPr bwMode="auto">
          <a:xfrm>
            <a:off x="260350" y="549275"/>
            <a:ext cx="8620125" cy="0"/>
          </a:xfrm>
          <a:prstGeom prst="line">
            <a:avLst/>
          </a:prstGeom>
          <a:noFill/>
          <a:ln w="9525">
            <a:solidFill>
              <a:srgbClr val="000000"/>
            </a:solidFill>
            <a:round/>
            <a:headEnd/>
            <a:tailEnd/>
          </a:ln>
          <a:effectLst/>
        </p:spPr>
        <p:txBody>
          <a:bodyPr/>
          <a:lstStyle/>
          <a:p>
            <a:pPr>
              <a:defRPr/>
            </a:pPr>
            <a:endParaRPr lang="en-US" dirty="0">
              <a:solidFill>
                <a:srgbClr val="000000"/>
              </a:solidFill>
              <a:ea typeface="MS PGothic" pitchFamily="34" charset="-128"/>
            </a:endParaRPr>
          </a:p>
        </p:txBody>
      </p:sp>
      <p:sp>
        <p:nvSpPr>
          <p:cNvPr id="15" name="Rectangle 6"/>
          <p:cNvSpPr>
            <a:spLocks noChangeArrowheads="1"/>
          </p:cNvSpPr>
          <p:nvPr/>
        </p:nvSpPr>
        <p:spPr bwMode="black">
          <a:xfrm>
            <a:off x="5859463" y="6462713"/>
            <a:ext cx="3054350" cy="214312"/>
          </a:xfrm>
          <a:prstGeom prst="rect">
            <a:avLst/>
          </a:prstGeom>
          <a:noFill/>
          <a:ln w="9525">
            <a:noFill/>
            <a:miter lim="800000"/>
            <a:headEnd/>
            <a:tailEnd/>
          </a:ln>
          <a:effectLst/>
        </p:spPr>
        <p:txBody>
          <a:bodyPr lIns="92075" tIns="46038" rIns="92075" bIns="46038">
            <a:spAutoFit/>
          </a:bodyPr>
          <a:lstStyle/>
          <a:p>
            <a:pPr algn="r">
              <a:defRPr/>
            </a:pPr>
            <a:r>
              <a:rPr lang="en-US" sz="800" dirty="0">
                <a:solidFill>
                  <a:srgbClr val="FFFFFF"/>
                </a:solidFill>
                <a:ea typeface="MS PGothic" pitchFamily="34" charset="-128"/>
              </a:rPr>
              <a:t>© 2012 IBM Corporation</a:t>
            </a:r>
            <a:endParaRPr lang="en-US" dirty="0">
              <a:solidFill>
                <a:srgbClr val="FFFFFF"/>
              </a:solidFill>
              <a:ea typeface="MS PGothic" pitchFamily="34" charset="-128"/>
            </a:endParaRPr>
          </a:p>
        </p:txBody>
      </p:sp>
      <p:sp>
        <p:nvSpPr>
          <p:cNvPr id="179210" name="Text Box 10"/>
          <p:cNvSpPr txBox="1">
            <a:spLocks noChangeArrowheads="1"/>
          </p:cNvSpPr>
          <p:nvPr userDrawn="1"/>
        </p:nvSpPr>
        <p:spPr bwMode="auto">
          <a:xfrm>
            <a:off x="174625" y="227013"/>
            <a:ext cx="24701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dirty="0">
                <a:solidFill>
                  <a:srgbClr val="FFFFFF"/>
                </a:solidFill>
                <a:ea typeface="MS PGothic" pitchFamily="34" charset="-128"/>
              </a:rPr>
              <a:t>IBM Industry Solutions</a:t>
            </a:r>
          </a:p>
        </p:txBody>
      </p:sp>
      <p:pic>
        <p:nvPicPr>
          <p:cNvPr id="16391" name="Picture 42" descr="ibm_sp_lockup_western-3-02"/>
          <p:cNvPicPr>
            <a:picLocks noChangeAspect="1" noChangeArrowheads="1"/>
          </p:cNvPicPr>
          <p:nvPr userDrawn="1"/>
        </p:nvPicPr>
        <p:blipFill>
          <a:blip r:embed="rId3"/>
          <a:srcRect/>
          <a:stretch>
            <a:fillRect/>
          </a:stretch>
        </p:blipFill>
        <p:spPr bwMode="auto">
          <a:xfrm>
            <a:off x="7708900" y="49213"/>
            <a:ext cx="1444625"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2" r:id="rId1"/>
  </p:sldLayoutIdLst>
  <p:txStyles>
    <p:titleStyle>
      <a:lvl1pPr algn="l" rtl="0" eaLnBrk="0" fontAlgn="base" hangingPunct="0">
        <a:spcBef>
          <a:spcPct val="0"/>
        </a:spcBef>
        <a:spcAft>
          <a:spcPct val="0"/>
        </a:spcAft>
        <a:defRPr sz="2200">
          <a:solidFill>
            <a:srgbClr val="003E69"/>
          </a:solidFill>
          <a:latin typeface="+mj-lt"/>
          <a:ea typeface="+mj-ea"/>
          <a:cs typeface="+mj-cs"/>
        </a:defRPr>
      </a:lvl1pPr>
      <a:lvl2pPr algn="l" rtl="0" eaLnBrk="0" fontAlgn="base" hangingPunct="0">
        <a:spcBef>
          <a:spcPct val="0"/>
        </a:spcBef>
        <a:spcAft>
          <a:spcPct val="0"/>
        </a:spcAft>
        <a:defRPr sz="2200">
          <a:solidFill>
            <a:srgbClr val="003E69"/>
          </a:solidFill>
          <a:latin typeface="Arial" charset="0"/>
        </a:defRPr>
      </a:lvl2pPr>
      <a:lvl3pPr algn="l" rtl="0" eaLnBrk="0" fontAlgn="base" hangingPunct="0">
        <a:spcBef>
          <a:spcPct val="0"/>
        </a:spcBef>
        <a:spcAft>
          <a:spcPct val="0"/>
        </a:spcAft>
        <a:defRPr sz="2200">
          <a:solidFill>
            <a:srgbClr val="003E69"/>
          </a:solidFill>
          <a:latin typeface="Arial" charset="0"/>
        </a:defRPr>
      </a:lvl3pPr>
      <a:lvl4pPr algn="l" rtl="0" eaLnBrk="0" fontAlgn="base" hangingPunct="0">
        <a:spcBef>
          <a:spcPct val="0"/>
        </a:spcBef>
        <a:spcAft>
          <a:spcPct val="0"/>
        </a:spcAft>
        <a:defRPr sz="2200">
          <a:solidFill>
            <a:srgbClr val="003E69"/>
          </a:solidFill>
          <a:latin typeface="Arial" charset="0"/>
        </a:defRPr>
      </a:lvl4pPr>
      <a:lvl5pPr algn="l" rtl="0" eaLnBrk="0" fontAlgn="base" hangingPunct="0">
        <a:spcBef>
          <a:spcPct val="0"/>
        </a:spcBef>
        <a:spcAft>
          <a:spcPct val="0"/>
        </a:spcAft>
        <a:defRPr sz="2200">
          <a:solidFill>
            <a:srgbClr val="003E69"/>
          </a:solidFill>
          <a:latin typeface="Arial" charset="0"/>
        </a:defRPr>
      </a:lvl5pPr>
      <a:lvl6pPr marL="457200" algn="l" rtl="0" eaLnBrk="0" fontAlgn="base" hangingPunct="0">
        <a:spcBef>
          <a:spcPct val="0"/>
        </a:spcBef>
        <a:spcAft>
          <a:spcPct val="0"/>
        </a:spcAft>
        <a:defRPr sz="2200">
          <a:solidFill>
            <a:srgbClr val="003E69"/>
          </a:solidFill>
          <a:latin typeface="Arial" charset="0"/>
        </a:defRPr>
      </a:lvl6pPr>
      <a:lvl7pPr marL="914400" algn="l" rtl="0" eaLnBrk="0" fontAlgn="base" hangingPunct="0">
        <a:spcBef>
          <a:spcPct val="0"/>
        </a:spcBef>
        <a:spcAft>
          <a:spcPct val="0"/>
        </a:spcAft>
        <a:defRPr sz="2200">
          <a:solidFill>
            <a:srgbClr val="003E69"/>
          </a:solidFill>
          <a:latin typeface="Arial" charset="0"/>
        </a:defRPr>
      </a:lvl7pPr>
      <a:lvl8pPr marL="1371600" algn="l" rtl="0" eaLnBrk="0" fontAlgn="base" hangingPunct="0">
        <a:spcBef>
          <a:spcPct val="0"/>
        </a:spcBef>
        <a:spcAft>
          <a:spcPct val="0"/>
        </a:spcAft>
        <a:defRPr sz="2200">
          <a:solidFill>
            <a:srgbClr val="003E69"/>
          </a:solidFill>
          <a:latin typeface="Arial" charset="0"/>
        </a:defRPr>
      </a:lvl8pPr>
      <a:lvl9pPr marL="1828800" algn="l" rtl="0" eaLnBrk="0" fontAlgn="base" hangingPunct="0">
        <a:spcBef>
          <a:spcPct val="0"/>
        </a:spcBef>
        <a:spcAft>
          <a:spcPct val="0"/>
        </a:spcAft>
        <a:defRPr sz="2200">
          <a:solidFill>
            <a:srgbClr val="003E69"/>
          </a:solidFill>
          <a:latin typeface="Arial" charset="0"/>
        </a:defRPr>
      </a:lvl9pPr>
    </p:titleStyle>
    <p:bodyStyle>
      <a:lvl1pPr marL="171450" indent="-1714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73088" indent="-230188" algn="l" rtl="0" eaLnBrk="0" fontAlgn="base" hangingPunct="0">
        <a:spcBef>
          <a:spcPct val="20000"/>
        </a:spcBef>
        <a:spcAft>
          <a:spcPct val="0"/>
        </a:spcAft>
        <a:buClr>
          <a:schemeClr val="tx1"/>
        </a:buClr>
        <a:buFont typeface="Arial" charset="0"/>
        <a:buChar char="–"/>
        <a:defRPr sz="1600">
          <a:solidFill>
            <a:schemeClr val="tx1"/>
          </a:solidFill>
          <a:latin typeface="+mn-lt"/>
        </a:defRPr>
      </a:lvl2pPr>
      <a:lvl3pPr marL="1027113" indent="-228600" algn="l" rtl="0" eaLnBrk="0" fontAlgn="base" hangingPunct="0">
        <a:spcBef>
          <a:spcPct val="20000"/>
        </a:spcBef>
        <a:spcAft>
          <a:spcPct val="0"/>
        </a:spcAft>
        <a:buClr>
          <a:schemeClr val="tx1"/>
        </a:buClr>
        <a:defRPr sz="1400">
          <a:solidFill>
            <a:schemeClr val="tx1"/>
          </a:solidFill>
          <a:latin typeface="+mn-lt"/>
        </a:defRPr>
      </a:lvl3pPr>
      <a:lvl4pPr marL="1482725" indent="-228600" algn="l" rtl="0" eaLnBrk="0" fontAlgn="base" hangingPunct="0">
        <a:spcBef>
          <a:spcPct val="20000"/>
        </a:spcBef>
        <a:spcAft>
          <a:spcPct val="0"/>
        </a:spcAft>
        <a:buClr>
          <a:schemeClr val="tx1"/>
        </a:buClr>
        <a:defRPr sz="1400">
          <a:solidFill>
            <a:schemeClr val="tx1"/>
          </a:solidFill>
          <a:latin typeface="+mn-lt"/>
        </a:defRPr>
      </a:lvl4pPr>
      <a:lvl5pPr marL="1939925" indent="-228600" algn="l" rtl="0" eaLnBrk="0" fontAlgn="base" hangingPunct="0">
        <a:spcBef>
          <a:spcPct val="20000"/>
        </a:spcBef>
        <a:spcAft>
          <a:spcPct val="0"/>
        </a:spcAft>
        <a:buClr>
          <a:schemeClr val="tx1"/>
        </a:buClr>
        <a:defRPr sz="1200">
          <a:solidFill>
            <a:schemeClr val="tx1"/>
          </a:solidFill>
          <a:latin typeface="+mn-lt"/>
        </a:defRPr>
      </a:lvl5pPr>
      <a:lvl6pPr marL="2397125" indent="-228600" algn="l" rtl="0" eaLnBrk="0" fontAlgn="base" hangingPunct="0">
        <a:spcBef>
          <a:spcPct val="20000"/>
        </a:spcBef>
        <a:spcAft>
          <a:spcPct val="0"/>
        </a:spcAft>
        <a:buClr>
          <a:schemeClr val="tx1"/>
        </a:buClr>
        <a:defRPr sz="1200">
          <a:solidFill>
            <a:schemeClr val="tx1"/>
          </a:solidFill>
          <a:latin typeface="+mn-lt"/>
        </a:defRPr>
      </a:lvl6pPr>
      <a:lvl7pPr marL="2854325" indent="-228600" algn="l" rtl="0" eaLnBrk="0" fontAlgn="base" hangingPunct="0">
        <a:spcBef>
          <a:spcPct val="20000"/>
        </a:spcBef>
        <a:spcAft>
          <a:spcPct val="0"/>
        </a:spcAft>
        <a:buClr>
          <a:schemeClr val="tx1"/>
        </a:buClr>
        <a:defRPr sz="1200">
          <a:solidFill>
            <a:schemeClr val="tx1"/>
          </a:solidFill>
          <a:latin typeface="+mn-lt"/>
        </a:defRPr>
      </a:lvl7pPr>
      <a:lvl8pPr marL="3311525" indent="-228600" algn="l" rtl="0" eaLnBrk="0" fontAlgn="base" hangingPunct="0">
        <a:spcBef>
          <a:spcPct val="20000"/>
        </a:spcBef>
        <a:spcAft>
          <a:spcPct val="0"/>
        </a:spcAft>
        <a:buClr>
          <a:schemeClr val="tx1"/>
        </a:buClr>
        <a:defRPr sz="1200">
          <a:solidFill>
            <a:schemeClr val="tx1"/>
          </a:solidFill>
          <a:latin typeface="+mn-lt"/>
        </a:defRPr>
      </a:lvl8pPr>
      <a:lvl9pPr marL="3768725" indent="-228600" algn="l" rtl="0" eaLnBrk="0" fontAlgn="base" hangingPunct="0">
        <a:spcBef>
          <a:spcPct val="20000"/>
        </a:spcBef>
        <a:spcAft>
          <a:spcPct val="0"/>
        </a:spcAft>
        <a:buClr>
          <a:schemeClr val="tx1"/>
        </a:buCl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868DA3F-9031-4D52-A17A-8BC903DE8246}" type="slidenum">
              <a:rPr lang="en-US" sz="1200">
                <a:solidFill>
                  <a:srgbClr val="898989"/>
                </a:solidFill>
                <a:latin typeface="Calibri" pitchFamily="34" charset="0"/>
              </a:rPr>
              <a:pPr algn="r"/>
              <a:t>0</a:t>
            </a:fld>
            <a:endParaRPr lang="en-US" sz="1200">
              <a:solidFill>
                <a:srgbClr val="898989"/>
              </a:solidFill>
              <a:latin typeface="Calibri" pitchFamily="34" charset="0"/>
            </a:endParaRPr>
          </a:p>
        </p:txBody>
      </p:sp>
      <p:pic>
        <p:nvPicPr>
          <p:cNvPr id="29698" name="Picture 8" descr="2012 Banner_WORD.jpg"/>
          <p:cNvPicPr>
            <a:picLocks noChangeAspect="1"/>
          </p:cNvPicPr>
          <p:nvPr/>
        </p:nvPicPr>
        <p:blipFill>
          <a:blip r:embed="rId3"/>
          <a:srcRect/>
          <a:stretch>
            <a:fillRect/>
          </a:stretch>
        </p:blipFill>
        <p:spPr bwMode="auto">
          <a:xfrm>
            <a:off x="0" y="0"/>
            <a:ext cx="9144000" cy="1828800"/>
          </a:xfrm>
          <a:prstGeom prst="rect">
            <a:avLst/>
          </a:prstGeom>
          <a:noFill/>
          <a:ln w="9525">
            <a:noFill/>
            <a:miter lim="800000"/>
            <a:headEnd/>
            <a:tailEnd/>
          </a:ln>
        </p:spPr>
      </p:pic>
      <p:sp>
        <p:nvSpPr>
          <p:cNvPr id="29699" name="Title 5"/>
          <p:cNvSpPr>
            <a:spLocks noGrp="1"/>
          </p:cNvSpPr>
          <p:nvPr>
            <p:ph type="ctrTitle" idx="4294967295"/>
          </p:nvPr>
        </p:nvSpPr>
        <p:spPr>
          <a:xfrm>
            <a:off x="685800" y="2286000"/>
            <a:ext cx="7772400" cy="1470025"/>
          </a:xfrm>
        </p:spPr>
        <p:txBody>
          <a:bodyPr anchor="ctr"/>
          <a:lstStyle/>
          <a:p>
            <a:pPr algn="ctr"/>
            <a:r>
              <a:rPr lang="en-US" sz="2500" b="1" smtClean="0">
                <a:solidFill>
                  <a:schemeClr val="bg1"/>
                </a:solidFill>
              </a:rPr>
              <a:t>Longbeach</a:t>
            </a:r>
            <a:br>
              <a:rPr lang="en-US" sz="2500" b="1" smtClean="0">
                <a:solidFill>
                  <a:schemeClr val="bg1"/>
                </a:solidFill>
              </a:rPr>
            </a:br>
            <a:r>
              <a:rPr lang="en-US" sz="2500" b="1" smtClean="0">
                <a:solidFill>
                  <a:schemeClr val="bg1"/>
                </a:solidFill>
              </a:rPr>
              <a:t>April 11</a:t>
            </a:r>
            <a:r>
              <a:rPr lang="en-US" sz="2500" b="1" baseline="30000" smtClean="0">
                <a:solidFill>
                  <a:schemeClr val="bg1"/>
                </a:solidFill>
              </a:rPr>
              <a:t>th</a:t>
            </a:r>
            <a:r>
              <a:rPr lang="en-US" sz="2500" b="1" smtClean="0">
                <a:solidFill>
                  <a:schemeClr val="bg1"/>
                </a:solidFill>
              </a:rPr>
              <a:t> 2012</a:t>
            </a:r>
            <a:br>
              <a:rPr lang="en-US" sz="2500" b="1" smtClean="0">
                <a:solidFill>
                  <a:schemeClr val="bg1"/>
                </a:solidFill>
              </a:rPr>
            </a:br>
            <a:r>
              <a:rPr lang="en-US" sz="2500" b="1" smtClean="0">
                <a:solidFill>
                  <a:schemeClr val="bg1"/>
                </a:solidFill>
              </a:rPr>
              <a:t>Fraud Discussion</a:t>
            </a:r>
            <a:br>
              <a:rPr lang="en-US" sz="2500" b="1" smtClean="0">
                <a:solidFill>
                  <a:schemeClr val="bg1"/>
                </a:solidFill>
              </a:rPr>
            </a:br>
            <a:r>
              <a:rPr lang="en-US" sz="2500" b="1" smtClean="0">
                <a:solidFill>
                  <a:schemeClr val="bg1"/>
                </a:solidFill>
              </a:rPr>
              <a:t>Banking &amp; Financial Markets</a:t>
            </a:r>
          </a:p>
        </p:txBody>
      </p:sp>
      <p:sp>
        <p:nvSpPr>
          <p:cNvPr id="215046" name="Text Box 6"/>
          <p:cNvSpPr txBox="1">
            <a:spLocks noChangeArrowheads="1"/>
          </p:cNvSpPr>
          <p:nvPr/>
        </p:nvSpPr>
        <p:spPr bwMode="auto">
          <a:xfrm>
            <a:off x="639763" y="4427538"/>
            <a:ext cx="2914650" cy="8223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2400">
                <a:solidFill>
                  <a:schemeClr val="bg1"/>
                </a:solidFill>
              </a:rPr>
              <a:t>Michael Green</a:t>
            </a:r>
          </a:p>
          <a:p>
            <a:pPr>
              <a:defRPr/>
            </a:pPr>
            <a:r>
              <a:rPr lang="en-US" sz="2400">
                <a:solidFill>
                  <a:schemeClr val="bg1"/>
                </a:solidFill>
              </a:rPr>
              <a:t>Alan Horton-Bentley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318000" y="901700"/>
            <a:ext cx="1473200" cy="1562100"/>
            <a:chOff x="4648" y="2800"/>
            <a:chExt cx="928" cy="984"/>
          </a:xfrm>
        </p:grpSpPr>
        <p:sp>
          <p:nvSpPr>
            <p:cNvPr id="48156" name="AutoShape 3"/>
            <p:cNvSpPr>
              <a:spLocks noChangeArrowheads="1"/>
            </p:cNvSpPr>
            <p:nvPr/>
          </p:nvSpPr>
          <p:spPr bwMode="auto">
            <a:xfrm>
              <a:off x="4800" y="2800"/>
              <a:ext cx="528" cy="232"/>
            </a:xfrm>
            <a:prstGeom prst="roundRect">
              <a:avLst>
                <a:gd name="adj" fmla="val 16667"/>
              </a:avLst>
            </a:prstGeom>
            <a:solidFill>
              <a:schemeClr val="bg1"/>
            </a:solidFill>
            <a:ln w="9525">
              <a:solidFill>
                <a:schemeClr val="bg2"/>
              </a:solidFill>
              <a:round/>
              <a:headEnd/>
              <a:tailEnd/>
            </a:ln>
          </p:spPr>
          <p:txBody>
            <a:bodyPr wrap="none" anchor="ctr"/>
            <a:lstStyle/>
            <a:p>
              <a:pPr algn="ctr"/>
              <a:endParaRPr lang="en-US" sz="1200">
                <a:solidFill>
                  <a:srgbClr val="000000"/>
                </a:solidFill>
                <a:ea typeface="MS PGothic"/>
                <a:cs typeface="MS PGothic"/>
              </a:endParaRPr>
            </a:p>
            <a:p>
              <a:pPr algn="ctr"/>
              <a:r>
                <a:rPr lang="en-US" sz="1200">
                  <a:solidFill>
                    <a:srgbClr val="000000"/>
                  </a:solidFill>
                  <a:ea typeface="MS PGothic"/>
                  <a:cs typeface="MS PGothic"/>
                </a:rPr>
                <a:t>Web</a:t>
              </a:r>
            </a:p>
            <a:p>
              <a:pPr algn="ctr"/>
              <a:r>
                <a:rPr lang="en-US" sz="1200">
                  <a:solidFill>
                    <a:srgbClr val="000000"/>
                  </a:solidFill>
                  <a:ea typeface="MS PGothic"/>
                  <a:cs typeface="MS PGothic"/>
                </a:rPr>
                <a:t>Content</a:t>
              </a:r>
            </a:p>
            <a:p>
              <a:pPr algn="ctr"/>
              <a:endParaRPr lang="en-US" sz="1200">
                <a:solidFill>
                  <a:srgbClr val="000000"/>
                </a:solidFill>
                <a:ea typeface="MS PGothic"/>
                <a:cs typeface="MS PGothic"/>
              </a:endParaRPr>
            </a:p>
          </p:txBody>
        </p:sp>
        <p:sp>
          <p:nvSpPr>
            <p:cNvPr id="48157" name="AutoShape 4"/>
            <p:cNvSpPr>
              <a:spLocks noChangeArrowheads="1"/>
            </p:cNvSpPr>
            <p:nvPr/>
          </p:nvSpPr>
          <p:spPr bwMode="auto">
            <a:xfrm>
              <a:off x="4672" y="3080"/>
              <a:ext cx="848" cy="280"/>
            </a:xfrm>
            <a:prstGeom prst="roundRect">
              <a:avLst>
                <a:gd name="adj" fmla="val 16667"/>
              </a:avLst>
            </a:prstGeom>
            <a:solidFill>
              <a:schemeClr val="bg1"/>
            </a:solidFill>
            <a:ln w="9525">
              <a:solidFill>
                <a:schemeClr val="bg2"/>
              </a:solidFill>
              <a:round/>
              <a:headEnd/>
              <a:tailEnd/>
            </a:ln>
          </p:spPr>
          <p:txBody>
            <a:bodyPr wrap="none" anchor="ctr"/>
            <a:lstStyle/>
            <a:p>
              <a:pPr algn="ctr"/>
              <a:r>
                <a:rPr lang="en-US" sz="1200">
                  <a:solidFill>
                    <a:srgbClr val="000000"/>
                  </a:solidFill>
                  <a:ea typeface="MS PGothic"/>
                  <a:cs typeface="MS PGothic"/>
                </a:rPr>
                <a:t>Social Media</a:t>
              </a:r>
            </a:p>
            <a:p>
              <a:pPr algn="ctr"/>
              <a:r>
                <a:rPr lang="en-US" sz="1200">
                  <a:solidFill>
                    <a:srgbClr val="000000"/>
                  </a:solidFill>
                  <a:ea typeface="MS PGothic"/>
                  <a:cs typeface="MS PGothic"/>
                </a:rPr>
                <a:t>Sites</a:t>
              </a:r>
            </a:p>
          </p:txBody>
        </p:sp>
        <p:sp>
          <p:nvSpPr>
            <p:cNvPr id="48158" name="AutoShape 5"/>
            <p:cNvSpPr>
              <a:spLocks noChangeArrowheads="1"/>
            </p:cNvSpPr>
            <p:nvPr/>
          </p:nvSpPr>
          <p:spPr bwMode="auto">
            <a:xfrm>
              <a:off x="4648" y="3408"/>
              <a:ext cx="928" cy="376"/>
            </a:xfrm>
            <a:prstGeom prst="roundRect">
              <a:avLst>
                <a:gd name="adj" fmla="val 16667"/>
              </a:avLst>
            </a:prstGeom>
            <a:solidFill>
              <a:schemeClr val="bg1"/>
            </a:solidFill>
            <a:ln w="9525">
              <a:solidFill>
                <a:schemeClr val="bg2"/>
              </a:solidFill>
              <a:round/>
              <a:headEnd/>
              <a:tailEnd/>
            </a:ln>
          </p:spPr>
          <p:txBody>
            <a:bodyPr wrap="none" anchor="ctr"/>
            <a:lstStyle/>
            <a:p>
              <a:pPr algn="ctr"/>
              <a:r>
                <a:rPr lang="en-US" sz="1200">
                  <a:solidFill>
                    <a:srgbClr val="000000"/>
                  </a:solidFill>
                  <a:ea typeface="MS PGothic"/>
                  <a:cs typeface="MS PGothic"/>
                </a:rPr>
                <a:t>Third parties  </a:t>
              </a:r>
            </a:p>
            <a:p>
              <a:pPr algn="ctr"/>
              <a:r>
                <a:rPr lang="en-US" sz="1200">
                  <a:solidFill>
                    <a:srgbClr val="000000"/>
                  </a:solidFill>
                  <a:ea typeface="MS PGothic"/>
                  <a:cs typeface="MS PGothic"/>
                </a:rPr>
                <a:t>credit reporting</a:t>
              </a:r>
            </a:p>
          </p:txBody>
        </p:sp>
      </p:grpSp>
      <p:sp>
        <p:nvSpPr>
          <p:cNvPr id="48130" name="Rectangle 6"/>
          <p:cNvSpPr>
            <a:spLocks noGrp="1" noChangeArrowheads="1"/>
          </p:cNvSpPr>
          <p:nvPr>
            <p:ph type="title"/>
          </p:nvPr>
        </p:nvSpPr>
        <p:spPr>
          <a:xfrm>
            <a:off x="152400" y="522288"/>
            <a:ext cx="8766175" cy="704850"/>
          </a:xfrm>
        </p:spPr>
        <p:txBody>
          <a:bodyPr/>
          <a:lstStyle/>
          <a:p>
            <a:r>
              <a:rPr lang="en-US" sz="2400" b="1" smtClean="0">
                <a:solidFill>
                  <a:srgbClr val="7889FB"/>
                </a:solidFill>
              </a:rPr>
              <a:t>Connecting the dots?</a:t>
            </a:r>
          </a:p>
        </p:txBody>
      </p:sp>
      <p:grpSp>
        <p:nvGrpSpPr>
          <p:cNvPr id="3" name="Group 7"/>
          <p:cNvGrpSpPr>
            <a:grpSpLocks/>
          </p:cNvGrpSpPr>
          <p:nvPr/>
        </p:nvGrpSpPr>
        <p:grpSpPr bwMode="auto">
          <a:xfrm>
            <a:off x="2611438" y="1630363"/>
            <a:ext cx="2476500" cy="3144837"/>
            <a:chOff x="1645" y="1027"/>
            <a:chExt cx="1560" cy="1981"/>
          </a:xfrm>
        </p:grpSpPr>
        <p:grpSp>
          <p:nvGrpSpPr>
            <p:cNvPr id="48151" name="Group 8"/>
            <p:cNvGrpSpPr>
              <a:grpSpLocks/>
            </p:cNvGrpSpPr>
            <p:nvPr/>
          </p:nvGrpSpPr>
          <p:grpSpPr bwMode="auto">
            <a:xfrm>
              <a:off x="2079" y="1027"/>
              <a:ext cx="567" cy="963"/>
              <a:chOff x="2310" y="3385"/>
              <a:chExt cx="567" cy="963"/>
            </a:xfrm>
          </p:grpSpPr>
          <p:pic>
            <p:nvPicPr>
              <p:cNvPr id="48153" name="Picture 10" descr="Blue Db"/>
              <p:cNvPicPr>
                <a:picLocks noChangeAspect="1" noChangeArrowheads="1"/>
              </p:cNvPicPr>
              <p:nvPr/>
            </p:nvPicPr>
            <p:blipFill>
              <a:blip r:embed="rId3"/>
              <a:srcRect/>
              <a:stretch>
                <a:fillRect/>
              </a:stretch>
            </p:blipFill>
            <p:spPr bwMode="auto">
              <a:xfrm>
                <a:off x="2310" y="3385"/>
                <a:ext cx="375" cy="771"/>
              </a:xfrm>
              <a:prstGeom prst="rect">
                <a:avLst/>
              </a:prstGeom>
              <a:noFill/>
              <a:ln w="9525">
                <a:solidFill>
                  <a:schemeClr val="bg2"/>
                </a:solidFill>
                <a:miter lim="800000"/>
                <a:headEnd/>
                <a:tailEnd/>
              </a:ln>
            </p:spPr>
          </p:pic>
          <p:pic>
            <p:nvPicPr>
              <p:cNvPr id="48154" name="Picture 10" descr="Blue Db"/>
              <p:cNvPicPr>
                <a:picLocks noChangeAspect="1" noChangeArrowheads="1"/>
              </p:cNvPicPr>
              <p:nvPr/>
            </p:nvPicPr>
            <p:blipFill>
              <a:blip r:embed="rId3"/>
              <a:srcRect/>
              <a:stretch>
                <a:fillRect/>
              </a:stretch>
            </p:blipFill>
            <p:spPr bwMode="auto">
              <a:xfrm>
                <a:off x="2406" y="3481"/>
                <a:ext cx="375" cy="771"/>
              </a:xfrm>
              <a:prstGeom prst="rect">
                <a:avLst/>
              </a:prstGeom>
              <a:noFill/>
              <a:ln w="9525">
                <a:solidFill>
                  <a:schemeClr val="bg2"/>
                </a:solidFill>
                <a:miter lim="800000"/>
                <a:headEnd/>
                <a:tailEnd/>
              </a:ln>
            </p:spPr>
          </p:pic>
          <p:pic>
            <p:nvPicPr>
              <p:cNvPr id="48155" name="Picture 10" descr="Blue Db"/>
              <p:cNvPicPr>
                <a:picLocks noChangeAspect="1" noChangeArrowheads="1"/>
              </p:cNvPicPr>
              <p:nvPr/>
            </p:nvPicPr>
            <p:blipFill>
              <a:blip r:embed="rId3"/>
              <a:srcRect/>
              <a:stretch>
                <a:fillRect/>
              </a:stretch>
            </p:blipFill>
            <p:spPr bwMode="auto">
              <a:xfrm>
                <a:off x="2502" y="3577"/>
                <a:ext cx="375" cy="771"/>
              </a:xfrm>
              <a:prstGeom prst="rect">
                <a:avLst/>
              </a:prstGeom>
              <a:noFill/>
              <a:ln w="9525">
                <a:solidFill>
                  <a:schemeClr val="bg2"/>
                </a:solidFill>
                <a:miter lim="800000"/>
                <a:headEnd/>
                <a:tailEnd/>
              </a:ln>
            </p:spPr>
          </p:pic>
        </p:grpSp>
        <p:sp>
          <p:nvSpPr>
            <p:cNvPr id="237580" name="AutoShape 12"/>
            <p:cNvSpPr>
              <a:spLocks noChangeArrowheads="1"/>
            </p:cNvSpPr>
            <p:nvPr/>
          </p:nvSpPr>
          <p:spPr bwMode="auto">
            <a:xfrm>
              <a:off x="1645" y="1784"/>
              <a:ext cx="1560" cy="1224"/>
            </a:xfrm>
            <a:prstGeom prst="roundRect">
              <a:avLst>
                <a:gd name="adj" fmla="val 16667"/>
              </a:avLst>
            </a:prstGeom>
            <a:solidFill>
              <a:schemeClr val="bg1"/>
            </a:solidFill>
            <a:ln w="9525">
              <a:solidFill>
                <a:schemeClr val="bg2"/>
              </a:solidFill>
              <a:round/>
              <a:headEnd/>
              <a:tailEnd/>
            </a:ln>
            <a:effectLst>
              <a:prstShdw prst="shdw17" dist="17961" dir="2700000">
                <a:schemeClr val="bg2">
                  <a:gamma/>
                  <a:shade val="60000"/>
                  <a:invGamma/>
                </a:schemeClr>
              </a:prstShdw>
            </a:effectLst>
          </p:spPr>
          <p:txBody>
            <a:bodyPr wrap="none" anchor="ctr"/>
            <a:lstStyle/>
            <a:p>
              <a:pPr>
                <a:defRPr/>
              </a:pPr>
              <a:r>
                <a:rPr lang="en-US" sz="1200" b="1" dirty="0">
                  <a:solidFill>
                    <a:srgbClr val="000000"/>
                  </a:solidFill>
                  <a:ea typeface="MS PGothic" pitchFamily="34" charset="-128"/>
                </a:rPr>
                <a:t>Structured and unstructured </a:t>
              </a:r>
            </a:p>
            <a:p>
              <a:pPr>
                <a:defRPr/>
              </a:pPr>
              <a:r>
                <a:rPr lang="en-US" sz="1200" b="1" dirty="0">
                  <a:solidFill>
                    <a:srgbClr val="000000"/>
                  </a:solidFill>
                  <a:ea typeface="MS PGothic" pitchFamily="34" charset="-128"/>
                </a:rPr>
                <a:t>content – customer information</a:t>
              </a:r>
            </a:p>
            <a:p>
              <a:pPr>
                <a:buFontTx/>
                <a:buChar char="•"/>
                <a:defRPr/>
              </a:pPr>
              <a:r>
                <a:rPr lang="en-US" sz="1200" dirty="0">
                  <a:solidFill>
                    <a:srgbClr val="000000"/>
                  </a:solidFill>
                  <a:ea typeface="MS PGothic" pitchFamily="34" charset="-128"/>
                </a:rPr>
                <a:t> E-mails</a:t>
              </a:r>
            </a:p>
            <a:p>
              <a:pPr>
                <a:buFontTx/>
                <a:buChar char="•"/>
                <a:defRPr/>
              </a:pPr>
              <a:r>
                <a:rPr lang="en-US" sz="1200" dirty="0">
                  <a:solidFill>
                    <a:srgbClr val="000000"/>
                  </a:solidFill>
                  <a:ea typeface="MS PGothic" pitchFamily="34" charset="-128"/>
                </a:rPr>
                <a:t> Correspondence</a:t>
              </a:r>
            </a:p>
            <a:p>
              <a:pPr>
                <a:buFontTx/>
                <a:buChar char="•"/>
                <a:defRPr/>
              </a:pPr>
              <a:r>
                <a:rPr lang="en-US" sz="1200" dirty="0">
                  <a:solidFill>
                    <a:srgbClr val="000000"/>
                  </a:solidFill>
                  <a:ea typeface="MS PGothic" pitchFamily="34" charset="-128"/>
                </a:rPr>
                <a:t> Fax</a:t>
              </a:r>
            </a:p>
            <a:p>
              <a:pPr>
                <a:buFontTx/>
                <a:buChar char="•"/>
                <a:defRPr/>
              </a:pPr>
              <a:r>
                <a:rPr lang="en-US" sz="1200" dirty="0">
                  <a:solidFill>
                    <a:srgbClr val="000000"/>
                  </a:solidFill>
                  <a:ea typeface="MS PGothic" pitchFamily="34" charset="-128"/>
                </a:rPr>
                <a:t> Video</a:t>
              </a:r>
            </a:p>
            <a:p>
              <a:pPr>
                <a:buFontTx/>
                <a:buChar char="•"/>
                <a:defRPr/>
              </a:pPr>
              <a:r>
                <a:rPr lang="en-US" sz="1200" dirty="0">
                  <a:solidFill>
                    <a:srgbClr val="000000"/>
                  </a:solidFill>
                  <a:ea typeface="MS PGothic" pitchFamily="34" charset="-128"/>
                </a:rPr>
                <a:t> Voice</a:t>
              </a:r>
            </a:p>
            <a:p>
              <a:pPr>
                <a:buFontTx/>
                <a:buChar char="•"/>
                <a:defRPr/>
              </a:pPr>
              <a:r>
                <a:rPr lang="en-US" sz="1200" dirty="0">
                  <a:solidFill>
                    <a:srgbClr val="000000"/>
                  </a:solidFill>
                  <a:ea typeface="MS PGothic" pitchFamily="34" charset="-128"/>
                </a:rPr>
                <a:t> Photos</a:t>
              </a:r>
            </a:p>
            <a:p>
              <a:pPr>
                <a:buFontTx/>
                <a:buChar char="•"/>
                <a:defRPr/>
              </a:pPr>
              <a:r>
                <a:rPr lang="en-US" sz="1200" dirty="0">
                  <a:solidFill>
                    <a:srgbClr val="000000"/>
                  </a:solidFill>
                  <a:ea typeface="MS PGothic" pitchFamily="34" charset="-128"/>
                </a:rPr>
                <a:t> Biometrics</a:t>
              </a:r>
            </a:p>
          </p:txBody>
        </p:sp>
      </p:grpSp>
      <p:grpSp>
        <p:nvGrpSpPr>
          <p:cNvPr id="5" name="Group 13"/>
          <p:cNvGrpSpPr>
            <a:grpSpLocks/>
          </p:cNvGrpSpPr>
          <p:nvPr/>
        </p:nvGrpSpPr>
        <p:grpSpPr bwMode="auto">
          <a:xfrm>
            <a:off x="433388" y="1762125"/>
            <a:ext cx="1927225" cy="4286250"/>
            <a:chOff x="273" y="1110"/>
            <a:chExt cx="1214" cy="2700"/>
          </a:xfrm>
        </p:grpSpPr>
        <p:sp>
          <p:nvSpPr>
            <p:cNvPr id="237582" name="AutoShape 14"/>
            <p:cNvSpPr>
              <a:spLocks noChangeArrowheads="1"/>
            </p:cNvSpPr>
            <p:nvPr/>
          </p:nvSpPr>
          <p:spPr bwMode="auto">
            <a:xfrm>
              <a:off x="273" y="1835"/>
              <a:ext cx="1214" cy="1975"/>
            </a:xfrm>
            <a:prstGeom prst="roundRect">
              <a:avLst>
                <a:gd name="adj" fmla="val 16667"/>
              </a:avLst>
            </a:prstGeom>
            <a:solidFill>
              <a:schemeClr val="bg1"/>
            </a:solidFill>
            <a:ln w="9525">
              <a:solidFill>
                <a:schemeClr val="bg2"/>
              </a:solidFill>
              <a:round/>
              <a:headEnd/>
              <a:tailEnd/>
            </a:ln>
            <a:effectLst>
              <a:prstShdw prst="shdw17" dist="17961" dir="2700000">
                <a:schemeClr val="bg2">
                  <a:gamma/>
                  <a:shade val="60000"/>
                  <a:invGamma/>
                </a:schemeClr>
              </a:prstShdw>
            </a:effectLst>
          </p:spPr>
          <p:txBody>
            <a:bodyPr wrap="none" anchor="ctr"/>
            <a:lstStyle/>
            <a:p>
              <a:pPr>
                <a:defRPr/>
              </a:pPr>
              <a:r>
                <a:rPr lang="en-US" sz="1200" b="1" dirty="0">
                  <a:solidFill>
                    <a:srgbClr val="000000"/>
                  </a:solidFill>
                  <a:ea typeface="MS PGothic" pitchFamily="34" charset="-128"/>
                </a:rPr>
                <a:t>Retail  High Volume </a:t>
              </a:r>
            </a:p>
            <a:p>
              <a:pPr>
                <a:defRPr/>
              </a:pPr>
              <a:r>
                <a:rPr lang="en-US" sz="1200" b="1" dirty="0">
                  <a:solidFill>
                    <a:srgbClr val="000000"/>
                  </a:solidFill>
                  <a:ea typeface="MS PGothic" pitchFamily="34" charset="-128"/>
                </a:rPr>
                <a:t>Surveillance of </a:t>
              </a:r>
            </a:p>
            <a:p>
              <a:pPr>
                <a:defRPr/>
              </a:pPr>
              <a:r>
                <a:rPr lang="en-US" sz="1200" b="1" dirty="0">
                  <a:solidFill>
                    <a:srgbClr val="000000"/>
                  </a:solidFill>
                  <a:ea typeface="MS PGothic" pitchFamily="34" charset="-128"/>
                </a:rPr>
                <a:t>transactional data</a:t>
              </a:r>
            </a:p>
            <a:p>
              <a:pPr>
                <a:buFontTx/>
                <a:buChar char="•"/>
                <a:defRPr/>
              </a:pPr>
              <a:r>
                <a:rPr lang="en-US" sz="1200" dirty="0">
                  <a:solidFill>
                    <a:srgbClr val="000000"/>
                  </a:solidFill>
                  <a:ea typeface="MS PGothic" pitchFamily="34" charset="-128"/>
                </a:rPr>
                <a:t> Checking</a:t>
              </a:r>
            </a:p>
            <a:p>
              <a:pPr>
                <a:buFontTx/>
                <a:buChar char="•"/>
                <a:defRPr/>
              </a:pPr>
              <a:r>
                <a:rPr lang="en-US" sz="1200" dirty="0">
                  <a:solidFill>
                    <a:srgbClr val="000000"/>
                  </a:solidFill>
                  <a:ea typeface="MS PGothic" pitchFamily="34" charset="-128"/>
                </a:rPr>
                <a:t> Card</a:t>
              </a:r>
            </a:p>
            <a:p>
              <a:pPr>
                <a:buFontTx/>
                <a:buChar char="•"/>
                <a:defRPr/>
              </a:pPr>
              <a:r>
                <a:rPr lang="en-US" sz="1200" dirty="0">
                  <a:solidFill>
                    <a:srgbClr val="000000"/>
                  </a:solidFill>
                  <a:ea typeface="MS PGothic" pitchFamily="34" charset="-128"/>
                </a:rPr>
                <a:t> ATM</a:t>
              </a:r>
            </a:p>
            <a:p>
              <a:pPr>
                <a:buFontTx/>
                <a:buChar char="•"/>
                <a:defRPr/>
              </a:pPr>
              <a:r>
                <a:rPr lang="en-US" sz="1200" dirty="0">
                  <a:solidFill>
                    <a:srgbClr val="000000"/>
                  </a:solidFill>
                  <a:ea typeface="MS PGothic" pitchFamily="34" charset="-128"/>
                </a:rPr>
                <a:t> Funds Transfer</a:t>
              </a:r>
            </a:p>
            <a:p>
              <a:pPr>
                <a:buFontTx/>
                <a:buChar char="•"/>
                <a:defRPr/>
              </a:pPr>
              <a:r>
                <a:rPr lang="en-US" sz="1200" dirty="0">
                  <a:solidFill>
                    <a:srgbClr val="000000"/>
                  </a:solidFill>
                  <a:ea typeface="MS PGothic" pitchFamily="34" charset="-128"/>
                </a:rPr>
                <a:t> lending</a:t>
              </a:r>
            </a:p>
            <a:p>
              <a:pPr>
                <a:buFontTx/>
                <a:buChar char="•"/>
                <a:defRPr/>
              </a:pPr>
              <a:r>
                <a:rPr lang="en-US" sz="1200" dirty="0">
                  <a:solidFill>
                    <a:srgbClr val="000000"/>
                  </a:solidFill>
                  <a:ea typeface="MS PGothic" pitchFamily="34" charset="-128"/>
                </a:rPr>
                <a:t> Trust</a:t>
              </a:r>
            </a:p>
            <a:p>
              <a:pPr>
                <a:buFontTx/>
                <a:buChar char="•"/>
                <a:defRPr/>
              </a:pPr>
              <a:r>
                <a:rPr lang="en-US" sz="1200" dirty="0">
                  <a:solidFill>
                    <a:srgbClr val="000000"/>
                  </a:solidFill>
                  <a:ea typeface="MS PGothic" pitchFamily="34" charset="-128"/>
                </a:rPr>
                <a:t> Bonds</a:t>
              </a:r>
            </a:p>
            <a:p>
              <a:pPr>
                <a:buFontTx/>
                <a:buChar char="•"/>
                <a:defRPr/>
              </a:pPr>
              <a:r>
                <a:rPr lang="en-US" sz="1200" dirty="0">
                  <a:solidFill>
                    <a:srgbClr val="000000"/>
                  </a:solidFill>
                  <a:ea typeface="MS PGothic" pitchFamily="34" charset="-128"/>
                </a:rPr>
                <a:t> 401K </a:t>
              </a:r>
            </a:p>
            <a:p>
              <a:pPr>
                <a:buFontTx/>
                <a:buChar char="•"/>
                <a:defRPr/>
              </a:pPr>
              <a:r>
                <a:rPr lang="en-US" sz="1200" dirty="0">
                  <a:solidFill>
                    <a:srgbClr val="000000"/>
                  </a:solidFill>
                  <a:ea typeface="MS PGothic" pitchFamily="34" charset="-128"/>
                </a:rPr>
                <a:t> Investments</a:t>
              </a:r>
              <a:r>
                <a:rPr lang="en-US" dirty="0">
                  <a:solidFill>
                    <a:srgbClr val="000000"/>
                  </a:solidFill>
                  <a:ea typeface="MS PGothic" pitchFamily="34" charset="-128"/>
                </a:rPr>
                <a:t>  </a:t>
              </a:r>
            </a:p>
          </p:txBody>
        </p:sp>
        <p:grpSp>
          <p:nvGrpSpPr>
            <p:cNvPr id="48147" name="Group 15"/>
            <p:cNvGrpSpPr>
              <a:grpSpLocks/>
            </p:cNvGrpSpPr>
            <p:nvPr/>
          </p:nvGrpSpPr>
          <p:grpSpPr bwMode="auto">
            <a:xfrm>
              <a:off x="429" y="1110"/>
              <a:ext cx="567" cy="963"/>
              <a:chOff x="2310" y="3385"/>
              <a:chExt cx="567" cy="963"/>
            </a:xfrm>
          </p:grpSpPr>
          <p:pic>
            <p:nvPicPr>
              <p:cNvPr id="48148" name="Picture 10" descr="Blue Db"/>
              <p:cNvPicPr>
                <a:picLocks noChangeAspect="1" noChangeArrowheads="1"/>
              </p:cNvPicPr>
              <p:nvPr/>
            </p:nvPicPr>
            <p:blipFill>
              <a:blip r:embed="rId3"/>
              <a:srcRect/>
              <a:stretch>
                <a:fillRect/>
              </a:stretch>
            </p:blipFill>
            <p:spPr bwMode="auto">
              <a:xfrm>
                <a:off x="2310" y="3385"/>
                <a:ext cx="375" cy="771"/>
              </a:xfrm>
              <a:prstGeom prst="rect">
                <a:avLst/>
              </a:prstGeom>
              <a:noFill/>
              <a:ln w="9525">
                <a:solidFill>
                  <a:schemeClr val="bg2"/>
                </a:solidFill>
                <a:miter lim="800000"/>
                <a:headEnd/>
                <a:tailEnd/>
              </a:ln>
            </p:spPr>
          </p:pic>
          <p:pic>
            <p:nvPicPr>
              <p:cNvPr id="48149" name="Picture 10" descr="Blue Db"/>
              <p:cNvPicPr>
                <a:picLocks noChangeAspect="1" noChangeArrowheads="1"/>
              </p:cNvPicPr>
              <p:nvPr/>
            </p:nvPicPr>
            <p:blipFill>
              <a:blip r:embed="rId3"/>
              <a:srcRect/>
              <a:stretch>
                <a:fillRect/>
              </a:stretch>
            </p:blipFill>
            <p:spPr bwMode="auto">
              <a:xfrm>
                <a:off x="2406" y="3481"/>
                <a:ext cx="375" cy="771"/>
              </a:xfrm>
              <a:prstGeom prst="rect">
                <a:avLst/>
              </a:prstGeom>
              <a:noFill/>
              <a:ln w="9525">
                <a:solidFill>
                  <a:schemeClr val="bg2"/>
                </a:solidFill>
                <a:miter lim="800000"/>
                <a:headEnd/>
                <a:tailEnd/>
              </a:ln>
            </p:spPr>
          </p:pic>
          <p:pic>
            <p:nvPicPr>
              <p:cNvPr id="48150" name="Picture 10" descr="Blue Db"/>
              <p:cNvPicPr>
                <a:picLocks noChangeAspect="1" noChangeArrowheads="1"/>
              </p:cNvPicPr>
              <p:nvPr/>
            </p:nvPicPr>
            <p:blipFill>
              <a:blip r:embed="rId3"/>
              <a:srcRect/>
              <a:stretch>
                <a:fillRect/>
              </a:stretch>
            </p:blipFill>
            <p:spPr bwMode="auto">
              <a:xfrm>
                <a:off x="2502" y="3577"/>
                <a:ext cx="375" cy="771"/>
              </a:xfrm>
              <a:prstGeom prst="rect">
                <a:avLst/>
              </a:prstGeom>
              <a:noFill/>
              <a:ln w="9525">
                <a:solidFill>
                  <a:schemeClr val="bg2"/>
                </a:solidFill>
                <a:miter lim="800000"/>
                <a:headEnd/>
                <a:tailEnd/>
              </a:ln>
            </p:spPr>
          </p:pic>
        </p:grpSp>
      </p:grpSp>
      <p:grpSp>
        <p:nvGrpSpPr>
          <p:cNvPr id="7" name="Group 19"/>
          <p:cNvGrpSpPr>
            <a:grpSpLocks/>
          </p:cNvGrpSpPr>
          <p:nvPr/>
        </p:nvGrpSpPr>
        <p:grpSpPr bwMode="auto">
          <a:xfrm>
            <a:off x="1506538" y="955675"/>
            <a:ext cx="7853362" cy="4910138"/>
            <a:chOff x="813" y="602"/>
            <a:chExt cx="4947" cy="3093"/>
          </a:xfrm>
        </p:grpSpPr>
        <p:sp>
          <p:nvSpPr>
            <p:cNvPr id="48143" name="AutoShape 20"/>
            <p:cNvSpPr>
              <a:spLocks noChangeArrowheads="1"/>
            </p:cNvSpPr>
            <p:nvPr/>
          </p:nvSpPr>
          <p:spPr bwMode="auto">
            <a:xfrm>
              <a:off x="813" y="657"/>
              <a:ext cx="1379" cy="460"/>
            </a:xfrm>
            <a:prstGeom prst="wedgeRoundRectCallout">
              <a:avLst>
                <a:gd name="adj1" fmla="val -43329"/>
                <a:gd name="adj2" fmla="val 197176"/>
                <a:gd name="adj3" fmla="val 16667"/>
              </a:avLst>
            </a:prstGeom>
            <a:solidFill>
              <a:srgbClr val="DDDDDD"/>
            </a:solidFill>
            <a:ln w="9525">
              <a:noFill/>
              <a:miter lim="800000"/>
              <a:headEnd/>
              <a:tailEnd/>
            </a:ln>
            <a:effectLst>
              <a:prstShdw prst="shdw17" dist="17961" dir="2700000">
                <a:srgbClr val="858585"/>
              </a:prstShdw>
            </a:effectLst>
          </p:spPr>
          <p:txBody>
            <a:bodyPr/>
            <a:lstStyle/>
            <a:p>
              <a:pPr algn="ctr"/>
              <a:r>
                <a:rPr lang="en-US" sz="1400">
                  <a:solidFill>
                    <a:srgbClr val="000000"/>
                  </a:solidFill>
                  <a:ea typeface="MS PGothic"/>
                  <a:cs typeface="MS PGothic"/>
                </a:rPr>
                <a:t>All have surveillance </a:t>
              </a:r>
            </a:p>
            <a:p>
              <a:pPr algn="ctr"/>
              <a:r>
                <a:rPr lang="en-US" sz="1400">
                  <a:solidFill>
                    <a:srgbClr val="000000"/>
                  </a:solidFill>
                  <a:ea typeface="MS PGothic"/>
                  <a:cs typeface="MS PGothic"/>
                </a:rPr>
                <a:t>output</a:t>
              </a:r>
            </a:p>
          </p:txBody>
        </p:sp>
        <p:sp>
          <p:nvSpPr>
            <p:cNvPr id="48144" name="AutoShape 21"/>
            <p:cNvSpPr>
              <a:spLocks noChangeArrowheads="1"/>
            </p:cNvSpPr>
            <p:nvPr/>
          </p:nvSpPr>
          <p:spPr bwMode="auto">
            <a:xfrm>
              <a:off x="2248" y="3176"/>
              <a:ext cx="2049" cy="519"/>
            </a:xfrm>
            <a:prstGeom prst="wedgeRoundRectCallout">
              <a:avLst>
                <a:gd name="adj1" fmla="val -62398"/>
                <a:gd name="adj2" fmla="val -85069"/>
                <a:gd name="adj3" fmla="val 16667"/>
              </a:avLst>
            </a:prstGeom>
            <a:solidFill>
              <a:srgbClr val="DDDDDD"/>
            </a:solidFill>
            <a:ln w="3175">
              <a:noFill/>
              <a:miter lim="800000"/>
              <a:headEnd/>
              <a:tailEnd/>
            </a:ln>
            <a:effectLst>
              <a:prstShdw prst="shdw17" dist="17961" dir="2700000">
                <a:srgbClr val="858585"/>
              </a:prstShdw>
            </a:effectLst>
          </p:spPr>
          <p:txBody>
            <a:bodyPr/>
            <a:lstStyle/>
            <a:p>
              <a:r>
                <a:rPr lang="en-US" sz="1400">
                  <a:solidFill>
                    <a:srgbClr val="000000"/>
                  </a:solidFill>
                  <a:ea typeface="MS PGothic"/>
                  <a:cs typeface="MS PGothic"/>
                </a:rPr>
                <a:t>Capture, data governance &amp; quality consolidation, search, discover &amp; analytics</a:t>
              </a:r>
            </a:p>
          </p:txBody>
        </p:sp>
        <p:sp>
          <p:nvSpPr>
            <p:cNvPr id="48145" name="AutoShape 22"/>
            <p:cNvSpPr>
              <a:spLocks noChangeArrowheads="1"/>
            </p:cNvSpPr>
            <p:nvPr/>
          </p:nvSpPr>
          <p:spPr bwMode="auto">
            <a:xfrm>
              <a:off x="3903" y="602"/>
              <a:ext cx="1857" cy="608"/>
            </a:xfrm>
            <a:prstGeom prst="wedgeRoundRectCallout">
              <a:avLst>
                <a:gd name="adj1" fmla="val 16773"/>
                <a:gd name="adj2" fmla="val 228782"/>
                <a:gd name="adj3" fmla="val 16667"/>
              </a:avLst>
            </a:prstGeom>
            <a:solidFill>
              <a:srgbClr val="DDDDDD"/>
            </a:solidFill>
            <a:ln w="9525">
              <a:noFill/>
              <a:miter lim="800000"/>
              <a:headEnd/>
              <a:tailEnd/>
            </a:ln>
            <a:effectLst>
              <a:prstShdw prst="shdw17" dist="17961" dir="2700000">
                <a:srgbClr val="858585"/>
              </a:prstShdw>
            </a:effectLst>
          </p:spPr>
          <p:txBody>
            <a:bodyPr/>
            <a:lstStyle/>
            <a:p>
              <a:pPr algn="ctr"/>
              <a:r>
                <a:rPr lang="en-US" sz="1400">
                  <a:solidFill>
                    <a:srgbClr val="000000"/>
                  </a:solidFill>
                  <a:ea typeface="MS PGothic"/>
                  <a:cs typeface="MS PGothic"/>
                </a:rPr>
                <a:t>Content analytics - look for patterns, connect the dots</a:t>
              </a:r>
            </a:p>
            <a:p>
              <a:pPr algn="ctr"/>
              <a:r>
                <a:rPr lang="en-US" sz="1400">
                  <a:solidFill>
                    <a:srgbClr val="000000"/>
                  </a:solidFill>
                  <a:ea typeface="MS PGothic"/>
                  <a:cs typeface="MS PGothic"/>
                </a:rPr>
                <a:t>“complete view of the customer”</a:t>
              </a:r>
              <a:r>
                <a:rPr lang="en-US">
                  <a:solidFill>
                    <a:srgbClr val="000000"/>
                  </a:solidFill>
                  <a:ea typeface="MS PGothic"/>
                  <a:cs typeface="MS PGothic"/>
                </a:rPr>
                <a:t> </a:t>
              </a:r>
            </a:p>
          </p:txBody>
        </p:sp>
      </p:grpSp>
      <p:grpSp>
        <p:nvGrpSpPr>
          <p:cNvPr id="8" name="Group 23"/>
          <p:cNvGrpSpPr>
            <a:grpSpLocks/>
          </p:cNvGrpSpPr>
          <p:nvPr/>
        </p:nvGrpSpPr>
        <p:grpSpPr bwMode="auto">
          <a:xfrm>
            <a:off x="5499100" y="2484438"/>
            <a:ext cx="2984500" cy="2149475"/>
            <a:chOff x="3280" y="1557"/>
            <a:chExt cx="1880" cy="1354"/>
          </a:xfrm>
        </p:grpSpPr>
        <p:grpSp>
          <p:nvGrpSpPr>
            <p:cNvPr id="48139" name="Group 24"/>
            <p:cNvGrpSpPr>
              <a:grpSpLocks/>
            </p:cNvGrpSpPr>
            <p:nvPr/>
          </p:nvGrpSpPr>
          <p:grpSpPr bwMode="auto">
            <a:xfrm>
              <a:off x="3280" y="1557"/>
              <a:ext cx="1623" cy="1354"/>
              <a:chOff x="3600" y="1613"/>
              <a:chExt cx="1623" cy="1354"/>
            </a:xfrm>
          </p:grpSpPr>
          <p:sp>
            <p:nvSpPr>
              <p:cNvPr id="48141" name="AutoShape 25"/>
              <p:cNvSpPr>
                <a:spLocks noChangeArrowheads="1"/>
              </p:cNvSpPr>
              <p:nvPr/>
            </p:nvSpPr>
            <p:spPr bwMode="auto">
              <a:xfrm>
                <a:off x="3602" y="2639"/>
                <a:ext cx="1621" cy="328"/>
              </a:xfrm>
              <a:prstGeom prst="roundRect">
                <a:avLst>
                  <a:gd name="adj" fmla="val 16667"/>
                </a:avLst>
              </a:prstGeom>
              <a:solidFill>
                <a:srgbClr val="004ADE"/>
              </a:solidFill>
              <a:ln w="9525">
                <a:noFill/>
                <a:round/>
                <a:headEnd/>
                <a:tailEnd/>
              </a:ln>
              <a:effectLst>
                <a:prstShdw prst="shdw17" dist="17961" dir="2700000">
                  <a:srgbClr val="002C85"/>
                </a:prstShdw>
              </a:effectLst>
            </p:spPr>
            <p:txBody>
              <a:bodyPr wrap="none" anchor="ctr"/>
              <a:lstStyle/>
              <a:p>
                <a:pPr algn="ctr"/>
                <a:r>
                  <a:rPr lang="en-US" sz="1200" b="1">
                    <a:solidFill>
                      <a:srgbClr val="FFFFFF"/>
                    </a:solidFill>
                    <a:ea typeface="MS PGothic"/>
                    <a:cs typeface="MS PGothic"/>
                  </a:rPr>
                  <a:t>Multiple CRM &amp; Helpdesk  logs</a:t>
                </a:r>
              </a:p>
            </p:txBody>
          </p:sp>
          <p:sp>
            <p:nvSpPr>
              <p:cNvPr id="48142" name="AutoShape 26"/>
              <p:cNvSpPr>
                <a:spLocks noChangeArrowheads="1"/>
              </p:cNvSpPr>
              <p:nvPr/>
            </p:nvSpPr>
            <p:spPr bwMode="auto">
              <a:xfrm>
                <a:off x="3600" y="1613"/>
                <a:ext cx="1595" cy="328"/>
              </a:xfrm>
              <a:prstGeom prst="roundRect">
                <a:avLst>
                  <a:gd name="adj" fmla="val 16667"/>
                </a:avLst>
              </a:prstGeom>
              <a:solidFill>
                <a:srgbClr val="004ADE"/>
              </a:solidFill>
              <a:ln w="9525">
                <a:noFill/>
                <a:round/>
                <a:headEnd/>
                <a:tailEnd/>
              </a:ln>
              <a:effectLst>
                <a:prstShdw prst="shdw17" dist="17961" dir="2700000">
                  <a:srgbClr val="002C85"/>
                </a:prstShdw>
              </a:effectLst>
            </p:spPr>
            <p:txBody>
              <a:bodyPr wrap="none" anchor="ctr"/>
              <a:lstStyle/>
              <a:p>
                <a:pPr algn="ctr"/>
                <a:r>
                  <a:rPr lang="en-US" sz="1200" b="1">
                    <a:solidFill>
                      <a:srgbClr val="FFFFFF"/>
                    </a:solidFill>
                    <a:ea typeface="MS PGothic"/>
                    <a:cs typeface="MS PGothic"/>
                  </a:rPr>
                  <a:t>Multiple Case management</a:t>
                </a:r>
              </a:p>
              <a:p>
                <a:pPr algn="ctr"/>
                <a:r>
                  <a:rPr lang="en-US" sz="1200" b="1">
                    <a:solidFill>
                      <a:srgbClr val="FFFFFF"/>
                    </a:solidFill>
                    <a:ea typeface="MS PGothic"/>
                    <a:cs typeface="MS PGothic"/>
                  </a:rPr>
                  <a:t>systems</a:t>
                </a:r>
              </a:p>
            </p:txBody>
          </p:sp>
        </p:grpSp>
        <p:sp>
          <p:nvSpPr>
            <p:cNvPr id="48140" name="AutoShape 27"/>
            <p:cNvSpPr>
              <a:spLocks/>
            </p:cNvSpPr>
            <p:nvPr/>
          </p:nvSpPr>
          <p:spPr bwMode="auto">
            <a:xfrm>
              <a:off x="4896" y="1696"/>
              <a:ext cx="264" cy="1080"/>
            </a:xfrm>
            <a:prstGeom prst="rightBrace">
              <a:avLst>
                <a:gd name="adj1" fmla="val 34091"/>
                <a:gd name="adj2" fmla="val 50000"/>
              </a:avLst>
            </a:prstGeom>
            <a:noFill/>
            <a:ln w="9525">
              <a:solidFill>
                <a:schemeClr val="bg1"/>
              </a:solidFill>
              <a:round/>
              <a:headEnd/>
              <a:tailEnd/>
            </a:ln>
          </p:spPr>
          <p:txBody>
            <a:bodyPr wrap="none" anchor="ctr"/>
            <a:lstStyle/>
            <a:p>
              <a:endParaRPr lang="en-US">
                <a:solidFill>
                  <a:srgbClr val="000000"/>
                </a:solidFill>
                <a:ea typeface="MS PGothic"/>
                <a:cs typeface="MS PGothic"/>
              </a:endParaRPr>
            </a:p>
          </p:txBody>
        </p:sp>
      </p:grpSp>
      <p:grpSp>
        <p:nvGrpSpPr>
          <p:cNvPr id="10" name="Group 28"/>
          <p:cNvGrpSpPr>
            <a:grpSpLocks/>
          </p:cNvGrpSpPr>
          <p:nvPr/>
        </p:nvGrpSpPr>
        <p:grpSpPr bwMode="auto">
          <a:xfrm>
            <a:off x="1704975" y="1060450"/>
            <a:ext cx="5456238" cy="5057775"/>
            <a:chOff x="1082" y="716"/>
            <a:chExt cx="3437" cy="3186"/>
          </a:xfrm>
        </p:grpSpPr>
        <p:sp>
          <p:nvSpPr>
            <p:cNvPr id="48137" name="AutoShape 29"/>
            <p:cNvSpPr>
              <a:spLocks noChangeArrowheads="1"/>
            </p:cNvSpPr>
            <p:nvPr/>
          </p:nvSpPr>
          <p:spPr bwMode="auto">
            <a:xfrm>
              <a:off x="1099" y="2608"/>
              <a:ext cx="3420" cy="1294"/>
            </a:xfrm>
            <a:prstGeom prst="curvedUpArrow">
              <a:avLst>
                <a:gd name="adj1" fmla="val 52859"/>
                <a:gd name="adj2" fmla="val 105719"/>
                <a:gd name="adj3" fmla="val 33333"/>
              </a:avLst>
            </a:prstGeom>
            <a:solidFill>
              <a:srgbClr val="DDDDDD"/>
            </a:solidFill>
            <a:ln w="9525">
              <a:noFill/>
              <a:miter lim="800000"/>
              <a:headEnd/>
              <a:tailEnd/>
            </a:ln>
            <a:effectLst>
              <a:prstShdw prst="shdw17" dist="17961" dir="2700000">
                <a:srgbClr val="858585"/>
              </a:prstShdw>
            </a:effectLst>
          </p:spPr>
          <p:txBody>
            <a:bodyPr wrap="none" anchor="ctr"/>
            <a:lstStyle/>
            <a:p>
              <a:endParaRPr lang="en-US">
                <a:solidFill>
                  <a:srgbClr val="000000"/>
                </a:solidFill>
                <a:ea typeface="MS PGothic"/>
                <a:cs typeface="MS PGothic"/>
              </a:endParaRPr>
            </a:p>
          </p:txBody>
        </p:sp>
        <p:sp>
          <p:nvSpPr>
            <p:cNvPr id="48138" name="AutoShape 30"/>
            <p:cNvSpPr>
              <a:spLocks noChangeArrowheads="1"/>
            </p:cNvSpPr>
            <p:nvPr/>
          </p:nvSpPr>
          <p:spPr bwMode="auto">
            <a:xfrm>
              <a:off x="1082" y="716"/>
              <a:ext cx="3358" cy="1196"/>
            </a:xfrm>
            <a:prstGeom prst="curvedDownArrow">
              <a:avLst>
                <a:gd name="adj1" fmla="val 56154"/>
                <a:gd name="adj2" fmla="val 112308"/>
                <a:gd name="adj3" fmla="val 33333"/>
              </a:avLst>
            </a:prstGeom>
            <a:solidFill>
              <a:srgbClr val="DDDDDD"/>
            </a:solidFill>
            <a:ln w="9525">
              <a:noFill/>
              <a:miter lim="800000"/>
              <a:headEnd/>
              <a:tailEnd/>
            </a:ln>
            <a:effectLst>
              <a:prstShdw prst="shdw17" dist="17961" dir="2700000">
                <a:srgbClr val="858585"/>
              </a:prstShdw>
            </a:effectLst>
          </p:spPr>
          <p:txBody>
            <a:bodyPr wrap="none" anchor="ctr"/>
            <a:lstStyle/>
            <a:p>
              <a:endParaRPr lang="en-US">
                <a:solidFill>
                  <a:srgbClr val="000000"/>
                </a:solidFill>
                <a:ea typeface="MS PGothic"/>
                <a:cs typeface="MS PGothic"/>
              </a:endParaRPr>
            </a:p>
          </p:txBody>
        </p:sp>
      </p:grpSp>
      <p:sp>
        <p:nvSpPr>
          <p:cNvPr id="237599" name="Oval 31"/>
          <p:cNvSpPr>
            <a:spLocks noChangeArrowheads="1"/>
          </p:cNvSpPr>
          <p:nvPr/>
        </p:nvSpPr>
        <p:spPr bwMode="auto">
          <a:xfrm>
            <a:off x="4876800" y="2933700"/>
            <a:ext cx="2286000" cy="1181100"/>
          </a:xfrm>
          <a:prstGeom prst="ellipse">
            <a:avLst/>
          </a:prstGeom>
          <a:solidFill>
            <a:srgbClr val="004ADE"/>
          </a:solidFill>
          <a:ln w="9525">
            <a:solidFill>
              <a:schemeClr val="accent1"/>
            </a:solidFill>
            <a:round/>
            <a:headEnd/>
            <a:tailEnd/>
          </a:ln>
          <a:effectLst>
            <a:prstShdw prst="shdw17" dist="17961" dir="2700000">
              <a:schemeClr val="accent1">
                <a:gamma/>
                <a:shade val="60000"/>
                <a:invGamma/>
              </a:schemeClr>
            </a:prstShdw>
          </a:effectLst>
        </p:spPr>
        <p:txBody>
          <a:bodyPr wrap="none" anchor="ctr"/>
          <a:lstStyle/>
          <a:p>
            <a:pPr algn="ctr">
              <a:defRPr/>
            </a:pPr>
            <a:r>
              <a:rPr lang="en-US" b="1" dirty="0">
                <a:solidFill>
                  <a:srgbClr val="FFFFFF"/>
                </a:solidFill>
                <a:ea typeface="MS PGothic" pitchFamily="34" charset="-128"/>
              </a:rPr>
              <a:t>New level of</a:t>
            </a:r>
          </a:p>
          <a:p>
            <a:pPr algn="ctr">
              <a:defRPr/>
            </a:pPr>
            <a:r>
              <a:rPr lang="en-US" b="1" dirty="0">
                <a:solidFill>
                  <a:srgbClr val="FFFFFF"/>
                </a:solidFill>
                <a:ea typeface="MS PGothic" pitchFamily="34" charset="-128"/>
              </a:rPr>
              <a:t>Intelligence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7599"/>
                                        </p:tgtEl>
                                        <p:attrNameLst>
                                          <p:attrName>style.visibility</p:attrName>
                                        </p:attrNameLst>
                                      </p:cBhvr>
                                      <p:to>
                                        <p:strVal val="visible"/>
                                      </p:to>
                                    </p:set>
                                    <p:animEffect transition="in" filter="dissolve">
                                      <p:cBhvr>
                                        <p:cTn id="37" dur="500"/>
                                        <p:tgtEl>
                                          <p:spTgt spid="237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4"/>
          <p:cNvSpPr>
            <a:spLocks noGrp="1" noChangeArrowheads="1"/>
          </p:cNvSpPr>
          <p:nvPr>
            <p:ph type="title" idx="4294967295"/>
          </p:nvPr>
        </p:nvSpPr>
        <p:spPr>
          <a:xfrm>
            <a:off x="200025" y="622300"/>
            <a:ext cx="8516938" cy="514350"/>
          </a:xfrm>
        </p:spPr>
        <p:txBody>
          <a:bodyPr lIns="91383" tIns="45691" rIns="91383" bIns="45691"/>
          <a:lstStyle/>
          <a:p>
            <a:pPr>
              <a:tabLst>
                <a:tab pos="1201738" algn="l"/>
              </a:tabLst>
            </a:pPr>
            <a:r>
              <a:rPr lang="en-US" sz="2400" b="1" smtClean="0">
                <a:solidFill>
                  <a:schemeClr val="bg1"/>
                </a:solidFill>
              </a:rPr>
              <a:t>IBM Content Analytics adds value in the fight against fraud and reputational damage </a:t>
            </a:r>
            <a:br>
              <a:rPr lang="en-US" sz="2400" b="1" smtClean="0">
                <a:solidFill>
                  <a:schemeClr val="bg1"/>
                </a:solidFill>
              </a:rPr>
            </a:br>
            <a:endParaRPr lang="en-US" sz="2400" b="1" smtClean="0">
              <a:solidFill>
                <a:schemeClr val="bg1"/>
              </a:solidFill>
            </a:endParaRPr>
          </a:p>
        </p:txBody>
      </p:sp>
      <p:pic>
        <p:nvPicPr>
          <p:cNvPr id="50178" name="Picture 12" descr="string3.png"/>
          <p:cNvPicPr>
            <a:picLocks noChangeAspect="1"/>
          </p:cNvPicPr>
          <p:nvPr/>
        </p:nvPicPr>
        <p:blipFill>
          <a:blip r:embed="rId3"/>
          <a:srcRect/>
          <a:stretch>
            <a:fillRect/>
          </a:stretch>
        </p:blipFill>
        <p:spPr bwMode="auto">
          <a:xfrm>
            <a:off x="0" y="6332538"/>
            <a:ext cx="9144000" cy="525462"/>
          </a:xfrm>
          <a:prstGeom prst="rect">
            <a:avLst/>
          </a:prstGeom>
          <a:noFill/>
          <a:ln w="9525">
            <a:noFill/>
            <a:miter lim="800000"/>
            <a:headEnd/>
            <a:tailEnd/>
          </a:ln>
        </p:spPr>
      </p:pic>
      <p:grpSp>
        <p:nvGrpSpPr>
          <p:cNvPr id="50179" name="Group 4"/>
          <p:cNvGrpSpPr>
            <a:grpSpLocks/>
          </p:cNvGrpSpPr>
          <p:nvPr/>
        </p:nvGrpSpPr>
        <p:grpSpPr bwMode="auto">
          <a:xfrm>
            <a:off x="4537075" y="3381375"/>
            <a:ext cx="4381500" cy="2400300"/>
            <a:chOff x="2858" y="2130"/>
            <a:chExt cx="2760" cy="1512"/>
          </a:xfrm>
        </p:grpSpPr>
        <p:sp>
          <p:nvSpPr>
            <p:cNvPr id="50189" name="Rectangle 5"/>
            <p:cNvSpPr>
              <a:spLocks noChangeArrowheads="1"/>
            </p:cNvSpPr>
            <p:nvPr/>
          </p:nvSpPr>
          <p:spPr bwMode="auto">
            <a:xfrm>
              <a:off x="3155" y="2210"/>
              <a:ext cx="2463" cy="1432"/>
            </a:xfrm>
            <a:prstGeom prst="rect">
              <a:avLst/>
            </a:prstGeom>
            <a:noFill/>
            <a:ln w="9525">
              <a:solidFill>
                <a:srgbClr val="C0C0C0"/>
              </a:solidFill>
              <a:miter lim="800000"/>
              <a:headEnd/>
              <a:tailEnd/>
            </a:ln>
          </p:spPr>
          <p:txBody>
            <a:bodyPr lIns="91383" tIns="45691" rIns="91383" bIns="45691"/>
            <a:lstStyle/>
            <a:p>
              <a:pPr marL="117475" indent="-117475">
                <a:spcBef>
                  <a:spcPts val="200"/>
                </a:spcBef>
                <a:buClr>
                  <a:srgbClr val="1F497D"/>
                </a:buClr>
              </a:pPr>
              <a:r>
                <a:rPr lang="en-US" sz="1400">
                  <a:solidFill>
                    <a:srgbClr val="44D2EE"/>
                  </a:solidFill>
                  <a:latin typeface="Arial Black" pitchFamily="34" charset="0"/>
                  <a:ea typeface="MS PGothic"/>
                  <a:cs typeface="MS PGothic"/>
                </a:rPr>
                <a:t>Fraud</a:t>
              </a:r>
            </a:p>
            <a:p>
              <a:pPr marL="117475" indent="-117475">
                <a:spcBef>
                  <a:spcPts val="200"/>
                </a:spcBef>
                <a:buClr>
                  <a:srgbClr val="EEECE1"/>
                </a:buClr>
                <a:buFontTx/>
                <a:buChar char="•"/>
              </a:pPr>
              <a:r>
                <a:rPr lang="en-US" sz="1400" b="1">
                  <a:solidFill>
                    <a:srgbClr val="44D2EE"/>
                  </a:solidFill>
                  <a:ea typeface="MS PGothic"/>
                  <a:cs typeface="MS PGothic"/>
                </a:rPr>
                <a:t>Analyzing</a:t>
              </a:r>
              <a:r>
                <a:rPr lang="en-US" sz="1400" b="1">
                  <a:solidFill>
                    <a:srgbClr val="000099"/>
                  </a:solidFill>
                  <a:ea typeface="MS PGothic"/>
                  <a:cs typeface="MS PGothic"/>
                </a:rPr>
                <a:t>: </a:t>
              </a:r>
              <a:r>
                <a:rPr lang="en-US" sz="1400">
                  <a:solidFill>
                    <a:srgbClr val="FFFFFF"/>
                  </a:solidFill>
                  <a:ea typeface="MS PGothic"/>
                  <a:cs typeface="MS PGothic"/>
                </a:rPr>
                <a:t>claims, disputes and complaints</a:t>
              </a:r>
            </a:p>
            <a:p>
              <a:pPr marL="117475" indent="-117475">
                <a:spcBef>
                  <a:spcPts val="200"/>
                </a:spcBef>
                <a:buClr>
                  <a:srgbClr val="EEECE1"/>
                </a:buClr>
                <a:buFontTx/>
                <a:buChar char="•"/>
              </a:pPr>
              <a:r>
                <a:rPr lang="en-US" sz="1400" b="1">
                  <a:solidFill>
                    <a:srgbClr val="FFFFFF"/>
                  </a:solidFill>
                  <a:ea typeface="MS PGothic"/>
                  <a:cs typeface="MS PGothic"/>
                </a:rPr>
                <a:t>For:  </a:t>
              </a:r>
              <a:r>
                <a:rPr lang="en-US" sz="1400">
                  <a:solidFill>
                    <a:srgbClr val="FFFFFF"/>
                  </a:solidFill>
                  <a:ea typeface="MS PGothic"/>
                  <a:cs typeface="MS PGothic"/>
                </a:rPr>
                <a:t>Detecting fraudulent activity &amp; patterns in all channels – but in particular inbound and outbound social network messages</a:t>
              </a:r>
              <a:r>
                <a:rPr lang="en-US" sz="1400">
                  <a:solidFill>
                    <a:srgbClr val="000000"/>
                  </a:solidFill>
                  <a:ea typeface="MS PGothic"/>
                  <a:cs typeface="MS PGothic"/>
                </a:rPr>
                <a:t>  </a:t>
              </a:r>
            </a:p>
            <a:p>
              <a:pPr marL="117475" indent="-117475">
                <a:spcBef>
                  <a:spcPts val="200"/>
                </a:spcBef>
                <a:buClr>
                  <a:srgbClr val="EEECE1"/>
                </a:buClr>
                <a:buFontTx/>
                <a:buChar char="•"/>
              </a:pPr>
              <a:endParaRPr lang="en-US" sz="1400" b="1">
                <a:solidFill>
                  <a:srgbClr val="000000"/>
                </a:solidFill>
                <a:ea typeface="MS PGothic"/>
                <a:cs typeface="MS PGothic"/>
              </a:endParaRPr>
            </a:p>
            <a:p>
              <a:pPr marL="117475" indent="-117475">
                <a:spcBef>
                  <a:spcPts val="200"/>
                </a:spcBef>
                <a:buClr>
                  <a:srgbClr val="EEECE1"/>
                </a:buClr>
                <a:buFontTx/>
                <a:buChar char="•"/>
              </a:pPr>
              <a:r>
                <a:rPr lang="en-US" sz="1400" b="1">
                  <a:solidFill>
                    <a:srgbClr val="44D2EE"/>
                  </a:solidFill>
                  <a:ea typeface="MS PGothic"/>
                  <a:cs typeface="MS PGothic"/>
                </a:rPr>
                <a:t>Benefits:</a:t>
              </a:r>
              <a:r>
                <a:rPr lang="en-US" sz="1400" b="1">
                  <a:solidFill>
                    <a:srgbClr val="000000"/>
                  </a:solidFill>
                  <a:ea typeface="MS PGothic"/>
                  <a:cs typeface="MS PGothic"/>
                </a:rPr>
                <a:t> </a:t>
              </a:r>
              <a:r>
                <a:rPr lang="en-US" sz="1400">
                  <a:solidFill>
                    <a:srgbClr val="FFFFFF"/>
                  </a:solidFill>
                  <a:ea typeface="MS PGothic"/>
                  <a:cs typeface="MS PGothic"/>
                </a:rPr>
                <a:t>Reduced losses, faster detection, gaining control of new communications from the outset – avoid adverse publicity </a:t>
              </a:r>
            </a:p>
          </p:txBody>
        </p:sp>
        <p:pic>
          <p:nvPicPr>
            <p:cNvPr id="50190" name="Picture 29" descr="Banking.png"/>
            <p:cNvPicPr>
              <a:picLocks noChangeAspect="1"/>
            </p:cNvPicPr>
            <p:nvPr/>
          </p:nvPicPr>
          <p:blipFill>
            <a:blip r:embed="rId4"/>
            <a:srcRect/>
            <a:stretch>
              <a:fillRect/>
            </a:stretch>
          </p:blipFill>
          <p:spPr bwMode="auto">
            <a:xfrm>
              <a:off x="2858" y="2130"/>
              <a:ext cx="329" cy="328"/>
            </a:xfrm>
            <a:prstGeom prst="rect">
              <a:avLst/>
            </a:prstGeom>
            <a:noFill/>
            <a:ln w="9525">
              <a:noFill/>
              <a:miter lim="800000"/>
              <a:headEnd/>
              <a:tailEnd/>
            </a:ln>
          </p:spPr>
        </p:pic>
      </p:grpSp>
      <p:grpSp>
        <p:nvGrpSpPr>
          <p:cNvPr id="50180" name="Group 7"/>
          <p:cNvGrpSpPr>
            <a:grpSpLocks/>
          </p:cNvGrpSpPr>
          <p:nvPr/>
        </p:nvGrpSpPr>
        <p:grpSpPr bwMode="auto">
          <a:xfrm>
            <a:off x="571500" y="1377950"/>
            <a:ext cx="3230563" cy="2320925"/>
            <a:chOff x="360" y="868"/>
            <a:chExt cx="2035" cy="1462"/>
          </a:xfrm>
        </p:grpSpPr>
        <p:sp>
          <p:nvSpPr>
            <p:cNvPr id="50187" name="Rectangle 5"/>
            <p:cNvSpPr>
              <a:spLocks noChangeArrowheads="1"/>
            </p:cNvSpPr>
            <p:nvPr/>
          </p:nvSpPr>
          <p:spPr bwMode="auto">
            <a:xfrm>
              <a:off x="360" y="1216"/>
              <a:ext cx="2035" cy="1114"/>
            </a:xfrm>
            <a:prstGeom prst="rect">
              <a:avLst/>
            </a:prstGeom>
            <a:noFill/>
            <a:ln w="9525">
              <a:solidFill>
                <a:srgbClr val="C0C0C0"/>
              </a:solidFill>
              <a:miter lim="800000"/>
              <a:headEnd/>
              <a:tailEnd/>
            </a:ln>
          </p:spPr>
          <p:txBody>
            <a:bodyPr lIns="91383" tIns="45691" rIns="91383" bIns="45691"/>
            <a:lstStyle/>
            <a:p>
              <a:pPr marL="117475" indent="-117475">
                <a:spcBef>
                  <a:spcPts val="200"/>
                </a:spcBef>
                <a:buClr>
                  <a:srgbClr val="1F497D"/>
                </a:buClr>
              </a:pPr>
              <a:r>
                <a:rPr lang="en-US" sz="1400" b="1">
                  <a:solidFill>
                    <a:srgbClr val="44D2EE"/>
                  </a:solidFill>
                  <a:latin typeface="Arial Black" pitchFamily="34" charset="0"/>
                  <a:ea typeface="MS PGothic"/>
                  <a:cs typeface="MS PGothic"/>
                </a:rPr>
                <a:t>Crime Analytics</a:t>
              </a:r>
            </a:p>
            <a:p>
              <a:pPr marL="117475" indent="-117475">
                <a:spcBef>
                  <a:spcPts val="200"/>
                </a:spcBef>
                <a:buClr>
                  <a:srgbClr val="EEECE1"/>
                </a:buClr>
                <a:buFontTx/>
                <a:buChar char="•"/>
              </a:pPr>
              <a:r>
                <a:rPr lang="en-US" sz="1400" b="1">
                  <a:solidFill>
                    <a:srgbClr val="44D2EE"/>
                  </a:solidFill>
                  <a:ea typeface="MS PGothic"/>
                  <a:cs typeface="MS PGothic"/>
                </a:rPr>
                <a:t>Analyzing</a:t>
              </a:r>
              <a:r>
                <a:rPr lang="en-US" sz="1400" b="1">
                  <a:solidFill>
                    <a:srgbClr val="000000"/>
                  </a:solidFill>
                  <a:ea typeface="MS PGothic"/>
                  <a:cs typeface="MS PGothic"/>
                </a:rPr>
                <a:t>:  </a:t>
              </a:r>
              <a:r>
                <a:rPr lang="en-US" sz="1400">
                  <a:solidFill>
                    <a:srgbClr val="FFFFFF"/>
                  </a:solidFill>
                  <a:ea typeface="MS PGothic"/>
                  <a:cs typeface="MS PGothic"/>
                </a:rPr>
                <a:t>Case files, for crime trend patterns to reduce future case volumes due to ineffective LOB business processes </a:t>
              </a:r>
              <a:endParaRPr lang="en-US" sz="1400" b="1">
                <a:solidFill>
                  <a:srgbClr val="FFFFFF"/>
                </a:solidFill>
                <a:ea typeface="MS PGothic"/>
                <a:cs typeface="MS PGothic"/>
              </a:endParaRPr>
            </a:p>
            <a:p>
              <a:pPr marL="117475" indent="-117475">
                <a:spcBef>
                  <a:spcPts val="200"/>
                </a:spcBef>
                <a:buClr>
                  <a:srgbClr val="EEECE1"/>
                </a:buClr>
                <a:buFontTx/>
                <a:buChar char="•"/>
              </a:pPr>
              <a:r>
                <a:rPr lang="en-US" sz="1400" b="1">
                  <a:solidFill>
                    <a:srgbClr val="44D2EE"/>
                  </a:solidFill>
                  <a:ea typeface="MS PGothic"/>
                  <a:cs typeface="MS PGothic"/>
                </a:rPr>
                <a:t>Benefits</a:t>
              </a:r>
              <a:r>
                <a:rPr lang="en-US" sz="1400" b="1">
                  <a:solidFill>
                    <a:srgbClr val="FFFFFF"/>
                  </a:solidFill>
                  <a:ea typeface="MS PGothic"/>
                  <a:cs typeface="MS PGothic"/>
                </a:rPr>
                <a:t>: </a:t>
              </a:r>
              <a:r>
                <a:rPr lang="en-US" sz="1400">
                  <a:solidFill>
                    <a:srgbClr val="FFFFFF"/>
                  </a:solidFill>
                  <a:ea typeface="MS PGothic"/>
                  <a:cs typeface="MS PGothic"/>
                </a:rPr>
                <a:t>crime Interdiction avoid loss of reputation and costs</a:t>
              </a:r>
            </a:p>
          </p:txBody>
        </p:sp>
        <p:pic>
          <p:nvPicPr>
            <p:cNvPr id="50188" name="Picture 32" descr="Public-Safety.png"/>
            <p:cNvPicPr>
              <a:picLocks noChangeAspect="1"/>
            </p:cNvPicPr>
            <p:nvPr/>
          </p:nvPicPr>
          <p:blipFill>
            <a:blip r:embed="rId5"/>
            <a:srcRect/>
            <a:stretch>
              <a:fillRect/>
            </a:stretch>
          </p:blipFill>
          <p:spPr bwMode="auto">
            <a:xfrm>
              <a:off x="368" y="868"/>
              <a:ext cx="328" cy="330"/>
            </a:xfrm>
            <a:prstGeom prst="rect">
              <a:avLst/>
            </a:prstGeom>
            <a:noFill/>
            <a:ln w="9525">
              <a:noFill/>
              <a:miter lim="800000"/>
              <a:headEnd/>
              <a:tailEnd/>
            </a:ln>
          </p:spPr>
        </p:pic>
      </p:grpSp>
      <p:grpSp>
        <p:nvGrpSpPr>
          <p:cNvPr id="50181" name="Group 10"/>
          <p:cNvGrpSpPr>
            <a:grpSpLocks/>
          </p:cNvGrpSpPr>
          <p:nvPr/>
        </p:nvGrpSpPr>
        <p:grpSpPr bwMode="auto">
          <a:xfrm>
            <a:off x="3802063" y="1411288"/>
            <a:ext cx="4867275" cy="1809750"/>
            <a:chOff x="2395" y="889"/>
            <a:chExt cx="3066" cy="1140"/>
          </a:xfrm>
        </p:grpSpPr>
        <p:sp>
          <p:nvSpPr>
            <p:cNvPr id="50185" name="Rectangle 3"/>
            <p:cNvSpPr>
              <a:spLocks noChangeArrowheads="1"/>
            </p:cNvSpPr>
            <p:nvPr/>
          </p:nvSpPr>
          <p:spPr bwMode="auto">
            <a:xfrm>
              <a:off x="2764" y="974"/>
              <a:ext cx="2697" cy="1055"/>
            </a:xfrm>
            <a:prstGeom prst="rect">
              <a:avLst/>
            </a:prstGeom>
            <a:noFill/>
            <a:ln w="9525">
              <a:solidFill>
                <a:srgbClr val="C0C0C0"/>
              </a:solidFill>
              <a:miter lim="800000"/>
              <a:headEnd/>
              <a:tailEnd/>
            </a:ln>
          </p:spPr>
          <p:txBody>
            <a:bodyPr lIns="91383" tIns="45691" rIns="91383" bIns="45691"/>
            <a:lstStyle/>
            <a:p>
              <a:pPr>
                <a:spcBef>
                  <a:spcPts val="200"/>
                </a:spcBef>
                <a:buClr>
                  <a:srgbClr val="1F497D"/>
                </a:buClr>
              </a:pPr>
              <a:r>
                <a:rPr lang="en-US" sz="1400">
                  <a:solidFill>
                    <a:srgbClr val="44D2EE"/>
                  </a:solidFill>
                  <a:latin typeface="Arial Black" pitchFamily="34" charset="0"/>
                  <a:ea typeface="MS PGothic"/>
                  <a:cs typeface="MS PGothic"/>
                </a:rPr>
                <a:t>Regulatory Compliance</a:t>
              </a:r>
              <a:r>
                <a:rPr lang="en-US" sz="1400">
                  <a:solidFill>
                    <a:srgbClr val="000099"/>
                  </a:solidFill>
                  <a:latin typeface="Arial Black" pitchFamily="34" charset="0"/>
                  <a:ea typeface="MS PGothic"/>
                  <a:cs typeface="MS PGothic"/>
                </a:rPr>
                <a:t> </a:t>
              </a:r>
            </a:p>
            <a:p>
              <a:pPr>
                <a:spcBef>
                  <a:spcPts val="200"/>
                </a:spcBef>
                <a:buClr>
                  <a:srgbClr val="000000"/>
                </a:buClr>
                <a:buFontTx/>
                <a:buChar char="•"/>
              </a:pPr>
              <a:r>
                <a:rPr lang="en-US" sz="1400">
                  <a:solidFill>
                    <a:srgbClr val="000000"/>
                  </a:solidFill>
                  <a:ea typeface="MS PGothic"/>
                  <a:cs typeface="MS PGothic"/>
                </a:rPr>
                <a:t> </a:t>
              </a:r>
              <a:r>
                <a:rPr lang="en-US" sz="1400">
                  <a:solidFill>
                    <a:srgbClr val="FFFFFF"/>
                  </a:solidFill>
                  <a:ea typeface="MS PGothic"/>
                  <a:cs typeface="MS PGothic"/>
                </a:rPr>
                <a:t>Analyzing: new regulations and alerting the </a:t>
              </a:r>
            </a:p>
            <a:p>
              <a:pPr>
                <a:spcBef>
                  <a:spcPts val="200"/>
                </a:spcBef>
                <a:buClr>
                  <a:srgbClr val="000000"/>
                </a:buClr>
              </a:pPr>
              <a:r>
                <a:rPr lang="en-US" sz="1400">
                  <a:solidFill>
                    <a:srgbClr val="FFFFFF"/>
                  </a:solidFill>
                  <a:ea typeface="MS PGothic"/>
                  <a:cs typeface="MS PGothic"/>
                </a:rPr>
                <a:t>  responsible party. Flagging inconsistencies, errors </a:t>
              </a:r>
            </a:p>
            <a:p>
              <a:pPr>
                <a:spcBef>
                  <a:spcPts val="200"/>
                </a:spcBef>
                <a:buClr>
                  <a:srgbClr val="000000"/>
                </a:buClr>
              </a:pPr>
              <a:r>
                <a:rPr lang="en-US" sz="1400">
                  <a:solidFill>
                    <a:srgbClr val="FFFFFF"/>
                  </a:solidFill>
                  <a:ea typeface="MS PGothic"/>
                  <a:cs typeface="MS PGothic"/>
                </a:rPr>
                <a:t>  or omissions</a:t>
              </a:r>
              <a:r>
                <a:rPr lang="en-US" sz="1400" b="1">
                  <a:solidFill>
                    <a:srgbClr val="000099"/>
                  </a:solidFill>
                  <a:ea typeface="MS PGothic"/>
                  <a:cs typeface="MS PGothic"/>
                </a:rPr>
                <a:t> </a:t>
              </a:r>
              <a:endParaRPr lang="en-US" sz="1400" b="1">
                <a:solidFill>
                  <a:srgbClr val="000000"/>
                </a:solidFill>
                <a:ea typeface="MS PGothic"/>
                <a:cs typeface="MS PGothic"/>
              </a:endParaRPr>
            </a:p>
            <a:p>
              <a:pPr>
                <a:spcBef>
                  <a:spcPts val="200"/>
                </a:spcBef>
                <a:buClr>
                  <a:srgbClr val="000000"/>
                </a:buClr>
                <a:buFontTx/>
                <a:buChar char="•"/>
              </a:pPr>
              <a:r>
                <a:rPr lang="en-US" sz="1400" b="1">
                  <a:solidFill>
                    <a:srgbClr val="000099"/>
                  </a:solidFill>
                  <a:ea typeface="MS PGothic"/>
                  <a:cs typeface="MS PGothic"/>
                </a:rPr>
                <a:t> </a:t>
              </a:r>
              <a:r>
                <a:rPr lang="en-US" sz="1400" b="1">
                  <a:solidFill>
                    <a:srgbClr val="44D2EE"/>
                  </a:solidFill>
                  <a:ea typeface="MS PGothic"/>
                  <a:cs typeface="MS PGothic"/>
                </a:rPr>
                <a:t>Benefits:</a:t>
              </a:r>
              <a:r>
                <a:rPr lang="en-US" sz="1400">
                  <a:solidFill>
                    <a:srgbClr val="000000"/>
                  </a:solidFill>
                  <a:ea typeface="MS PGothic"/>
                  <a:cs typeface="MS PGothic"/>
                </a:rPr>
                <a:t> </a:t>
              </a:r>
              <a:r>
                <a:rPr lang="en-US" sz="1400">
                  <a:solidFill>
                    <a:srgbClr val="FFFFFF"/>
                  </a:solidFill>
                  <a:ea typeface="MS PGothic"/>
                  <a:cs typeface="MS PGothic"/>
                </a:rPr>
                <a:t>Improve compliance with new and </a:t>
              </a:r>
            </a:p>
            <a:p>
              <a:pPr>
                <a:spcBef>
                  <a:spcPts val="200"/>
                </a:spcBef>
                <a:buClr>
                  <a:srgbClr val="000000"/>
                </a:buClr>
              </a:pPr>
              <a:r>
                <a:rPr lang="en-US" sz="1400">
                  <a:solidFill>
                    <a:srgbClr val="FFFFFF"/>
                  </a:solidFill>
                  <a:ea typeface="MS PGothic"/>
                  <a:cs typeface="MS PGothic"/>
                </a:rPr>
                <a:t>  existing regulations avoiding supervision &amp; fines</a:t>
              </a:r>
            </a:p>
          </p:txBody>
        </p:sp>
        <p:pic>
          <p:nvPicPr>
            <p:cNvPr id="50186" name="Picture 34" descr="Telcom.png"/>
            <p:cNvPicPr>
              <a:picLocks noChangeAspect="1"/>
            </p:cNvPicPr>
            <p:nvPr/>
          </p:nvPicPr>
          <p:blipFill>
            <a:blip r:embed="rId6"/>
            <a:srcRect/>
            <a:stretch>
              <a:fillRect/>
            </a:stretch>
          </p:blipFill>
          <p:spPr bwMode="auto">
            <a:xfrm>
              <a:off x="2395" y="889"/>
              <a:ext cx="336" cy="299"/>
            </a:xfrm>
            <a:prstGeom prst="rect">
              <a:avLst/>
            </a:prstGeom>
            <a:noFill/>
            <a:ln w="9525">
              <a:noFill/>
              <a:miter lim="800000"/>
              <a:headEnd/>
              <a:tailEnd/>
            </a:ln>
          </p:spPr>
        </p:pic>
      </p:grpSp>
      <p:grpSp>
        <p:nvGrpSpPr>
          <p:cNvPr id="50182" name="Group 10"/>
          <p:cNvGrpSpPr>
            <a:grpSpLocks/>
          </p:cNvGrpSpPr>
          <p:nvPr/>
        </p:nvGrpSpPr>
        <p:grpSpPr bwMode="auto">
          <a:xfrm>
            <a:off x="165100" y="3825875"/>
            <a:ext cx="4419600" cy="2079625"/>
            <a:chOff x="3024" y="2976"/>
            <a:chExt cx="2784" cy="768"/>
          </a:xfrm>
        </p:grpSpPr>
        <p:pic>
          <p:nvPicPr>
            <p:cNvPr id="50183" name="Picture 36" descr="Smarter-Planet2"/>
            <p:cNvPicPr>
              <a:picLocks noChangeAspect="1" noChangeArrowheads="1"/>
            </p:cNvPicPr>
            <p:nvPr/>
          </p:nvPicPr>
          <p:blipFill>
            <a:blip r:embed="rId7"/>
            <a:srcRect/>
            <a:stretch>
              <a:fillRect/>
            </a:stretch>
          </p:blipFill>
          <p:spPr bwMode="auto">
            <a:xfrm>
              <a:off x="3024" y="2976"/>
              <a:ext cx="374" cy="191"/>
            </a:xfrm>
            <a:prstGeom prst="rect">
              <a:avLst/>
            </a:prstGeom>
            <a:noFill/>
            <a:ln w="9525">
              <a:noFill/>
              <a:miter lim="800000"/>
              <a:headEnd/>
              <a:tailEnd/>
            </a:ln>
          </p:spPr>
        </p:pic>
        <p:sp>
          <p:nvSpPr>
            <p:cNvPr id="50184" name="Rectangle 11"/>
            <p:cNvSpPr>
              <a:spLocks noChangeArrowheads="1"/>
            </p:cNvSpPr>
            <p:nvPr/>
          </p:nvSpPr>
          <p:spPr bwMode="auto">
            <a:xfrm>
              <a:off x="3392" y="3012"/>
              <a:ext cx="2416" cy="732"/>
            </a:xfrm>
            <a:prstGeom prst="rect">
              <a:avLst/>
            </a:prstGeom>
            <a:noFill/>
            <a:ln w="9525">
              <a:solidFill>
                <a:srgbClr val="C0C0C0"/>
              </a:solidFill>
              <a:miter lim="800000"/>
              <a:headEnd/>
              <a:tailEnd/>
            </a:ln>
          </p:spPr>
          <p:txBody>
            <a:bodyPr lIns="91383" tIns="45691" rIns="91383" bIns="45691"/>
            <a:lstStyle/>
            <a:p>
              <a:pPr marL="122238" indent="-122238">
                <a:spcBef>
                  <a:spcPts val="200"/>
                </a:spcBef>
                <a:buClr>
                  <a:srgbClr val="FFFFFF"/>
                </a:buClr>
              </a:pPr>
              <a:r>
                <a:rPr lang="en-US" sz="1400" b="1">
                  <a:solidFill>
                    <a:srgbClr val="44D2EE"/>
                  </a:solidFill>
                  <a:latin typeface="Arial Black" pitchFamily="34" charset="0"/>
                  <a:ea typeface="MS PGothic"/>
                  <a:cs typeface="MS PGothic"/>
                </a:rPr>
                <a:t>Marketing</a:t>
              </a:r>
            </a:p>
            <a:p>
              <a:pPr marL="122238" indent="-122238">
                <a:spcBef>
                  <a:spcPts val="200"/>
                </a:spcBef>
                <a:buClr>
                  <a:srgbClr val="FFFFFF"/>
                </a:buClr>
                <a:buFont typeface="Arial" charset="0"/>
                <a:buChar char="•"/>
              </a:pPr>
              <a:r>
                <a:rPr lang="en-US" sz="1400" b="1">
                  <a:solidFill>
                    <a:srgbClr val="44D2EE"/>
                  </a:solidFill>
                  <a:ea typeface="MS PGothic"/>
                  <a:cs typeface="MS PGothic"/>
                </a:rPr>
                <a:t>Analyzing:</a:t>
              </a:r>
              <a:r>
                <a:rPr lang="en-US" sz="1400" b="1">
                  <a:solidFill>
                    <a:srgbClr val="FFFFFF"/>
                  </a:solidFill>
                  <a:ea typeface="MS PGothic"/>
                  <a:cs typeface="MS PGothic"/>
                </a:rPr>
                <a:t>  </a:t>
              </a:r>
              <a:r>
                <a:rPr lang="en-US" sz="1400">
                  <a:solidFill>
                    <a:srgbClr val="FFFFFF"/>
                  </a:solidFill>
                  <a:ea typeface="MS PGothic"/>
                  <a:cs typeface="MS PGothic"/>
                </a:rPr>
                <a:t>Call center notes, multiple content repositories, email files Social Media</a:t>
              </a:r>
            </a:p>
            <a:p>
              <a:pPr marL="122238" indent="-122238">
                <a:spcBef>
                  <a:spcPts val="200"/>
                </a:spcBef>
                <a:buClr>
                  <a:srgbClr val="FFFFFF"/>
                </a:buClr>
                <a:buFont typeface="Arial" charset="0"/>
                <a:buChar char="•"/>
              </a:pPr>
              <a:r>
                <a:rPr lang="en-US" sz="1400" b="1">
                  <a:solidFill>
                    <a:srgbClr val="FFFFFF"/>
                  </a:solidFill>
                  <a:ea typeface="MS PGothic"/>
                  <a:cs typeface="MS PGothic"/>
                </a:rPr>
                <a:t>For:  </a:t>
              </a:r>
              <a:r>
                <a:rPr lang="en-US" sz="1400">
                  <a:solidFill>
                    <a:srgbClr val="FFFFFF"/>
                  </a:solidFill>
                  <a:ea typeface="MS PGothic"/>
                  <a:cs typeface="MS PGothic"/>
                </a:rPr>
                <a:t>churn prediction, product/brand quality</a:t>
              </a:r>
              <a:r>
                <a:rPr lang="en-US" sz="1400">
                  <a:solidFill>
                    <a:srgbClr val="000000"/>
                  </a:solidFill>
                  <a:ea typeface="MS PGothic"/>
                  <a:cs typeface="MS PGothic"/>
                </a:rPr>
                <a:t> </a:t>
              </a:r>
            </a:p>
            <a:p>
              <a:pPr marL="122238" indent="-122238">
                <a:spcBef>
                  <a:spcPts val="200"/>
                </a:spcBef>
                <a:buClr>
                  <a:srgbClr val="FFFFFF"/>
                </a:buClr>
                <a:buFont typeface="Arial" charset="0"/>
                <a:buChar char="•"/>
              </a:pPr>
              <a:endParaRPr lang="en-US" sz="1400" b="1">
                <a:solidFill>
                  <a:srgbClr val="000000"/>
                </a:solidFill>
                <a:ea typeface="MS PGothic"/>
                <a:cs typeface="MS PGothic"/>
              </a:endParaRPr>
            </a:p>
            <a:p>
              <a:pPr marL="122238" indent="-122238">
                <a:spcBef>
                  <a:spcPts val="200"/>
                </a:spcBef>
                <a:buClr>
                  <a:srgbClr val="FFFFFF"/>
                </a:buClr>
                <a:buFont typeface="Arial" charset="0"/>
                <a:buChar char="•"/>
              </a:pPr>
              <a:r>
                <a:rPr lang="en-US" sz="1400" b="1">
                  <a:solidFill>
                    <a:srgbClr val="44D2EE"/>
                  </a:solidFill>
                  <a:ea typeface="MS PGothic"/>
                  <a:cs typeface="MS PGothic"/>
                </a:rPr>
                <a:t>Benefits:</a:t>
              </a:r>
              <a:r>
                <a:rPr lang="en-US" sz="1400" b="1">
                  <a:solidFill>
                    <a:srgbClr val="000000"/>
                  </a:solidFill>
                  <a:ea typeface="MS PGothic"/>
                  <a:cs typeface="MS PGothic"/>
                </a:rPr>
                <a:t> </a:t>
              </a:r>
              <a:r>
                <a:rPr lang="en-US" sz="1400">
                  <a:solidFill>
                    <a:srgbClr val="FFFFFF"/>
                  </a:solidFill>
                  <a:ea typeface="MS PGothic"/>
                  <a:cs typeface="MS PGothic"/>
                </a:rPr>
                <a:t>Improve consumer satisfaction, marketing campaigns, find new revenue opportunities or product/brand quality issues</a:t>
              </a:r>
            </a:p>
            <a:p>
              <a:pPr marL="122238" indent="-122238">
                <a:spcBef>
                  <a:spcPts val="200"/>
                </a:spcBef>
                <a:buClr>
                  <a:srgbClr val="FFFFFF"/>
                </a:buClr>
                <a:buFont typeface="Arial" charset="0"/>
                <a:buChar char="•"/>
              </a:pPr>
              <a:endParaRPr lang="en-US" sz="1400">
                <a:solidFill>
                  <a:srgbClr val="FFFFFF"/>
                </a:solidFill>
                <a:ea typeface="MS PGothic"/>
                <a:cs typeface="MS PGothic"/>
              </a:endParaRP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7FCD27A5-3B11-4884-9B50-19DEC0302F8D}" type="slidenum">
              <a:rPr lang="en-US" sz="800" b="1">
                <a:solidFill>
                  <a:srgbClr val="000000"/>
                </a:solidFill>
                <a:latin typeface="Calibri" pitchFamily="34" charset="0"/>
                <a:ea typeface="MS PGothic"/>
                <a:cs typeface="MS PGothic"/>
              </a:rPr>
              <a:pPr/>
              <a:t>11</a:t>
            </a:fld>
            <a:endParaRPr lang="en-US" sz="800" b="1">
              <a:solidFill>
                <a:srgbClr val="000000"/>
              </a:solidFill>
              <a:latin typeface="Calibri" pitchFamily="34" charset="0"/>
              <a:ea typeface="MS PGothic"/>
              <a:cs typeface="MS PGothic"/>
            </a:endParaRPr>
          </a:p>
        </p:txBody>
      </p:sp>
      <p:sp>
        <p:nvSpPr>
          <p:cNvPr id="52226" name="Rectangle 15"/>
          <p:cNvSpPr>
            <a:spLocks noGrp="1" noChangeArrowheads="1"/>
          </p:cNvSpPr>
          <p:nvPr>
            <p:ph type="title" idx="4294967295"/>
          </p:nvPr>
        </p:nvSpPr>
        <p:spPr>
          <a:xfrm>
            <a:off x="0" y="712788"/>
            <a:ext cx="8766175" cy="482600"/>
          </a:xfrm>
        </p:spPr>
        <p:txBody>
          <a:bodyPr/>
          <a:lstStyle/>
          <a:p>
            <a:r>
              <a:rPr lang="en-US" sz="2400" b="1" smtClean="0">
                <a:solidFill>
                  <a:schemeClr val="accent1"/>
                </a:solidFill>
              </a:rPr>
              <a:t>Why shouldn't all important decision making process be managed as a case?</a:t>
            </a:r>
            <a:r>
              <a:rPr lang="en-US" sz="2000" b="1" smtClean="0">
                <a:solidFill>
                  <a:schemeClr val="bg1"/>
                </a:solidFill>
              </a:rPr>
              <a:t> </a:t>
            </a:r>
          </a:p>
        </p:txBody>
      </p:sp>
      <p:grpSp>
        <p:nvGrpSpPr>
          <p:cNvPr id="52227" name="Group 66"/>
          <p:cNvGrpSpPr>
            <a:grpSpLocks/>
          </p:cNvGrpSpPr>
          <p:nvPr/>
        </p:nvGrpSpPr>
        <p:grpSpPr bwMode="auto">
          <a:xfrm>
            <a:off x="417513" y="1881188"/>
            <a:ext cx="8210550" cy="4516437"/>
            <a:chOff x="295" y="1017"/>
            <a:chExt cx="5172" cy="2845"/>
          </a:xfrm>
        </p:grpSpPr>
        <p:sp>
          <p:nvSpPr>
            <p:cNvPr id="16" name="Round Diagonal Corner Rectangle 15"/>
            <p:cNvSpPr/>
            <p:nvPr/>
          </p:nvSpPr>
          <p:spPr bwMode="auto">
            <a:xfrm>
              <a:off x="295" y="1017"/>
              <a:ext cx="5172" cy="2845"/>
            </a:xfrm>
            <a:prstGeom prst="round2DiagRect">
              <a:avLst>
                <a:gd name="adj1" fmla="val 10657"/>
                <a:gd name="adj2" fmla="val 0"/>
              </a:avLst>
            </a:prstGeom>
            <a:solidFill>
              <a:srgbClr val="00B0F0">
                <a:alpha val="20000"/>
              </a:srgbClr>
            </a:solidFill>
            <a:ln w="38100" cap="flat" cmpd="sng" algn="ctr">
              <a:solidFill>
                <a:srgbClr val="00B0F0"/>
              </a:solidFill>
              <a:prstDash val="solid"/>
              <a:round/>
              <a:headEnd type="none" w="med" len="med"/>
              <a:tailEnd type="none" w="med" len="med"/>
            </a:ln>
            <a:effectLst/>
            <a:extLst/>
          </p:spPr>
          <p:txBody>
            <a:bodyPr/>
            <a:lstStyle/>
            <a:p>
              <a:pPr>
                <a:lnSpc>
                  <a:spcPct val="90000"/>
                </a:lnSpc>
                <a:defRPr/>
              </a:pPr>
              <a:endParaRPr lang="en-US" sz="2400" dirty="0">
                <a:solidFill>
                  <a:srgbClr val="7889FB"/>
                </a:solidFill>
                <a:latin typeface="Arial" pitchFamily="34" charset="0"/>
                <a:ea typeface="ＭＳ Ｐゴシック" pitchFamily="34" charset="-128"/>
              </a:endParaRPr>
            </a:p>
          </p:txBody>
        </p:sp>
        <p:cxnSp>
          <p:nvCxnSpPr>
            <p:cNvPr id="52230" name="Straight Connector 87"/>
            <p:cNvCxnSpPr>
              <a:cxnSpLocks noChangeShapeType="1"/>
            </p:cNvCxnSpPr>
            <p:nvPr/>
          </p:nvCxnSpPr>
          <p:spPr bwMode="auto">
            <a:xfrm>
              <a:off x="442" y="1560"/>
              <a:ext cx="4259" cy="9"/>
            </a:xfrm>
            <a:prstGeom prst="line">
              <a:avLst/>
            </a:prstGeom>
            <a:noFill/>
            <a:ln w="28575">
              <a:solidFill>
                <a:srgbClr val="00B0F0"/>
              </a:solidFill>
              <a:round/>
              <a:headEnd/>
              <a:tailEnd/>
            </a:ln>
          </p:spPr>
        </p:cxnSp>
        <p:sp>
          <p:nvSpPr>
            <p:cNvPr id="52231" name="Round Diagonal Corner Rectangle 70"/>
            <p:cNvSpPr>
              <a:spLocks noChangeArrowheads="1"/>
            </p:cNvSpPr>
            <p:nvPr/>
          </p:nvSpPr>
          <p:spPr bwMode="auto">
            <a:xfrm>
              <a:off x="2214" y="1161"/>
              <a:ext cx="1357" cy="815"/>
            </a:xfrm>
            <a:custGeom>
              <a:avLst/>
              <a:gdLst>
                <a:gd name="T0" fmla="*/ 0 w 1947103"/>
                <a:gd name="T1" fmla="*/ 0 h 1293813"/>
                <a:gd name="T2" fmla="*/ 0 w 1947103"/>
                <a:gd name="T3" fmla="*/ 0 h 1293813"/>
                <a:gd name="T4" fmla="*/ 0 w 1947103"/>
                <a:gd name="T5" fmla="*/ 0 h 1293813"/>
                <a:gd name="T6" fmla="*/ 0 w 1947103"/>
                <a:gd name="T7" fmla="*/ 0 h 1293813"/>
                <a:gd name="T8" fmla="*/ 0 60000 65536"/>
                <a:gd name="T9" fmla="*/ 0 60000 65536"/>
                <a:gd name="T10" fmla="*/ 0 60000 65536"/>
                <a:gd name="T11" fmla="*/ 0 60000 65536"/>
                <a:gd name="T12" fmla="*/ 63134 w 1947103"/>
                <a:gd name="T13" fmla="*/ 63500 h 1293813"/>
                <a:gd name="T14" fmla="*/ 1883969 w 1947103"/>
                <a:gd name="T15" fmla="*/ 1230313 h 1293813"/>
              </a:gdLst>
              <a:ahLst/>
              <a:cxnLst>
                <a:cxn ang="T8">
                  <a:pos x="T0" y="T1"/>
                </a:cxn>
                <a:cxn ang="T9">
                  <a:pos x="T2" y="T3"/>
                </a:cxn>
                <a:cxn ang="T10">
                  <a:pos x="T4" y="T5"/>
                </a:cxn>
                <a:cxn ang="T11">
                  <a:pos x="T6" y="T7"/>
                </a:cxn>
              </a:cxnLst>
              <a:rect l="T12" t="T13" r="T14" b="T15"/>
              <a:pathLst>
                <a:path w="1947103" h="1293813">
                  <a:moveTo>
                    <a:pt x="215640" y="0"/>
                  </a:moveTo>
                  <a:lnTo>
                    <a:pt x="1947103" y="0"/>
                  </a:lnTo>
                  <a:lnTo>
                    <a:pt x="1947103" y="1078173"/>
                  </a:lnTo>
                  <a:cubicBezTo>
                    <a:pt x="1947103" y="1197267"/>
                    <a:pt x="1850557" y="1293812"/>
                    <a:pt x="1731463" y="1293813"/>
                  </a:cubicBezTo>
                  <a:lnTo>
                    <a:pt x="0" y="1293813"/>
                  </a:lnTo>
                  <a:lnTo>
                    <a:pt x="0" y="215640"/>
                  </a:lnTo>
                  <a:cubicBezTo>
                    <a:pt x="0" y="96545"/>
                    <a:pt x="96545" y="0"/>
                    <a:pt x="215639" y="0"/>
                  </a:cubicBezTo>
                  <a:lnTo>
                    <a:pt x="215640" y="0"/>
                  </a:lnTo>
                  <a:close/>
                </a:path>
              </a:pathLst>
            </a:custGeom>
            <a:solidFill>
              <a:schemeClr val="bg1"/>
            </a:solidFill>
            <a:ln w="38100">
              <a:solidFill>
                <a:srgbClr val="0070C0"/>
              </a:solidFill>
              <a:round/>
              <a:headEnd/>
              <a:tailEnd/>
            </a:ln>
          </p:spPr>
          <p:txBody>
            <a:bodyPr/>
            <a:lstStyle/>
            <a:p>
              <a:endParaRPr lang="en-US"/>
            </a:p>
          </p:txBody>
        </p:sp>
        <p:sp>
          <p:nvSpPr>
            <p:cNvPr id="52232" name="Round Diagonal Corner Rectangle 23"/>
            <p:cNvSpPr>
              <a:spLocks noChangeArrowheads="1"/>
            </p:cNvSpPr>
            <p:nvPr/>
          </p:nvSpPr>
          <p:spPr bwMode="auto">
            <a:xfrm>
              <a:off x="599" y="1161"/>
              <a:ext cx="1358" cy="815"/>
            </a:xfrm>
            <a:custGeom>
              <a:avLst/>
              <a:gdLst>
                <a:gd name="T0" fmla="*/ 0 w 1947103"/>
                <a:gd name="T1" fmla="*/ 0 h 1293813"/>
                <a:gd name="T2" fmla="*/ 0 w 1947103"/>
                <a:gd name="T3" fmla="*/ 0 h 1293813"/>
                <a:gd name="T4" fmla="*/ 0 w 1947103"/>
                <a:gd name="T5" fmla="*/ 0 h 1293813"/>
                <a:gd name="T6" fmla="*/ 0 w 1947103"/>
                <a:gd name="T7" fmla="*/ 0 h 1293813"/>
                <a:gd name="T8" fmla="*/ 0 60000 65536"/>
                <a:gd name="T9" fmla="*/ 0 60000 65536"/>
                <a:gd name="T10" fmla="*/ 0 60000 65536"/>
                <a:gd name="T11" fmla="*/ 0 60000 65536"/>
                <a:gd name="T12" fmla="*/ 63087 w 1947103"/>
                <a:gd name="T13" fmla="*/ 63500 h 1293813"/>
                <a:gd name="T14" fmla="*/ 1884016 w 1947103"/>
                <a:gd name="T15" fmla="*/ 1230313 h 1293813"/>
              </a:gdLst>
              <a:ahLst/>
              <a:cxnLst>
                <a:cxn ang="T8">
                  <a:pos x="T0" y="T1"/>
                </a:cxn>
                <a:cxn ang="T9">
                  <a:pos x="T2" y="T3"/>
                </a:cxn>
                <a:cxn ang="T10">
                  <a:pos x="T4" y="T5"/>
                </a:cxn>
                <a:cxn ang="T11">
                  <a:pos x="T6" y="T7"/>
                </a:cxn>
              </a:cxnLst>
              <a:rect l="T12" t="T13" r="T14" b="T15"/>
              <a:pathLst>
                <a:path w="1947103" h="1293813">
                  <a:moveTo>
                    <a:pt x="215640" y="0"/>
                  </a:moveTo>
                  <a:lnTo>
                    <a:pt x="1947103" y="0"/>
                  </a:lnTo>
                  <a:lnTo>
                    <a:pt x="1947103" y="1078173"/>
                  </a:lnTo>
                  <a:cubicBezTo>
                    <a:pt x="1947103" y="1197267"/>
                    <a:pt x="1850557" y="1293812"/>
                    <a:pt x="1731463" y="1293813"/>
                  </a:cubicBezTo>
                  <a:lnTo>
                    <a:pt x="0" y="1293813"/>
                  </a:lnTo>
                  <a:lnTo>
                    <a:pt x="0" y="215640"/>
                  </a:lnTo>
                  <a:cubicBezTo>
                    <a:pt x="0" y="96545"/>
                    <a:pt x="96545" y="0"/>
                    <a:pt x="215639" y="0"/>
                  </a:cubicBezTo>
                  <a:lnTo>
                    <a:pt x="215640" y="0"/>
                  </a:lnTo>
                  <a:close/>
                </a:path>
              </a:pathLst>
            </a:custGeom>
            <a:solidFill>
              <a:schemeClr val="bg1"/>
            </a:solidFill>
            <a:ln w="38100">
              <a:solidFill>
                <a:srgbClr val="DD731C"/>
              </a:solidFill>
              <a:round/>
              <a:headEnd/>
              <a:tailEnd/>
            </a:ln>
          </p:spPr>
          <p:txBody>
            <a:bodyPr/>
            <a:lstStyle/>
            <a:p>
              <a:endParaRPr lang="en-US"/>
            </a:p>
          </p:txBody>
        </p:sp>
        <p:sp>
          <p:nvSpPr>
            <p:cNvPr id="52233" name="Round Diagonal Corner Rectangle 74"/>
            <p:cNvSpPr>
              <a:spLocks noChangeArrowheads="1"/>
            </p:cNvSpPr>
            <p:nvPr/>
          </p:nvSpPr>
          <p:spPr bwMode="auto">
            <a:xfrm>
              <a:off x="3801" y="1161"/>
              <a:ext cx="1358" cy="815"/>
            </a:xfrm>
            <a:custGeom>
              <a:avLst/>
              <a:gdLst>
                <a:gd name="T0" fmla="*/ 0 w 1947103"/>
                <a:gd name="T1" fmla="*/ 0 h 1293813"/>
                <a:gd name="T2" fmla="*/ 0 w 1947103"/>
                <a:gd name="T3" fmla="*/ 0 h 1293813"/>
                <a:gd name="T4" fmla="*/ 0 w 1947103"/>
                <a:gd name="T5" fmla="*/ 0 h 1293813"/>
                <a:gd name="T6" fmla="*/ 0 w 1947103"/>
                <a:gd name="T7" fmla="*/ 0 h 1293813"/>
                <a:gd name="T8" fmla="*/ 0 60000 65536"/>
                <a:gd name="T9" fmla="*/ 0 60000 65536"/>
                <a:gd name="T10" fmla="*/ 0 60000 65536"/>
                <a:gd name="T11" fmla="*/ 0 60000 65536"/>
                <a:gd name="T12" fmla="*/ 63087 w 1947103"/>
                <a:gd name="T13" fmla="*/ 63500 h 1293813"/>
                <a:gd name="T14" fmla="*/ 1884016 w 1947103"/>
                <a:gd name="T15" fmla="*/ 1230313 h 1293813"/>
              </a:gdLst>
              <a:ahLst/>
              <a:cxnLst>
                <a:cxn ang="T8">
                  <a:pos x="T0" y="T1"/>
                </a:cxn>
                <a:cxn ang="T9">
                  <a:pos x="T2" y="T3"/>
                </a:cxn>
                <a:cxn ang="T10">
                  <a:pos x="T4" y="T5"/>
                </a:cxn>
                <a:cxn ang="T11">
                  <a:pos x="T6" y="T7"/>
                </a:cxn>
              </a:cxnLst>
              <a:rect l="T12" t="T13" r="T14" b="T15"/>
              <a:pathLst>
                <a:path w="1947103" h="1293813">
                  <a:moveTo>
                    <a:pt x="215640" y="0"/>
                  </a:moveTo>
                  <a:lnTo>
                    <a:pt x="1947103" y="0"/>
                  </a:lnTo>
                  <a:lnTo>
                    <a:pt x="1947103" y="1078173"/>
                  </a:lnTo>
                  <a:cubicBezTo>
                    <a:pt x="1947103" y="1197267"/>
                    <a:pt x="1850557" y="1293812"/>
                    <a:pt x="1731463" y="1293813"/>
                  </a:cubicBezTo>
                  <a:lnTo>
                    <a:pt x="0" y="1293813"/>
                  </a:lnTo>
                  <a:lnTo>
                    <a:pt x="0" y="215640"/>
                  </a:lnTo>
                  <a:cubicBezTo>
                    <a:pt x="0" y="96545"/>
                    <a:pt x="96545" y="0"/>
                    <a:pt x="215639" y="0"/>
                  </a:cubicBezTo>
                  <a:lnTo>
                    <a:pt x="215640" y="0"/>
                  </a:lnTo>
                  <a:close/>
                </a:path>
              </a:pathLst>
            </a:custGeom>
            <a:solidFill>
              <a:schemeClr val="bg1"/>
            </a:solidFill>
            <a:ln w="38100">
              <a:solidFill>
                <a:srgbClr val="7030A0"/>
              </a:solidFill>
              <a:round/>
              <a:headEnd/>
              <a:tailEnd/>
            </a:ln>
          </p:spPr>
          <p:txBody>
            <a:bodyPr/>
            <a:lstStyle/>
            <a:p>
              <a:endParaRPr lang="en-US"/>
            </a:p>
          </p:txBody>
        </p:sp>
        <p:sp>
          <p:nvSpPr>
            <p:cNvPr id="52234" name="Text Box 52"/>
            <p:cNvSpPr txBox="1">
              <a:spLocks noChangeArrowheads="1"/>
            </p:cNvSpPr>
            <p:nvPr/>
          </p:nvSpPr>
          <p:spPr bwMode="auto">
            <a:xfrm>
              <a:off x="1061" y="3586"/>
              <a:ext cx="3610" cy="169"/>
            </a:xfrm>
            <a:prstGeom prst="rect">
              <a:avLst/>
            </a:prstGeom>
            <a:noFill/>
            <a:ln w="9525">
              <a:noFill/>
              <a:miter lim="800000"/>
              <a:headEnd/>
              <a:tailEnd/>
            </a:ln>
          </p:spPr>
          <p:txBody>
            <a:bodyPr anchor="ctr"/>
            <a:lstStyle/>
            <a:p>
              <a:pPr algn="ctr" defTabSz="457200">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a:solidFill>
                    <a:srgbClr val="FFFFFF"/>
                  </a:solidFill>
                  <a:latin typeface="Calibri" pitchFamily="34" charset="0"/>
                  <a:ea typeface="SimSun"/>
                  <a:cs typeface="SimSun"/>
                </a:rPr>
                <a:t>people</a:t>
              </a:r>
              <a:r>
                <a:rPr lang="en-GB" sz="2000" i="1">
                  <a:solidFill>
                    <a:srgbClr val="FFFFFF"/>
                  </a:solidFill>
                  <a:latin typeface="Webdings" pitchFamily="18" charset="2"/>
                  <a:ea typeface="SimSun"/>
                  <a:cs typeface="SimSun"/>
                </a:rPr>
                <a:t>   </a:t>
              </a:r>
              <a:r>
                <a:rPr lang="en-GB" sz="2000">
                  <a:solidFill>
                    <a:srgbClr val="FFFFFF"/>
                  </a:solidFill>
                  <a:latin typeface="Wingdings" pitchFamily="2" charset="2"/>
                  <a:ea typeface="SimSun"/>
                  <a:cs typeface="SimSun"/>
                </a:rPr>
                <a:t>s</a:t>
              </a:r>
              <a:r>
                <a:rPr lang="en-GB" sz="2000" i="1">
                  <a:solidFill>
                    <a:srgbClr val="FFFFFF"/>
                  </a:solidFill>
                  <a:ea typeface="SimSun"/>
                  <a:cs typeface="SimSun"/>
                </a:rPr>
                <a:t>    </a:t>
              </a:r>
              <a:r>
                <a:rPr lang="en-GB" sz="2000" i="1">
                  <a:solidFill>
                    <a:srgbClr val="FFFFFF"/>
                  </a:solidFill>
                  <a:latin typeface="Webdings" pitchFamily="18" charset="2"/>
                  <a:ea typeface="SimSun"/>
                  <a:cs typeface="SimSun"/>
                </a:rPr>
                <a:t> </a:t>
              </a:r>
              <a:r>
                <a:rPr lang="en-GB" sz="2000" i="1">
                  <a:solidFill>
                    <a:srgbClr val="FFFFFF"/>
                  </a:solidFill>
                  <a:latin typeface="Calibri" pitchFamily="34" charset="0"/>
                  <a:ea typeface="SimSun"/>
                  <a:cs typeface="SimSun"/>
                </a:rPr>
                <a:t>process</a:t>
              </a:r>
              <a:r>
                <a:rPr lang="en-GB" sz="2000" i="1">
                  <a:solidFill>
                    <a:srgbClr val="FFFFFF"/>
                  </a:solidFill>
                  <a:ea typeface="SimSun"/>
                  <a:cs typeface="SimSun"/>
                </a:rPr>
                <a:t>   </a:t>
              </a:r>
              <a:r>
                <a:rPr lang="en-GB" sz="2000">
                  <a:solidFill>
                    <a:srgbClr val="FFFFFF"/>
                  </a:solidFill>
                  <a:latin typeface="Wingdings" pitchFamily="2" charset="2"/>
                  <a:ea typeface="SimSun"/>
                  <a:cs typeface="SimSun"/>
                </a:rPr>
                <a:t>s</a:t>
              </a:r>
              <a:r>
                <a:rPr lang="en-GB" sz="2000" i="1">
                  <a:solidFill>
                    <a:srgbClr val="FFFFFF"/>
                  </a:solidFill>
                  <a:ea typeface="SimSun"/>
                  <a:cs typeface="SimSun"/>
                </a:rPr>
                <a:t>   </a:t>
              </a:r>
              <a:r>
                <a:rPr lang="en-GB" sz="2000" i="1">
                  <a:solidFill>
                    <a:srgbClr val="FFFFFF"/>
                  </a:solidFill>
                  <a:latin typeface="Calibri" pitchFamily="34" charset="0"/>
                  <a:ea typeface="SimSun"/>
                  <a:cs typeface="SimSun"/>
                </a:rPr>
                <a:t>information</a:t>
              </a:r>
            </a:p>
          </p:txBody>
        </p:sp>
        <p:cxnSp>
          <p:nvCxnSpPr>
            <p:cNvPr id="23" name="Straight Connector 22"/>
            <p:cNvCxnSpPr/>
            <p:nvPr/>
          </p:nvCxnSpPr>
          <p:spPr bwMode="auto">
            <a:xfrm flipV="1">
              <a:off x="3243" y="2940"/>
              <a:ext cx="1550" cy="6"/>
            </a:xfrm>
            <a:prstGeom prst="line">
              <a:avLst/>
            </a:prstGeom>
            <a:noFill/>
            <a:ln w="19050" cap="flat" cmpd="sng" algn="ctr">
              <a:solidFill>
                <a:schemeClr val="tx1">
                  <a:lumMod val="85000"/>
                </a:schemeClr>
              </a:solidFill>
              <a:prstDash val="solid"/>
              <a:round/>
              <a:headEnd type="none" w="med" len="med"/>
              <a:tailEnd type="none" w="med" len="med"/>
            </a:ln>
            <a:effectLst/>
            <a:extLst/>
          </p:spPr>
        </p:cxnSp>
        <p:cxnSp>
          <p:nvCxnSpPr>
            <p:cNvPr id="52236" name="Straight Connector 22"/>
            <p:cNvCxnSpPr>
              <a:cxnSpLocks noChangeShapeType="1"/>
            </p:cNvCxnSpPr>
            <p:nvPr/>
          </p:nvCxnSpPr>
          <p:spPr bwMode="auto">
            <a:xfrm flipV="1">
              <a:off x="442" y="2940"/>
              <a:ext cx="4351" cy="11"/>
            </a:xfrm>
            <a:prstGeom prst="line">
              <a:avLst/>
            </a:prstGeom>
            <a:noFill/>
            <a:ln w="28575" algn="ctr">
              <a:solidFill>
                <a:srgbClr val="00B0F0"/>
              </a:solidFill>
              <a:round/>
              <a:headEnd/>
              <a:tailEnd/>
            </a:ln>
          </p:spPr>
        </p:cxnSp>
        <p:sp>
          <p:nvSpPr>
            <p:cNvPr id="52237" name="Oval 20"/>
            <p:cNvSpPr>
              <a:spLocks noChangeArrowheads="1"/>
            </p:cNvSpPr>
            <p:nvPr/>
          </p:nvSpPr>
          <p:spPr bwMode="auto">
            <a:xfrm>
              <a:off x="1936" y="2673"/>
              <a:ext cx="559" cy="551"/>
            </a:xfrm>
            <a:prstGeom prst="ellipse">
              <a:avLst/>
            </a:prstGeom>
            <a:solidFill>
              <a:schemeClr val="bg1"/>
            </a:solidFill>
            <a:ln w="38100">
              <a:solidFill>
                <a:srgbClr val="00A7A0"/>
              </a:solidFill>
              <a:round/>
              <a:headEnd/>
              <a:tailEnd/>
            </a:ln>
          </p:spPr>
          <p:txBody>
            <a:bodyPr/>
            <a:lstStyle/>
            <a:p>
              <a:pPr>
                <a:lnSpc>
                  <a:spcPct val="90000"/>
                </a:lnSpc>
              </a:pPr>
              <a:endParaRPr lang="en-US" sz="2400">
                <a:solidFill>
                  <a:srgbClr val="7889FB"/>
                </a:solidFill>
                <a:ea typeface="MS PGothic"/>
                <a:cs typeface="MS PGothic"/>
              </a:endParaRPr>
            </a:p>
          </p:txBody>
        </p:sp>
        <p:sp>
          <p:nvSpPr>
            <p:cNvPr id="52238" name="Oval 20"/>
            <p:cNvSpPr>
              <a:spLocks noChangeArrowheads="1"/>
            </p:cNvSpPr>
            <p:nvPr/>
          </p:nvSpPr>
          <p:spPr bwMode="auto">
            <a:xfrm>
              <a:off x="2606" y="2673"/>
              <a:ext cx="560" cy="551"/>
            </a:xfrm>
            <a:prstGeom prst="ellipse">
              <a:avLst/>
            </a:prstGeom>
            <a:solidFill>
              <a:schemeClr val="bg1"/>
            </a:solidFill>
            <a:ln w="38100">
              <a:solidFill>
                <a:srgbClr val="7030A0"/>
              </a:solidFill>
              <a:round/>
              <a:headEnd/>
              <a:tailEnd/>
            </a:ln>
          </p:spPr>
          <p:txBody>
            <a:bodyPr/>
            <a:lstStyle/>
            <a:p>
              <a:pPr>
                <a:lnSpc>
                  <a:spcPct val="90000"/>
                </a:lnSpc>
              </a:pPr>
              <a:endParaRPr lang="en-US" sz="2400">
                <a:solidFill>
                  <a:srgbClr val="7889FB"/>
                </a:solidFill>
                <a:ea typeface="MS PGothic"/>
                <a:cs typeface="MS PGothic"/>
              </a:endParaRPr>
            </a:p>
          </p:txBody>
        </p:sp>
        <p:sp>
          <p:nvSpPr>
            <p:cNvPr id="52239" name="Oval 20"/>
            <p:cNvSpPr>
              <a:spLocks noChangeArrowheads="1"/>
            </p:cNvSpPr>
            <p:nvPr/>
          </p:nvSpPr>
          <p:spPr bwMode="auto">
            <a:xfrm>
              <a:off x="3277" y="2675"/>
              <a:ext cx="559" cy="551"/>
            </a:xfrm>
            <a:prstGeom prst="ellipse">
              <a:avLst/>
            </a:prstGeom>
            <a:solidFill>
              <a:schemeClr val="bg1"/>
            </a:solidFill>
            <a:ln w="38100">
              <a:solidFill>
                <a:srgbClr val="008A52"/>
              </a:solidFill>
              <a:round/>
              <a:headEnd/>
              <a:tailEnd/>
            </a:ln>
          </p:spPr>
          <p:txBody>
            <a:bodyPr/>
            <a:lstStyle/>
            <a:p>
              <a:pPr>
                <a:lnSpc>
                  <a:spcPct val="90000"/>
                </a:lnSpc>
              </a:pPr>
              <a:endParaRPr lang="en-US" sz="2400">
                <a:solidFill>
                  <a:srgbClr val="7889FB"/>
                </a:solidFill>
                <a:ea typeface="MS PGothic"/>
                <a:cs typeface="MS PGothic"/>
              </a:endParaRPr>
            </a:p>
          </p:txBody>
        </p:sp>
        <p:sp>
          <p:nvSpPr>
            <p:cNvPr id="52240" name="Oval 32"/>
            <p:cNvSpPr>
              <a:spLocks noChangeArrowheads="1"/>
            </p:cNvSpPr>
            <p:nvPr/>
          </p:nvSpPr>
          <p:spPr bwMode="auto">
            <a:xfrm>
              <a:off x="1265" y="2676"/>
              <a:ext cx="560" cy="550"/>
            </a:xfrm>
            <a:prstGeom prst="ellipse">
              <a:avLst/>
            </a:prstGeom>
            <a:solidFill>
              <a:schemeClr val="bg1"/>
            </a:solidFill>
            <a:ln w="38100">
              <a:solidFill>
                <a:srgbClr val="A59223"/>
              </a:solidFill>
              <a:round/>
              <a:headEnd/>
              <a:tailEnd/>
            </a:ln>
          </p:spPr>
          <p:txBody>
            <a:bodyPr/>
            <a:lstStyle/>
            <a:p>
              <a:pPr>
                <a:lnSpc>
                  <a:spcPct val="90000"/>
                </a:lnSpc>
              </a:pPr>
              <a:endParaRPr lang="en-US" sz="2400">
                <a:solidFill>
                  <a:srgbClr val="7889FB"/>
                </a:solidFill>
                <a:ea typeface="MS PGothic"/>
                <a:cs typeface="MS PGothic"/>
              </a:endParaRPr>
            </a:p>
          </p:txBody>
        </p:sp>
        <p:pic>
          <p:nvPicPr>
            <p:cNvPr id="52241" name="Picture 34" descr="26550_artwork_UnstructuredContent.ai"/>
            <p:cNvPicPr>
              <a:picLocks noChangeAspect="1"/>
            </p:cNvPicPr>
            <p:nvPr/>
          </p:nvPicPr>
          <p:blipFill>
            <a:blip r:embed="rId3"/>
            <a:srcRect r="52957" b="84975"/>
            <a:stretch>
              <a:fillRect/>
            </a:stretch>
          </p:blipFill>
          <p:spPr bwMode="auto">
            <a:xfrm>
              <a:off x="1295" y="2749"/>
              <a:ext cx="475" cy="404"/>
            </a:xfrm>
            <a:prstGeom prst="rect">
              <a:avLst/>
            </a:prstGeom>
            <a:noFill/>
            <a:ln w="9525">
              <a:noFill/>
              <a:miter lim="800000"/>
              <a:headEnd/>
              <a:tailEnd/>
            </a:ln>
          </p:spPr>
        </p:pic>
        <p:sp>
          <p:nvSpPr>
            <p:cNvPr id="52242" name="Oval 20"/>
            <p:cNvSpPr>
              <a:spLocks noChangeArrowheads="1"/>
            </p:cNvSpPr>
            <p:nvPr/>
          </p:nvSpPr>
          <p:spPr bwMode="auto">
            <a:xfrm>
              <a:off x="4618" y="2673"/>
              <a:ext cx="559" cy="551"/>
            </a:xfrm>
            <a:prstGeom prst="ellipse">
              <a:avLst/>
            </a:prstGeom>
            <a:solidFill>
              <a:schemeClr val="bg1"/>
            </a:solidFill>
            <a:ln w="38100">
              <a:solidFill>
                <a:srgbClr val="92D050"/>
              </a:solidFill>
              <a:round/>
              <a:headEnd/>
              <a:tailEnd/>
            </a:ln>
          </p:spPr>
          <p:txBody>
            <a:bodyPr/>
            <a:lstStyle/>
            <a:p>
              <a:pPr>
                <a:lnSpc>
                  <a:spcPct val="90000"/>
                </a:lnSpc>
              </a:pPr>
              <a:endParaRPr lang="en-US" sz="2400">
                <a:solidFill>
                  <a:srgbClr val="7889FB"/>
                </a:solidFill>
                <a:ea typeface="MS PGothic"/>
                <a:cs typeface="MS PGothic"/>
              </a:endParaRPr>
            </a:p>
          </p:txBody>
        </p:sp>
        <p:sp>
          <p:nvSpPr>
            <p:cNvPr id="52243" name="Oval 20"/>
            <p:cNvSpPr>
              <a:spLocks noChangeArrowheads="1"/>
            </p:cNvSpPr>
            <p:nvPr/>
          </p:nvSpPr>
          <p:spPr bwMode="auto">
            <a:xfrm>
              <a:off x="3947" y="2673"/>
              <a:ext cx="560" cy="551"/>
            </a:xfrm>
            <a:prstGeom prst="ellipse">
              <a:avLst/>
            </a:prstGeom>
            <a:solidFill>
              <a:schemeClr val="bg1"/>
            </a:solidFill>
            <a:ln w="38100">
              <a:solidFill>
                <a:srgbClr val="00B0DA"/>
              </a:solidFill>
              <a:round/>
              <a:headEnd/>
              <a:tailEnd/>
            </a:ln>
          </p:spPr>
          <p:txBody>
            <a:bodyPr/>
            <a:lstStyle/>
            <a:p>
              <a:pPr>
                <a:lnSpc>
                  <a:spcPct val="90000"/>
                </a:lnSpc>
              </a:pPr>
              <a:endParaRPr lang="en-US" sz="2400">
                <a:solidFill>
                  <a:srgbClr val="7889FB"/>
                </a:solidFill>
                <a:ea typeface="MS PGothic"/>
                <a:cs typeface="MS PGothic"/>
              </a:endParaRPr>
            </a:p>
          </p:txBody>
        </p:sp>
        <p:sp>
          <p:nvSpPr>
            <p:cNvPr id="52244" name="Oval 35"/>
            <p:cNvSpPr>
              <a:spLocks noChangeArrowheads="1"/>
            </p:cNvSpPr>
            <p:nvPr/>
          </p:nvSpPr>
          <p:spPr bwMode="auto">
            <a:xfrm>
              <a:off x="1229" y="2912"/>
              <a:ext cx="72" cy="77"/>
            </a:xfrm>
            <a:prstGeom prst="ellipse">
              <a:avLst/>
            </a:prstGeom>
            <a:solidFill>
              <a:schemeClr val="bg1"/>
            </a:solidFill>
            <a:ln w="28575">
              <a:solidFill>
                <a:srgbClr val="00B0F0"/>
              </a:solidFill>
              <a:round/>
              <a:headEnd/>
              <a:tailEnd/>
            </a:ln>
          </p:spPr>
          <p:txBody>
            <a:bodyPr/>
            <a:lstStyle/>
            <a:p>
              <a:pPr>
                <a:lnSpc>
                  <a:spcPct val="90000"/>
                </a:lnSpc>
              </a:pPr>
              <a:endParaRPr lang="en-US" sz="2400">
                <a:solidFill>
                  <a:srgbClr val="7889FB"/>
                </a:solidFill>
                <a:ea typeface="MS PGothic"/>
                <a:cs typeface="MS PGothic"/>
              </a:endParaRPr>
            </a:p>
          </p:txBody>
        </p:sp>
        <p:sp>
          <p:nvSpPr>
            <p:cNvPr id="52245" name="Oval 36"/>
            <p:cNvSpPr>
              <a:spLocks noChangeArrowheads="1"/>
            </p:cNvSpPr>
            <p:nvPr/>
          </p:nvSpPr>
          <p:spPr bwMode="auto">
            <a:xfrm>
              <a:off x="1902" y="2912"/>
              <a:ext cx="71" cy="77"/>
            </a:xfrm>
            <a:prstGeom prst="ellipse">
              <a:avLst/>
            </a:prstGeom>
            <a:solidFill>
              <a:schemeClr val="bg1"/>
            </a:solidFill>
            <a:ln w="28575">
              <a:solidFill>
                <a:srgbClr val="00B0F0"/>
              </a:solidFill>
              <a:round/>
              <a:headEnd/>
              <a:tailEnd/>
            </a:ln>
          </p:spPr>
          <p:txBody>
            <a:bodyPr/>
            <a:lstStyle/>
            <a:p>
              <a:pPr>
                <a:lnSpc>
                  <a:spcPct val="90000"/>
                </a:lnSpc>
              </a:pPr>
              <a:endParaRPr lang="en-US" sz="2400">
                <a:solidFill>
                  <a:srgbClr val="7889FB"/>
                </a:solidFill>
                <a:ea typeface="MS PGothic"/>
                <a:cs typeface="MS PGothic"/>
              </a:endParaRPr>
            </a:p>
          </p:txBody>
        </p:sp>
        <p:sp>
          <p:nvSpPr>
            <p:cNvPr id="52246" name="Oval 37"/>
            <p:cNvSpPr>
              <a:spLocks noChangeArrowheads="1"/>
            </p:cNvSpPr>
            <p:nvPr/>
          </p:nvSpPr>
          <p:spPr bwMode="auto">
            <a:xfrm>
              <a:off x="2574" y="2912"/>
              <a:ext cx="72" cy="77"/>
            </a:xfrm>
            <a:prstGeom prst="ellipse">
              <a:avLst/>
            </a:prstGeom>
            <a:solidFill>
              <a:schemeClr val="bg1"/>
            </a:solidFill>
            <a:ln w="28575">
              <a:solidFill>
                <a:srgbClr val="00B0F0"/>
              </a:solidFill>
              <a:round/>
              <a:headEnd/>
              <a:tailEnd/>
            </a:ln>
          </p:spPr>
          <p:txBody>
            <a:bodyPr/>
            <a:lstStyle/>
            <a:p>
              <a:pPr>
                <a:lnSpc>
                  <a:spcPct val="90000"/>
                </a:lnSpc>
              </a:pPr>
              <a:endParaRPr lang="en-US" sz="2400">
                <a:solidFill>
                  <a:srgbClr val="7889FB"/>
                </a:solidFill>
                <a:ea typeface="MS PGothic"/>
                <a:cs typeface="MS PGothic"/>
              </a:endParaRPr>
            </a:p>
          </p:txBody>
        </p:sp>
        <p:sp>
          <p:nvSpPr>
            <p:cNvPr id="52247" name="Oval 38"/>
            <p:cNvSpPr>
              <a:spLocks noChangeArrowheads="1"/>
            </p:cNvSpPr>
            <p:nvPr/>
          </p:nvSpPr>
          <p:spPr bwMode="auto">
            <a:xfrm>
              <a:off x="3247" y="2912"/>
              <a:ext cx="72" cy="77"/>
            </a:xfrm>
            <a:prstGeom prst="ellipse">
              <a:avLst/>
            </a:prstGeom>
            <a:solidFill>
              <a:schemeClr val="bg1"/>
            </a:solidFill>
            <a:ln w="28575">
              <a:solidFill>
                <a:srgbClr val="00B0F0"/>
              </a:solidFill>
              <a:round/>
              <a:headEnd/>
              <a:tailEnd/>
            </a:ln>
          </p:spPr>
          <p:txBody>
            <a:bodyPr/>
            <a:lstStyle/>
            <a:p>
              <a:pPr>
                <a:lnSpc>
                  <a:spcPct val="90000"/>
                </a:lnSpc>
              </a:pPr>
              <a:endParaRPr lang="en-US" sz="2400">
                <a:solidFill>
                  <a:srgbClr val="7889FB"/>
                </a:solidFill>
                <a:ea typeface="MS PGothic"/>
                <a:cs typeface="MS PGothic"/>
              </a:endParaRPr>
            </a:p>
          </p:txBody>
        </p:sp>
        <p:sp>
          <p:nvSpPr>
            <p:cNvPr id="52248" name="Oval 39"/>
            <p:cNvSpPr>
              <a:spLocks noChangeArrowheads="1"/>
            </p:cNvSpPr>
            <p:nvPr/>
          </p:nvSpPr>
          <p:spPr bwMode="auto">
            <a:xfrm>
              <a:off x="3920" y="2912"/>
              <a:ext cx="71" cy="77"/>
            </a:xfrm>
            <a:prstGeom prst="ellipse">
              <a:avLst/>
            </a:prstGeom>
            <a:solidFill>
              <a:schemeClr val="bg1"/>
            </a:solidFill>
            <a:ln w="28575">
              <a:solidFill>
                <a:srgbClr val="00B0F0"/>
              </a:solidFill>
              <a:round/>
              <a:headEnd/>
              <a:tailEnd/>
            </a:ln>
          </p:spPr>
          <p:txBody>
            <a:bodyPr/>
            <a:lstStyle/>
            <a:p>
              <a:pPr>
                <a:lnSpc>
                  <a:spcPct val="90000"/>
                </a:lnSpc>
              </a:pPr>
              <a:endParaRPr lang="en-US" sz="2400">
                <a:solidFill>
                  <a:srgbClr val="7889FB"/>
                </a:solidFill>
                <a:ea typeface="MS PGothic"/>
                <a:cs typeface="MS PGothic"/>
              </a:endParaRPr>
            </a:p>
          </p:txBody>
        </p:sp>
        <p:sp>
          <p:nvSpPr>
            <p:cNvPr id="52249" name="Oval 40"/>
            <p:cNvSpPr>
              <a:spLocks noChangeArrowheads="1"/>
            </p:cNvSpPr>
            <p:nvPr/>
          </p:nvSpPr>
          <p:spPr bwMode="auto">
            <a:xfrm>
              <a:off x="4592" y="2912"/>
              <a:ext cx="72" cy="77"/>
            </a:xfrm>
            <a:prstGeom prst="ellipse">
              <a:avLst/>
            </a:prstGeom>
            <a:solidFill>
              <a:schemeClr val="bg1"/>
            </a:solidFill>
            <a:ln w="28575">
              <a:solidFill>
                <a:srgbClr val="00B0F0"/>
              </a:solidFill>
              <a:round/>
              <a:headEnd/>
              <a:tailEnd/>
            </a:ln>
          </p:spPr>
          <p:txBody>
            <a:bodyPr/>
            <a:lstStyle/>
            <a:p>
              <a:pPr>
                <a:lnSpc>
                  <a:spcPct val="90000"/>
                </a:lnSpc>
              </a:pPr>
              <a:endParaRPr lang="en-US" sz="2400">
                <a:solidFill>
                  <a:srgbClr val="7889FB"/>
                </a:solidFill>
                <a:ea typeface="MS PGothic"/>
                <a:cs typeface="MS PGothic"/>
              </a:endParaRPr>
            </a:p>
          </p:txBody>
        </p:sp>
        <p:grpSp>
          <p:nvGrpSpPr>
            <p:cNvPr id="52250" name="Group 41"/>
            <p:cNvGrpSpPr>
              <a:grpSpLocks/>
            </p:cNvGrpSpPr>
            <p:nvPr/>
          </p:nvGrpSpPr>
          <p:grpSpPr bwMode="auto">
            <a:xfrm>
              <a:off x="595" y="2673"/>
              <a:ext cx="560" cy="551"/>
              <a:chOff x="812059" y="2465389"/>
              <a:chExt cx="871485" cy="871538"/>
            </a:xfrm>
          </p:grpSpPr>
          <p:sp>
            <p:nvSpPr>
              <p:cNvPr id="52288" name="Oval 20"/>
              <p:cNvSpPr>
                <a:spLocks noChangeArrowheads="1"/>
              </p:cNvSpPr>
              <p:nvPr/>
            </p:nvSpPr>
            <p:spPr bwMode="auto">
              <a:xfrm>
                <a:off x="812059" y="2465389"/>
                <a:ext cx="871485" cy="871538"/>
              </a:xfrm>
              <a:prstGeom prst="ellipse">
                <a:avLst/>
              </a:prstGeom>
              <a:solidFill>
                <a:schemeClr val="bg1"/>
              </a:solidFill>
              <a:ln w="38100">
                <a:solidFill>
                  <a:srgbClr val="00A7A0"/>
                </a:solidFill>
                <a:round/>
                <a:headEnd/>
                <a:tailEnd/>
              </a:ln>
            </p:spPr>
            <p:txBody>
              <a:bodyPr/>
              <a:lstStyle/>
              <a:p>
                <a:pPr>
                  <a:lnSpc>
                    <a:spcPct val="90000"/>
                  </a:lnSpc>
                </a:pPr>
                <a:endParaRPr lang="en-US" sz="2400">
                  <a:solidFill>
                    <a:srgbClr val="7889FB"/>
                  </a:solidFill>
                  <a:ea typeface="MS PGothic"/>
                  <a:cs typeface="MS PGothic"/>
                </a:endParaRPr>
              </a:p>
            </p:txBody>
          </p:sp>
          <p:pic>
            <p:nvPicPr>
              <p:cNvPr id="52289" name="Picture 38"/>
              <p:cNvPicPr>
                <a:picLocks noChangeAspect="1"/>
              </p:cNvPicPr>
              <p:nvPr/>
            </p:nvPicPr>
            <p:blipFill>
              <a:blip r:embed="rId4"/>
              <a:srcRect/>
              <a:stretch>
                <a:fillRect/>
              </a:stretch>
            </p:blipFill>
            <p:spPr bwMode="auto">
              <a:xfrm>
                <a:off x="1108101" y="2697958"/>
                <a:ext cx="279400" cy="406400"/>
              </a:xfrm>
              <a:prstGeom prst="rect">
                <a:avLst/>
              </a:prstGeom>
              <a:solidFill>
                <a:schemeClr val="tx1"/>
              </a:solidFill>
              <a:ln w="9525">
                <a:noFill/>
                <a:miter lim="800000"/>
                <a:headEnd/>
                <a:tailEnd/>
              </a:ln>
            </p:spPr>
          </p:pic>
        </p:grpSp>
        <p:sp>
          <p:nvSpPr>
            <p:cNvPr id="52251" name="Text Box 31"/>
            <p:cNvSpPr txBox="1">
              <a:spLocks noChangeArrowheads="1"/>
            </p:cNvSpPr>
            <p:nvPr/>
          </p:nvSpPr>
          <p:spPr bwMode="auto">
            <a:xfrm>
              <a:off x="1861" y="3323"/>
              <a:ext cx="726" cy="155"/>
            </a:xfrm>
            <a:prstGeom prst="rect">
              <a:avLst/>
            </a:prstGeom>
            <a:noFill/>
            <a:ln w="9525">
              <a:noFill/>
              <a:miter lim="800000"/>
              <a:headEnd/>
              <a:tailEnd/>
            </a:ln>
          </p:spPr>
          <p:txBody>
            <a:bodyPr>
              <a:spAutoFit/>
            </a:bodyPr>
            <a:lstStyle/>
            <a:p>
              <a:pPr>
                <a:lnSpc>
                  <a:spcPts val="12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FFFF"/>
                  </a:solidFill>
                  <a:latin typeface="Calibri" pitchFamily="34" charset="0"/>
                  <a:ea typeface="SimSun"/>
                  <a:cs typeface="SimSun"/>
                </a:rPr>
                <a:t>Workflow</a:t>
              </a:r>
            </a:p>
          </p:txBody>
        </p:sp>
        <p:sp>
          <p:nvSpPr>
            <p:cNvPr id="52252" name="Text Box 32"/>
            <p:cNvSpPr txBox="1">
              <a:spLocks noChangeArrowheads="1"/>
            </p:cNvSpPr>
            <p:nvPr/>
          </p:nvSpPr>
          <p:spPr bwMode="auto">
            <a:xfrm>
              <a:off x="4470" y="3271"/>
              <a:ext cx="895" cy="250"/>
            </a:xfrm>
            <a:prstGeom prst="rect">
              <a:avLst/>
            </a:prstGeom>
            <a:noFill/>
            <a:ln w="9525">
              <a:noFill/>
              <a:miter lim="800000"/>
              <a:headEnd/>
              <a:tailEnd/>
            </a:ln>
          </p:spPr>
          <p:txBody>
            <a:bodyPr>
              <a:spAutoFit/>
            </a:bodyPr>
            <a:lstStyle/>
            <a:p>
              <a:pPr>
                <a:lnSpc>
                  <a:spcPts val="12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FFFF"/>
                  </a:solidFill>
                  <a:latin typeface="Calibri" pitchFamily="34" charset="0"/>
                  <a:ea typeface="SimSun"/>
                  <a:cs typeface="SimSun"/>
                </a:rPr>
                <a:t>Monitoring &amp; Analytics</a:t>
              </a:r>
            </a:p>
          </p:txBody>
        </p:sp>
        <p:sp>
          <p:nvSpPr>
            <p:cNvPr id="52253" name="Text Box 33"/>
            <p:cNvSpPr txBox="1">
              <a:spLocks noChangeArrowheads="1"/>
            </p:cNvSpPr>
            <p:nvPr/>
          </p:nvSpPr>
          <p:spPr bwMode="auto">
            <a:xfrm>
              <a:off x="1041" y="3274"/>
              <a:ext cx="1027" cy="250"/>
            </a:xfrm>
            <a:prstGeom prst="rect">
              <a:avLst/>
            </a:prstGeom>
            <a:noFill/>
            <a:ln w="9525">
              <a:noFill/>
              <a:miter lim="800000"/>
              <a:headEnd/>
              <a:tailEnd/>
            </a:ln>
          </p:spPr>
          <p:txBody>
            <a:bodyPr>
              <a:spAutoFit/>
            </a:bodyPr>
            <a:lstStyle/>
            <a:p>
              <a:pPr>
                <a:lnSpc>
                  <a:spcPts val="12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FFFF"/>
                  </a:solidFill>
                  <a:latin typeface="Calibri" pitchFamily="34" charset="0"/>
                  <a:ea typeface="SimSun"/>
                  <a:cs typeface="SimSun"/>
                </a:rPr>
                <a:t>Collaboration </a:t>
              </a:r>
            </a:p>
            <a:p>
              <a:pPr>
                <a:lnSpc>
                  <a:spcPts val="12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FFFF"/>
                  </a:solidFill>
                  <a:latin typeface="Calibri" pitchFamily="34" charset="0"/>
                  <a:ea typeface="SimSun"/>
                  <a:cs typeface="SimSun"/>
                </a:rPr>
                <a:t>&amp; Social SW</a:t>
              </a:r>
            </a:p>
          </p:txBody>
        </p:sp>
        <p:sp>
          <p:nvSpPr>
            <p:cNvPr id="52254" name="Text Box 34"/>
            <p:cNvSpPr txBox="1">
              <a:spLocks noChangeArrowheads="1"/>
            </p:cNvSpPr>
            <p:nvPr/>
          </p:nvSpPr>
          <p:spPr bwMode="auto">
            <a:xfrm>
              <a:off x="2547" y="3323"/>
              <a:ext cx="695" cy="155"/>
            </a:xfrm>
            <a:prstGeom prst="rect">
              <a:avLst/>
            </a:prstGeom>
            <a:noFill/>
            <a:ln w="9525">
              <a:noFill/>
              <a:miter lim="800000"/>
              <a:headEnd/>
              <a:tailEnd/>
            </a:ln>
          </p:spPr>
          <p:txBody>
            <a:bodyPr>
              <a:spAutoFit/>
            </a:bodyPr>
            <a:lstStyle/>
            <a:p>
              <a:pPr>
                <a:lnSpc>
                  <a:spcPts val="12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FFFF"/>
                  </a:solidFill>
                  <a:latin typeface="Calibri" pitchFamily="34" charset="0"/>
                  <a:ea typeface="SimSun"/>
                  <a:cs typeface="SimSun"/>
                </a:rPr>
                <a:t>Rules</a:t>
              </a:r>
            </a:p>
          </p:txBody>
        </p:sp>
        <p:sp>
          <p:nvSpPr>
            <p:cNvPr id="52255" name="Text Box 35"/>
            <p:cNvSpPr txBox="1">
              <a:spLocks noChangeArrowheads="1"/>
            </p:cNvSpPr>
            <p:nvPr/>
          </p:nvSpPr>
          <p:spPr bwMode="auto">
            <a:xfrm>
              <a:off x="505" y="3323"/>
              <a:ext cx="696" cy="155"/>
            </a:xfrm>
            <a:prstGeom prst="rect">
              <a:avLst/>
            </a:prstGeom>
            <a:noFill/>
            <a:ln w="9525">
              <a:noFill/>
              <a:miter lim="800000"/>
              <a:headEnd/>
              <a:tailEnd/>
            </a:ln>
          </p:spPr>
          <p:txBody>
            <a:bodyPr>
              <a:spAutoFit/>
            </a:bodyPr>
            <a:lstStyle/>
            <a:p>
              <a:pPr>
                <a:lnSpc>
                  <a:spcPts val="12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FFFF"/>
                  </a:solidFill>
                  <a:latin typeface="Calibri" pitchFamily="34" charset="0"/>
                  <a:ea typeface="SimSun"/>
                  <a:cs typeface="SimSun"/>
                </a:rPr>
                <a:t>Content</a:t>
              </a:r>
            </a:p>
          </p:txBody>
        </p:sp>
        <p:sp>
          <p:nvSpPr>
            <p:cNvPr id="52256" name="Text Box 36"/>
            <p:cNvSpPr txBox="1">
              <a:spLocks noChangeArrowheads="1"/>
            </p:cNvSpPr>
            <p:nvPr/>
          </p:nvSpPr>
          <p:spPr bwMode="auto">
            <a:xfrm>
              <a:off x="3856" y="3323"/>
              <a:ext cx="744" cy="155"/>
            </a:xfrm>
            <a:prstGeom prst="rect">
              <a:avLst/>
            </a:prstGeom>
            <a:noFill/>
            <a:ln w="9525">
              <a:noFill/>
              <a:miter lim="800000"/>
              <a:headEnd/>
              <a:tailEnd/>
            </a:ln>
          </p:spPr>
          <p:txBody>
            <a:bodyPr lIns="0" rIns="0">
              <a:spAutoFit/>
            </a:bodyPr>
            <a:lstStyle/>
            <a:p>
              <a:pPr>
                <a:lnSpc>
                  <a:spcPts val="12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FFFF"/>
                  </a:solidFill>
                  <a:latin typeface="Calibri" pitchFamily="34" charset="0"/>
                  <a:ea typeface="SimSun"/>
                  <a:cs typeface="SimSun"/>
                </a:rPr>
                <a:t>Integration</a:t>
              </a:r>
            </a:p>
          </p:txBody>
        </p:sp>
        <p:sp>
          <p:nvSpPr>
            <p:cNvPr id="52257" name="Text Box 37"/>
            <p:cNvSpPr txBox="1">
              <a:spLocks noChangeArrowheads="1"/>
            </p:cNvSpPr>
            <p:nvPr/>
          </p:nvSpPr>
          <p:spPr bwMode="auto">
            <a:xfrm>
              <a:off x="3239" y="3323"/>
              <a:ext cx="646" cy="155"/>
            </a:xfrm>
            <a:prstGeom prst="rect">
              <a:avLst/>
            </a:prstGeom>
            <a:noFill/>
            <a:ln w="9525">
              <a:noFill/>
              <a:miter lim="800000"/>
              <a:headEnd/>
              <a:tailEnd/>
            </a:ln>
          </p:spPr>
          <p:txBody>
            <a:bodyPr>
              <a:spAutoFit/>
            </a:bodyPr>
            <a:lstStyle/>
            <a:p>
              <a:pPr>
                <a:lnSpc>
                  <a:spcPts val="12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FFFFFF"/>
                  </a:solidFill>
                  <a:latin typeface="Calibri" pitchFamily="34" charset="0"/>
                  <a:ea typeface="SimSun"/>
                  <a:cs typeface="SimSun"/>
                </a:rPr>
                <a:t>Events</a:t>
              </a:r>
            </a:p>
          </p:txBody>
        </p:sp>
        <p:sp>
          <p:nvSpPr>
            <p:cNvPr id="52258" name="AutoShape 9"/>
            <p:cNvSpPr>
              <a:spLocks noChangeArrowheads="1"/>
            </p:cNvSpPr>
            <p:nvPr/>
          </p:nvSpPr>
          <p:spPr bwMode="auto">
            <a:xfrm>
              <a:off x="667" y="1170"/>
              <a:ext cx="1221" cy="203"/>
            </a:xfrm>
            <a:prstGeom prst="roundRect">
              <a:avLst>
                <a:gd name="adj" fmla="val 18750"/>
              </a:avLst>
            </a:prstGeom>
            <a:noFill/>
            <a:ln w="9525">
              <a:noFill/>
              <a:round/>
              <a:headEnd/>
              <a:tailEnd/>
            </a:ln>
          </p:spPr>
          <p:txBody>
            <a:bodyPr lIns="0" rIns="0" anchor="ctr"/>
            <a:lstStyle/>
            <a:p>
              <a:pPr eaLnBrk="0" hangingPunct="0">
                <a:lnSpc>
                  <a:spcPct val="85000"/>
                </a:lnSpc>
              </a:pPr>
              <a:r>
                <a:rPr lang="en-US">
                  <a:solidFill>
                    <a:srgbClr val="000000"/>
                  </a:solidFill>
                  <a:latin typeface="Calibri" pitchFamily="34" charset="0"/>
                  <a:ea typeface="MS PGothic"/>
                  <a:cs typeface="MS PGothic"/>
                </a:rPr>
                <a:t>Case  Design</a:t>
              </a:r>
            </a:p>
          </p:txBody>
        </p:sp>
        <p:sp>
          <p:nvSpPr>
            <p:cNvPr id="52259" name="AutoShape 21"/>
            <p:cNvSpPr>
              <a:spLocks noChangeArrowheads="1"/>
            </p:cNvSpPr>
            <p:nvPr/>
          </p:nvSpPr>
          <p:spPr bwMode="auto">
            <a:xfrm>
              <a:off x="654" y="1757"/>
              <a:ext cx="1247" cy="202"/>
            </a:xfrm>
            <a:prstGeom prst="roundRect">
              <a:avLst>
                <a:gd name="adj" fmla="val 18750"/>
              </a:avLst>
            </a:prstGeom>
            <a:noFill/>
            <a:ln w="9525">
              <a:noFill/>
              <a:round/>
              <a:headEnd/>
              <a:tailEnd/>
            </a:ln>
          </p:spPr>
          <p:txBody>
            <a:bodyPr lIns="0" rIns="0" anchor="ctr"/>
            <a:lstStyle/>
            <a:p>
              <a:pPr eaLnBrk="0" hangingPunct="0">
                <a:lnSpc>
                  <a:spcPct val="85000"/>
                </a:lnSpc>
              </a:pPr>
              <a:r>
                <a:rPr lang="en-US" sz="1100">
                  <a:solidFill>
                    <a:srgbClr val="DD731C"/>
                  </a:solidFill>
                  <a:latin typeface="Calibri" pitchFamily="34" charset="0"/>
                  <a:ea typeface="MS PGothic"/>
                  <a:cs typeface="MS PGothic"/>
                </a:rPr>
                <a:t>Models    Templates    Solutions</a:t>
              </a:r>
            </a:p>
          </p:txBody>
        </p:sp>
        <p:sp>
          <p:nvSpPr>
            <p:cNvPr id="52260" name="AutoShape 17"/>
            <p:cNvSpPr>
              <a:spLocks noChangeArrowheads="1"/>
            </p:cNvSpPr>
            <p:nvPr/>
          </p:nvSpPr>
          <p:spPr bwMode="auto">
            <a:xfrm>
              <a:off x="2282" y="1175"/>
              <a:ext cx="1221" cy="203"/>
            </a:xfrm>
            <a:prstGeom prst="roundRect">
              <a:avLst>
                <a:gd name="adj" fmla="val 18750"/>
              </a:avLst>
            </a:prstGeom>
            <a:noFill/>
            <a:ln w="9525">
              <a:noFill/>
              <a:round/>
              <a:headEnd/>
              <a:tailEnd/>
            </a:ln>
          </p:spPr>
          <p:txBody>
            <a:bodyPr lIns="0" rIns="0" anchor="ctr"/>
            <a:lstStyle/>
            <a:p>
              <a:pPr eaLnBrk="0" hangingPunct="0">
                <a:lnSpc>
                  <a:spcPct val="85000"/>
                </a:lnSpc>
              </a:pPr>
              <a:r>
                <a:rPr lang="en-US">
                  <a:solidFill>
                    <a:srgbClr val="000000"/>
                  </a:solidFill>
                  <a:latin typeface="Calibri" pitchFamily="34" charset="0"/>
                  <a:ea typeface="MS PGothic"/>
                  <a:cs typeface="MS PGothic"/>
                </a:rPr>
                <a:t>Case Runtime</a:t>
              </a:r>
            </a:p>
          </p:txBody>
        </p:sp>
        <p:sp>
          <p:nvSpPr>
            <p:cNvPr id="52261" name="AutoShape 49"/>
            <p:cNvSpPr>
              <a:spLocks noChangeArrowheads="1"/>
            </p:cNvSpPr>
            <p:nvPr/>
          </p:nvSpPr>
          <p:spPr bwMode="auto">
            <a:xfrm>
              <a:off x="2226" y="1757"/>
              <a:ext cx="1333" cy="202"/>
            </a:xfrm>
            <a:prstGeom prst="roundRect">
              <a:avLst>
                <a:gd name="adj" fmla="val 18750"/>
              </a:avLst>
            </a:prstGeom>
            <a:noFill/>
            <a:ln w="9525">
              <a:noFill/>
              <a:round/>
              <a:headEnd/>
              <a:tailEnd/>
            </a:ln>
          </p:spPr>
          <p:txBody>
            <a:bodyPr lIns="0" rIns="0" anchor="ctr"/>
            <a:lstStyle/>
            <a:p>
              <a:pPr eaLnBrk="0" hangingPunct="0">
                <a:lnSpc>
                  <a:spcPct val="85000"/>
                </a:lnSpc>
              </a:pPr>
              <a:r>
                <a:rPr lang="en-US" sz="1100">
                  <a:solidFill>
                    <a:srgbClr val="0070C0"/>
                  </a:solidFill>
                  <a:latin typeface="Calibri" pitchFamily="34" charset="0"/>
                  <a:ea typeface="SimSun"/>
                  <a:cs typeface="SimSun"/>
                </a:rPr>
                <a:t>Context      360</a:t>
              </a:r>
              <a:r>
                <a:rPr lang="en-US" sz="1100" baseline="30000">
                  <a:solidFill>
                    <a:srgbClr val="0070C0"/>
                  </a:solidFill>
                  <a:latin typeface="Calibri" pitchFamily="34" charset="0"/>
                  <a:ea typeface="SimSun"/>
                  <a:cs typeface="SimSun"/>
                </a:rPr>
                <a:t>o</a:t>
              </a:r>
              <a:r>
                <a:rPr lang="en-US" sz="1100">
                  <a:solidFill>
                    <a:srgbClr val="0070C0"/>
                  </a:solidFill>
                  <a:latin typeface="Calibri" pitchFamily="34" charset="0"/>
                  <a:ea typeface="SimSun"/>
                  <a:cs typeface="SimSun"/>
                </a:rPr>
                <a:t> View     History</a:t>
              </a:r>
            </a:p>
          </p:txBody>
        </p:sp>
        <p:pic>
          <p:nvPicPr>
            <p:cNvPr id="50" name="Picture 34" descr="26550_artwork_UnstructuredContent.ai"/>
            <p:cNvPicPr>
              <a:picLocks noChangeAspect="1"/>
            </p:cNvPicPr>
            <p:nvPr/>
          </p:nvPicPr>
          <p:blipFill>
            <a:blip r:embed="rId3" cstate="print">
              <a:duotone>
                <a:prstClr val="black"/>
                <a:srgbClr val="7030A0">
                  <a:tint val="45000"/>
                  <a:satMod val="400000"/>
                </a:srgbClr>
              </a:duotone>
              <a:extLst/>
            </a:blip>
            <a:srcRect l="55263" t="41681" b="46609"/>
            <a:stretch>
              <a:fillRect/>
            </a:stretch>
          </p:blipFill>
          <p:spPr bwMode="auto">
            <a:xfrm>
              <a:off x="4185" y="1357"/>
              <a:ext cx="590" cy="405"/>
            </a:xfrm>
            <a:prstGeom prst="rect">
              <a:avLst/>
            </a:prstGeom>
            <a:noFill/>
            <a:ln>
              <a:noFill/>
            </a:ln>
            <a:extLst/>
          </p:spPr>
        </p:pic>
        <p:pic>
          <p:nvPicPr>
            <p:cNvPr id="59" name="Picture 34" descr="26550_artwork_UnstructuredContent.ai"/>
            <p:cNvPicPr>
              <a:picLocks noChangeAspect="1"/>
            </p:cNvPicPr>
            <p:nvPr/>
          </p:nvPicPr>
          <p:blipFill>
            <a:blip r:embed="rId3" cstate="print">
              <a:duotone>
                <a:prstClr val="black"/>
                <a:srgbClr val="DD731C">
                  <a:tint val="45000"/>
                  <a:satMod val="400000"/>
                </a:srgbClr>
              </a:duotone>
              <a:extLst/>
            </a:blip>
            <a:srcRect l="55263" t="41681" b="46609"/>
            <a:stretch>
              <a:fillRect/>
            </a:stretch>
          </p:blipFill>
          <p:spPr bwMode="auto">
            <a:xfrm>
              <a:off x="983" y="1357"/>
              <a:ext cx="590" cy="405"/>
            </a:xfrm>
            <a:prstGeom prst="rect">
              <a:avLst/>
            </a:prstGeom>
            <a:noFill/>
            <a:ln>
              <a:noFill/>
            </a:ln>
            <a:extLst/>
          </p:spPr>
        </p:pic>
        <p:sp>
          <p:nvSpPr>
            <p:cNvPr id="52264" name="AutoShape 17"/>
            <p:cNvSpPr>
              <a:spLocks noChangeArrowheads="1"/>
            </p:cNvSpPr>
            <p:nvPr/>
          </p:nvSpPr>
          <p:spPr bwMode="auto">
            <a:xfrm>
              <a:off x="3878" y="1187"/>
              <a:ext cx="1203" cy="203"/>
            </a:xfrm>
            <a:prstGeom prst="roundRect">
              <a:avLst>
                <a:gd name="adj" fmla="val 18750"/>
              </a:avLst>
            </a:prstGeom>
            <a:solidFill>
              <a:schemeClr val="bg1"/>
            </a:solidFill>
            <a:ln w="9525">
              <a:noFill/>
              <a:round/>
              <a:headEnd/>
              <a:tailEnd/>
            </a:ln>
          </p:spPr>
          <p:txBody>
            <a:bodyPr lIns="0" rIns="0" anchor="ctr"/>
            <a:lstStyle/>
            <a:p>
              <a:pPr eaLnBrk="0" hangingPunct="0">
                <a:lnSpc>
                  <a:spcPct val="85000"/>
                </a:lnSpc>
              </a:pPr>
              <a:r>
                <a:rPr lang="en-US">
                  <a:solidFill>
                    <a:srgbClr val="000000"/>
                  </a:solidFill>
                  <a:latin typeface="Calibri" pitchFamily="34" charset="0"/>
                  <a:ea typeface="MS PGothic"/>
                  <a:cs typeface="MS PGothic"/>
                </a:rPr>
                <a:t>Case Analytics</a:t>
              </a:r>
            </a:p>
          </p:txBody>
        </p:sp>
        <p:pic>
          <p:nvPicPr>
            <p:cNvPr id="74" name="Picture 34" descr="26550_artwork_UnstructuredContent.ai"/>
            <p:cNvPicPr>
              <a:picLocks noChangeAspect="1"/>
            </p:cNvPicPr>
            <p:nvPr/>
          </p:nvPicPr>
          <p:blipFill>
            <a:blip r:embed="rId3" cstate="print">
              <a:duotone>
                <a:prstClr val="black"/>
                <a:srgbClr val="00B0F0">
                  <a:tint val="45000"/>
                  <a:satMod val="400000"/>
                </a:srgbClr>
              </a:duotone>
              <a:extLst/>
            </a:blip>
            <a:srcRect l="55263" t="41681" b="46609"/>
            <a:stretch>
              <a:fillRect/>
            </a:stretch>
          </p:blipFill>
          <p:spPr bwMode="auto">
            <a:xfrm>
              <a:off x="2598" y="1357"/>
              <a:ext cx="589" cy="405"/>
            </a:xfrm>
            <a:prstGeom prst="rect">
              <a:avLst/>
            </a:prstGeom>
            <a:noFill/>
            <a:ln>
              <a:noFill/>
            </a:ln>
            <a:extLst/>
          </p:spPr>
        </p:pic>
        <p:sp>
          <p:nvSpPr>
            <p:cNvPr id="52266" name="AutoShape 49"/>
            <p:cNvSpPr>
              <a:spLocks noChangeArrowheads="1"/>
            </p:cNvSpPr>
            <p:nvPr/>
          </p:nvSpPr>
          <p:spPr bwMode="auto">
            <a:xfrm>
              <a:off x="3801" y="1708"/>
              <a:ext cx="1117" cy="202"/>
            </a:xfrm>
            <a:prstGeom prst="roundRect">
              <a:avLst>
                <a:gd name="adj" fmla="val 18750"/>
              </a:avLst>
            </a:prstGeom>
            <a:noFill/>
            <a:ln w="9525">
              <a:noFill/>
              <a:round/>
              <a:headEnd/>
              <a:tailEnd/>
            </a:ln>
          </p:spPr>
          <p:txBody>
            <a:bodyPr lIns="0" rIns="0" anchor="ctr"/>
            <a:lstStyle/>
            <a:p>
              <a:pPr eaLnBrk="0" hangingPunct="0">
                <a:lnSpc>
                  <a:spcPct val="85000"/>
                </a:lnSpc>
              </a:pPr>
              <a:r>
                <a:rPr lang="en-US" sz="1100">
                  <a:solidFill>
                    <a:srgbClr val="7030A0"/>
                  </a:solidFill>
                  <a:latin typeface="Calibri" pitchFamily="34" charset="0"/>
                  <a:ea typeface="SimSun"/>
                  <a:cs typeface="SimSun"/>
                </a:rPr>
                <a:t>Structured      Unstructured</a:t>
              </a:r>
            </a:p>
          </p:txBody>
        </p:sp>
        <p:pic>
          <p:nvPicPr>
            <p:cNvPr id="52267" name="Picture 79"/>
            <p:cNvPicPr>
              <a:picLocks noChangeAspect="1"/>
            </p:cNvPicPr>
            <p:nvPr/>
          </p:nvPicPr>
          <p:blipFill>
            <a:blip r:embed="rId5"/>
            <a:srcRect/>
            <a:stretch>
              <a:fillRect/>
            </a:stretch>
          </p:blipFill>
          <p:spPr bwMode="auto">
            <a:xfrm>
              <a:off x="2060" y="2757"/>
              <a:ext cx="296" cy="334"/>
            </a:xfrm>
            <a:prstGeom prst="rect">
              <a:avLst/>
            </a:prstGeom>
            <a:noFill/>
            <a:ln w="9525">
              <a:noFill/>
              <a:miter lim="800000"/>
              <a:headEnd/>
              <a:tailEnd/>
            </a:ln>
          </p:spPr>
        </p:pic>
        <p:pic>
          <p:nvPicPr>
            <p:cNvPr id="52268" name="Picture 80"/>
            <p:cNvPicPr>
              <a:picLocks noChangeAspect="1"/>
            </p:cNvPicPr>
            <p:nvPr/>
          </p:nvPicPr>
          <p:blipFill>
            <a:blip r:embed="rId6"/>
            <a:srcRect/>
            <a:stretch>
              <a:fillRect/>
            </a:stretch>
          </p:blipFill>
          <p:spPr bwMode="auto">
            <a:xfrm>
              <a:off x="3423" y="2775"/>
              <a:ext cx="267" cy="328"/>
            </a:xfrm>
            <a:prstGeom prst="rect">
              <a:avLst/>
            </a:prstGeom>
            <a:noFill/>
            <a:ln w="9525">
              <a:noFill/>
              <a:miter lim="800000"/>
              <a:headEnd/>
              <a:tailEnd/>
            </a:ln>
          </p:spPr>
        </p:pic>
        <p:pic>
          <p:nvPicPr>
            <p:cNvPr id="52269" name="Picture 82"/>
            <p:cNvPicPr>
              <a:picLocks noChangeAspect="1"/>
            </p:cNvPicPr>
            <p:nvPr/>
          </p:nvPicPr>
          <p:blipFill>
            <a:blip r:embed="rId7"/>
            <a:srcRect/>
            <a:stretch>
              <a:fillRect/>
            </a:stretch>
          </p:blipFill>
          <p:spPr bwMode="auto">
            <a:xfrm>
              <a:off x="4089" y="2799"/>
              <a:ext cx="288" cy="289"/>
            </a:xfrm>
            <a:prstGeom prst="rect">
              <a:avLst/>
            </a:prstGeom>
            <a:noFill/>
            <a:ln w="9525">
              <a:noFill/>
              <a:miter lim="800000"/>
              <a:headEnd/>
              <a:tailEnd/>
            </a:ln>
          </p:spPr>
        </p:pic>
        <p:pic>
          <p:nvPicPr>
            <p:cNvPr id="52270" name="Picture 83"/>
            <p:cNvPicPr>
              <a:picLocks noChangeAspect="1" noChangeArrowheads="1"/>
            </p:cNvPicPr>
            <p:nvPr/>
          </p:nvPicPr>
          <p:blipFill>
            <a:blip r:embed="rId8"/>
            <a:srcRect/>
            <a:stretch>
              <a:fillRect/>
            </a:stretch>
          </p:blipFill>
          <p:spPr bwMode="auto">
            <a:xfrm>
              <a:off x="2738" y="2792"/>
              <a:ext cx="296" cy="296"/>
            </a:xfrm>
            <a:prstGeom prst="rect">
              <a:avLst/>
            </a:prstGeom>
            <a:solidFill>
              <a:schemeClr val="bg1"/>
            </a:solidFill>
            <a:ln w="9525">
              <a:noFill/>
              <a:miter lim="800000"/>
              <a:headEnd/>
              <a:tailEnd/>
            </a:ln>
          </p:spPr>
        </p:pic>
        <p:pic>
          <p:nvPicPr>
            <p:cNvPr id="52271" name="Picture 84"/>
            <p:cNvPicPr>
              <a:picLocks noChangeAspect="1" noChangeArrowheads="1"/>
            </p:cNvPicPr>
            <p:nvPr/>
          </p:nvPicPr>
          <p:blipFill>
            <a:blip r:embed="rId9"/>
            <a:srcRect/>
            <a:stretch>
              <a:fillRect/>
            </a:stretch>
          </p:blipFill>
          <p:spPr bwMode="auto">
            <a:xfrm>
              <a:off x="4704" y="2807"/>
              <a:ext cx="365" cy="242"/>
            </a:xfrm>
            <a:prstGeom prst="rect">
              <a:avLst/>
            </a:prstGeom>
            <a:solidFill>
              <a:schemeClr val="bg1"/>
            </a:solidFill>
            <a:ln w="9525">
              <a:noFill/>
              <a:miter lim="800000"/>
              <a:headEnd/>
              <a:tailEnd/>
            </a:ln>
          </p:spPr>
        </p:pic>
        <p:sp>
          <p:nvSpPr>
            <p:cNvPr id="52272" name="Oval 72"/>
            <p:cNvSpPr>
              <a:spLocks noChangeArrowheads="1"/>
            </p:cNvSpPr>
            <p:nvPr/>
          </p:nvSpPr>
          <p:spPr bwMode="auto">
            <a:xfrm>
              <a:off x="2178" y="1529"/>
              <a:ext cx="75" cy="77"/>
            </a:xfrm>
            <a:prstGeom prst="ellipse">
              <a:avLst/>
            </a:prstGeom>
            <a:solidFill>
              <a:schemeClr val="tx1"/>
            </a:solidFill>
            <a:ln w="28575">
              <a:solidFill>
                <a:srgbClr val="00B0F0"/>
              </a:solidFill>
              <a:round/>
              <a:headEnd/>
              <a:tailEnd/>
            </a:ln>
          </p:spPr>
          <p:txBody>
            <a:bodyPr/>
            <a:lstStyle/>
            <a:p>
              <a:pPr>
                <a:lnSpc>
                  <a:spcPct val="90000"/>
                </a:lnSpc>
              </a:pPr>
              <a:endParaRPr lang="en-US" sz="3200">
                <a:solidFill>
                  <a:srgbClr val="7889FB"/>
                </a:solidFill>
                <a:latin typeface="Calibri" pitchFamily="34" charset="0"/>
                <a:ea typeface="MS PGothic"/>
                <a:cs typeface="MS PGothic"/>
              </a:endParaRPr>
            </a:p>
          </p:txBody>
        </p:sp>
        <p:sp>
          <p:nvSpPr>
            <p:cNvPr id="52273" name="Oval 84"/>
            <p:cNvSpPr>
              <a:spLocks noChangeArrowheads="1"/>
            </p:cNvSpPr>
            <p:nvPr/>
          </p:nvSpPr>
          <p:spPr bwMode="auto">
            <a:xfrm>
              <a:off x="3760" y="1529"/>
              <a:ext cx="75" cy="77"/>
            </a:xfrm>
            <a:prstGeom prst="ellipse">
              <a:avLst/>
            </a:prstGeom>
            <a:solidFill>
              <a:schemeClr val="tx1"/>
            </a:solidFill>
            <a:ln w="28575">
              <a:solidFill>
                <a:srgbClr val="00B0F0"/>
              </a:solidFill>
              <a:round/>
              <a:headEnd/>
              <a:tailEnd/>
            </a:ln>
          </p:spPr>
          <p:txBody>
            <a:bodyPr/>
            <a:lstStyle/>
            <a:p>
              <a:pPr>
                <a:lnSpc>
                  <a:spcPct val="90000"/>
                </a:lnSpc>
              </a:pPr>
              <a:endParaRPr lang="en-US" sz="3200">
                <a:solidFill>
                  <a:srgbClr val="7889FB"/>
                </a:solidFill>
                <a:latin typeface="Calibri" pitchFamily="34" charset="0"/>
                <a:ea typeface="MS PGothic"/>
                <a:cs typeface="MS PGothic"/>
              </a:endParaRPr>
            </a:p>
          </p:txBody>
        </p:sp>
        <p:sp>
          <p:nvSpPr>
            <p:cNvPr id="52274" name="AutoShape 49"/>
            <p:cNvSpPr>
              <a:spLocks noChangeArrowheads="1"/>
            </p:cNvSpPr>
            <p:nvPr/>
          </p:nvSpPr>
          <p:spPr bwMode="auto">
            <a:xfrm>
              <a:off x="4018" y="1804"/>
              <a:ext cx="1134" cy="202"/>
            </a:xfrm>
            <a:prstGeom prst="roundRect">
              <a:avLst>
                <a:gd name="adj" fmla="val 18750"/>
              </a:avLst>
            </a:prstGeom>
            <a:noFill/>
            <a:ln w="9525">
              <a:noFill/>
              <a:round/>
              <a:headEnd/>
              <a:tailEnd/>
            </a:ln>
          </p:spPr>
          <p:txBody>
            <a:bodyPr lIns="0" rIns="0" anchor="ctr"/>
            <a:lstStyle/>
            <a:p>
              <a:pPr eaLnBrk="0" hangingPunct="0">
                <a:lnSpc>
                  <a:spcPct val="85000"/>
                </a:lnSpc>
              </a:pPr>
              <a:r>
                <a:rPr lang="en-US" sz="1100">
                  <a:solidFill>
                    <a:srgbClr val="7030A0"/>
                  </a:solidFill>
                  <a:latin typeface="Calibri" pitchFamily="34" charset="0"/>
                  <a:ea typeface="SimSun"/>
                  <a:cs typeface="SimSun"/>
                </a:rPr>
                <a:t>Real time            Persisted</a:t>
              </a:r>
            </a:p>
          </p:txBody>
        </p:sp>
        <p:sp>
          <p:nvSpPr>
            <p:cNvPr id="52275" name="Oval 53"/>
            <p:cNvSpPr>
              <a:spLocks noChangeArrowheads="1"/>
            </p:cNvSpPr>
            <p:nvPr/>
          </p:nvSpPr>
          <p:spPr bwMode="auto">
            <a:xfrm>
              <a:off x="564" y="1521"/>
              <a:ext cx="75" cy="77"/>
            </a:xfrm>
            <a:prstGeom prst="ellipse">
              <a:avLst/>
            </a:prstGeom>
            <a:solidFill>
              <a:schemeClr val="bg1"/>
            </a:solidFill>
            <a:ln w="28575">
              <a:solidFill>
                <a:srgbClr val="00B0F0"/>
              </a:solidFill>
              <a:round/>
              <a:headEnd/>
              <a:tailEnd/>
            </a:ln>
          </p:spPr>
          <p:txBody>
            <a:bodyPr/>
            <a:lstStyle/>
            <a:p>
              <a:pPr>
                <a:lnSpc>
                  <a:spcPct val="90000"/>
                </a:lnSpc>
              </a:pPr>
              <a:endParaRPr lang="en-US" sz="3200">
                <a:solidFill>
                  <a:srgbClr val="7889FB"/>
                </a:solidFill>
                <a:latin typeface="Calibri" pitchFamily="34" charset="0"/>
                <a:ea typeface="MS PGothic"/>
                <a:cs typeface="MS PGothic"/>
              </a:endParaRPr>
            </a:p>
          </p:txBody>
        </p:sp>
        <p:sp>
          <p:nvSpPr>
            <p:cNvPr id="52276" name="Oval 54"/>
            <p:cNvSpPr>
              <a:spLocks noChangeArrowheads="1"/>
            </p:cNvSpPr>
            <p:nvPr/>
          </p:nvSpPr>
          <p:spPr bwMode="auto">
            <a:xfrm>
              <a:off x="561" y="2912"/>
              <a:ext cx="75" cy="77"/>
            </a:xfrm>
            <a:prstGeom prst="ellipse">
              <a:avLst/>
            </a:prstGeom>
            <a:solidFill>
              <a:schemeClr val="bg1"/>
            </a:solidFill>
            <a:ln w="28575">
              <a:solidFill>
                <a:srgbClr val="00B0F0"/>
              </a:solidFill>
              <a:round/>
              <a:headEnd/>
              <a:tailEnd/>
            </a:ln>
          </p:spPr>
          <p:txBody>
            <a:bodyPr/>
            <a:lstStyle/>
            <a:p>
              <a:pPr>
                <a:lnSpc>
                  <a:spcPct val="90000"/>
                </a:lnSpc>
              </a:pPr>
              <a:endParaRPr lang="en-US" sz="3200">
                <a:solidFill>
                  <a:srgbClr val="7889FB"/>
                </a:solidFill>
                <a:latin typeface="Calibri" pitchFamily="34" charset="0"/>
                <a:ea typeface="MS PGothic"/>
                <a:cs typeface="MS PGothic"/>
              </a:endParaRPr>
            </a:p>
          </p:txBody>
        </p:sp>
        <p:cxnSp>
          <p:nvCxnSpPr>
            <p:cNvPr id="52277" name="Straight Connector 87"/>
            <p:cNvCxnSpPr>
              <a:cxnSpLocks noChangeShapeType="1"/>
            </p:cNvCxnSpPr>
            <p:nvPr/>
          </p:nvCxnSpPr>
          <p:spPr bwMode="auto">
            <a:xfrm flipV="1">
              <a:off x="442" y="1553"/>
              <a:ext cx="4" cy="1392"/>
            </a:xfrm>
            <a:prstGeom prst="line">
              <a:avLst/>
            </a:prstGeom>
            <a:noFill/>
            <a:ln w="28575">
              <a:solidFill>
                <a:srgbClr val="00B0F0"/>
              </a:solidFill>
              <a:round/>
              <a:headEnd/>
              <a:tailEnd/>
            </a:ln>
          </p:spPr>
        </p:cxnSp>
        <p:sp>
          <p:nvSpPr>
            <p:cNvPr id="52278" name="Round Diagonal Corner Rectangle 62"/>
            <p:cNvSpPr>
              <a:spLocks/>
            </p:cNvSpPr>
            <p:nvPr/>
          </p:nvSpPr>
          <p:spPr bwMode="auto">
            <a:xfrm>
              <a:off x="606" y="2063"/>
              <a:ext cx="4571" cy="546"/>
            </a:xfrm>
            <a:custGeom>
              <a:avLst/>
              <a:gdLst>
                <a:gd name="T0" fmla="*/ 1 w 10000"/>
                <a:gd name="T1" fmla="*/ 0 h 10000"/>
                <a:gd name="T2" fmla="*/ 91 w 10000"/>
                <a:gd name="T3" fmla="*/ 0 h 10000"/>
                <a:gd name="T4" fmla="*/ 91 w 10000"/>
                <a:gd name="T5" fmla="*/ 0 h 10000"/>
                <a:gd name="T6" fmla="*/ 91 w 10000"/>
                <a:gd name="T7" fmla="*/ 0 h 10000"/>
                <a:gd name="T8" fmla="*/ 90 w 10000"/>
                <a:gd name="T9" fmla="*/ 0 h 10000"/>
                <a:gd name="T10" fmla="*/ 0 w 10000"/>
                <a:gd name="T11" fmla="*/ 0 h 10000"/>
                <a:gd name="T12" fmla="*/ 0 w 10000"/>
                <a:gd name="T13" fmla="*/ 0 h 10000"/>
                <a:gd name="T14" fmla="*/ 0 w 10000"/>
                <a:gd name="T15" fmla="*/ 0 h 10000"/>
                <a:gd name="T16" fmla="*/ 1 w 10000"/>
                <a:gd name="T17" fmla="*/ 0 h 1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00"/>
                <a:gd name="T28" fmla="*/ 0 h 10000"/>
                <a:gd name="T29" fmla="*/ 10000 w 10000"/>
                <a:gd name="T30" fmla="*/ 10000 h 1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00" h="10000">
                  <a:moveTo>
                    <a:pt x="127" y="0"/>
                  </a:moveTo>
                  <a:lnTo>
                    <a:pt x="10000" y="0"/>
                  </a:lnTo>
                  <a:lnTo>
                    <a:pt x="10000" y="8938"/>
                  </a:lnTo>
                  <a:cubicBezTo>
                    <a:pt x="10000" y="9525"/>
                    <a:pt x="9943" y="10000"/>
                    <a:pt x="9873" y="10000"/>
                  </a:cubicBezTo>
                  <a:lnTo>
                    <a:pt x="0" y="10000"/>
                  </a:lnTo>
                  <a:lnTo>
                    <a:pt x="0" y="1062"/>
                  </a:lnTo>
                  <a:cubicBezTo>
                    <a:pt x="0" y="475"/>
                    <a:pt x="57" y="0"/>
                    <a:pt x="127" y="0"/>
                  </a:cubicBezTo>
                  <a:close/>
                </a:path>
              </a:pathLst>
            </a:custGeom>
            <a:solidFill>
              <a:srgbClr val="FFFFFF"/>
            </a:solidFill>
            <a:ln w="38100" cap="flat" cmpd="sng" algn="ctr">
              <a:solidFill>
                <a:schemeClr val="accent2"/>
              </a:solidFill>
              <a:prstDash val="solid"/>
              <a:round/>
              <a:headEnd type="none" w="med" len="med"/>
              <a:tailEnd type="none" w="med" len="med"/>
            </a:ln>
          </p:spPr>
          <p:txBody>
            <a:bodyPr/>
            <a:lstStyle/>
            <a:p>
              <a:endParaRPr lang="en-US"/>
            </a:p>
          </p:txBody>
        </p:sp>
        <p:cxnSp>
          <p:nvCxnSpPr>
            <p:cNvPr id="52279" name="Straight Connector 22"/>
            <p:cNvCxnSpPr>
              <a:cxnSpLocks noChangeShapeType="1"/>
              <a:endCxn id="52280" idx="6"/>
            </p:cNvCxnSpPr>
            <p:nvPr/>
          </p:nvCxnSpPr>
          <p:spPr bwMode="auto">
            <a:xfrm flipV="1">
              <a:off x="450" y="2358"/>
              <a:ext cx="194" cy="1"/>
            </a:xfrm>
            <a:prstGeom prst="line">
              <a:avLst/>
            </a:prstGeom>
            <a:noFill/>
            <a:ln w="28575" algn="ctr">
              <a:solidFill>
                <a:srgbClr val="00B0F0"/>
              </a:solidFill>
              <a:round/>
              <a:headEnd/>
              <a:tailEnd/>
            </a:ln>
          </p:spPr>
        </p:cxnSp>
        <p:sp>
          <p:nvSpPr>
            <p:cNvPr id="52280" name="Oval 60"/>
            <p:cNvSpPr>
              <a:spLocks noChangeArrowheads="1"/>
            </p:cNvSpPr>
            <p:nvPr/>
          </p:nvSpPr>
          <p:spPr bwMode="auto">
            <a:xfrm>
              <a:off x="569" y="2320"/>
              <a:ext cx="75" cy="77"/>
            </a:xfrm>
            <a:prstGeom prst="ellipse">
              <a:avLst/>
            </a:prstGeom>
            <a:solidFill>
              <a:schemeClr val="bg1"/>
            </a:solidFill>
            <a:ln w="28575">
              <a:solidFill>
                <a:srgbClr val="00B0F0"/>
              </a:solidFill>
              <a:round/>
              <a:headEnd/>
              <a:tailEnd/>
            </a:ln>
          </p:spPr>
          <p:txBody>
            <a:bodyPr/>
            <a:lstStyle/>
            <a:p>
              <a:pPr>
                <a:lnSpc>
                  <a:spcPct val="90000"/>
                </a:lnSpc>
              </a:pPr>
              <a:endParaRPr lang="en-US" sz="1400">
                <a:solidFill>
                  <a:srgbClr val="7889FB"/>
                </a:solidFill>
                <a:latin typeface="Calibri" pitchFamily="34" charset="0"/>
                <a:ea typeface="MS PGothic"/>
                <a:cs typeface="MS PGothic"/>
              </a:endParaRPr>
            </a:p>
          </p:txBody>
        </p:sp>
        <p:sp>
          <p:nvSpPr>
            <p:cNvPr id="52281" name="AutoShape 9"/>
            <p:cNvSpPr>
              <a:spLocks noChangeArrowheads="1"/>
            </p:cNvSpPr>
            <p:nvPr/>
          </p:nvSpPr>
          <p:spPr bwMode="auto">
            <a:xfrm>
              <a:off x="719" y="2084"/>
              <a:ext cx="1221" cy="203"/>
            </a:xfrm>
            <a:prstGeom prst="roundRect">
              <a:avLst>
                <a:gd name="adj" fmla="val 18750"/>
              </a:avLst>
            </a:prstGeom>
            <a:noFill/>
            <a:ln w="9525">
              <a:noFill/>
              <a:round/>
              <a:headEnd/>
              <a:tailEnd/>
            </a:ln>
          </p:spPr>
          <p:txBody>
            <a:bodyPr lIns="0" rIns="0" anchor="ctr"/>
            <a:lstStyle/>
            <a:p>
              <a:pPr eaLnBrk="0" hangingPunct="0">
                <a:lnSpc>
                  <a:spcPct val="85000"/>
                </a:lnSpc>
              </a:pPr>
              <a:r>
                <a:rPr lang="en-US">
                  <a:solidFill>
                    <a:srgbClr val="000000"/>
                  </a:solidFill>
                  <a:latin typeface="Calibri" pitchFamily="34" charset="0"/>
                  <a:ea typeface="MS PGothic"/>
                  <a:cs typeface="MS PGothic"/>
                </a:rPr>
                <a:t>Case  Infrastructure</a:t>
              </a:r>
            </a:p>
          </p:txBody>
        </p:sp>
        <p:sp>
          <p:nvSpPr>
            <p:cNvPr id="52282" name="AutoShape 9"/>
            <p:cNvSpPr>
              <a:spLocks noChangeArrowheads="1"/>
            </p:cNvSpPr>
            <p:nvPr/>
          </p:nvSpPr>
          <p:spPr bwMode="auto">
            <a:xfrm>
              <a:off x="637" y="2302"/>
              <a:ext cx="822" cy="203"/>
            </a:xfrm>
            <a:prstGeom prst="roundRect">
              <a:avLst>
                <a:gd name="adj" fmla="val 18750"/>
              </a:avLst>
            </a:prstGeom>
            <a:noFill/>
            <a:ln w="9525">
              <a:noFill/>
              <a:round/>
              <a:headEnd/>
              <a:tailEnd/>
            </a:ln>
          </p:spPr>
          <p:txBody>
            <a:bodyPr lIns="0" rIns="0" anchor="ctr"/>
            <a:lstStyle/>
            <a:p>
              <a:pPr eaLnBrk="0" hangingPunct="0">
                <a:lnSpc>
                  <a:spcPct val="85000"/>
                </a:lnSpc>
              </a:pPr>
              <a:r>
                <a:rPr lang="en-US" sz="1400">
                  <a:solidFill>
                    <a:srgbClr val="FF3B3B"/>
                  </a:solidFill>
                  <a:latin typeface="Calibri" pitchFamily="34" charset="0"/>
                  <a:ea typeface="MS PGothic"/>
                  <a:cs typeface="MS PGothic"/>
                </a:rPr>
                <a:t>Case Object Models</a:t>
              </a:r>
            </a:p>
          </p:txBody>
        </p:sp>
        <p:sp>
          <p:nvSpPr>
            <p:cNvPr id="52283" name="AutoShape 9"/>
            <p:cNvSpPr>
              <a:spLocks noChangeArrowheads="1"/>
            </p:cNvSpPr>
            <p:nvPr/>
          </p:nvSpPr>
          <p:spPr bwMode="auto">
            <a:xfrm>
              <a:off x="3479" y="2302"/>
              <a:ext cx="681" cy="203"/>
            </a:xfrm>
            <a:prstGeom prst="roundRect">
              <a:avLst>
                <a:gd name="adj" fmla="val 18750"/>
              </a:avLst>
            </a:prstGeom>
            <a:noFill/>
            <a:ln w="9525">
              <a:noFill/>
              <a:round/>
              <a:headEnd/>
              <a:tailEnd/>
            </a:ln>
          </p:spPr>
          <p:txBody>
            <a:bodyPr lIns="0" rIns="0" anchor="ctr"/>
            <a:lstStyle/>
            <a:p>
              <a:pPr eaLnBrk="0" hangingPunct="0">
                <a:lnSpc>
                  <a:spcPct val="85000"/>
                </a:lnSpc>
              </a:pPr>
              <a:r>
                <a:rPr lang="en-US" sz="1400">
                  <a:solidFill>
                    <a:srgbClr val="FF3B3B"/>
                  </a:solidFill>
                  <a:latin typeface="Calibri" pitchFamily="34" charset="0"/>
                  <a:ea typeface="MS PGothic"/>
                  <a:cs typeface="MS PGothic"/>
                </a:rPr>
                <a:t>Task Object Model</a:t>
              </a:r>
            </a:p>
          </p:txBody>
        </p:sp>
        <p:pic>
          <p:nvPicPr>
            <p:cNvPr id="52284" name="Picture 13"/>
            <p:cNvPicPr>
              <a:picLocks noChangeAspect="1" noChangeArrowheads="1"/>
            </p:cNvPicPr>
            <p:nvPr/>
          </p:nvPicPr>
          <p:blipFill>
            <a:blip r:embed="rId10">
              <a:clrChange>
                <a:clrFrom>
                  <a:srgbClr val="FFFFFF"/>
                </a:clrFrom>
                <a:clrTo>
                  <a:srgbClr val="FFFFFF">
                    <a:alpha val="0"/>
                  </a:srgbClr>
                </a:clrTo>
              </a:clrChange>
            </a:blip>
            <a:srcRect l="40211" t="31192" r="43420" b="58041"/>
            <a:stretch>
              <a:fillRect/>
            </a:stretch>
          </p:blipFill>
          <p:spPr bwMode="auto">
            <a:xfrm>
              <a:off x="2639" y="2152"/>
              <a:ext cx="629" cy="402"/>
            </a:xfrm>
            <a:prstGeom prst="rect">
              <a:avLst/>
            </a:prstGeom>
            <a:noFill/>
            <a:ln w="9525">
              <a:noFill/>
              <a:miter lim="800000"/>
              <a:headEnd/>
              <a:tailEnd/>
            </a:ln>
          </p:spPr>
        </p:pic>
        <p:sp>
          <p:nvSpPr>
            <p:cNvPr id="52285" name="AutoShape 9"/>
            <p:cNvSpPr>
              <a:spLocks noChangeArrowheads="1"/>
            </p:cNvSpPr>
            <p:nvPr/>
          </p:nvSpPr>
          <p:spPr bwMode="auto">
            <a:xfrm>
              <a:off x="1488" y="2302"/>
              <a:ext cx="462" cy="203"/>
            </a:xfrm>
            <a:prstGeom prst="roundRect">
              <a:avLst>
                <a:gd name="adj" fmla="val 18750"/>
              </a:avLst>
            </a:prstGeom>
            <a:noFill/>
            <a:ln w="9525">
              <a:noFill/>
              <a:round/>
              <a:headEnd/>
              <a:tailEnd/>
            </a:ln>
          </p:spPr>
          <p:txBody>
            <a:bodyPr lIns="0" rIns="0" anchor="ctr"/>
            <a:lstStyle/>
            <a:p>
              <a:pPr eaLnBrk="0" hangingPunct="0">
                <a:lnSpc>
                  <a:spcPct val="85000"/>
                </a:lnSpc>
              </a:pPr>
              <a:r>
                <a:rPr lang="en-US" sz="1400">
                  <a:solidFill>
                    <a:srgbClr val="FF3B3B"/>
                  </a:solidFill>
                  <a:latin typeface="Calibri" pitchFamily="34" charset="0"/>
                  <a:ea typeface="MS PGothic"/>
                  <a:cs typeface="MS PGothic"/>
                </a:rPr>
                <a:t>Case APIs</a:t>
              </a:r>
            </a:p>
          </p:txBody>
        </p:sp>
        <p:sp>
          <p:nvSpPr>
            <p:cNvPr id="52286" name="AutoShape 9"/>
            <p:cNvSpPr>
              <a:spLocks noChangeArrowheads="1"/>
            </p:cNvSpPr>
            <p:nvPr/>
          </p:nvSpPr>
          <p:spPr bwMode="auto">
            <a:xfrm>
              <a:off x="4256" y="2302"/>
              <a:ext cx="892" cy="203"/>
            </a:xfrm>
            <a:prstGeom prst="roundRect">
              <a:avLst>
                <a:gd name="adj" fmla="val 18750"/>
              </a:avLst>
            </a:prstGeom>
            <a:noFill/>
            <a:ln w="9525">
              <a:noFill/>
              <a:round/>
              <a:headEnd/>
              <a:tailEnd/>
            </a:ln>
          </p:spPr>
          <p:txBody>
            <a:bodyPr lIns="0" rIns="0" anchor="ctr"/>
            <a:lstStyle/>
            <a:p>
              <a:pPr eaLnBrk="0" hangingPunct="0">
                <a:lnSpc>
                  <a:spcPct val="85000"/>
                </a:lnSpc>
              </a:pPr>
              <a:r>
                <a:rPr lang="en-US" sz="1400">
                  <a:solidFill>
                    <a:srgbClr val="FF3B3B"/>
                  </a:solidFill>
                  <a:latin typeface="Calibri" pitchFamily="34" charset="0"/>
                  <a:ea typeface="MS PGothic"/>
                  <a:cs typeface="MS PGothic"/>
                </a:rPr>
                <a:t>Case Analytics Data Store</a:t>
              </a:r>
            </a:p>
          </p:txBody>
        </p:sp>
        <p:sp>
          <p:nvSpPr>
            <p:cNvPr id="52287" name="AutoShape 9"/>
            <p:cNvSpPr>
              <a:spLocks noChangeArrowheads="1"/>
            </p:cNvSpPr>
            <p:nvPr/>
          </p:nvSpPr>
          <p:spPr bwMode="auto">
            <a:xfrm>
              <a:off x="2077" y="2302"/>
              <a:ext cx="577" cy="203"/>
            </a:xfrm>
            <a:prstGeom prst="roundRect">
              <a:avLst>
                <a:gd name="adj" fmla="val 18750"/>
              </a:avLst>
            </a:prstGeom>
            <a:noFill/>
            <a:ln w="9525">
              <a:noFill/>
              <a:round/>
              <a:headEnd/>
              <a:tailEnd/>
            </a:ln>
          </p:spPr>
          <p:txBody>
            <a:bodyPr lIns="0" rIns="0" anchor="ctr"/>
            <a:lstStyle/>
            <a:p>
              <a:pPr eaLnBrk="0" hangingPunct="0">
                <a:lnSpc>
                  <a:spcPct val="85000"/>
                </a:lnSpc>
              </a:pPr>
              <a:r>
                <a:rPr lang="en-US" sz="1400">
                  <a:solidFill>
                    <a:srgbClr val="FF3B3B"/>
                  </a:solidFill>
                  <a:latin typeface="Calibri" pitchFamily="34" charset="0"/>
                  <a:ea typeface="MS PGothic"/>
                  <a:cs typeface="MS PGothic"/>
                </a:rPr>
                <a:t>Solution Constructs</a:t>
              </a:r>
            </a:p>
          </p:txBody>
        </p:sp>
      </p:grpSp>
      <p:sp>
        <p:nvSpPr>
          <p:cNvPr id="242755" name="Text Box 67"/>
          <p:cNvSpPr txBox="1">
            <a:spLocks noChangeArrowheads="1"/>
          </p:cNvSpPr>
          <p:nvPr/>
        </p:nvSpPr>
        <p:spPr bwMode="auto">
          <a:xfrm>
            <a:off x="2128838" y="1458913"/>
            <a:ext cx="4403725"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2400" b="1" dirty="0">
                <a:solidFill>
                  <a:srgbClr val="FFFFFF"/>
                </a:solidFill>
                <a:ea typeface="MS PGothic" pitchFamily="34" charset="-128"/>
              </a:rPr>
              <a:t>Advanced Case Management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1914525" y="2449513"/>
            <a:ext cx="6324600" cy="3214687"/>
          </a:xfrm>
          <a:prstGeom prst="homePlate">
            <a:avLst>
              <a:gd name="adj" fmla="val 22967"/>
            </a:avLst>
          </a:prstGeom>
          <a:noFill/>
          <a:ln w="19050" cmpd="sng">
            <a:solidFill>
              <a:srgbClr val="48B1F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600" b="1" dirty="0">
              <a:solidFill>
                <a:srgbClr val="FFFFFF"/>
              </a:solidFill>
            </a:endParaRPr>
          </a:p>
        </p:txBody>
      </p:sp>
      <p:sp>
        <p:nvSpPr>
          <p:cNvPr id="54274" name="Rectangle 2"/>
          <p:cNvSpPr>
            <a:spLocks noGrp="1" noChangeArrowheads="1"/>
          </p:cNvSpPr>
          <p:nvPr>
            <p:ph type="title" idx="4294967295"/>
          </p:nvPr>
        </p:nvSpPr>
        <p:spPr>
          <a:xfrm>
            <a:off x="201613" y="569913"/>
            <a:ext cx="8942387" cy="1460500"/>
          </a:xfrm>
        </p:spPr>
        <p:txBody>
          <a:bodyPr tIns="137160" bIns="228600">
            <a:spAutoFit/>
          </a:bodyPr>
          <a:lstStyle/>
          <a:p>
            <a:r>
              <a:rPr lang="en-US" sz="2400" b="1" smtClean="0">
                <a:solidFill>
                  <a:srgbClr val="7889FB"/>
                </a:solidFill>
              </a:rPr>
              <a:t>As powerful analytics tools uncover a bounty of new insight - decision making and investigations are growing in complexity </a:t>
            </a:r>
          </a:p>
        </p:txBody>
      </p:sp>
      <p:sp>
        <p:nvSpPr>
          <p:cNvPr id="54275" name="Rectangle 3"/>
          <p:cNvSpPr>
            <a:spLocks noGrp="1" noChangeArrowheads="1"/>
          </p:cNvSpPr>
          <p:nvPr>
            <p:ph type="body" idx="4294967295"/>
          </p:nvPr>
        </p:nvSpPr>
        <p:spPr>
          <a:xfrm>
            <a:off x="1916113" y="2506663"/>
            <a:ext cx="5957887" cy="3557587"/>
          </a:xfrm>
        </p:spPr>
        <p:txBody>
          <a:bodyPr tIns="137160" bIns="228600">
            <a:spAutoFit/>
          </a:bodyPr>
          <a:lstStyle/>
          <a:p>
            <a:pPr marL="173038" indent="-173038">
              <a:buFont typeface="Wingdings" pitchFamily="2" charset="2"/>
              <a:buNone/>
            </a:pPr>
            <a:r>
              <a:rPr lang="en-US" sz="2000" b="1" smtClean="0">
                <a:solidFill>
                  <a:schemeClr val="bg1"/>
                </a:solidFill>
              </a:rPr>
              <a:t>We began to look for processes that required:</a:t>
            </a:r>
          </a:p>
          <a:p>
            <a:pPr marL="173038" indent="-173038"/>
            <a:r>
              <a:rPr lang="en-US" smtClean="0">
                <a:solidFill>
                  <a:schemeClr val="bg1"/>
                </a:solidFill>
              </a:rPr>
              <a:t>Assimilate large and growing volumes of information</a:t>
            </a:r>
          </a:p>
          <a:p>
            <a:pPr marL="173038" lvl="2" indent="-173038">
              <a:buFont typeface="Wingdings" pitchFamily="2" charset="2"/>
              <a:buChar char="§"/>
            </a:pPr>
            <a:r>
              <a:rPr lang="en-US" sz="1600" smtClean="0">
                <a:solidFill>
                  <a:schemeClr val="bg1"/>
                </a:solidFill>
              </a:rPr>
              <a:t>Access information trapped in content</a:t>
            </a:r>
          </a:p>
          <a:p>
            <a:pPr marL="173038" lvl="2" indent="-173038">
              <a:buFont typeface="Wingdings" pitchFamily="2" charset="2"/>
              <a:buChar char="§"/>
            </a:pPr>
            <a:r>
              <a:rPr lang="en-US" sz="1600" smtClean="0">
                <a:solidFill>
                  <a:schemeClr val="bg1"/>
                </a:solidFill>
              </a:rPr>
              <a:t>Monitor internal and external information feeds</a:t>
            </a:r>
          </a:p>
          <a:p>
            <a:pPr marL="173038" lvl="2" indent="-173038">
              <a:buFont typeface="Wingdings" pitchFamily="2" charset="2"/>
              <a:buChar char="§"/>
            </a:pPr>
            <a:r>
              <a:rPr lang="en-US" sz="1600" smtClean="0">
                <a:solidFill>
                  <a:schemeClr val="bg1"/>
                </a:solidFill>
              </a:rPr>
              <a:t>Monitor and capture content from social networks</a:t>
            </a:r>
          </a:p>
          <a:p>
            <a:pPr marL="173038" lvl="2" indent="-173038">
              <a:buFont typeface="Wingdings" pitchFamily="2" charset="2"/>
              <a:buChar char="§"/>
            </a:pPr>
            <a:r>
              <a:rPr lang="en-US" sz="1600" smtClean="0">
                <a:solidFill>
                  <a:schemeClr val="bg1"/>
                </a:solidFill>
              </a:rPr>
              <a:t>Understanding sentiment and tangible data</a:t>
            </a:r>
          </a:p>
          <a:p>
            <a:pPr marL="173038" lvl="2" indent="-173038">
              <a:buFont typeface="Wingdings" pitchFamily="2" charset="2"/>
              <a:buChar char="§"/>
            </a:pPr>
            <a:r>
              <a:rPr lang="en-US" sz="1600" smtClean="0">
                <a:solidFill>
                  <a:schemeClr val="bg1"/>
                </a:solidFill>
              </a:rPr>
              <a:t>Collaborate internally and externally</a:t>
            </a:r>
          </a:p>
          <a:p>
            <a:pPr marL="173038" lvl="2" indent="-173038">
              <a:buFont typeface="Wingdings" pitchFamily="2" charset="2"/>
              <a:buChar char="§"/>
            </a:pPr>
            <a:r>
              <a:rPr lang="en-US" sz="1600" smtClean="0">
                <a:solidFill>
                  <a:schemeClr val="bg1"/>
                </a:solidFill>
              </a:rPr>
              <a:t>Analyze patterns and trends to support process improvement</a:t>
            </a:r>
          </a:p>
          <a:p>
            <a:pPr marL="173038" lvl="2" indent="-173038">
              <a:buFont typeface="Wingdings" pitchFamily="2" charset="2"/>
              <a:buChar char="§"/>
            </a:pPr>
            <a:r>
              <a:rPr lang="en-US" sz="1600" smtClean="0">
                <a:solidFill>
                  <a:schemeClr val="bg1"/>
                </a:solidFill>
              </a:rPr>
              <a:t>Analyze customer information in real time to support customer-facing personnel </a:t>
            </a:r>
          </a:p>
          <a:p>
            <a:pPr marL="173038" lvl="2" indent="-173038">
              <a:buFont typeface="Wingdings" pitchFamily="2" charset="2"/>
              <a:buChar char="§"/>
            </a:pPr>
            <a:endParaRPr lang="en-US" sz="1600" smtClean="0">
              <a:solidFill>
                <a:schemeClr val="bg1"/>
              </a:solidFill>
            </a:endParaRPr>
          </a:p>
        </p:txBody>
      </p:sp>
      <p:grpSp>
        <p:nvGrpSpPr>
          <p:cNvPr id="54276" name="Group 47"/>
          <p:cNvGrpSpPr>
            <a:grpSpLocks/>
          </p:cNvGrpSpPr>
          <p:nvPr/>
        </p:nvGrpSpPr>
        <p:grpSpPr bwMode="auto">
          <a:xfrm>
            <a:off x="303213" y="2730500"/>
            <a:ext cx="1227137" cy="1227138"/>
            <a:chOff x="2705039" y="3702960"/>
            <a:chExt cx="1308240" cy="1307880"/>
          </a:xfrm>
        </p:grpSpPr>
        <p:sp>
          <p:nvSpPr>
            <p:cNvPr id="54280" name="Freeform 48"/>
            <p:cNvSpPr>
              <a:spLocks noChangeArrowheads="1"/>
            </p:cNvSpPr>
            <p:nvPr/>
          </p:nvSpPr>
          <p:spPr bwMode="auto">
            <a:xfrm flipV="1">
              <a:off x="2705039" y="3702960"/>
              <a:ext cx="1308240" cy="130788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3163 w 21600"/>
                <a:gd name="T37" fmla="*/ 3163 h 21600"/>
                <a:gd name="T38" fmla="*/ 18437 w 21600"/>
                <a:gd name="T39" fmla="*/ 18437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a:moveTo>
                    <a:pt x="10800" y="0"/>
                  </a:moveTo>
                  <a:lnTo>
                    <a:pt x="10800" y="-1"/>
                  </a:lnTo>
                  <a:cubicBezTo>
                    <a:pt x="4835" y="-1"/>
                    <a:pt x="-1" y="4835"/>
                    <a:pt x="-1" y="10799"/>
                  </a:cubicBezTo>
                  <a:cubicBezTo>
                    <a:pt x="0" y="16764"/>
                    <a:pt x="4835" y="21600"/>
                    <a:pt x="10800" y="21600"/>
                  </a:cubicBezTo>
                  <a:cubicBezTo>
                    <a:pt x="16764" y="21600"/>
                    <a:pt x="21600" y="16764"/>
                    <a:pt x="21600" y="10800"/>
                  </a:cubicBezTo>
                  <a:cubicBezTo>
                    <a:pt x="21600" y="4835"/>
                    <a:pt x="16764" y="0"/>
                    <a:pt x="10800" y="0"/>
                  </a:cubicBezTo>
                  <a:close/>
                </a:path>
              </a:pathLst>
            </a:custGeom>
            <a:solidFill>
              <a:srgbClr val="7889FB"/>
            </a:solidFill>
            <a:ln w="38160">
              <a:solidFill>
                <a:srgbClr val="48B1F0"/>
              </a:solidFill>
              <a:miter lim="800000"/>
              <a:headEnd/>
              <a:tailEnd/>
            </a:ln>
          </p:spPr>
          <p:txBody>
            <a:bodyPr wrap="none" lIns="90000" tIns="46800" rIns="90000" bIns="46800" anchor="ctr"/>
            <a:lstStyle/>
            <a:p>
              <a:endParaRPr lang="en-US"/>
            </a:p>
          </p:txBody>
        </p:sp>
        <p:pic>
          <p:nvPicPr>
            <p:cNvPr id="54281" name="Picture 49"/>
            <p:cNvPicPr>
              <a:picLocks noChangeAspect="1"/>
            </p:cNvPicPr>
            <p:nvPr/>
          </p:nvPicPr>
          <p:blipFill>
            <a:blip r:embed="rId3"/>
            <a:srcRect/>
            <a:stretch>
              <a:fillRect/>
            </a:stretch>
          </p:blipFill>
          <p:spPr bwMode="auto">
            <a:xfrm>
              <a:off x="2770200" y="3875039"/>
              <a:ext cx="1055519" cy="954000"/>
            </a:xfrm>
            <a:prstGeom prst="rect">
              <a:avLst/>
            </a:prstGeom>
            <a:solidFill>
              <a:srgbClr val="7889FB"/>
            </a:solidFill>
            <a:ln w="9525">
              <a:noFill/>
              <a:miter lim="800000"/>
              <a:headEnd/>
              <a:tailEnd/>
            </a:ln>
          </p:spPr>
        </p:pic>
      </p:grpSp>
      <p:grpSp>
        <p:nvGrpSpPr>
          <p:cNvPr id="54277" name="Group 10"/>
          <p:cNvGrpSpPr>
            <a:grpSpLocks/>
          </p:cNvGrpSpPr>
          <p:nvPr/>
        </p:nvGrpSpPr>
        <p:grpSpPr bwMode="auto">
          <a:xfrm>
            <a:off x="1181100" y="2716213"/>
            <a:ext cx="777875" cy="111125"/>
            <a:chOff x="800" y="1711"/>
            <a:chExt cx="490" cy="70"/>
          </a:xfrm>
        </p:grpSpPr>
        <p:cxnSp>
          <p:nvCxnSpPr>
            <p:cNvPr id="54278" name="Straight Connector 10"/>
            <p:cNvCxnSpPr>
              <a:cxnSpLocks noChangeShapeType="1"/>
            </p:cNvCxnSpPr>
            <p:nvPr/>
          </p:nvCxnSpPr>
          <p:spPr bwMode="auto">
            <a:xfrm>
              <a:off x="800" y="1742"/>
              <a:ext cx="459" cy="1"/>
            </a:xfrm>
            <a:prstGeom prst="line">
              <a:avLst/>
            </a:prstGeom>
            <a:noFill/>
            <a:ln w="19050">
              <a:solidFill>
                <a:schemeClr val="bg1"/>
              </a:solidFill>
              <a:round/>
              <a:headEnd/>
              <a:tailEnd/>
            </a:ln>
          </p:spPr>
        </p:cxnSp>
        <p:sp>
          <p:nvSpPr>
            <p:cNvPr id="54279" name="Oval 9"/>
            <p:cNvSpPr>
              <a:spLocks noChangeArrowheads="1"/>
            </p:cNvSpPr>
            <p:nvPr/>
          </p:nvSpPr>
          <p:spPr bwMode="auto">
            <a:xfrm>
              <a:off x="1215" y="1711"/>
              <a:ext cx="75" cy="70"/>
            </a:xfrm>
            <a:prstGeom prst="ellipse">
              <a:avLst/>
            </a:prstGeom>
            <a:solidFill>
              <a:srgbClr val="FFFFFF"/>
            </a:solidFill>
            <a:ln w="19050">
              <a:solidFill>
                <a:srgbClr val="48B1F0"/>
              </a:solidFill>
              <a:round/>
              <a:headEnd/>
              <a:tailEnd/>
            </a:ln>
          </p:spPr>
          <p:txBody>
            <a:bodyPr/>
            <a:lstStyle/>
            <a:p>
              <a:endParaRPr lang="en-US" sz="2200">
                <a:solidFill>
                  <a:srgbClr val="0000FF"/>
                </a:solidFill>
                <a:ea typeface="MS PGothic"/>
                <a:cs typeface="MS PGothic"/>
              </a:endParaRP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idx="4294967295"/>
          </p:nvPr>
        </p:nvSpPr>
        <p:spPr>
          <a:xfrm>
            <a:off x="165100" y="611188"/>
            <a:ext cx="8766175" cy="704850"/>
          </a:xfrm>
        </p:spPr>
        <p:txBody>
          <a:bodyPr/>
          <a:lstStyle/>
          <a:p>
            <a:r>
              <a:rPr lang="en-US" sz="2400" smtClean="0">
                <a:solidFill>
                  <a:schemeClr val="accent1"/>
                </a:solidFill>
              </a:rPr>
              <a:t>What concerns you most?</a:t>
            </a:r>
          </a:p>
        </p:txBody>
      </p:sp>
      <p:sp>
        <p:nvSpPr>
          <p:cNvPr id="56322" name="Content Placeholder 2"/>
          <p:cNvSpPr>
            <a:spLocks noGrp="1"/>
          </p:cNvSpPr>
          <p:nvPr>
            <p:ph idx="4294967295"/>
          </p:nvPr>
        </p:nvSpPr>
        <p:spPr>
          <a:xfrm>
            <a:off x="896938" y="1441450"/>
            <a:ext cx="7075487" cy="4495800"/>
          </a:xfrm>
        </p:spPr>
        <p:txBody>
          <a:bodyPr/>
          <a:lstStyle/>
          <a:p>
            <a:pPr marL="342900" indent="-342900">
              <a:spcAft>
                <a:spcPct val="20000"/>
              </a:spcAft>
              <a:buClrTx/>
              <a:buFontTx/>
              <a:buAutoNum type="arabicPeriod"/>
            </a:pPr>
            <a:r>
              <a:rPr lang="en-US" sz="1800" smtClean="0">
                <a:solidFill>
                  <a:schemeClr val="bg1"/>
                </a:solidFill>
              </a:rPr>
              <a:t>Cross channel fraud</a:t>
            </a:r>
          </a:p>
          <a:p>
            <a:pPr marL="342900" indent="-342900">
              <a:spcAft>
                <a:spcPct val="20000"/>
              </a:spcAft>
              <a:buClrTx/>
              <a:buFontTx/>
              <a:buAutoNum type="arabicPeriod"/>
            </a:pPr>
            <a:r>
              <a:rPr lang="en-US" sz="1800" smtClean="0">
                <a:solidFill>
                  <a:schemeClr val="bg1"/>
                </a:solidFill>
              </a:rPr>
              <a:t>Insider fraud</a:t>
            </a:r>
          </a:p>
          <a:p>
            <a:pPr marL="342900" indent="-342900">
              <a:spcAft>
                <a:spcPct val="20000"/>
              </a:spcAft>
              <a:buClrTx/>
              <a:buFontTx/>
              <a:buAutoNum type="arabicPeriod"/>
            </a:pPr>
            <a:r>
              <a:rPr lang="en-US" sz="1800" smtClean="0">
                <a:solidFill>
                  <a:schemeClr val="bg1"/>
                </a:solidFill>
              </a:rPr>
              <a:t>Money laundering schemes</a:t>
            </a:r>
          </a:p>
          <a:p>
            <a:pPr marL="342900" indent="-342900">
              <a:spcAft>
                <a:spcPct val="20000"/>
              </a:spcAft>
              <a:buClrTx/>
              <a:buFontTx/>
              <a:buAutoNum type="arabicPeriod"/>
            </a:pPr>
            <a:r>
              <a:rPr lang="en-US" sz="1800" smtClean="0">
                <a:solidFill>
                  <a:schemeClr val="bg1"/>
                </a:solidFill>
              </a:rPr>
              <a:t>Malware and phishing on fixed and mobile networks</a:t>
            </a:r>
          </a:p>
          <a:p>
            <a:pPr marL="342900" indent="-342900">
              <a:spcAft>
                <a:spcPct val="20000"/>
              </a:spcAft>
              <a:buClrTx/>
              <a:buFontTx/>
              <a:buAutoNum type="arabicPeriod"/>
            </a:pPr>
            <a:r>
              <a:rPr lang="en-US" sz="1800" smtClean="0">
                <a:solidFill>
                  <a:schemeClr val="bg1"/>
                </a:solidFill>
              </a:rPr>
              <a:t>Credit card fraud / white plastic / ATM &amp; POS skimming</a:t>
            </a:r>
          </a:p>
          <a:p>
            <a:pPr marL="342900" indent="-342900">
              <a:spcAft>
                <a:spcPct val="20000"/>
              </a:spcAft>
              <a:buClrTx/>
              <a:buFontTx/>
              <a:buAutoNum type="arabicPeriod"/>
            </a:pPr>
            <a:r>
              <a:rPr lang="en-US" sz="1800" smtClean="0">
                <a:solidFill>
                  <a:schemeClr val="bg1"/>
                </a:solidFill>
              </a:rPr>
              <a:t>ACH and wire transfer fraud</a:t>
            </a:r>
          </a:p>
          <a:p>
            <a:pPr marL="342900" indent="-342900">
              <a:spcAft>
                <a:spcPct val="20000"/>
              </a:spcAft>
              <a:buClrTx/>
              <a:buFontTx/>
              <a:buAutoNum type="arabicPeriod"/>
            </a:pPr>
            <a:r>
              <a:rPr lang="en-US" sz="1800" smtClean="0">
                <a:solidFill>
                  <a:schemeClr val="bg1"/>
                </a:solidFill>
              </a:rPr>
              <a:t>Securities and stock fraud</a:t>
            </a:r>
          </a:p>
          <a:p>
            <a:pPr marL="342900" indent="-342900">
              <a:spcAft>
                <a:spcPct val="20000"/>
              </a:spcAft>
              <a:buClrTx/>
              <a:buFontTx/>
              <a:buAutoNum type="arabicPeriod"/>
            </a:pPr>
            <a:r>
              <a:rPr lang="en-US" sz="1800" smtClean="0">
                <a:solidFill>
                  <a:schemeClr val="bg1"/>
                </a:solidFill>
              </a:rPr>
              <a:t>Compliance issues</a:t>
            </a:r>
          </a:p>
          <a:p>
            <a:pPr marL="342900" indent="-342900">
              <a:spcAft>
                <a:spcPct val="20000"/>
              </a:spcAft>
              <a:buClrTx/>
              <a:buFontTx/>
              <a:buAutoNum type="arabicPeriod"/>
            </a:pPr>
            <a:r>
              <a:rPr lang="en-US" sz="1800" smtClean="0">
                <a:solidFill>
                  <a:schemeClr val="bg1"/>
                </a:solidFill>
              </a:rPr>
              <a:t>Acquire and analyze data from social networks</a:t>
            </a:r>
          </a:p>
          <a:p>
            <a:pPr marL="342900" indent="-342900">
              <a:spcAft>
                <a:spcPct val="20000"/>
              </a:spcAft>
              <a:buClrTx/>
              <a:buFontTx/>
              <a:buAutoNum type="arabicPeriod"/>
            </a:pPr>
            <a:r>
              <a:rPr lang="en-US" sz="1800" smtClean="0">
                <a:solidFill>
                  <a:schemeClr val="bg1"/>
                </a:solidFill>
              </a:rPr>
              <a:t>Access intelligence on individuals and groups that may pose a threat to your facilities or personnel</a:t>
            </a:r>
          </a:p>
          <a:p>
            <a:pPr marL="342900" indent="-342900"/>
            <a:endParaRPr lang="en-US" sz="180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en-US" smtClean="0"/>
              <a:t>We Are Seeing A New Solutions Approach Trend </a:t>
            </a:r>
          </a:p>
        </p:txBody>
      </p:sp>
      <p:pic>
        <p:nvPicPr>
          <p:cNvPr id="58370" name="Picture 3"/>
          <p:cNvPicPr>
            <a:picLocks noGrp="1" noChangeAspect="1" noChangeArrowheads="1"/>
          </p:cNvPicPr>
          <p:nvPr>
            <p:ph type="body" idx="1"/>
          </p:nvPr>
        </p:nvPicPr>
        <p:blipFill>
          <a:blip r:embed="rId2"/>
          <a:srcRect/>
          <a:stretch>
            <a:fillRect/>
          </a:stretch>
        </p:blipFill>
        <p:spPr>
          <a:xfrm>
            <a:off x="1531938" y="2532063"/>
            <a:ext cx="5922962" cy="3354387"/>
          </a:xfrm>
          <a:solidFill>
            <a:schemeClr val="accent1"/>
          </a:solidFill>
        </p:spPr>
      </p:pic>
      <p:grpSp>
        <p:nvGrpSpPr>
          <p:cNvPr id="58371" name="Group 4"/>
          <p:cNvGrpSpPr>
            <a:grpSpLocks/>
          </p:cNvGrpSpPr>
          <p:nvPr/>
        </p:nvGrpSpPr>
        <p:grpSpPr bwMode="auto">
          <a:xfrm>
            <a:off x="1600200" y="2514600"/>
            <a:ext cx="5867400" cy="3276600"/>
            <a:chOff x="864" y="1632"/>
            <a:chExt cx="3696" cy="2064"/>
          </a:xfrm>
        </p:grpSpPr>
        <p:sp>
          <p:nvSpPr>
            <p:cNvPr id="58379" name="Rectangle 5"/>
            <p:cNvSpPr>
              <a:spLocks noChangeArrowheads="1"/>
            </p:cNvSpPr>
            <p:nvPr/>
          </p:nvSpPr>
          <p:spPr bwMode="auto">
            <a:xfrm>
              <a:off x="864" y="3600"/>
              <a:ext cx="3696" cy="96"/>
            </a:xfrm>
            <a:prstGeom prst="rect">
              <a:avLst/>
            </a:prstGeom>
            <a:solidFill>
              <a:schemeClr val="bg1"/>
            </a:solidFill>
            <a:ln w="9525">
              <a:noFill/>
              <a:miter lim="800000"/>
              <a:headEnd/>
              <a:tailEnd/>
            </a:ln>
          </p:spPr>
          <p:txBody>
            <a:bodyPr wrap="none" anchor="ctr"/>
            <a:lstStyle/>
            <a:p>
              <a:endParaRPr lang="en-US"/>
            </a:p>
          </p:txBody>
        </p:sp>
        <p:sp>
          <p:nvSpPr>
            <p:cNvPr id="58380" name="Rectangle 6"/>
            <p:cNvSpPr>
              <a:spLocks noChangeArrowheads="1"/>
            </p:cNvSpPr>
            <p:nvPr/>
          </p:nvSpPr>
          <p:spPr bwMode="auto">
            <a:xfrm>
              <a:off x="4416" y="1632"/>
              <a:ext cx="144" cy="1968"/>
            </a:xfrm>
            <a:prstGeom prst="rect">
              <a:avLst/>
            </a:prstGeom>
            <a:solidFill>
              <a:schemeClr val="bg1"/>
            </a:solidFill>
            <a:ln w="9525">
              <a:noFill/>
              <a:miter lim="800000"/>
              <a:headEnd/>
              <a:tailEnd/>
            </a:ln>
          </p:spPr>
          <p:txBody>
            <a:bodyPr wrap="none" anchor="ctr"/>
            <a:lstStyle/>
            <a:p>
              <a:endParaRPr lang="en-US"/>
            </a:p>
          </p:txBody>
        </p:sp>
        <p:sp>
          <p:nvSpPr>
            <p:cNvPr id="58381" name="Line 7"/>
            <p:cNvSpPr>
              <a:spLocks noChangeShapeType="1"/>
            </p:cNvSpPr>
            <p:nvPr/>
          </p:nvSpPr>
          <p:spPr bwMode="auto">
            <a:xfrm>
              <a:off x="960" y="1872"/>
              <a:ext cx="0" cy="1728"/>
            </a:xfrm>
            <a:prstGeom prst="line">
              <a:avLst/>
            </a:prstGeom>
            <a:noFill/>
            <a:ln w="28575">
              <a:solidFill>
                <a:schemeClr val="tx1"/>
              </a:solidFill>
              <a:round/>
              <a:headEnd/>
              <a:tailEnd/>
            </a:ln>
          </p:spPr>
          <p:txBody>
            <a:bodyPr/>
            <a:lstStyle/>
            <a:p>
              <a:endParaRPr lang="en-US"/>
            </a:p>
          </p:txBody>
        </p:sp>
      </p:grpSp>
      <p:sp>
        <p:nvSpPr>
          <p:cNvPr id="58372" name="AutoShape 8"/>
          <p:cNvSpPr>
            <a:spLocks noChangeArrowheads="1"/>
          </p:cNvSpPr>
          <p:nvPr/>
        </p:nvSpPr>
        <p:spPr bwMode="auto">
          <a:xfrm>
            <a:off x="3505200" y="1600200"/>
            <a:ext cx="1143000" cy="1066800"/>
          </a:xfrm>
          <a:prstGeom prst="parallelogram">
            <a:avLst>
              <a:gd name="adj" fmla="val 26786"/>
            </a:avLst>
          </a:prstGeom>
          <a:solidFill>
            <a:schemeClr val="bg1"/>
          </a:solidFill>
          <a:ln w="9525">
            <a:solidFill>
              <a:schemeClr val="tx1"/>
            </a:solidFill>
            <a:miter lim="800000"/>
            <a:headEnd/>
            <a:tailEnd/>
          </a:ln>
        </p:spPr>
        <p:txBody>
          <a:bodyPr wrap="none" anchor="ctr"/>
          <a:lstStyle/>
          <a:p>
            <a:pPr algn="ctr"/>
            <a:r>
              <a:rPr lang="en-US" sz="1000"/>
              <a:t>Fraud</a:t>
            </a:r>
          </a:p>
          <a:p>
            <a:pPr algn="ctr"/>
            <a:r>
              <a:rPr lang="en-US" sz="1000"/>
              <a:t>Investigation.</a:t>
            </a:r>
          </a:p>
        </p:txBody>
      </p:sp>
      <p:sp>
        <p:nvSpPr>
          <p:cNvPr id="58373" name="AutoShape 9"/>
          <p:cNvSpPr>
            <a:spLocks noChangeArrowheads="1"/>
          </p:cNvSpPr>
          <p:nvPr/>
        </p:nvSpPr>
        <p:spPr bwMode="auto">
          <a:xfrm>
            <a:off x="4419600" y="1600200"/>
            <a:ext cx="1143000" cy="1066800"/>
          </a:xfrm>
          <a:prstGeom prst="parallelogram">
            <a:avLst>
              <a:gd name="adj" fmla="val 26786"/>
            </a:avLst>
          </a:prstGeom>
          <a:solidFill>
            <a:schemeClr val="bg1"/>
          </a:solidFill>
          <a:ln w="9525">
            <a:solidFill>
              <a:schemeClr val="tx1"/>
            </a:solidFill>
            <a:miter lim="800000"/>
            <a:headEnd/>
            <a:tailEnd/>
          </a:ln>
        </p:spPr>
        <p:txBody>
          <a:bodyPr wrap="none" anchor="ctr"/>
          <a:lstStyle/>
          <a:p>
            <a:pPr algn="ctr"/>
            <a:r>
              <a:rPr lang="en-US" sz="1000"/>
              <a:t>Wealth</a:t>
            </a:r>
          </a:p>
          <a:p>
            <a:pPr algn="ctr"/>
            <a:r>
              <a:rPr lang="en-US" sz="1000"/>
              <a:t>management</a:t>
            </a:r>
          </a:p>
        </p:txBody>
      </p:sp>
      <p:sp>
        <p:nvSpPr>
          <p:cNvPr id="58374" name="AutoShape 10"/>
          <p:cNvSpPr>
            <a:spLocks noChangeArrowheads="1"/>
          </p:cNvSpPr>
          <p:nvPr/>
        </p:nvSpPr>
        <p:spPr bwMode="auto">
          <a:xfrm>
            <a:off x="5334000" y="1600200"/>
            <a:ext cx="1143000" cy="1066800"/>
          </a:xfrm>
          <a:prstGeom prst="parallelogram">
            <a:avLst>
              <a:gd name="adj" fmla="val 26786"/>
            </a:avLst>
          </a:prstGeom>
          <a:solidFill>
            <a:schemeClr val="bg1"/>
          </a:solidFill>
          <a:ln w="9525">
            <a:solidFill>
              <a:schemeClr val="tx1"/>
            </a:solidFill>
            <a:miter lim="800000"/>
            <a:headEnd/>
            <a:tailEnd/>
          </a:ln>
        </p:spPr>
        <p:txBody>
          <a:bodyPr wrap="none" anchor="ctr"/>
          <a:lstStyle/>
          <a:p>
            <a:pPr algn="ctr"/>
            <a:r>
              <a:rPr lang="en-US" sz="1000"/>
              <a:t>Commercial</a:t>
            </a:r>
          </a:p>
          <a:p>
            <a:pPr algn="ctr"/>
            <a:r>
              <a:rPr lang="en-US" sz="1000"/>
              <a:t>lending</a:t>
            </a:r>
          </a:p>
        </p:txBody>
      </p:sp>
      <p:sp>
        <p:nvSpPr>
          <p:cNvPr id="58375" name="AutoShape 11"/>
          <p:cNvSpPr>
            <a:spLocks noChangeArrowheads="1"/>
          </p:cNvSpPr>
          <p:nvPr/>
        </p:nvSpPr>
        <p:spPr bwMode="auto">
          <a:xfrm>
            <a:off x="6248400" y="1600200"/>
            <a:ext cx="1143000" cy="1066800"/>
          </a:xfrm>
          <a:prstGeom prst="parallelogram">
            <a:avLst>
              <a:gd name="adj" fmla="val 26786"/>
            </a:avLst>
          </a:prstGeom>
          <a:solidFill>
            <a:schemeClr val="bg1"/>
          </a:solidFill>
          <a:ln w="9525">
            <a:solidFill>
              <a:schemeClr val="tx1"/>
            </a:solidFill>
            <a:miter lim="800000"/>
            <a:headEnd/>
            <a:tailEnd/>
          </a:ln>
        </p:spPr>
        <p:txBody>
          <a:bodyPr wrap="none" anchor="ctr"/>
          <a:lstStyle/>
          <a:p>
            <a:pPr algn="ctr"/>
            <a:r>
              <a:rPr lang="en-US" sz="1000"/>
              <a:t>Account</a:t>
            </a:r>
          </a:p>
          <a:p>
            <a:pPr algn="ctr"/>
            <a:r>
              <a:rPr lang="en-US" sz="1000"/>
              <a:t>Opening</a:t>
            </a:r>
          </a:p>
        </p:txBody>
      </p:sp>
      <p:sp>
        <p:nvSpPr>
          <p:cNvPr id="58376" name="AutoShape 12"/>
          <p:cNvSpPr>
            <a:spLocks noChangeArrowheads="1"/>
          </p:cNvSpPr>
          <p:nvPr/>
        </p:nvSpPr>
        <p:spPr bwMode="auto">
          <a:xfrm>
            <a:off x="1676400" y="1600200"/>
            <a:ext cx="1143000" cy="1066800"/>
          </a:xfrm>
          <a:prstGeom prst="parallelogram">
            <a:avLst>
              <a:gd name="adj" fmla="val 26786"/>
            </a:avLst>
          </a:prstGeom>
          <a:solidFill>
            <a:schemeClr val="bg1"/>
          </a:solidFill>
          <a:ln w="9525">
            <a:solidFill>
              <a:schemeClr val="tx1"/>
            </a:solidFill>
            <a:miter lim="800000"/>
            <a:headEnd/>
            <a:tailEnd/>
          </a:ln>
        </p:spPr>
        <p:txBody>
          <a:bodyPr wrap="none" anchor="ctr"/>
          <a:lstStyle/>
          <a:p>
            <a:pPr algn="ctr"/>
            <a:r>
              <a:rPr lang="en-US" sz="1000"/>
              <a:t>AML</a:t>
            </a:r>
          </a:p>
        </p:txBody>
      </p:sp>
      <p:sp>
        <p:nvSpPr>
          <p:cNvPr id="58377" name="AutoShape 13"/>
          <p:cNvSpPr>
            <a:spLocks noChangeArrowheads="1"/>
          </p:cNvSpPr>
          <p:nvPr/>
        </p:nvSpPr>
        <p:spPr bwMode="auto">
          <a:xfrm>
            <a:off x="2590800" y="1600200"/>
            <a:ext cx="1143000" cy="1066800"/>
          </a:xfrm>
          <a:prstGeom prst="parallelogram">
            <a:avLst>
              <a:gd name="adj" fmla="val 26786"/>
            </a:avLst>
          </a:prstGeom>
          <a:solidFill>
            <a:schemeClr val="bg1"/>
          </a:solidFill>
          <a:ln w="9525">
            <a:solidFill>
              <a:schemeClr val="tx1"/>
            </a:solidFill>
            <a:miter lim="800000"/>
            <a:headEnd/>
            <a:tailEnd/>
          </a:ln>
        </p:spPr>
        <p:txBody>
          <a:bodyPr wrap="none" anchor="ctr"/>
          <a:lstStyle/>
          <a:p>
            <a:pPr algn="ctr"/>
            <a:r>
              <a:rPr lang="en-US" sz="1000"/>
              <a:t>Card</a:t>
            </a:r>
          </a:p>
          <a:p>
            <a:pPr algn="ctr"/>
            <a:r>
              <a:rPr lang="en-US" sz="1000"/>
              <a:t>Investigations</a:t>
            </a:r>
          </a:p>
        </p:txBody>
      </p:sp>
      <p:sp>
        <p:nvSpPr>
          <p:cNvPr id="58378" name="Text Box 14"/>
          <p:cNvSpPr txBox="1">
            <a:spLocks noChangeArrowheads="1"/>
          </p:cNvSpPr>
          <p:nvPr/>
        </p:nvSpPr>
        <p:spPr bwMode="auto">
          <a:xfrm>
            <a:off x="762000" y="1219200"/>
            <a:ext cx="7816850" cy="366713"/>
          </a:xfrm>
          <a:prstGeom prst="rect">
            <a:avLst/>
          </a:prstGeom>
          <a:noFill/>
          <a:ln w="9525">
            <a:noFill/>
            <a:miter lim="800000"/>
            <a:headEnd/>
            <a:tailEnd/>
          </a:ln>
        </p:spPr>
        <p:txBody>
          <a:bodyPr wrap="none">
            <a:spAutoFit/>
          </a:bodyPr>
          <a:lstStyle/>
          <a:p>
            <a:r>
              <a:rPr lang="en-US" b="1">
                <a:solidFill>
                  <a:schemeClr val="accent1"/>
                </a:solidFill>
              </a:rPr>
              <a:t>Solutions addressing applications involving complex decision making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0" y="674688"/>
            <a:ext cx="8156575" cy="473075"/>
          </a:xfrm>
        </p:spPr>
        <p:txBody>
          <a:bodyPr/>
          <a:lstStyle/>
          <a:p>
            <a:r>
              <a:rPr lang="en-US" sz="2400" b="1" smtClean="0">
                <a:solidFill>
                  <a:schemeClr val="accent1"/>
                </a:solidFill>
              </a:rPr>
              <a:t>Today’s topics</a:t>
            </a:r>
          </a:p>
        </p:txBody>
      </p:sp>
      <p:grpSp>
        <p:nvGrpSpPr>
          <p:cNvPr id="31746" name="Group 6"/>
          <p:cNvGrpSpPr>
            <a:grpSpLocks/>
          </p:cNvGrpSpPr>
          <p:nvPr/>
        </p:nvGrpSpPr>
        <p:grpSpPr bwMode="auto">
          <a:xfrm>
            <a:off x="768350" y="1582738"/>
            <a:ext cx="7772400" cy="3725862"/>
            <a:chOff x="468" y="1237"/>
            <a:chExt cx="4896" cy="2347"/>
          </a:xfrm>
        </p:grpSpPr>
        <p:sp>
          <p:nvSpPr>
            <p:cNvPr id="31747" name="Round Diagonal Corner Rectangle 79"/>
            <p:cNvSpPr>
              <a:spLocks/>
            </p:cNvSpPr>
            <p:nvPr/>
          </p:nvSpPr>
          <p:spPr bwMode="auto">
            <a:xfrm>
              <a:off x="468" y="1237"/>
              <a:ext cx="4896" cy="2347"/>
            </a:xfrm>
            <a:custGeom>
              <a:avLst/>
              <a:gdLst>
                <a:gd name="T0" fmla="*/ 0 w 1651000"/>
                <a:gd name="T1" fmla="*/ 0 h 2413000"/>
                <a:gd name="T2" fmla="*/ 0 w 1651000"/>
                <a:gd name="T3" fmla="*/ 0 h 2413000"/>
                <a:gd name="T4" fmla="*/ 0 w 1651000"/>
                <a:gd name="T5" fmla="*/ 0 h 2413000"/>
                <a:gd name="T6" fmla="*/ 0 w 1651000"/>
                <a:gd name="T7" fmla="*/ 0 h 2413000"/>
                <a:gd name="T8" fmla="*/ 0 w 1651000"/>
                <a:gd name="T9" fmla="*/ 0 h 2413000"/>
                <a:gd name="T10" fmla="*/ 0 w 1651000"/>
                <a:gd name="T11" fmla="*/ 0 h 2413000"/>
                <a:gd name="T12" fmla="*/ 0 w 1651000"/>
                <a:gd name="T13" fmla="*/ 0 h 2413000"/>
                <a:gd name="T14" fmla="*/ 0 w 1651000"/>
                <a:gd name="T15" fmla="*/ 0 h 2413000"/>
                <a:gd name="T16" fmla="*/ 0 w 1651000"/>
                <a:gd name="T17" fmla="*/ 0 h 2413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51000"/>
                <a:gd name="T28" fmla="*/ 0 h 2413000"/>
                <a:gd name="T29" fmla="*/ 1651000 w 1651000"/>
                <a:gd name="T30" fmla="*/ 2413000 h 2413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51000" h="2413000">
                  <a:moveTo>
                    <a:pt x="275172" y="0"/>
                  </a:moveTo>
                  <a:lnTo>
                    <a:pt x="1651000" y="0"/>
                  </a:lnTo>
                  <a:lnTo>
                    <a:pt x="1651000" y="2137828"/>
                  </a:lnTo>
                  <a:cubicBezTo>
                    <a:pt x="1651000" y="2289801"/>
                    <a:pt x="1527801" y="2413000"/>
                    <a:pt x="1375828" y="2413000"/>
                  </a:cubicBezTo>
                  <a:lnTo>
                    <a:pt x="0" y="2413000"/>
                  </a:lnTo>
                  <a:lnTo>
                    <a:pt x="0" y="275172"/>
                  </a:lnTo>
                  <a:cubicBezTo>
                    <a:pt x="0" y="123199"/>
                    <a:pt x="123199" y="0"/>
                    <a:pt x="275172" y="0"/>
                  </a:cubicBezTo>
                  <a:close/>
                </a:path>
              </a:pathLst>
            </a:custGeom>
            <a:noFill/>
            <a:ln w="28575" cap="flat" cmpd="sng">
              <a:solidFill>
                <a:schemeClr val="accent1"/>
              </a:solidFill>
              <a:prstDash val="solid"/>
              <a:round/>
              <a:headEnd/>
              <a:tailEnd/>
            </a:ln>
          </p:spPr>
          <p:txBody>
            <a:bodyPr anchor="ctr"/>
            <a:lstStyle/>
            <a:p>
              <a:endParaRPr lang="en-US"/>
            </a:p>
          </p:txBody>
        </p:sp>
        <p:sp>
          <p:nvSpPr>
            <p:cNvPr id="39941" name="Text Box 5"/>
            <p:cNvSpPr txBox="1">
              <a:spLocks noChangeArrowheads="1"/>
            </p:cNvSpPr>
            <p:nvPr/>
          </p:nvSpPr>
          <p:spPr bwMode="auto">
            <a:xfrm>
              <a:off x="678" y="1479"/>
              <a:ext cx="4492" cy="187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342900" indent="-342900">
                <a:lnSpc>
                  <a:spcPct val="130000"/>
                </a:lnSpc>
                <a:buFontTx/>
                <a:buAutoNum type="arabicParenR"/>
                <a:defRPr/>
              </a:pPr>
              <a:r>
                <a:rPr lang="en-US" dirty="0">
                  <a:solidFill>
                    <a:srgbClr val="FFFFFF"/>
                  </a:solidFill>
                  <a:ea typeface="MS PGothic" pitchFamily="34" charset="-128"/>
                </a:rPr>
                <a:t>Capturing information, process improvement &amp; compliance a  good start for fighting fraud</a:t>
              </a:r>
            </a:p>
            <a:p>
              <a:pPr marL="342900" indent="-342900">
                <a:lnSpc>
                  <a:spcPct val="130000"/>
                </a:lnSpc>
                <a:defRPr/>
              </a:pPr>
              <a:endParaRPr lang="en-US" dirty="0">
                <a:solidFill>
                  <a:srgbClr val="FFFFFF"/>
                </a:solidFill>
                <a:ea typeface="MS PGothic" pitchFamily="34" charset="-128"/>
              </a:endParaRPr>
            </a:p>
            <a:p>
              <a:pPr marL="342900" indent="-342900">
                <a:lnSpc>
                  <a:spcPct val="130000"/>
                </a:lnSpc>
                <a:defRPr/>
              </a:pPr>
              <a:r>
                <a:rPr lang="en-US" dirty="0">
                  <a:solidFill>
                    <a:srgbClr val="FFFFFF"/>
                  </a:solidFill>
                  <a:ea typeface="MS PGothic" pitchFamily="34" charset="-128"/>
                </a:rPr>
                <a:t>2) 	Acting On Fraud: Optimizing investigative and ad-hoc business processes with advanced case management </a:t>
              </a:r>
            </a:p>
            <a:p>
              <a:pPr marL="342900" indent="-342900">
                <a:lnSpc>
                  <a:spcPct val="130000"/>
                </a:lnSpc>
                <a:defRPr/>
              </a:pPr>
              <a:endParaRPr lang="en-US" dirty="0">
                <a:solidFill>
                  <a:srgbClr val="FFFFFF"/>
                </a:solidFill>
                <a:ea typeface="MS PGothic" pitchFamily="34" charset="-128"/>
              </a:endParaRPr>
            </a:p>
            <a:p>
              <a:pPr marL="342900" indent="-342900">
                <a:lnSpc>
                  <a:spcPct val="130000"/>
                </a:lnSpc>
                <a:defRPr/>
              </a:pPr>
              <a:r>
                <a:rPr lang="en-US" dirty="0">
                  <a:solidFill>
                    <a:srgbClr val="FFFFFF"/>
                  </a:solidFill>
                  <a:ea typeface="MS PGothic" pitchFamily="34" charset="-128"/>
                </a:rPr>
                <a:t>3)	Better Insights: New capabilities to keep pace with the criminal  element and hackers – “connecting the dots”</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0" y="534988"/>
            <a:ext cx="8766175" cy="1143000"/>
          </a:xfrm>
        </p:spPr>
        <p:txBody>
          <a:bodyPr/>
          <a:lstStyle/>
          <a:p>
            <a:r>
              <a:rPr lang="en-US" sz="2400" b="1" smtClean="0">
                <a:solidFill>
                  <a:schemeClr val="accent1"/>
                </a:solidFill>
              </a:rPr>
              <a:t>Enterprise Content Management (ECM) - Improving the efficiency of paper based/manual business processes</a:t>
            </a:r>
          </a:p>
        </p:txBody>
      </p:sp>
      <p:sp>
        <p:nvSpPr>
          <p:cNvPr id="33794" name="Rectangle 3"/>
          <p:cNvSpPr>
            <a:spLocks noGrp="1" noChangeArrowheads="1"/>
          </p:cNvSpPr>
          <p:nvPr>
            <p:ph type="body" idx="1"/>
          </p:nvPr>
        </p:nvSpPr>
        <p:spPr>
          <a:xfrm>
            <a:off x="5194300" y="1422400"/>
            <a:ext cx="3302000" cy="4899025"/>
          </a:xfrm>
        </p:spPr>
        <p:txBody>
          <a:bodyPr/>
          <a:lstStyle/>
          <a:p>
            <a:pPr>
              <a:lnSpc>
                <a:spcPct val="110000"/>
              </a:lnSpc>
            </a:pPr>
            <a:r>
              <a:rPr lang="en-US" sz="2000" b="1" smtClean="0">
                <a:solidFill>
                  <a:schemeClr val="hlink"/>
                </a:solidFill>
              </a:rPr>
              <a:t>Traditional ECM</a:t>
            </a:r>
            <a:r>
              <a:rPr lang="en-US" sz="2400" smtClean="0"/>
              <a:t> </a:t>
            </a:r>
          </a:p>
          <a:p>
            <a:pPr>
              <a:lnSpc>
                <a:spcPct val="110000"/>
              </a:lnSpc>
            </a:pPr>
            <a:r>
              <a:rPr lang="en-US" sz="1400" b="1" smtClean="0">
                <a:solidFill>
                  <a:schemeClr val="bg1"/>
                </a:solidFill>
              </a:rPr>
              <a:t>For more than 25 years the finance Industry has implemented ECM solutions  </a:t>
            </a:r>
          </a:p>
          <a:p>
            <a:pPr>
              <a:lnSpc>
                <a:spcPct val="110000"/>
              </a:lnSpc>
            </a:pPr>
            <a:r>
              <a:rPr lang="en-US" sz="1400" b="1" smtClean="0">
                <a:solidFill>
                  <a:schemeClr val="hlink"/>
                </a:solidFill>
              </a:rPr>
              <a:t>Business Applications</a:t>
            </a:r>
          </a:p>
          <a:p>
            <a:pPr lvl="1">
              <a:lnSpc>
                <a:spcPct val="80000"/>
              </a:lnSpc>
            </a:pPr>
            <a:r>
              <a:rPr lang="en-US" sz="1400" b="1" smtClean="0">
                <a:solidFill>
                  <a:schemeClr val="bg1"/>
                </a:solidFill>
              </a:rPr>
              <a:t>Account opening</a:t>
            </a:r>
          </a:p>
          <a:p>
            <a:pPr lvl="1">
              <a:lnSpc>
                <a:spcPct val="80000"/>
              </a:lnSpc>
            </a:pPr>
            <a:r>
              <a:rPr lang="en-US" sz="1400" b="1" smtClean="0">
                <a:solidFill>
                  <a:schemeClr val="bg1"/>
                </a:solidFill>
              </a:rPr>
              <a:t>Lending origination</a:t>
            </a:r>
          </a:p>
          <a:p>
            <a:pPr lvl="1">
              <a:lnSpc>
                <a:spcPct val="80000"/>
              </a:lnSpc>
            </a:pPr>
            <a:r>
              <a:rPr lang="en-US" sz="1400" b="1" smtClean="0">
                <a:solidFill>
                  <a:schemeClr val="bg1"/>
                </a:solidFill>
              </a:rPr>
              <a:t>Trust document management</a:t>
            </a:r>
          </a:p>
          <a:p>
            <a:pPr lvl="1">
              <a:lnSpc>
                <a:spcPct val="80000"/>
              </a:lnSpc>
            </a:pPr>
            <a:r>
              <a:rPr lang="en-US" sz="1400" b="1" smtClean="0">
                <a:solidFill>
                  <a:schemeClr val="bg1"/>
                </a:solidFill>
              </a:rPr>
              <a:t>Records management</a:t>
            </a:r>
          </a:p>
          <a:p>
            <a:pPr lvl="1">
              <a:lnSpc>
                <a:spcPct val="80000"/>
              </a:lnSpc>
            </a:pPr>
            <a:r>
              <a:rPr lang="en-US" sz="1400" b="1" smtClean="0">
                <a:solidFill>
                  <a:schemeClr val="bg1"/>
                </a:solidFill>
              </a:rPr>
              <a:t>Content centric workflow processes</a:t>
            </a:r>
          </a:p>
          <a:p>
            <a:pPr lvl="1">
              <a:lnSpc>
                <a:spcPct val="80000"/>
              </a:lnSpc>
            </a:pPr>
            <a:r>
              <a:rPr lang="en-US" sz="1400" b="1" smtClean="0">
                <a:solidFill>
                  <a:schemeClr val="bg1"/>
                </a:solidFill>
              </a:rPr>
              <a:t>Archiving</a:t>
            </a:r>
          </a:p>
          <a:p>
            <a:pPr lvl="1">
              <a:lnSpc>
                <a:spcPct val="80000"/>
              </a:lnSpc>
            </a:pPr>
            <a:r>
              <a:rPr lang="en-US" sz="1400" b="1" smtClean="0">
                <a:solidFill>
                  <a:schemeClr val="bg1"/>
                </a:solidFill>
              </a:rPr>
              <a:t>E-mail  management</a:t>
            </a:r>
          </a:p>
          <a:p>
            <a:pPr>
              <a:lnSpc>
                <a:spcPct val="80000"/>
              </a:lnSpc>
            </a:pPr>
            <a:endParaRPr lang="en-US" sz="1400" b="1" smtClean="0"/>
          </a:p>
          <a:p>
            <a:pPr>
              <a:lnSpc>
                <a:spcPct val="80000"/>
              </a:lnSpc>
            </a:pPr>
            <a:r>
              <a:rPr lang="en-US" sz="1400" b="1" smtClean="0">
                <a:solidFill>
                  <a:schemeClr val="hlink"/>
                </a:solidFill>
              </a:rPr>
              <a:t>Compelling ROI &amp; benefits:</a:t>
            </a:r>
          </a:p>
          <a:p>
            <a:pPr lvl="1">
              <a:lnSpc>
                <a:spcPct val="80000"/>
              </a:lnSpc>
            </a:pPr>
            <a:r>
              <a:rPr lang="en-US" sz="1400" b="1" smtClean="0">
                <a:solidFill>
                  <a:schemeClr val="bg1"/>
                </a:solidFill>
              </a:rPr>
              <a:t>Reduced Cycle Times</a:t>
            </a:r>
          </a:p>
          <a:p>
            <a:pPr lvl="1">
              <a:lnSpc>
                <a:spcPct val="80000"/>
              </a:lnSpc>
            </a:pPr>
            <a:r>
              <a:rPr lang="en-US" sz="1400" b="1" smtClean="0">
                <a:solidFill>
                  <a:schemeClr val="bg1"/>
                </a:solidFill>
              </a:rPr>
              <a:t>Reduced costs</a:t>
            </a:r>
          </a:p>
          <a:p>
            <a:pPr lvl="1">
              <a:lnSpc>
                <a:spcPct val="80000"/>
              </a:lnSpc>
            </a:pPr>
            <a:r>
              <a:rPr lang="en-US" sz="1400" b="1" smtClean="0">
                <a:solidFill>
                  <a:schemeClr val="bg1"/>
                </a:solidFill>
              </a:rPr>
              <a:t>Improved customer experience</a:t>
            </a:r>
          </a:p>
          <a:p>
            <a:pPr lvl="1">
              <a:lnSpc>
                <a:spcPct val="80000"/>
              </a:lnSpc>
            </a:pPr>
            <a:r>
              <a:rPr lang="en-US" sz="1400" b="1" smtClean="0">
                <a:solidFill>
                  <a:schemeClr val="bg1"/>
                </a:solidFill>
              </a:rPr>
              <a:t>Improved compliance</a:t>
            </a:r>
          </a:p>
          <a:p>
            <a:pPr lvl="1">
              <a:lnSpc>
                <a:spcPct val="80000"/>
              </a:lnSpc>
            </a:pPr>
            <a:r>
              <a:rPr lang="en-US" sz="1400" b="1" smtClean="0">
                <a:solidFill>
                  <a:schemeClr val="bg1"/>
                </a:solidFill>
              </a:rPr>
              <a:t>Reduce errors and Fraud</a:t>
            </a:r>
          </a:p>
          <a:p>
            <a:pPr>
              <a:lnSpc>
                <a:spcPct val="110000"/>
              </a:lnSpc>
            </a:pPr>
            <a:endParaRPr lang="en-US" sz="1400" b="1" smtClean="0">
              <a:solidFill>
                <a:schemeClr val="bg1"/>
              </a:solidFill>
            </a:endParaRPr>
          </a:p>
        </p:txBody>
      </p:sp>
      <p:grpSp>
        <p:nvGrpSpPr>
          <p:cNvPr id="33795" name="Group 57" descr="This graphic illustrates that enterprise content management (ECM) is the center, or nexus, of an organization’s information. An icon representing ECM is encircled by other icons representing different business and line-of-business processes:&#10;- Consumer lending&#10;- Mortgage and lending&#10;- Business lending&#10;- Student lending&#10;- Loan sale transfer&#10;- Fraud and illegal transactions&#10;- Credit card processing&#10;- New account opening&#10;- Wholesale banking&#10;- Consolidating case systems&#10;- Wealth management&#10;"/>
          <p:cNvGrpSpPr>
            <a:grpSpLocks/>
          </p:cNvGrpSpPr>
          <p:nvPr/>
        </p:nvGrpSpPr>
        <p:grpSpPr bwMode="auto">
          <a:xfrm>
            <a:off x="215900" y="1530350"/>
            <a:ext cx="4594225" cy="4548188"/>
            <a:chOff x="722313" y="2052638"/>
            <a:chExt cx="5661025" cy="4319587"/>
          </a:xfrm>
        </p:grpSpPr>
        <p:grpSp>
          <p:nvGrpSpPr>
            <p:cNvPr id="33798" name="Group 65"/>
            <p:cNvGrpSpPr>
              <a:grpSpLocks/>
            </p:cNvGrpSpPr>
            <p:nvPr/>
          </p:nvGrpSpPr>
          <p:grpSpPr bwMode="auto">
            <a:xfrm>
              <a:off x="3006725" y="5272088"/>
              <a:ext cx="1114425" cy="1100137"/>
              <a:chOff x="2113060" y="5215691"/>
              <a:chExt cx="1114285" cy="1100389"/>
            </a:xfrm>
          </p:grpSpPr>
          <p:grpSp>
            <p:nvGrpSpPr>
              <p:cNvPr id="33847" name="Group 41"/>
              <p:cNvGrpSpPr>
                <a:grpSpLocks/>
              </p:cNvGrpSpPr>
              <p:nvPr/>
            </p:nvGrpSpPr>
            <p:grpSpPr bwMode="auto">
              <a:xfrm>
                <a:off x="2113060" y="5215691"/>
                <a:ext cx="1114285" cy="1100389"/>
                <a:chOff x="5678488" y="4781550"/>
                <a:chExt cx="1084262" cy="1069975"/>
              </a:xfrm>
            </p:grpSpPr>
            <p:sp>
              <p:nvSpPr>
                <p:cNvPr id="33849" name="Oval 118"/>
                <p:cNvSpPr>
                  <a:spLocks noChangeArrowheads="1"/>
                </p:cNvSpPr>
                <p:nvPr/>
              </p:nvSpPr>
              <p:spPr bwMode="auto">
                <a:xfrm flipV="1">
                  <a:off x="5684838" y="4781550"/>
                  <a:ext cx="1069975" cy="1069975"/>
                </a:xfrm>
                <a:prstGeom prst="ellipse">
                  <a:avLst/>
                </a:prstGeom>
                <a:solidFill>
                  <a:schemeClr val="bg1"/>
                </a:solidFill>
                <a:ln w="38100">
                  <a:solidFill>
                    <a:srgbClr val="B8471B"/>
                  </a:solidFill>
                  <a:round/>
                  <a:headEnd/>
                  <a:tailEnd type="triangle" w="med" len="med"/>
                </a:ln>
              </p:spPr>
              <p:txBody>
                <a:bodyPr rot="10800000"/>
                <a:lstStyle/>
                <a:p>
                  <a:endParaRPr lang="en-US" sz="900">
                    <a:solidFill>
                      <a:srgbClr val="0000FF"/>
                    </a:solidFill>
                    <a:ea typeface="MS PGothic"/>
                    <a:cs typeface="MS PGothic"/>
                  </a:endParaRPr>
                </a:p>
              </p:txBody>
            </p:sp>
            <p:sp>
              <p:nvSpPr>
                <p:cNvPr id="33850" name="TextBox 14"/>
                <p:cNvSpPr txBox="1">
                  <a:spLocks noChangeArrowheads="1"/>
                </p:cNvSpPr>
                <p:nvPr/>
              </p:nvSpPr>
              <p:spPr bwMode="auto">
                <a:xfrm>
                  <a:off x="5678488" y="5394221"/>
                  <a:ext cx="1084262" cy="202269"/>
                </a:xfrm>
                <a:prstGeom prst="rect">
                  <a:avLst/>
                </a:prstGeom>
                <a:noFill/>
                <a:ln w="9525">
                  <a:noFill/>
                  <a:miter lim="800000"/>
                  <a:headEnd/>
                  <a:tailEnd/>
                </a:ln>
              </p:spPr>
              <p:txBody>
                <a:bodyPr lIns="0" tIns="0" rIns="0" bIns="0">
                  <a:spAutoFit/>
                </a:bodyPr>
                <a:lstStyle/>
                <a:p>
                  <a:pPr algn="ctr">
                    <a:lnSpc>
                      <a:spcPct val="80000"/>
                    </a:lnSpc>
                  </a:pPr>
                  <a:r>
                    <a:rPr lang="en-US" sz="900" b="1">
                      <a:solidFill>
                        <a:srgbClr val="B8471B"/>
                      </a:solidFill>
                      <a:latin typeface="Calibri" pitchFamily="34" charset="0"/>
                      <a:ea typeface="MS PGothic"/>
                      <a:cs typeface="MS PGothic"/>
                    </a:rPr>
                    <a:t>New account</a:t>
                  </a:r>
                  <a:br>
                    <a:rPr lang="en-US" sz="900" b="1">
                      <a:solidFill>
                        <a:srgbClr val="B8471B"/>
                      </a:solidFill>
                      <a:latin typeface="Calibri" pitchFamily="34" charset="0"/>
                      <a:ea typeface="MS PGothic"/>
                      <a:cs typeface="MS PGothic"/>
                    </a:rPr>
                  </a:br>
                  <a:r>
                    <a:rPr lang="en-US" sz="900" b="1">
                      <a:solidFill>
                        <a:srgbClr val="B8471B"/>
                      </a:solidFill>
                      <a:latin typeface="Calibri" pitchFamily="34" charset="0"/>
                      <a:ea typeface="MS PGothic"/>
                      <a:cs typeface="MS PGothic"/>
                    </a:rPr>
                    <a:t>opening</a:t>
                  </a:r>
                </a:p>
              </p:txBody>
            </p:sp>
          </p:grpSp>
          <p:pic>
            <p:nvPicPr>
              <p:cNvPr id="33848" name="Picture 63"/>
              <p:cNvPicPr>
                <a:picLocks noChangeAspect="1"/>
              </p:cNvPicPr>
              <p:nvPr/>
            </p:nvPicPr>
            <p:blipFill>
              <a:blip r:embed="rId3"/>
              <a:srcRect/>
              <a:stretch>
                <a:fillRect/>
              </a:stretch>
            </p:blipFill>
            <p:spPr bwMode="auto">
              <a:xfrm>
                <a:off x="2405765" y="5447684"/>
                <a:ext cx="469900" cy="317500"/>
              </a:xfrm>
              <a:prstGeom prst="rect">
                <a:avLst/>
              </a:prstGeom>
              <a:solidFill>
                <a:schemeClr val="bg1"/>
              </a:solidFill>
              <a:ln w="9525">
                <a:noFill/>
                <a:miter lim="800000"/>
                <a:headEnd/>
                <a:tailEnd/>
              </a:ln>
            </p:spPr>
          </p:pic>
        </p:grpSp>
        <p:grpSp>
          <p:nvGrpSpPr>
            <p:cNvPr id="33799" name="Group 42"/>
            <p:cNvGrpSpPr>
              <a:grpSpLocks/>
            </p:cNvGrpSpPr>
            <p:nvPr/>
          </p:nvGrpSpPr>
          <p:grpSpPr bwMode="auto">
            <a:xfrm>
              <a:off x="3584575" y="2052638"/>
              <a:ext cx="1114425" cy="1100137"/>
              <a:chOff x="3502025" y="4781550"/>
              <a:chExt cx="1084263" cy="1069975"/>
            </a:xfrm>
          </p:grpSpPr>
          <p:sp>
            <p:nvSpPr>
              <p:cNvPr id="33844" name="Oval 80"/>
              <p:cNvSpPr>
                <a:spLocks noChangeArrowheads="1"/>
              </p:cNvSpPr>
              <p:nvPr/>
            </p:nvSpPr>
            <p:spPr bwMode="auto">
              <a:xfrm flipV="1">
                <a:off x="3502025" y="4781550"/>
                <a:ext cx="1069975" cy="1069975"/>
              </a:xfrm>
              <a:prstGeom prst="ellipse">
                <a:avLst/>
              </a:prstGeom>
              <a:solidFill>
                <a:schemeClr val="bg1"/>
              </a:solidFill>
              <a:ln w="38100">
                <a:solidFill>
                  <a:srgbClr val="00A6A0"/>
                </a:solidFill>
                <a:round/>
                <a:headEnd/>
                <a:tailEnd type="triangle" w="med" len="med"/>
              </a:ln>
            </p:spPr>
            <p:txBody>
              <a:bodyPr rot="10800000"/>
              <a:lstStyle/>
              <a:p>
                <a:endParaRPr lang="en-US" sz="900">
                  <a:solidFill>
                    <a:srgbClr val="0000FF"/>
                  </a:solidFill>
                  <a:ea typeface="MS PGothic"/>
                  <a:cs typeface="MS PGothic"/>
                </a:endParaRPr>
              </a:p>
            </p:txBody>
          </p:sp>
          <p:sp>
            <p:nvSpPr>
              <p:cNvPr id="33845" name="TextBox 14"/>
              <p:cNvSpPr txBox="1">
                <a:spLocks noChangeArrowheads="1"/>
              </p:cNvSpPr>
              <p:nvPr/>
            </p:nvSpPr>
            <p:spPr bwMode="auto">
              <a:xfrm>
                <a:off x="3502025" y="5389823"/>
                <a:ext cx="1084263" cy="225721"/>
              </a:xfrm>
              <a:prstGeom prst="rect">
                <a:avLst/>
              </a:prstGeom>
              <a:noFill/>
              <a:ln w="9525">
                <a:noFill/>
                <a:miter lim="800000"/>
                <a:headEnd/>
                <a:tailEnd/>
              </a:ln>
            </p:spPr>
            <p:txBody>
              <a:bodyPr lIns="0" tIns="0" rIns="0" bIns="0">
                <a:spAutoFit/>
              </a:bodyPr>
              <a:lstStyle/>
              <a:p>
                <a:pPr algn="ctr">
                  <a:lnSpc>
                    <a:spcPct val="90000"/>
                  </a:lnSpc>
                </a:pPr>
                <a:r>
                  <a:rPr lang="en-US" sz="900" b="1">
                    <a:solidFill>
                      <a:srgbClr val="00A6A0"/>
                    </a:solidFill>
                    <a:latin typeface="Calibri" pitchFamily="34" charset="0"/>
                    <a:ea typeface="MS PGothic"/>
                    <a:cs typeface="MS PGothic"/>
                  </a:rPr>
                  <a:t>Commercial lending</a:t>
                </a:r>
              </a:p>
            </p:txBody>
          </p:sp>
          <p:pic>
            <p:nvPicPr>
              <p:cNvPr id="33846" name="Picture 112"/>
              <p:cNvPicPr>
                <a:picLocks noChangeAspect="1"/>
              </p:cNvPicPr>
              <p:nvPr/>
            </p:nvPicPr>
            <p:blipFill>
              <a:blip r:embed="rId4"/>
              <a:srcRect/>
              <a:stretch>
                <a:fillRect/>
              </a:stretch>
            </p:blipFill>
            <p:spPr bwMode="auto">
              <a:xfrm>
                <a:off x="3895725" y="4910138"/>
                <a:ext cx="342900" cy="419100"/>
              </a:xfrm>
              <a:prstGeom prst="rect">
                <a:avLst/>
              </a:prstGeom>
              <a:solidFill>
                <a:schemeClr val="bg1"/>
              </a:solidFill>
              <a:ln w="9525">
                <a:noFill/>
                <a:miter lim="800000"/>
                <a:headEnd/>
                <a:tailEnd/>
              </a:ln>
            </p:spPr>
          </p:pic>
        </p:grpSp>
        <p:grpSp>
          <p:nvGrpSpPr>
            <p:cNvPr id="33800" name="Group 36"/>
            <p:cNvGrpSpPr>
              <a:grpSpLocks/>
            </p:cNvGrpSpPr>
            <p:nvPr/>
          </p:nvGrpSpPr>
          <p:grpSpPr bwMode="auto">
            <a:xfrm>
              <a:off x="4656138" y="2378075"/>
              <a:ext cx="1114425" cy="1101725"/>
              <a:chOff x="4054475" y="3840163"/>
              <a:chExt cx="1084263" cy="1069975"/>
            </a:xfrm>
          </p:grpSpPr>
          <p:sp>
            <p:nvSpPr>
              <p:cNvPr id="33841" name="Oval 78"/>
              <p:cNvSpPr>
                <a:spLocks noChangeArrowheads="1"/>
              </p:cNvSpPr>
              <p:nvPr/>
            </p:nvSpPr>
            <p:spPr bwMode="auto">
              <a:xfrm flipV="1">
                <a:off x="4067175" y="3840163"/>
                <a:ext cx="1068388" cy="1069975"/>
              </a:xfrm>
              <a:prstGeom prst="ellipse">
                <a:avLst/>
              </a:prstGeom>
              <a:solidFill>
                <a:schemeClr val="bg1"/>
              </a:solidFill>
              <a:ln w="38100">
                <a:solidFill>
                  <a:srgbClr val="17AF4B"/>
                </a:solidFill>
                <a:round/>
                <a:headEnd/>
                <a:tailEnd type="triangle" w="med" len="med"/>
              </a:ln>
            </p:spPr>
            <p:txBody>
              <a:bodyPr rot="10800000"/>
              <a:lstStyle/>
              <a:p>
                <a:endParaRPr lang="en-US" sz="900">
                  <a:solidFill>
                    <a:srgbClr val="0000FF"/>
                  </a:solidFill>
                  <a:ea typeface="MS PGothic"/>
                  <a:cs typeface="MS PGothic"/>
                </a:endParaRPr>
              </a:p>
            </p:txBody>
          </p:sp>
          <p:sp>
            <p:nvSpPr>
              <p:cNvPr id="33842" name="TextBox 14"/>
              <p:cNvSpPr txBox="1">
                <a:spLocks noChangeArrowheads="1"/>
              </p:cNvSpPr>
              <p:nvPr/>
            </p:nvSpPr>
            <p:spPr bwMode="auto">
              <a:xfrm>
                <a:off x="4054475" y="4449068"/>
                <a:ext cx="1084263" cy="225412"/>
              </a:xfrm>
              <a:prstGeom prst="rect">
                <a:avLst/>
              </a:prstGeom>
              <a:noFill/>
              <a:ln w="9525">
                <a:noFill/>
                <a:miter lim="800000"/>
                <a:headEnd/>
                <a:tailEnd/>
              </a:ln>
            </p:spPr>
            <p:txBody>
              <a:bodyPr lIns="0" tIns="0" rIns="0" bIns="0">
                <a:spAutoFit/>
              </a:bodyPr>
              <a:lstStyle/>
              <a:p>
                <a:pPr algn="ctr">
                  <a:lnSpc>
                    <a:spcPct val="90000"/>
                  </a:lnSpc>
                </a:pPr>
                <a:r>
                  <a:rPr lang="en-US" sz="900" b="1">
                    <a:solidFill>
                      <a:srgbClr val="17AF4B"/>
                    </a:solidFill>
                    <a:latin typeface="Calibri" pitchFamily="34" charset="0"/>
                    <a:ea typeface="MS PGothic"/>
                    <a:cs typeface="MS PGothic"/>
                  </a:rPr>
                  <a:t>Student</a:t>
                </a:r>
                <a:br>
                  <a:rPr lang="en-US" sz="900" b="1">
                    <a:solidFill>
                      <a:srgbClr val="17AF4B"/>
                    </a:solidFill>
                    <a:latin typeface="Calibri" pitchFamily="34" charset="0"/>
                    <a:ea typeface="MS PGothic"/>
                    <a:cs typeface="MS PGothic"/>
                  </a:rPr>
                </a:br>
                <a:r>
                  <a:rPr lang="en-US" sz="900" b="1">
                    <a:solidFill>
                      <a:srgbClr val="17AF4B"/>
                    </a:solidFill>
                    <a:latin typeface="Calibri" pitchFamily="34" charset="0"/>
                    <a:ea typeface="MS PGothic"/>
                    <a:cs typeface="MS PGothic"/>
                  </a:rPr>
                  <a:t>lending</a:t>
                </a:r>
                <a:endParaRPr lang="en-US" sz="900" b="1">
                  <a:solidFill>
                    <a:srgbClr val="00A6A0"/>
                  </a:solidFill>
                  <a:latin typeface="Calibri" pitchFamily="34" charset="0"/>
                  <a:ea typeface="MS PGothic"/>
                  <a:cs typeface="MS PGothic"/>
                </a:endParaRPr>
              </a:p>
            </p:txBody>
          </p:sp>
          <p:pic>
            <p:nvPicPr>
              <p:cNvPr id="33843" name="Picture 108"/>
              <p:cNvPicPr>
                <a:picLocks noChangeAspect="1"/>
              </p:cNvPicPr>
              <p:nvPr/>
            </p:nvPicPr>
            <p:blipFill>
              <a:blip r:embed="rId5"/>
              <a:srcRect/>
              <a:stretch>
                <a:fillRect/>
              </a:stretch>
            </p:blipFill>
            <p:spPr bwMode="auto">
              <a:xfrm>
                <a:off x="4410075" y="3975100"/>
                <a:ext cx="393700" cy="431800"/>
              </a:xfrm>
              <a:prstGeom prst="rect">
                <a:avLst/>
              </a:prstGeom>
              <a:solidFill>
                <a:schemeClr val="bg1"/>
              </a:solidFill>
              <a:ln w="9525">
                <a:noFill/>
                <a:miter lim="800000"/>
                <a:headEnd/>
                <a:tailEnd/>
              </a:ln>
            </p:spPr>
          </p:pic>
        </p:grpSp>
        <p:grpSp>
          <p:nvGrpSpPr>
            <p:cNvPr id="33801" name="Group 38"/>
            <p:cNvGrpSpPr>
              <a:grpSpLocks/>
            </p:cNvGrpSpPr>
            <p:nvPr/>
          </p:nvGrpSpPr>
          <p:grpSpPr bwMode="auto">
            <a:xfrm>
              <a:off x="1357313" y="2384425"/>
              <a:ext cx="1114425" cy="1100138"/>
              <a:chOff x="2973388" y="3840163"/>
              <a:chExt cx="1084262" cy="1069975"/>
            </a:xfrm>
          </p:grpSpPr>
          <p:sp>
            <p:nvSpPr>
              <p:cNvPr id="33838" name="Oval 120"/>
              <p:cNvSpPr>
                <a:spLocks noChangeArrowheads="1"/>
              </p:cNvSpPr>
              <p:nvPr/>
            </p:nvSpPr>
            <p:spPr bwMode="auto">
              <a:xfrm flipV="1">
                <a:off x="2978150" y="3840163"/>
                <a:ext cx="1069975" cy="1069975"/>
              </a:xfrm>
              <a:prstGeom prst="ellipse">
                <a:avLst/>
              </a:prstGeom>
              <a:solidFill>
                <a:schemeClr val="bg1"/>
              </a:solidFill>
              <a:ln w="38100">
                <a:solidFill>
                  <a:srgbClr val="003F69"/>
                </a:solidFill>
                <a:round/>
                <a:headEnd/>
                <a:tailEnd type="triangle" w="med" len="med"/>
              </a:ln>
            </p:spPr>
            <p:txBody>
              <a:bodyPr rot="10800000"/>
              <a:lstStyle/>
              <a:p>
                <a:endParaRPr lang="en-US" sz="900">
                  <a:solidFill>
                    <a:srgbClr val="0000FF"/>
                  </a:solidFill>
                  <a:ea typeface="MS PGothic"/>
                  <a:cs typeface="MS PGothic"/>
                </a:endParaRPr>
              </a:p>
            </p:txBody>
          </p:sp>
          <p:sp>
            <p:nvSpPr>
              <p:cNvPr id="33839" name="TextBox 14"/>
              <p:cNvSpPr txBox="1">
                <a:spLocks noChangeArrowheads="1"/>
              </p:cNvSpPr>
              <p:nvPr/>
            </p:nvSpPr>
            <p:spPr bwMode="auto">
              <a:xfrm>
                <a:off x="2973388" y="4452834"/>
                <a:ext cx="1084262" cy="225720"/>
              </a:xfrm>
              <a:prstGeom prst="rect">
                <a:avLst/>
              </a:prstGeom>
              <a:noFill/>
              <a:ln w="9525">
                <a:noFill/>
                <a:miter lim="800000"/>
                <a:headEnd/>
                <a:tailEnd/>
              </a:ln>
            </p:spPr>
            <p:txBody>
              <a:bodyPr lIns="0" tIns="0" rIns="0" bIns="0">
                <a:spAutoFit/>
              </a:bodyPr>
              <a:lstStyle/>
              <a:p>
                <a:pPr algn="ctr">
                  <a:lnSpc>
                    <a:spcPct val="90000"/>
                  </a:lnSpc>
                </a:pPr>
                <a:r>
                  <a:rPr lang="en-US" sz="900" b="1">
                    <a:solidFill>
                      <a:srgbClr val="003F69"/>
                    </a:solidFill>
                    <a:latin typeface="Calibri" pitchFamily="34" charset="0"/>
                    <a:ea typeface="MS PGothic"/>
                    <a:cs typeface="MS PGothic"/>
                  </a:rPr>
                  <a:t>Consumer</a:t>
                </a:r>
                <a:br>
                  <a:rPr lang="en-US" sz="900" b="1">
                    <a:solidFill>
                      <a:srgbClr val="003F69"/>
                    </a:solidFill>
                    <a:latin typeface="Calibri" pitchFamily="34" charset="0"/>
                    <a:ea typeface="MS PGothic"/>
                    <a:cs typeface="MS PGothic"/>
                  </a:rPr>
                </a:br>
                <a:r>
                  <a:rPr lang="en-US" sz="900" b="1">
                    <a:solidFill>
                      <a:srgbClr val="003F69"/>
                    </a:solidFill>
                    <a:latin typeface="Calibri" pitchFamily="34" charset="0"/>
                    <a:ea typeface="MS PGothic"/>
                    <a:cs typeface="MS PGothic"/>
                  </a:rPr>
                  <a:t>lending</a:t>
                </a:r>
                <a:endParaRPr lang="en-US" sz="900" b="1">
                  <a:solidFill>
                    <a:srgbClr val="00A6A0"/>
                  </a:solidFill>
                  <a:latin typeface="Calibri" pitchFamily="34" charset="0"/>
                  <a:ea typeface="MS PGothic"/>
                  <a:cs typeface="MS PGothic"/>
                </a:endParaRPr>
              </a:p>
            </p:txBody>
          </p:sp>
          <p:pic>
            <p:nvPicPr>
              <p:cNvPr id="33840" name="Picture 107"/>
              <p:cNvPicPr>
                <a:picLocks noChangeAspect="1"/>
              </p:cNvPicPr>
              <p:nvPr/>
            </p:nvPicPr>
            <p:blipFill>
              <a:blip r:embed="rId6"/>
              <a:srcRect/>
              <a:stretch>
                <a:fillRect/>
              </a:stretch>
            </p:blipFill>
            <p:spPr bwMode="auto">
              <a:xfrm>
                <a:off x="3382963" y="3927475"/>
                <a:ext cx="266700" cy="495300"/>
              </a:xfrm>
              <a:prstGeom prst="rect">
                <a:avLst/>
              </a:prstGeom>
              <a:solidFill>
                <a:schemeClr val="bg1"/>
              </a:solidFill>
              <a:ln w="9525">
                <a:noFill/>
                <a:miter lim="800000"/>
                <a:headEnd/>
                <a:tailEnd/>
              </a:ln>
            </p:spPr>
          </p:pic>
        </p:grpSp>
        <p:grpSp>
          <p:nvGrpSpPr>
            <p:cNvPr id="33802" name="Group 43"/>
            <p:cNvGrpSpPr>
              <a:grpSpLocks/>
            </p:cNvGrpSpPr>
            <p:nvPr/>
          </p:nvGrpSpPr>
          <p:grpSpPr bwMode="auto">
            <a:xfrm>
              <a:off x="2449513" y="2052638"/>
              <a:ext cx="1114425" cy="1100137"/>
              <a:chOff x="2417763" y="4781550"/>
              <a:chExt cx="1085850" cy="1069975"/>
            </a:xfrm>
          </p:grpSpPr>
          <p:sp>
            <p:nvSpPr>
              <p:cNvPr id="33835" name="Oval 79"/>
              <p:cNvSpPr>
                <a:spLocks noChangeArrowheads="1"/>
              </p:cNvSpPr>
              <p:nvPr/>
            </p:nvSpPr>
            <p:spPr bwMode="auto">
              <a:xfrm flipV="1">
                <a:off x="2417763" y="4781550"/>
                <a:ext cx="1071562" cy="1069975"/>
              </a:xfrm>
              <a:prstGeom prst="ellipse">
                <a:avLst/>
              </a:prstGeom>
              <a:solidFill>
                <a:schemeClr val="bg1"/>
              </a:solidFill>
              <a:ln w="38100">
                <a:solidFill>
                  <a:srgbClr val="00649D"/>
                </a:solidFill>
                <a:round/>
                <a:headEnd/>
                <a:tailEnd type="triangle" w="med" len="med"/>
              </a:ln>
            </p:spPr>
            <p:txBody>
              <a:bodyPr rot="10800000"/>
              <a:lstStyle/>
              <a:p>
                <a:endParaRPr lang="en-US" sz="900">
                  <a:solidFill>
                    <a:srgbClr val="0000FF"/>
                  </a:solidFill>
                  <a:ea typeface="MS PGothic"/>
                  <a:cs typeface="MS PGothic"/>
                </a:endParaRPr>
              </a:p>
            </p:txBody>
          </p:sp>
          <p:sp>
            <p:nvSpPr>
              <p:cNvPr id="33836" name="TextBox 14"/>
              <p:cNvSpPr txBox="1">
                <a:spLocks noChangeArrowheads="1"/>
              </p:cNvSpPr>
              <p:nvPr/>
            </p:nvSpPr>
            <p:spPr bwMode="auto">
              <a:xfrm>
                <a:off x="2417763" y="5389823"/>
                <a:ext cx="1085850" cy="202270"/>
              </a:xfrm>
              <a:prstGeom prst="rect">
                <a:avLst/>
              </a:prstGeom>
              <a:noFill/>
              <a:ln w="9525">
                <a:noFill/>
                <a:miter lim="800000"/>
                <a:headEnd/>
                <a:tailEnd/>
              </a:ln>
            </p:spPr>
            <p:txBody>
              <a:bodyPr lIns="0" tIns="0" rIns="0" bIns="0">
                <a:spAutoFit/>
              </a:bodyPr>
              <a:lstStyle/>
              <a:p>
                <a:pPr algn="ctr">
                  <a:lnSpc>
                    <a:spcPct val="80000"/>
                  </a:lnSpc>
                </a:pPr>
                <a:r>
                  <a:rPr lang="en-US" sz="900" b="1">
                    <a:solidFill>
                      <a:srgbClr val="00649D"/>
                    </a:solidFill>
                    <a:latin typeface="Calibri" pitchFamily="34" charset="0"/>
                    <a:ea typeface="MS PGothic"/>
                    <a:cs typeface="MS PGothic"/>
                  </a:rPr>
                  <a:t>Mortgage</a:t>
                </a:r>
                <a:br>
                  <a:rPr lang="en-US" sz="900" b="1">
                    <a:solidFill>
                      <a:srgbClr val="00649D"/>
                    </a:solidFill>
                    <a:latin typeface="Calibri" pitchFamily="34" charset="0"/>
                    <a:ea typeface="MS PGothic"/>
                    <a:cs typeface="MS PGothic"/>
                  </a:rPr>
                </a:br>
                <a:r>
                  <a:rPr lang="en-US" sz="900" b="1">
                    <a:solidFill>
                      <a:srgbClr val="00649D"/>
                    </a:solidFill>
                    <a:latin typeface="Calibri" pitchFamily="34" charset="0"/>
                    <a:ea typeface="MS PGothic"/>
                    <a:cs typeface="MS PGothic"/>
                  </a:rPr>
                  <a:t>lending</a:t>
                </a:r>
              </a:p>
            </p:txBody>
          </p:sp>
          <p:pic>
            <p:nvPicPr>
              <p:cNvPr id="33837" name="Picture 111"/>
              <p:cNvPicPr>
                <a:picLocks noChangeAspect="1"/>
              </p:cNvPicPr>
              <p:nvPr/>
            </p:nvPicPr>
            <p:blipFill>
              <a:blip r:embed="rId7"/>
              <a:srcRect/>
              <a:stretch>
                <a:fillRect/>
              </a:stretch>
            </p:blipFill>
            <p:spPr bwMode="auto">
              <a:xfrm>
                <a:off x="2768599" y="4989513"/>
                <a:ext cx="368300" cy="330200"/>
              </a:xfrm>
              <a:prstGeom prst="rect">
                <a:avLst/>
              </a:prstGeom>
              <a:solidFill>
                <a:schemeClr val="bg1"/>
              </a:solidFill>
              <a:ln w="9525">
                <a:noFill/>
                <a:miter lim="800000"/>
                <a:headEnd/>
                <a:tailEnd/>
              </a:ln>
            </p:spPr>
          </p:pic>
        </p:grpSp>
        <p:grpSp>
          <p:nvGrpSpPr>
            <p:cNvPr id="33803" name="Group 71"/>
            <p:cNvGrpSpPr>
              <a:grpSpLocks/>
            </p:cNvGrpSpPr>
            <p:nvPr/>
          </p:nvGrpSpPr>
          <p:grpSpPr bwMode="auto">
            <a:xfrm>
              <a:off x="4138613" y="5103813"/>
              <a:ext cx="1120775" cy="1100137"/>
              <a:chOff x="2894492" y="5402712"/>
              <a:chExt cx="1090547" cy="1070031"/>
            </a:xfrm>
          </p:grpSpPr>
          <p:grpSp>
            <p:nvGrpSpPr>
              <p:cNvPr id="33831" name="Group 37"/>
              <p:cNvGrpSpPr>
                <a:grpSpLocks/>
              </p:cNvGrpSpPr>
              <p:nvPr/>
            </p:nvGrpSpPr>
            <p:grpSpPr bwMode="auto">
              <a:xfrm>
                <a:off x="2894492" y="5402712"/>
                <a:ext cx="1090547" cy="1070031"/>
                <a:chOff x="1887538" y="3840163"/>
                <a:chExt cx="1090612" cy="1069975"/>
              </a:xfrm>
            </p:grpSpPr>
            <p:sp>
              <p:nvSpPr>
                <p:cNvPr id="33833" name="Oval 49"/>
                <p:cNvSpPr>
                  <a:spLocks noChangeArrowheads="1"/>
                </p:cNvSpPr>
                <p:nvPr/>
              </p:nvSpPr>
              <p:spPr bwMode="auto">
                <a:xfrm flipV="1">
                  <a:off x="1887538" y="3840163"/>
                  <a:ext cx="1071562" cy="1069975"/>
                </a:xfrm>
                <a:prstGeom prst="ellipse">
                  <a:avLst/>
                </a:prstGeom>
                <a:solidFill>
                  <a:schemeClr val="bg1"/>
                </a:solidFill>
                <a:ln w="38100">
                  <a:solidFill>
                    <a:srgbClr val="DE7326"/>
                  </a:solidFill>
                  <a:round/>
                  <a:headEnd/>
                  <a:tailEnd type="triangle" w="med" len="med"/>
                </a:ln>
              </p:spPr>
              <p:txBody>
                <a:bodyPr rot="10800000"/>
                <a:lstStyle/>
                <a:p>
                  <a:endParaRPr lang="en-US" sz="900">
                    <a:solidFill>
                      <a:srgbClr val="0000FF"/>
                    </a:solidFill>
                    <a:ea typeface="MS PGothic"/>
                    <a:cs typeface="MS PGothic"/>
                  </a:endParaRPr>
                </a:p>
              </p:txBody>
            </p:sp>
            <p:sp>
              <p:nvSpPr>
                <p:cNvPr id="33834" name="TextBox 14"/>
                <p:cNvSpPr txBox="1">
                  <a:spLocks noChangeArrowheads="1"/>
                </p:cNvSpPr>
                <p:nvPr/>
              </p:nvSpPr>
              <p:spPr bwMode="auto">
                <a:xfrm>
                  <a:off x="1895151" y="4444868"/>
                  <a:ext cx="1082999" cy="226030"/>
                </a:xfrm>
                <a:prstGeom prst="rect">
                  <a:avLst/>
                </a:prstGeom>
                <a:noFill/>
                <a:ln w="9525">
                  <a:noFill/>
                  <a:miter lim="800000"/>
                  <a:headEnd/>
                  <a:tailEnd/>
                </a:ln>
              </p:spPr>
              <p:txBody>
                <a:bodyPr lIns="0" tIns="0" rIns="0" bIns="0">
                  <a:spAutoFit/>
                </a:bodyPr>
                <a:lstStyle/>
                <a:p>
                  <a:pPr algn="ctr">
                    <a:lnSpc>
                      <a:spcPct val="90000"/>
                    </a:lnSpc>
                  </a:pPr>
                  <a:r>
                    <a:rPr lang="en-US" sz="900" b="1">
                      <a:solidFill>
                        <a:srgbClr val="DE7326"/>
                      </a:solidFill>
                      <a:latin typeface="Calibri" pitchFamily="34" charset="0"/>
                      <a:ea typeface="MS PGothic"/>
                      <a:cs typeface="MS PGothic"/>
                    </a:rPr>
                    <a:t>Credit card</a:t>
                  </a:r>
                  <a:br>
                    <a:rPr lang="en-US" sz="900" b="1">
                      <a:solidFill>
                        <a:srgbClr val="DE7326"/>
                      </a:solidFill>
                      <a:latin typeface="Calibri" pitchFamily="34" charset="0"/>
                      <a:ea typeface="MS PGothic"/>
                      <a:cs typeface="MS PGothic"/>
                    </a:rPr>
                  </a:br>
                  <a:r>
                    <a:rPr lang="en-US" sz="900" b="1">
                      <a:solidFill>
                        <a:srgbClr val="DE7326"/>
                      </a:solidFill>
                      <a:latin typeface="Calibri" pitchFamily="34" charset="0"/>
                      <a:ea typeface="MS PGothic"/>
                      <a:cs typeface="MS PGothic"/>
                    </a:rPr>
                    <a:t>processing</a:t>
                  </a:r>
                </a:p>
              </p:txBody>
            </p:sp>
          </p:grpSp>
          <p:pic>
            <p:nvPicPr>
              <p:cNvPr id="33832" name="Picture 70"/>
              <p:cNvPicPr>
                <a:picLocks noChangeAspect="1"/>
              </p:cNvPicPr>
              <p:nvPr/>
            </p:nvPicPr>
            <p:blipFill>
              <a:blip r:embed="rId8"/>
              <a:srcRect/>
              <a:stretch>
                <a:fillRect/>
              </a:stretch>
            </p:blipFill>
            <p:spPr bwMode="auto">
              <a:xfrm>
                <a:off x="3223866" y="5639276"/>
                <a:ext cx="457200" cy="292100"/>
              </a:xfrm>
              <a:prstGeom prst="rect">
                <a:avLst/>
              </a:prstGeom>
              <a:solidFill>
                <a:schemeClr val="bg1"/>
              </a:solidFill>
              <a:ln w="9525">
                <a:noFill/>
                <a:miter lim="800000"/>
                <a:headEnd/>
                <a:tailEnd/>
              </a:ln>
            </p:spPr>
          </p:pic>
        </p:grpSp>
        <p:grpSp>
          <p:nvGrpSpPr>
            <p:cNvPr id="33804" name="Group 66"/>
            <p:cNvGrpSpPr>
              <a:grpSpLocks/>
            </p:cNvGrpSpPr>
            <p:nvPr/>
          </p:nvGrpSpPr>
          <p:grpSpPr bwMode="auto">
            <a:xfrm>
              <a:off x="950913" y="4448175"/>
              <a:ext cx="1114425" cy="1100138"/>
              <a:chOff x="371475" y="3914491"/>
              <a:chExt cx="1114285" cy="1100389"/>
            </a:xfrm>
          </p:grpSpPr>
          <p:grpSp>
            <p:nvGrpSpPr>
              <p:cNvPr id="33827" name="Group 41"/>
              <p:cNvGrpSpPr>
                <a:grpSpLocks/>
              </p:cNvGrpSpPr>
              <p:nvPr/>
            </p:nvGrpSpPr>
            <p:grpSpPr bwMode="auto">
              <a:xfrm>
                <a:off x="371475" y="3914491"/>
                <a:ext cx="1114285" cy="1100389"/>
                <a:chOff x="5678488" y="4781550"/>
                <a:chExt cx="1084262" cy="1069975"/>
              </a:xfrm>
            </p:grpSpPr>
            <p:sp>
              <p:nvSpPr>
                <p:cNvPr id="33829" name="Oval 118"/>
                <p:cNvSpPr>
                  <a:spLocks noChangeArrowheads="1"/>
                </p:cNvSpPr>
                <p:nvPr/>
              </p:nvSpPr>
              <p:spPr bwMode="auto">
                <a:xfrm flipV="1">
                  <a:off x="5684838" y="4781550"/>
                  <a:ext cx="1069975" cy="1069975"/>
                </a:xfrm>
                <a:prstGeom prst="ellipse">
                  <a:avLst/>
                </a:prstGeom>
                <a:solidFill>
                  <a:schemeClr val="bg1"/>
                </a:solidFill>
                <a:ln w="38100">
                  <a:solidFill>
                    <a:srgbClr val="BA006E"/>
                  </a:solidFill>
                  <a:round/>
                  <a:headEnd/>
                  <a:tailEnd type="triangle" w="med" len="med"/>
                </a:ln>
              </p:spPr>
              <p:txBody>
                <a:bodyPr rot="10800000"/>
                <a:lstStyle/>
                <a:p>
                  <a:endParaRPr lang="en-US" sz="900">
                    <a:solidFill>
                      <a:srgbClr val="0000FF"/>
                    </a:solidFill>
                    <a:ea typeface="MS PGothic"/>
                    <a:cs typeface="MS PGothic"/>
                  </a:endParaRPr>
                </a:p>
              </p:txBody>
            </p:sp>
            <p:sp>
              <p:nvSpPr>
                <p:cNvPr id="33830" name="TextBox 14"/>
                <p:cNvSpPr txBox="1">
                  <a:spLocks noChangeArrowheads="1"/>
                </p:cNvSpPr>
                <p:nvPr/>
              </p:nvSpPr>
              <p:spPr bwMode="auto">
                <a:xfrm>
                  <a:off x="5678488" y="5391969"/>
                  <a:ext cx="1084262" cy="303742"/>
                </a:xfrm>
                <a:prstGeom prst="rect">
                  <a:avLst/>
                </a:prstGeom>
                <a:noFill/>
                <a:ln w="9525">
                  <a:noFill/>
                  <a:miter lim="800000"/>
                  <a:headEnd/>
                  <a:tailEnd/>
                </a:ln>
              </p:spPr>
              <p:txBody>
                <a:bodyPr lIns="0" tIns="0" rIns="0" bIns="0">
                  <a:spAutoFit/>
                </a:bodyPr>
                <a:lstStyle/>
                <a:p>
                  <a:pPr algn="ctr">
                    <a:lnSpc>
                      <a:spcPct val="80000"/>
                    </a:lnSpc>
                  </a:pPr>
                  <a:r>
                    <a:rPr lang="en-US" sz="900" b="1">
                      <a:solidFill>
                        <a:srgbClr val="BA006E"/>
                      </a:solidFill>
                      <a:latin typeface="Calibri" pitchFamily="34" charset="0"/>
                      <a:ea typeface="MS PGothic"/>
                      <a:cs typeface="MS PGothic"/>
                    </a:rPr>
                    <a:t/>
                  </a:r>
                  <a:br>
                    <a:rPr lang="en-US" sz="900" b="1">
                      <a:solidFill>
                        <a:srgbClr val="BA006E"/>
                      </a:solidFill>
                      <a:latin typeface="Calibri" pitchFamily="34" charset="0"/>
                      <a:ea typeface="MS PGothic"/>
                      <a:cs typeface="MS PGothic"/>
                    </a:rPr>
                  </a:br>
                  <a:r>
                    <a:rPr lang="en-US" sz="900" b="1">
                      <a:solidFill>
                        <a:srgbClr val="BA006E"/>
                      </a:solidFill>
                      <a:latin typeface="Calibri" pitchFamily="34" charset="0"/>
                      <a:ea typeface="MS PGothic"/>
                      <a:cs typeface="MS PGothic"/>
                    </a:rPr>
                    <a:t> </a:t>
                  </a:r>
                  <a:r>
                    <a:rPr lang="en-US" sz="900" b="1">
                      <a:solidFill>
                        <a:srgbClr val="3B0256"/>
                      </a:solidFill>
                      <a:latin typeface="Calibri" pitchFamily="34" charset="0"/>
                      <a:ea typeface="MS PGothic"/>
                      <a:cs typeface="MS PGothic"/>
                    </a:rPr>
                    <a:t>Wealth</a:t>
                  </a:r>
                  <a:br>
                    <a:rPr lang="en-US" sz="900" b="1">
                      <a:solidFill>
                        <a:srgbClr val="3B0256"/>
                      </a:solidFill>
                      <a:latin typeface="Calibri" pitchFamily="34" charset="0"/>
                      <a:ea typeface="MS PGothic"/>
                      <a:cs typeface="MS PGothic"/>
                    </a:rPr>
                  </a:br>
                  <a:r>
                    <a:rPr lang="en-US" sz="900" b="1">
                      <a:solidFill>
                        <a:srgbClr val="3B0256"/>
                      </a:solidFill>
                      <a:latin typeface="Calibri" pitchFamily="34" charset="0"/>
                      <a:ea typeface="MS PGothic"/>
                      <a:cs typeface="MS PGothic"/>
                    </a:rPr>
                    <a:t>management</a:t>
                  </a:r>
                </a:p>
              </p:txBody>
            </p:sp>
          </p:grpSp>
          <p:pic>
            <p:nvPicPr>
              <p:cNvPr id="33828" name="Picture 73"/>
              <p:cNvPicPr>
                <a:picLocks noChangeAspect="1"/>
              </p:cNvPicPr>
              <p:nvPr/>
            </p:nvPicPr>
            <p:blipFill>
              <a:blip r:embed="rId9"/>
              <a:srcRect/>
              <a:stretch>
                <a:fillRect/>
              </a:stretch>
            </p:blipFill>
            <p:spPr bwMode="auto">
              <a:xfrm>
                <a:off x="701340" y="4040203"/>
                <a:ext cx="469887" cy="457111"/>
              </a:xfrm>
              <a:prstGeom prst="rect">
                <a:avLst/>
              </a:prstGeom>
              <a:solidFill>
                <a:schemeClr val="bg1"/>
              </a:solidFill>
              <a:ln w="9525">
                <a:noFill/>
                <a:miter lim="800000"/>
                <a:headEnd/>
                <a:tailEnd/>
              </a:ln>
            </p:spPr>
          </p:pic>
        </p:grpSp>
        <p:grpSp>
          <p:nvGrpSpPr>
            <p:cNvPr id="33805" name="Group 81"/>
            <p:cNvGrpSpPr>
              <a:grpSpLocks/>
            </p:cNvGrpSpPr>
            <p:nvPr/>
          </p:nvGrpSpPr>
          <p:grpSpPr bwMode="auto">
            <a:xfrm>
              <a:off x="722313" y="3333750"/>
              <a:ext cx="1114425" cy="1100138"/>
              <a:chOff x="1525654" y="3085811"/>
              <a:chExt cx="1084197" cy="1070031"/>
            </a:xfrm>
          </p:grpSpPr>
          <p:grpSp>
            <p:nvGrpSpPr>
              <p:cNvPr id="33823" name="Group 41"/>
              <p:cNvGrpSpPr>
                <a:grpSpLocks/>
              </p:cNvGrpSpPr>
              <p:nvPr/>
            </p:nvGrpSpPr>
            <p:grpSpPr bwMode="auto">
              <a:xfrm>
                <a:off x="1525654" y="3085811"/>
                <a:ext cx="1084197" cy="1070031"/>
                <a:chOff x="5678488" y="4781550"/>
                <a:chExt cx="1084262" cy="1069975"/>
              </a:xfrm>
            </p:grpSpPr>
            <p:sp>
              <p:nvSpPr>
                <p:cNvPr id="33825" name="Oval 118"/>
                <p:cNvSpPr>
                  <a:spLocks noChangeArrowheads="1"/>
                </p:cNvSpPr>
                <p:nvPr/>
              </p:nvSpPr>
              <p:spPr bwMode="auto">
                <a:xfrm flipV="1">
                  <a:off x="5684838" y="4781550"/>
                  <a:ext cx="1069975" cy="1069975"/>
                </a:xfrm>
                <a:prstGeom prst="ellipse">
                  <a:avLst/>
                </a:prstGeom>
                <a:solidFill>
                  <a:schemeClr val="bg1"/>
                </a:solidFill>
                <a:ln w="38100">
                  <a:solidFill>
                    <a:srgbClr val="3B0256"/>
                  </a:solidFill>
                  <a:round/>
                  <a:headEnd/>
                  <a:tailEnd type="triangle" w="med" len="med"/>
                </a:ln>
              </p:spPr>
              <p:txBody>
                <a:bodyPr rot="10800000"/>
                <a:lstStyle/>
                <a:p>
                  <a:endParaRPr lang="en-US" sz="900">
                    <a:solidFill>
                      <a:srgbClr val="0000FF"/>
                    </a:solidFill>
                    <a:ea typeface="MS PGothic"/>
                    <a:cs typeface="MS PGothic"/>
                  </a:endParaRPr>
                </a:p>
              </p:txBody>
            </p:sp>
            <p:sp>
              <p:nvSpPr>
                <p:cNvPr id="33826" name="TextBox 14"/>
                <p:cNvSpPr txBox="1">
                  <a:spLocks noChangeArrowheads="1"/>
                </p:cNvSpPr>
                <p:nvPr/>
              </p:nvSpPr>
              <p:spPr bwMode="auto">
                <a:xfrm>
                  <a:off x="5678488" y="5396529"/>
                  <a:ext cx="1084262" cy="101273"/>
                </a:xfrm>
                <a:prstGeom prst="rect">
                  <a:avLst/>
                </a:prstGeom>
                <a:noFill/>
                <a:ln w="9525">
                  <a:noFill/>
                  <a:miter lim="800000"/>
                  <a:headEnd/>
                  <a:tailEnd/>
                </a:ln>
              </p:spPr>
              <p:txBody>
                <a:bodyPr lIns="0" tIns="0" rIns="0" bIns="0">
                  <a:spAutoFit/>
                </a:bodyPr>
                <a:lstStyle/>
                <a:p>
                  <a:pPr algn="ctr">
                    <a:lnSpc>
                      <a:spcPct val="80000"/>
                    </a:lnSpc>
                  </a:pPr>
                  <a:r>
                    <a:rPr lang="en-US" sz="900" b="1">
                      <a:solidFill>
                        <a:srgbClr val="3B0256"/>
                      </a:solidFill>
                      <a:latin typeface="Calibri" pitchFamily="34" charset="0"/>
                      <a:ea typeface="MS PGothic"/>
                      <a:cs typeface="MS PGothic"/>
                    </a:rPr>
                    <a:t>Claims</a:t>
                  </a:r>
                </a:p>
              </p:txBody>
            </p:sp>
          </p:grpSp>
          <p:pic>
            <p:nvPicPr>
              <p:cNvPr id="33824" name="Picture 74"/>
              <p:cNvPicPr>
                <a:picLocks noChangeAspect="1"/>
              </p:cNvPicPr>
              <p:nvPr/>
            </p:nvPicPr>
            <p:blipFill>
              <a:blip r:embed="rId10"/>
              <a:srcRect/>
              <a:stretch>
                <a:fillRect/>
              </a:stretch>
            </p:blipFill>
            <p:spPr bwMode="auto">
              <a:xfrm>
                <a:off x="1810295" y="3276644"/>
                <a:ext cx="520700" cy="368300"/>
              </a:xfrm>
              <a:prstGeom prst="rect">
                <a:avLst/>
              </a:prstGeom>
              <a:solidFill>
                <a:schemeClr val="bg1"/>
              </a:solidFill>
              <a:ln w="9525">
                <a:noFill/>
                <a:miter lim="800000"/>
                <a:headEnd/>
                <a:tailEnd/>
              </a:ln>
            </p:spPr>
          </p:pic>
        </p:grpSp>
        <p:grpSp>
          <p:nvGrpSpPr>
            <p:cNvPr id="33806" name="Group 76"/>
            <p:cNvGrpSpPr>
              <a:grpSpLocks/>
            </p:cNvGrpSpPr>
            <p:nvPr/>
          </p:nvGrpSpPr>
          <p:grpSpPr bwMode="auto">
            <a:xfrm>
              <a:off x="5270500" y="3333750"/>
              <a:ext cx="1112838" cy="1100138"/>
              <a:chOff x="6766482" y="4143198"/>
              <a:chExt cx="1084197" cy="1070031"/>
            </a:xfrm>
          </p:grpSpPr>
          <p:sp>
            <p:nvSpPr>
              <p:cNvPr id="33820" name="Oval 77"/>
              <p:cNvSpPr>
                <a:spLocks noChangeArrowheads="1"/>
              </p:cNvSpPr>
              <p:nvPr/>
            </p:nvSpPr>
            <p:spPr bwMode="auto">
              <a:xfrm flipV="1">
                <a:off x="6780768" y="4143198"/>
                <a:ext cx="1069911" cy="1070031"/>
              </a:xfrm>
              <a:prstGeom prst="ellipse">
                <a:avLst/>
              </a:prstGeom>
              <a:solidFill>
                <a:schemeClr val="bg1"/>
              </a:solidFill>
              <a:ln w="38100">
                <a:solidFill>
                  <a:srgbClr val="838329"/>
                </a:solidFill>
                <a:round/>
                <a:headEnd/>
                <a:tailEnd type="triangle" w="med" len="med"/>
              </a:ln>
            </p:spPr>
            <p:txBody>
              <a:bodyPr rot="10800000"/>
              <a:lstStyle/>
              <a:p>
                <a:endParaRPr lang="en-US" sz="900">
                  <a:solidFill>
                    <a:srgbClr val="0000FF"/>
                  </a:solidFill>
                  <a:ea typeface="MS PGothic"/>
                  <a:cs typeface="MS PGothic"/>
                </a:endParaRPr>
              </a:p>
            </p:txBody>
          </p:sp>
          <p:sp>
            <p:nvSpPr>
              <p:cNvPr id="33821" name="TextBox 14"/>
              <p:cNvSpPr txBox="1">
                <a:spLocks noChangeArrowheads="1"/>
              </p:cNvSpPr>
              <p:nvPr/>
            </p:nvSpPr>
            <p:spPr bwMode="auto">
              <a:xfrm>
                <a:off x="6766482" y="4749402"/>
                <a:ext cx="1084197" cy="101279"/>
              </a:xfrm>
              <a:prstGeom prst="rect">
                <a:avLst/>
              </a:prstGeom>
              <a:noFill/>
              <a:ln w="9525">
                <a:noFill/>
                <a:miter lim="800000"/>
                <a:headEnd/>
                <a:tailEnd/>
              </a:ln>
            </p:spPr>
            <p:txBody>
              <a:bodyPr lIns="0" tIns="0" rIns="0" bIns="0">
                <a:spAutoFit/>
              </a:bodyPr>
              <a:lstStyle/>
              <a:p>
                <a:pPr algn="ctr">
                  <a:lnSpc>
                    <a:spcPct val="80000"/>
                  </a:lnSpc>
                </a:pPr>
                <a:r>
                  <a:rPr lang="en-US" sz="900" b="1">
                    <a:solidFill>
                      <a:srgbClr val="838329"/>
                    </a:solidFill>
                    <a:latin typeface="Calibri" pitchFamily="34" charset="0"/>
                    <a:ea typeface="MS PGothic"/>
                    <a:cs typeface="MS PGothic"/>
                  </a:rPr>
                  <a:t>Underwriting</a:t>
                </a:r>
              </a:p>
            </p:txBody>
          </p:sp>
          <p:pic>
            <p:nvPicPr>
              <p:cNvPr id="33822" name="Picture 75"/>
              <p:cNvPicPr>
                <a:picLocks noChangeAspect="1"/>
              </p:cNvPicPr>
              <p:nvPr/>
            </p:nvPicPr>
            <p:blipFill>
              <a:blip r:embed="rId11"/>
              <a:srcRect/>
              <a:stretch>
                <a:fillRect/>
              </a:stretch>
            </p:blipFill>
            <p:spPr bwMode="auto">
              <a:xfrm>
                <a:off x="7114896" y="4290842"/>
                <a:ext cx="419100" cy="419100"/>
              </a:xfrm>
              <a:prstGeom prst="rect">
                <a:avLst/>
              </a:prstGeom>
              <a:solidFill>
                <a:schemeClr val="bg1"/>
              </a:solidFill>
              <a:ln w="9525">
                <a:noFill/>
                <a:miter lim="800000"/>
                <a:headEnd/>
                <a:tailEnd/>
              </a:ln>
            </p:spPr>
          </p:pic>
        </p:grpSp>
        <p:grpSp>
          <p:nvGrpSpPr>
            <p:cNvPr id="33807" name="Group 67"/>
            <p:cNvGrpSpPr>
              <a:grpSpLocks/>
            </p:cNvGrpSpPr>
            <p:nvPr/>
          </p:nvGrpSpPr>
          <p:grpSpPr bwMode="auto">
            <a:xfrm>
              <a:off x="5056188" y="4448175"/>
              <a:ext cx="1114425" cy="1100138"/>
              <a:chOff x="5452151" y="4833710"/>
              <a:chExt cx="1114285" cy="1100389"/>
            </a:xfrm>
          </p:grpSpPr>
          <p:sp>
            <p:nvSpPr>
              <p:cNvPr id="33817" name="Oval 118"/>
              <p:cNvSpPr>
                <a:spLocks noChangeArrowheads="1"/>
              </p:cNvSpPr>
              <p:nvPr/>
            </p:nvSpPr>
            <p:spPr bwMode="auto">
              <a:xfrm flipV="1">
                <a:off x="5458677" y="4833710"/>
                <a:ext cx="1099602" cy="1100389"/>
              </a:xfrm>
              <a:prstGeom prst="ellipse">
                <a:avLst/>
              </a:prstGeom>
              <a:solidFill>
                <a:schemeClr val="bg1"/>
              </a:solidFill>
              <a:ln w="38100">
                <a:solidFill>
                  <a:srgbClr val="F19027"/>
                </a:solidFill>
                <a:round/>
                <a:headEnd/>
                <a:tailEnd type="triangle" w="med" len="med"/>
              </a:ln>
            </p:spPr>
            <p:txBody>
              <a:bodyPr rot="10800000"/>
              <a:lstStyle/>
              <a:p>
                <a:endParaRPr lang="en-US" sz="900">
                  <a:solidFill>
                    <a:srgbClr val="0000FF"/>
                  </a:solidFill>
                  <a:ea typeface="MS PGothic"/>
                  <a:cs typeface="MS PGothic"/>
                </a:endParaRPr>
              </a:p>
            </p:txBody>
          </p:sp>
          <p:sp>
            <p:nvSpPr>
              <p:cNvPr id="33818" name="TextBox 14"/>
              <p:cNvSpPr txBox="1">
                <a:spLocks noChangeArrowheads="1"/>
              </p:cNvSpPr>
              <p:nvPr/>
            </p:nvSpPr>
            <p:spPr bwMode="auto">
              <a:xfrm>
                <a:off x="5452151" y="5463796"/>
                <a:ext cx="1114285" cy="208018"/>
              </a:xfrm>
              <a:prstGeom prst="rect">
                <a:avLst/>
              </a:prstGeom>
              <a:noFill/>
              <a:ln w="9525">
                <a:noFill/>
                <a:miter lim="800000"/>
                <a:headEnd/>
                <a:tailEnd/>
              </a:ln>
            </p:spPr>
            <p:txBody>
              <a:bodyPr lIns="0" tIns="0" rIns="0" bIns="0">
                <a:spAutoFit/>
              </a:bodyPr>
              <a:lstStyle/>
              <a:p>
                <a:pPr algn="ctr">
                  <a:lnSpc>
                    <a:spcPct val="80000"/>
                  </a:lnSpc>
                </a:pPr>
                <a:r>
                  <a:rPr lang="en-US" sz="900" b="1">
                    <a:solidFill>
                      <a:srgbClr val="F19027"/>
                    </a:solidFill>
                    <a:latin typeface="Calibri" pitchFamily="34" charset="0"/>
                    <a:ea typeface="MS PGothic"/>
                    <a:cs typeface="MS PGothic"/>
                  </a:rPr>
                  <a:t>Fraud and illegal</a:t>
                </a:r>
                <a:br>
                  <a:rPr lang="en-US" sz="900" b="1">
                    <a:solidFill>
                      <a:srgbClr val="F19027"/>
                    </a:solidFill>
                    <a:latin typeface="Calibri" pitchFamily="34" charset="0"/>
                    <a:ea typeface="MS PGothic"/>
                    <a:cs typeface="MS PGothic"/>
                  </a:rPr>
                </a:br>
                <a:r>
                  <a:rPr lang="en-US" sz="900" b="1">
                    <a:solidFill>
                      <a:srgbClr val="F19027"/>
                    </a:solidFill>
                    <a:latin typeface="Calibri" pitchFamily="34" charset="0"/>
                    <a:ea typeface="MS PGothic"/>
                    <a:cs typeface="MS PGothic"/>
                  </a:rPr>
                  <a:t>transactions</a:t>
                </a:r>
                <a:endParaRPr lang="en-US" sz="900" b="1">
                  <a:solidFill>
                    <a:srgbClr val="AB1A86"/>
                  </a:solidFill>
                  <a:latin typeface="Calibri" pitchFamily="34" charset="0"/>
                  <a:ea typeface="MS PGothic"/>
                  <a:cs typeface="MS PGothic"/>
                </a:endParaRPr>
              </a:p>
            </p:txBody>
          </p:sp>
          <p:pic>
            <p:nvPicPr>
              <p:cNvPr id="33819" name="Picture 77"/>
              <p:cNvPicPr>
                <a:picLocks noChangeAspect="1"/>
              </p:cNvPicPr>
              <p:nvPr/>
            </p:nvPicPr>
            <p:blipFill>
              <a:blip r:embed="rId12"/>
              <a:srcRect/>
              <a:stretch>
                <a:fillRect/>
              </a:stretch>
            </p:blipFill>
            <p:spPr bwMode="auto">
              <a:xfrm>
                <a:off x="5875822" y="4995886"/>
                <a:ext cx="287153" cy="417930"/>
              </a:xfrm>
              <a:prstGeom prst="rect">
                <a:avLst/>
              </a:prstGeom>
              <a:solidFill>
                <a:schemeClr val="bg1"/>
              </a:solidFill>
              <a:ln w="9525">
                <a:noFill/>
                <a:miter lim="800000"/>
                <a:headEnd/>
                <a:tailEnd/>
              </a:ln>
            </p:spPr>
          </p:pic>
        </p:grpSp>
        <p:grpSp>
          <p:nvGrpSpPr>
            <p:cNvPr id="33808" name="Group 82"/>
            <p:cNvGrpSpPr>
              <a:grpSpLocks/>
            </p:cNvGrpSpPr>
            <p:nvPr/>
          </p:nvGrpSpPr>
          <p:grpSpPr bwMode="auto">
            <a:xfrm>
              <a:off x="1881188" y="5103813"/>
              <a:ext cx="1114425" cy="1100137"/>
              <a:chOff x="1848395" y="5037057"/>
              <a:chExt cx="1084197" cy="1070031"/>
            </a:xfrm>
          </p:grpSpPr>
          <p:grpSp>
            <p:nvGrpSpPr>
              <p:cNvPr id="33813" name="Group 44"/>
              <p:cNvGrpSpPr>
                <a:grpSpLocks/>
              </p:cNvGrpSpPr>
              <p:nvPr/>
            </p:nvGrpSpPr>
            <p:grpSpPr bwMode="auto">
              <a:xfrm>
                <a:off x="1848395" y="5037057"/>
                <a:ext cx="1084197" cy="1070031"/>
                <a:chOff x="5678488" y="4781550"/>
                <a:chExt cx="1084262" cy="1069975"/>
              </a:xfrm>
            </p:grpSpPr>
            <p:sp>
              <p:nvSpPr>
                <p:cNvPr id="33815" name="Oval 118"/>
                <p:cNvSpPr>
                  <a:spLocks noChangeArrowheads="1"/>
                </p:cNvSpPr>
                <p:nvPr/>
              </p:nvSpPr>
              <p:spPr bwMode="auto">
                <a:xfrm flipV="1">
                  <a:off x="5684838" y="4781550"/>
                  <a:ext cx="1069975" cy="1069975"/>
                </a:xfrm>
                <a:prstGeom prst="ellipse">
                  <a:avLst/>
                </a:prstGeom>
                <a:solidFill>
                  <a:schemeClr val="bg1"/>
                </a:solidFill>
                <a:ln w="38100">
                  <a:solidFill>
                    <a:srgbClr val="AB1A86"/>
                  </a:solidFill>
                  <a:round/>
                  <a:headEnd/>
                  <a:tailEnd type="triangle" w="med" len="med"/>
                </a:ln>
              </p:spPr>
              <p:txBody>
                <a:bodyPr rot="10800000"/>
                <a:lstStyle/>
                <a:p>
                  <a:endParaRPr lang="en-US" sz="900">
                    <a:solidFill>
                      <a:srgbClr val="0000FF"/>
                    </a:solidFill>
                    <a:ea typeface="MS PGothic"/>
                    <a:cs typeface="MS PGothic"/>
                  </a:endParaRPr>
                </a:p>
              </p:txBody>
            </p:sp>
            <p:sp>
              <p:nvSpPr>
                <p:cNvPr id="33816" name="TextBox 14"/>
                <p:cNvSpPr txBox="1">
                  <a:spLocks noChangeArrowheads="1"/>
                </p:cNvSpPr>
                <p:nvPr/>
              </p:nvSpPr>
              <p:spPr bwMode="auto">
                <a:xfrm>
                  <a:off x="5678488" y="5395061"/>
                  <a:ext cx="1084262" cy="202547"/>
                </a:xfrm>
                <a:prstGeom prst="rect">
                  <a:avLst/>
                </a:prstGeom>
                <a:noFill/>
                <a:ln w="9525">
                  <a:noFill/>
                  <a:miter lim="800000"/>
                  <a:headEnd/>
                  <a:tailEnd/>
                </a:ln>
              </p:spPr>
              <p:txBody>
                <a:bodyPr lIns="0" tIns="0" rIns="0" bIns="0">
                  <a:spAutoFit/>
                </a:bodyPr>
                <a:lstStyle/>
                <a:p>
                  <a:pPr algn="ctr">
                    <a:lnSpc>
                      <a:spcPct val="80000"/>
                    </a:lnSpc>
                  </a:pPr>
                  <a:r>
                    <a:rPr lang="en-US" sz="900" b="1">
                      <a:solidFill>
                        <a:srgbClr val="AB1A86"/>
                      </a:solidFill>
                      <a:latin typeface="Calibri" pitchFamily="34" charset="0"/>
                      <a:ea typeface="MS PGothic"/>
                      <a:cs typeface="MS PGothic"/>
                    </a:rPr>
                    <a:t>Wholesale</a:t>
                  </a:r>
                  <a:br>
                    <a:rPr lang="en-US" sz="900" b="1">
                      <a:solidFill>
                        <a:srgbClr val="AB1A86"/>
                      </a:solidFill>
                      <a:latin typeface="Calibri" pitchFamily="34" charset="0"/>
                      <a:ea typeface="MS PGothic"/>
                      <a:cs typeface="MS PGothic"/>
                    </a:rPr>
                  </a:br>
                  <a:r>
                    <a:rPr lang="en-US" sz="900" b="1">
                      <a:solidFill>
                        <a:srgbClr val="AB1A86"/>
                      </a:solidFill>
                      <a:latin typeface="Calibri" pitchFamily="34" charset="0"/>
                      <a:ea typeface="MS PGothic"/>
                      <a:cs typeface="MS PGothic"/>
                    </a:rPr>
                    <a:t>banking</a:t>
                  </a:r>
                </a:p>
              </p:txBody>
            </p:sp>
          </p:grpSp>
          <p:pic>
            <p:nvPicPr>
              <p:cNvPr id="33814" name="Picture 80"/>
              <p:cNvPicPr>
                <a:picLocks noChangeAspect="1"/>
              </p:cNvPicPr>
              <p:nvPr/>
            </p:nvPicPr>
            <p:blipFill>
              <a:blip r:embed="rId13"/>
              <a:srcRect/>
              <a:stretch>
                <a:fillRect/>
              </a:stretch>
            </p:blipFill>
            <p:spPr bwMode="auto">
              <a:xfrm>
                <a:off x="2250793" y="5169359"/>
                <a:ext cx="279400" cy="406400"/>
              </a:xfrm>
              <a:prstGeom prst="rect">
                <a:avLst/>
              </a:prstGeom>
              <a:solidFill>
                <a:schemeClr val="bg1"/>
              </a:solidFill>
              <a:ln w="9525">
                <a:noFill/>
                <a:miter lim="800000"/>
                <a:headEnd/>
                <a:tailEnd/>
              </a:ln>
            </p:spPr>
          </p:pic>
        </p:grpSp>
        <p:pic>
          <p:nvPicPr>
            <p:cNvPr id="33809" name="Picture 12"/>
            <p:cNvPicPr>
              <a:picLocks noChangeAspect="1"/>
            </p:cNvPicPr>
            <p:nvPr/>
          </p:nvPicPr>
          <p:blipFill>
            <a:blip r:embed="rId14"/>
            <a:srcRect/>
            <a:stretch>
              <a:fillRect/>
            </a:stretch>
          </p:blipFill>
          <p:spPr bwMode="auto">
            <a:xfrm>
              <a:off x="3082925" y="3689350"/>
              <a:ext cx="863600" cy="774700"/>
            </a:xfrm>
            <a:prstGeom prst="rect">
              <a:avLst/>
            </a:prstGeom>
            <a:solidFill>
              <a:schemeClr val="bg1"/>
            </a:solidFill>
            <a:ln w="9525">
              <a:noFill/>
              <a:miter lim="800000"/>
              <a:headEnd/>
              <a:tailEnd/>
            </a:ln>
          </p:spPr>
        </p:pic>
        <p:grpSp>
          <p:nvGrpSpPr>
            <p:cNvPr id="33810" name="Group 40"/>
            <p:cNvGrpSpPr>
              <a:grpSpLocks/>
            </p:cNvGrpSpPr>
            <p:nvPr/>
          </p:nvGrpSpPr>
          <p:grpSpPr bwMode="auto">
            <a:xfrm>
              <a:off x="2921000" y="3476625"/>
              <a:ext cx="1308100" cy="1308100"/>
              <a:chOff x="2157413" y="3089275"/>
              <a:chExt cx="2139950" cy="2139950"/>
            </a:xfrm>
          </p:grpSpPr>
          <p:sp>
            <p:nvSpPr>
              <p:cNvPr id="33811" name="Oval 80"/>
              <p:cNvSpPr>
                <a:spLocks noChangeArrowheads="1"/>
              </p:cNvSpPr>
              <p:nvPr/>
            </p:nvSpPr>
            <p:spPr bwMode="auto">
              <a:xfrm flipV="1">
                <a:off x="2157413" y="3089275"/>
                <a:ext cx="2139950" cy="2139950"/>
              </a:xfrm>
              <a:prstGeom prst="ellipse">
                <a:avLst/>
              </a:prstGeom>
              <a:solidFill>
                <a:schemeClr val="bg1"/>
              </a:solidFill>
              <a:ln w="38100">
                <a:solidFill>
                  <a:srgbClr val="48B1F0"/>
                </a:solidFill>
                <a:round/>
                <a:headEnd/>
                <a:tailEnd type="triangle" w="med" len="med"/>
              </a:ln>
            </p:spPr>
            <p:txBody>
              <a:bodyPr rot="10800000"/>
              <a:lstStyle/>
              <a:p>
                <a:endParaRPr lang="en-US" sz="900">
                  <a:solidFill>
                    <a:srgbClr val="0000FF"/>
                  </a:solidFill>
                  <a:ea typeface="MS PGothic"/>
                  <a:cs typeface="MS PGothic"/>
                </a:endParaRPr>
              </a:p>
            </p:txBody>
          </p:sp>
          <p:pic>
            <p:nvPicPr>
              <p:cNvPr id="33812" name="Picture 25"/>
              <p:cNvPicPr>
                <a:picLocks noChangeAspect="1"/>
              </p:cNvPicPr>
              <p:nvPr/>
            </p:nvPicPr>
            <p:blipFill>
              <a:blip r:embed="rId15"/>
              <a:srcRect/>
              <a:stretch>
                <a:fillRect/>
              </a:stretch>
            </p:blipFill>
            <p:spPr bwMode="auto">
              <a:xfrm>
                <a:off x="2265363" y="3368675"/>
                <a:ext cx="1727200" cy="1562100"/>
              </a:xfrm>
              <a:prstGeom prst="rect">
                <a:avLst/>
              </a:prstGeom>
              <a:noFill/>
              <a:ln w="9525">
                <a:noFill/>
                <a:miter lim="800000"/>
                <a:headEnd/>
                <a:tailEnd/>
              </a:ln>
            </p:spPr>
          </p:pic>
        </p:grpSp>
      </p:grpSp>
      <p:sp>
        <p:nvSpPr>
          <p:cNvPr id="33796" name="Round Diagonal Corner Rectangle 79"/>
          <p:cNvSpPr>
            <a:spLocks/>
          </p:cNvSpPr>
          <p:nvPr/>
        </p:nvSpPr>
        <p:spPr bwMode="auto">
          <a:xfrm>
            <a:off x="5041900" y="1385888"/>
            <a:ext cx="3479800" cy="4991100"/>
          </a:xfrm>
          <a:custGeom>
            <a:avLst/>
            <a:gdLst>
              <a:gd name="T0" fmla="*/ 11445638 w 1651000"/>
              <a:gd name="T1" fmla="*/ 0 h 2413000"/>
              <a:gd name="T2" fmla="*/ 68672490 w 1651000"/>
              <a:gd name="T3" fmla="*/ 0 h 2413000"/>
              <a:gd name="T4" fmla="*/ 68672490 w 1651000"/>
              <a:gd name="T5" fmla="*/ 0 h 2413000"/>
              <a:gd name="T6" fmla="*/ 68672490 w 1651000"/>
              <a:gd name="T7" fmla="*/ 76073218 h 2413000"/>
              <a:gd name="T8" fmla="*/ 57226881 w 1651000"/>
              <a:gd name="T9" fmla="*/ 85865020 h 2413000"/>
              <a:gd name="T10" fmla="*/ 0 w 1651000"/>
              <a:gd name="T11" fmla="*/ 85865020 h 2413000"/>
              <a:gd name="T12" fmla="*/ 0 w 1651000"/>
              <a:gd name="T13" fmla="*/ 85865020 h 2413000"/>
              <a:gd name="T14" fmla="*/ 0 w 1651000"/>
              <a:gd name="T15" fmla="*/ 9791814 h 2413000"/>
              <a:gd name="T16" fmla="*/ 11445638 w 1651000"/>
              <a:gd name="T17" fmla="*/ 0 h 2413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51000"/>
              <a:gd name="T28" fmla="*/ 0 h 2413000"/>
              <a:gd name="T29" fmla="*/ 1651000 w 1651000"/>
              <a:gd name="T30" fmla="*/ 2413000 h 2413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51000" h="2413000">
                <a:moveTo>
                  <a:pt x="275172" y="0"/>
                </a:moveTo>
                <a:lnTo>
                  <a:pt x="1651000" y="0"/>
                </a:lnTo>
                <a:lnTo>
                  <a:pt x="1651000" y="2137828"/>
                </a:lnTo>
                <a:cubicBezTo>
                  <a:pt x="1651000" y="2289801"/>
                  <a:pt x="1527801" y="2413000"/>
                  <a:pt x="1375828" y="2413000"/>
                </a:cubicBezTo>
                <a:lnTo>
                  <a:pt x="0" y="2413000"/>
                </a:lnTo>
                <a:lnTo>
                  <a:pt x="0" y="275172"/>
                </a:lnTo>
                <a:cubicBezTo>
                  <a:pt x="0" y="123199"/>
                  <a:pt x="123199" y="0"/>
                  <a:pt x="275172" y="0"/>
                </a:cubicBezTo>
                <a:close/>
              </a:path>
            </a:pathLst>
          </a:custGeom>
          <a:noFill/>
          <a:ln w="19050" cap="flat" cmpd="sng">
            <a:solidFill>
              <a:schemeClr val="accent1"/>
            </a:solidFill>
            <a:prstDash val="solid"/>
            <a:round/>
            <a:headEnd/>
            <a:tailEnd/>
          </a:ln>
        </p:spPr>
        <p:txBody>
          <a:bodyPr anchor="ctr"/>
          <a:lstStyle/>
          <a:p>
            <a:endParaRPr lang="en-US"/>
          </a:p>
        </p:txBody>
      </p:sp>
      <p:sp>
        <p:nvSpPr>
          <p:cNvPr id="33797" name="Rectangle 59"/>
          <p:cNvSpPr>
            <a:spLocks noChangeArrowheads="1"/>
          </p:cNvSpPr>
          <p:nvPr/>
        </p:nvSpPr>
        <p:spPr bwMode="auto">
          <a:xfrm>
            <a:off x="1727200" y="2960688"/>
            <a:ext cx="1668463" cy="1552575"/>
          </a:xfrm>
          <a:prstGeom prst="rect">
            <a:avLst/>
          </a:prstGeom>
          <a:solidFill>
            <a:schemeClr val="tx1"/>
          </a:solidFill>
          <a:ln w="9525">
            <a:noFill/>
            <a:miter lim="800000"/>
            <a:headEnd/>
            <a:tailEnd/>
          </a:ln>
        </p:spPr>
        <p:txBody>
          <a:bodyPr wrap="none" anchor="ctr"/>
          <a:lstStyle/>
          <a:p>
            <a:endParaRPr lang="en-US">
              <a:solidFill>
                <a:srgbClr val="000000"/>
              </a:solidFill>
              <a:ea typeface="MS PGothic"/>
              <a:cs typeface="MS PGothic"/>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reeform 2"/>
          <p:cNvSpPr>
            <a:spLocks noChangeArrowheads="1"/>
          </p:cNvSpPr>
          <p:nvPr/>
        </p:nvSpPr>
        <p:spPr bwMode="auto">
          <a:xfrm>
            <a:off x="152400" y="609600"/>
            <a:ext cx="8594725" cy="102235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noFill/>
          <a:ln w="9525">
            <a:noFill/>
            <a:round/>
            <a:headEnd/>
            <a:tailEnd/>
          </a:ln>
        </p:spPr>
        <p:txBody>
          <a:bodyPr tIns="137160" bIns="228600">
            <a:spAutoFit/>
          </a:bodyPr>
          <a:lstStyle/>
          <a:p>
            <a:pPr>
              <a:lnSpc>
                <a:spcPct val="90000"/>
              </a:lnSpc>
              <a:buClr>
                <a:srgbClr val="000000"/>
              </a:buClr>
            </a:pPr>
            <a:r>
              <a:rPr lang="en-US" sz="2400" b="1">
                <a:solidFill>
                  <a:srgbClr val="4F81BD"/>
                </a:solidFill>
                <a:ea typeface="MS PGothic"/>
                <a:cs typeface="MS PGothic"/>
              </a:rPr>
              <a:t>Business process management (BPM) </a:t>
            </a:r>
            <a:r>
              <a:rPr lang="en-US" sz="2400" b="1">
                <a:solidFill>
                  <a:srgbClr val="FFFFFF"/>
                </a:solidFill>
                <a:ea typeface="MS PGothic"/>
                <a:cs typeface="MS PGothic"/>
              </a:rPr>
              <a:t>a positive impact on reducing errors and Fraud</a:t>
            </a:r>
          </a:p>
        </p:txBody>
      </p:sp>
      <p:pic>
        <p:nvPicPr>
          <p:cNvPr id="35842" name="Picture 297"/>
          <p:cNvPicPr>
            <a:picLocks noChangeAspect="1"/>
          </p:cNvPicPr>
          <p:nvPr/>
        </p:nvPicPr>
        <p:blipFill>
          <a:blip r:embed="rId3"/>
          <a:srcRect/>
          <a:stretch>
            <a:fillRect/>
          </a:stretch>
        </p:blipFill>
        <p:spPr bwMode="auto">
          <a:xfrm>
            <a:off x="265113" y="2620963"/>
            <a:ext cx="8636000" cy="2641600"/>
          </a:xfrm>
          <a:prstGeom prst="rect">
            <a:avLst/>
          </a:prstGeom>
          <a:noFill/>
          <a:ln w="9525">
            <a:noFill/>
            <a:miter lim="800000"/>
            <a:headEnd/>
            <a:tailEnd/>
          </a:ln>
        </p:spPr>
      </p:pic>
      <p:sp>
        <p:nvSpPr>
          <p:cNvPr id="261127" name="Text Box 7"/>
          <p:cNvSpPr txBox="1">
            <a:spLocks noChangeArrowheads="1"/>
          </p:cNvSpPr>
          <p:nvPr/>
        </p:nvSpPr>
        <p:spPr bwMode="auto">
          <a:xfrm>
            <a:off x="763588" y="2155825"/>
            <a:ext cx="28384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b="1" dirty="0">
                <a:solidFill>
                  <a:srgbClr val="FFFFFF"/>
                </a:solidFill>
                <a:ea typeface="MS PGothic" pitchFamily="34" charset="-128"/>
              </a:rPr>
              <a:t>Before BPM was applied</a:t>
            </a:r>
          </a:p>
        </p:txBody>
      </p:sp>
      <p:sp>
        <p:nvSpPr>
          <p:cNvPr id="261128" name="Text Box 8"/>
          <p:cNvSpPr txBox="1">
            <a:spLocks noChangeArrowheads="1"/>
          </p:cNvSpPr>
          <p:nvPr/>
        </p:nvSpPr>
        <p:spPr bwMode="auto">
          <a:xfrm>
            <a:off x="4994275" y="2163763"/>
            <a:ext cx="7175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b="1" dirty="0">
                <a:solidFill>
                  <a:srgbClr val="FFFFFF"/>
                </a:solidFill>
                <a:ea typeface="MS PGothic" pitchFamily="34" charset="-128"/>
              </a:rPr>
              <a:t>After</a:t>
            </a:r>
          </a:p>
        </p:txBody>
      </p:sp>
      <p:sp>
        <p:nvSpPr>
          <p:cNvPr id="35845" name="Rectangle 9"/>
          <p:cNvSpPr>
            <a:spLocks noChangeArrowheads="1"/>
          </p:cNvSpPr>
          <p:nvPr/>
        </p:nvSpPr>
        <p:spPr bwMode="auto">
          <a:xfrm>
            <a:off x="5370513" y="5254625"/>
            <a:ext cx="246062" cy="217488"/>
          </a:xfrm>
          <a:prstGeom prst="rect">
            <a:avLst/>
          </a:prstGeom>
          <a:solidFill>
            <a:srgbClr val="FFCC00"/>
          </a:solidFill>
          <a:ln w="9525">
            <a:noFill/>
            <a:miter lim="800000"/>
            <a:headEnd/>
            <a:tailEnd/>
          </a:ln>
          <a:effectLst>
            <a:prstShdw prst="shdw17" dist="17961" dir="2700000">
              <a:srgbClr val="997A00"/>
            </a:prstShdw>
          </a:effectLst>
        </p:spPr>
        <p:txBody>
          <a:bodyPr wrap="none" anchor="ctr"/>
          <a:lstStyle/>
          <a:p>
            <a:endParaRPr lang="en-US">
              <a:solidFill>
                <a:srgbClr val="000000"/>
              </a:solidFill>
              <a:ea typeface="MS PGothic"/>
              <a:cs typeface="MS PGothic"/>
            </a:endParaRPr>
          </a:p>
        </p:txBody>
      </p:sp>
      <p:sp>
        <p:nvSpPr>
          <p:cNvPr id="35846" name="Rectangle 10"/>
          <p:cNvSpPr>
            <a:spLocks noChangeArrowheads="1"/>
          </p:cNvSpPr>
          <p:nvPr/>
        </p:nvSpPr>
        <p:spPr bwMode="auto">
          <a:xfrm>
            <a:off x="5348288" y="5003800"/>
            <a:ext cx="246062" cy="217488"/>
          </a:xfrm>
          <a:prstGeom prst="rect">
            <a:avLst/>
          </a:prstGeom>
          <a:solidFill>
            <a:srgbClr val="FF0000"/>
          </a:solidFill>
          <a:ln w="9525">
            <a:noFill/>
            <a:miter lim="800000"/>
            <a:headEnd/>
            <a:tailEnd/>
          </a:ln>
          <a:effectLst>
            <a:prstShdw prst="shdw17" dist="17961" dir="2700000">
              <a:srgbClr val="990000"/>
            </a:prstShdw>
          </a:effectLst>
        </p:spPr>
        <p:txBody>
          <a:bodyPr wrap="none" anchor="ctr"/>
          <a:lstStyle/>
          <a:p>
            <a:endParaRPr lang="en-US">
              <a:solidFill>
                <a:srgbClr val="000000"/>
              </a:solidFill>
              <a:ea typeface="MS PGothic"/>
              <a:cs typeface="MS PGothic"/>
            </a:endParaRPr>
          </a:p>
        </p:txBody>
      </p:sp>
      <p:sp>
        <p:nvSpPr>
          <p:cNvPr id="261131" name="Rectangle 11"/>
          <p:cNvSpPr>
            <a:spLocks noChangeArrowheads="1"/>
          </p:cNvSpPr>
          <p:nvPr/>
        </p:nvSpPr>
        <p:spPr bwMode="auto">
          <a:xfrm>
            <a:off x="5370513" y="5516563"/>
            <a:ext cx="246062" cy="217487"/>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en-US" dirty="0">
              <a:solidFill>
                <a:srgbClr val="000000"/>
              </a:solidFill>
              <a:ea typeface="MS PGothic" pitchFamily="34" charset="-128"/>
            </a:endParaRPr>
          </a:p>
        </p:txBody>
      </p:sp>
      <p:sp>
        <p:nvSpPr>
          <p:cNvPr id="35848" name="Rectangle 12"/>
          <p:cNvSpPr>
            <a:spLocks noChangeArrowheads="1"/>
          </p:cNvSpPr>
          <p:nvPr/>
        </p:nvSpPr>
        <p:spPr bwMode="auto">
          <a:xfrm>
            <a:off x="5376863" y="5756275"/>
            <a:ext cx="246062" cy="217488"/>
          </a:xfrm>
          <a:prstGeom prst="rect">
            <a:avLst/>
          </a:prstGeom>
          <a:solidFill>
            <a:srgbClr val="0ACC1C"/>
          </a:solidFill>
          <a:ln w="9525">
            <a:noFill/>
            <a:miter lim="800000"/>
            <a:headEnd/>
            <a:tailEnd/>
          </a:ln>
          <a:effectLst>
            <a:prstShdw prst="shdw17" dist="17961" dir="2700000">
              <a:srgbClr val="067A11"/>
            </a:prstShdw>
          </a:effectLst>
        </p:spPr>
        <p:txBody>
          <a:bodyPr wrap="none" anchor="ctr"/>
          <a:lstStyle/>
          <a:p>
            <a:endParaRPr lang="en-US">
              <a:solidFill>
                <a:srgbClr val="000000"/>
              </a:solidFill>
              <a:ea typeface="MS PGothic"/>
              <a:cs typeface="MS PGothic"/>
            </a:endParaRPr>
          </a:p>
        </p:txBody>
      </p:sp>
      <p:sp>
        <p:nvSpPr>
          <p:cNvPr id="261135" name="Text Box 15"/>
          <p:cNvSpPr txBox="1">
            <a:spLocks noChangeArrowheads="1"/>
          </p:cNvSpPr>
          <p:nvPr/>
        </p:nvSpPr>
        <p:spPr bwMode="auto">
          <a:xfrm>
            <a:off x="5888038" y="4897438"/>
            <a:ext cx="1889125" cy="138588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700" b="1" dirty="0">
                <a:solidFill>
                  <a:srgbClr val="FFFFFF"/>
                </a:solidFill>
                <a:ea typeface="MS PGothic" pitchFamily="34" charset="-128"/>
              </a:rPr>
              <a:t>Manual</a:t>
            </a:r>
          </a:p>
          <a:p>
            <a:pPr>
              <a:defRPr/>
            </a:pPr>
            <a:r>
              <a:rPr lang="en-US" sz="1700" b="1" dirty="0">
                <a:solidFill>
                  <a:srgbClr val="FFFFFF"/>
                </a:solidFill>
                <a:ea typeface="MS PGothic" pitchFamily="34" charset="-128"/>
              </a:rPr>
              <a:t>Wait</a:t>
            </a:r>
          </a:p>
          <a:p>
            <a:pPr>
              <a:defRPr/>
            </a:pPr>
            <a:r>
              <a:rPr lang="en-US" sz="1700" b="1" dirty="0">
                <a:solidFill>
                  <a:srgbClr val="FFFFFF"/>
                </a:solidFill>
                <a:ea typeface="MS PGothic" pitchFamily="34" charset="-128"/>
              </a:rPr>
              <a:t>Semi Automated</a:t>
            </a:r>
          </a:p>
          <a:p>
            <a:pPr>
              <a:defRPr/>
            </a:pPr>
            <a:r>
              <a:rPr lang="en-US" sz="1700" b="1" dirty="0">
                <a:solidFill>
                  <a:srgbClr val="FFFFFF"/>
                </a:solidFill>
                <a:ea typeface="MS PGothic" pitchFamily="34" charset="-128"/>
              </a:rPr>
              <a:t>Fully Automated</a:t>
            </a:r>
          </a:p>
          <a:p>
            <a:pPr>
              <a:defRPr/>
            </a:pPr>
            <a:endParaRPr lang="en-US" sz="1700" b="1" dirty="0">
              <a:solidFill>
                <a:srgbClr val="FFFF00"/>
              </a:solidFill>
              <a:ea typeface="MS PGothic" pitchFamily="34" charset="-128"/>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a:xfrm>
            <a:off x="152400" y="533400"/>
            <a:ext cx="8250238" cy="501650"/>
          </a:xfrm>
        </p:spPr>
        <p:txBody>
          <a:bodyPr/>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smtClean="0">
                <a:solidFill>
                  <a:schemeClr val="accent1"/>
                </a:solidFill>
              </a:rPr>
              <a:t>Consolidation and optimisation?</a:t>
            </a:r>
          </a:p>
        </p:txBody>
      </p:sp>
      <p:grpSp>
        <p:nvGrpSpPr>
          <p:cNvPr id="37890" name="Group 3"/>
          <p:cNvGrpSpPr>
            <a:grpSpLocks/>
          </p:cNvGrpSpPr>
          <p:nvPr/>
        </p:nvGrpSpPr>
        <p:grpSpPr bwMode="auto">
          <a:xfrm>
            <a:off x="304800" y="1003300"/>
            <a:ext cx="8534400" cy="3352800"/>
            <a:chOff x="384" y="879"/>
            <a:chExt cx="5376" cy="2112"/>
          </a:xfrm>
        </p:grpSpPr>
        <p:sp>
          <p:nvSpPr>
            <p:cNvPr id="37893" name="AutoShape 3"/>
            <p:cNvSpPr>
              <a:spLocks noChangeArrowheads="1"/>
            </p:cNvSpPr>
            <p:nvPr/>
          </p:nvSpPr>
          <p:spPr bwMode="auto">
            <a:xfrm>
              <a:off x="384" y="879"/>
              <a:ext cx="5376" cy="2112"/>
            </a:xfrm>
            <a:prstGeom prst="roundRect">
              <a:avLst>
                <a:gd name="adj" fmla="val 4384"/>
              </a:avLst>
            </a:prstGeom>
            <a:noFill/>
            <a:ln w="12700" algn="ctr">
              <a:solidFill>
                <a:srgbClr val="808080"/>
              </a:solidFill>
              <a:round/>
              <a:headEnd/>
              <a:tailEnd/>
            </a:ln>
          </p:spPr>
          <p:txBody>
            <a:bodyPr wrap="none" anchor="ctr"/>
            <a:lstStyle/>
            <a:p>
              <a:endParaRPr lang="en-US" sz="2200">
                <a:solidFill>
                  <a:srgbClr val="0000FF"/>
                </a:solidFill>
                <a:ea typeface="MS PGothic"/>
                <a:cs typeface="MS PGothic"/>
              </a:endParaRPr>
            </a:p>
          </p:txBody>
        </p:sp>
        <p:sp>
          <p:nvSpPr>
            <p:cNvPr id="37894" name="AutoShape 4"/>
            <p:cNvSpPr>
              <a:spLocks noChangeArrowheads="1"/>
            </p:cNvSpPr>
            <p:nvPr/>
          </p:nvSpPr>
          <p:spPr bwMode="auto">
            <a:xfrm>
              <a:off x="632" y="1735"/>
              <a:ext cx="1056" cy="783"/>
            </a:xfrm>
            <a:prstGeom prst="roundRect">
              <a:avLst>
                <a:gd name="adj" fmla="val 4088"/>
              </a:avLst>
            </a:prstGeom>
            <a:gradFill rotWithShape="1">
              <a:gsLst>
                <a:gs pos="0">
                  <a:srgbClr val="7889FB"/>
                </a:gs>
                <a:gs pos="50000">
                  <a:srgbClr val="FFFFFF"/>
                </a:gs>
                <a:gs pos="100000">
                  <a:srgbClr val="7889FB"/>
                </a:gs>
              </a:gsLst>
              <a:lin ang="5400000" scaled="1"/>
            </a:gradFill>
            <a:ln w="9525">
              <a:noFill/>
              <a:round/>
              <a:headEnd/>
              <a:tailEnd/>
            </a:ln>
          </p:spPr>
          <p:txBody>
            <a:bodyPr anchor="ctr"/>
            <a:lstStyle/>
            <a:p>
              <a:pPr marL="117475" indent="-117475"/>
              <a:r>
                <a:rPr lang="en-US" sz="1000" b="1">
                  <a:solidFill>
                    <a:srgbClr val="FFFFFF"/>
                  </a:solidFill>
                  <a:ea typeface="SimSun"/>
                  <a:cs typeface="SimSun"/>
                </a:rPr>
                <a:t>Static Content</a:t>
              </a:r>
              <a:r>
                <a:rPr lang="en-US" sz="1000" b="1">
                  <a:solidFill>
                    <a:srgbClr val="CC0000"/>
                  </a:solidFill>
                  <a:ea typeface="SimSun"/>
                  <a:cs typeface="SimSun"/>
                </a:rPr>
                <a:t>:</a:t>
              </a:r>
            </a:p>
            <a:p>
              <a:pPr marL="117475" indent="-117475">
                <a:buFontTx/>
                <a:buChar char="•"/>
              </a:pPr>
              <a:r>
                <a:rPr lang="en-US" sz="1000">
                  <a:solidFill>
                    <a:srgbClr val="000000"/>
                  </a:solidFill>
                  <a:ea typeface="SimSun"/>
                  <a:cs typeface="SimSun"/>
                </a:rPr>
                <a:t>Capturing digitized</a:t>
              </a:r>
            </a:p>
            <a:p>
              <a:pPr marL="117475" indent="-117475"/>
              <a:r>
                <a:rPr lang="en-US" sz="1000">
                  <a:solidFill>
                    <a:srgbClr val="000000"/>
                  </a:solidFill>
                  <a:ea typeface="SimSun"/>
                  <a:cs typeface="SimSun"/>
                </a:rPr>
                <a:t>   content</a:t>
              </a:r>
            </a:p>
            <a:p>
              <a:pPr marL="117475" indent="-117475">
                <a:buFontTx/>
                <a:buChar char="•"/>
              </a:pPr>
              <a:r>
                <a:rPr lang="en-US" sz="1000">
                  <a:solidFill>
                    <a:srgbClr val="000000"/>
                  </a:solidFill>
                  <a:ea typeface="SimSun"/>
                  <a:cs typeface="SimSun"/>
                </a:rPr>
                <a:t>Electronic content search and retrieval </a:t>
              </a:r>
            </a:p>
            <a:p>
              <a:pPr marL="117475" indent="-117475">
                <a:buFontTx/>
                <a:buChar char="•"/>
              </a:pPr>
              <a:r>
                <a:rPr lang="en-US" sz="1000">
                  <a:solidFill>
                    <a:srgbClr val="000000"/>
                  </a:solidFill>
                  <a:ea typeface="SimSun"/>
                  <a:cs typeface="SimSun"/>
                </a:rPr>
                <a:t>Content lifecycle and</a:t>
              </a:r>
            </a:p>
            <a:p>
              <a:pPr marL="117475" indent="-117475"/>
              <a:r>
                <a:rPr lang="en-US" sz="1000">
                  <a:solidFill>
                    <a:srgbClr val="000000"/>
                  </a:solidFill>
                  <a:ea typeface="SimSun"/>
                  <a:cs typeface="SimSun"/>
                </a:rPr>
                <a:t>   records management</a:t>
              </a:r>
            </a:p>
          </p:txBody>
        </p:sp>
        <p:sp>
          <p:nvSpPr>
            <p:cNvPr id="37895" name="Text Box 5"/>
            <p:cNvSpPr txBox="1">
              <a:spLocks noChangeArrowheads="1"/>
            </p:cNvSpPr>
            <p:nvPr/>
          </p:nvSpPr>
          <p:spPr bwMode="auto">
            <a:xfrm>
              <a:off x="576" y="1479"/>
              <a:ext cx="1056" cy="207"/>
            </a:xfrm>
            <a:prstGeom prst="rect">
              <a:avLst/>
            </a:prstGeom>
            <a:noFill/>
            <a:ln w="9525">
              <a:noFill/>
              <a:miter lim="800000"/>
              <a:headEnd/>
              <a:tailEnd/>
            </a:ln>
          </p:spPr>
          <p:txBody>
            <a:bodyPr tIns="91440" bIns="91440" anchor="ctr" anchorCtr="1"/>
            <a:lstStyle/>
            <a:p>
              <a:pPr algn="ctr">
                <a:spcBef>
                  <a:spcPct val="50000"/>
                </a:spcBef>
              </a:pPr>
              <a:r>
                <a:rPr lang="en-US" sz="1200" b="1">
                  <a:solidFill>
                    <a:srgbClr val="FFFFFF"/>
                  </a:solidFill>
                  <a:ea typeface="Arial Unicode MS"/>
                  <a:cs typeface="Arial Unicode MS"/>
                </a:rPr>
                <a:t>Core Content Services</a:t>
              </a:r>
            </a:p>
          </p:txBody>
        </p:sp>
        <p:sp>
          <p:nvSpPr>
            <p:cNvPr id="37896" name="AutoShape 6"/>
            <p:cNvSpPr>
              <a:spLocks noChangeArrowheads="1"/>
            </p:cNvSpPr>
            <p:nvPr/>
          </p:nvSpPr>
          <p:spPr bwMode="auto">
            <a:xfrm>
              <a:off x="1768" y="1599"/>
              <a:ext cx="1056" cy="926"/>
            </a:xfrm>
            <a:prstGeom prst="roundRect">
              <a:avLst>
                <a:gd name="adj" fmla="val 3579"/>
              </a:avLst>
            </a:prstGeom>
            <a:gradFill rotWithShape="1">
              <a:gsLst>
                <a:gs pos="0">
                  <a:srgbClr val="7889FB"/>
                </a:gs>
                <a:gs pos="50000">
                  <a:srgbClr val="FFFFFF"/>
                </a:gs>
                <a:gs pos="100000">
                  <a:srgbClr val="7889FB"/>
                </a:gs>
              </a:gsLst>
              <a:lin ang="5400000" scaled="1"/>
            </a:gradFill>
            <a:ln w="9525" algn="ctr">
              <a:noFill/>
              <a:round/>
              <a:headEnd/>
              <a:tailEnd/>
            </a:ln>
          </p:spPr>
          <p:txBody>
            <a:bodyPr/>
            <a:lstStyle/>
            <a:p>
              <a:pPr marL="114300" indent="-114300"/>
              <a:r>
                <a:rPr lang="en-US" sz="1000" b="1">
                  <a:solidFill>
                    <a:srgbClr val="FFFFFF"/>
                  </a:solidFill>
                  <a:ea typeface="SimSun"/>
                  <a:cs typeface="SimSun"/>
                </a:rPr>
                <a:t>Content in Motion:</a:t>
              </a:r>
            </a:p>
            <a:p>
              <a:pPr marL="114300" indent="-114300">
                <a:buFontTx/>
                <a:buChar char="•"/>
              </a:pPr>
              <a:r>
                <a:rPr lang="en-US" sz="1000">
                  <a:solidFill>
                    <a:srgbClr val="000000"/>
                  </a:solidFill>
                  <a:ea typeface="SimSun"/>
                  <a:cs typeface="SimSun"/>
                </a:rPr>
                <a:t>Content-centric workflow management</a:t>
              </a:r>
            </a:p>
            <a:p>
              <a:pPr marL="114300" indent="-114300">
                <a:buFontTx/>
                <a:buChar char="•"/>
              </a:pPr>
              <a:r>
                <a:rPr lang="en-US" sz="1000">
                  <a:solidFill>
                    <a:srgbClr val="000000"/>
                  </a:solidFill>
                  <a:ea typeface="SimSun"/>
                  <a:cs typeface="SimSun"/>
                </a:rPr>
                <a:t>Business process management</a:t>
              </a:r>
            </a:p>
            <a:p>
              <a:pPr marL="114300" indent="-114300">
                <a:buFontTx/>
                <a:buChar char="•"/>
              </a:pPr>
              <a:r>
                <a:rPr lang="en-US" sz="1000">
                  <a:solidFill>
                    <a:srgbClr val="000000"/>
                  </a:solidFill>
                  <a:ea typeface="SimSun"/>
                  <a:cs typeface="SimSun"/>
                </a:rPr>
                <a:t>Trading partner process integration</a:t>
              </a:r>
            </a:p>
            <a:p>
              <a:pPr marL="114300" indent="-114300">
                <a:buFontTx/>
                <a:buChar char="•"/>
              </a:pPr>
              <a:r>
                <a:rPr lang="en-US" sz="1000">
                  <a:solidFill>
                    <a:srgbClr val="000000"/>
                  </a:solidFill>
                  <a:ea typeface="SimSun"/>
                  <a:cs typeface="SimSun"/>
                </a:rPr>
                <a:t>Enterprise process automation</a:t>
              </a:r>
            </a:p>
          </p:txBody>
        </p:sp>
        <p:sp>
          <p:nvSpPr>
            <p:cNvPr id="37897" name="Text Box 7"/>
            <p:cNvSpPr txBox="1">
              <a:spLocks noChangeArrowheads="1"/>
            </p:cNvSpPr>
            <p:nvPr/>
          </p:nvSpPr>
          <p:spPr bwMode="auto">
            <a:xfrm>
              <a:off x="1776" y="1327"/>
              <a:ext cx="1056" cy="207"/>
            </a:xfrm>
            <a:prstGeom prst="rect">
              <a:avLst/>
            </a:prstGeom>
            <a:noFill/>
            <a:ln w="9525" algn="ctr">
              <a:noFill/>
              <a:miter lim="800000"/>
              <a:headEnd/>
              <a:tailEnd/>
            </a:ln>
          </p:spPr>
          <p:txBody>
            <a:bodyPr tIns="91440" bIns="91440" anchor="ctr" anchorCtr="1"/>
            <a:lstStyle/>
            <a:p>
              <a:pPr algn="ctr">
                <a:spcBef>
                  <a:spcPct val="50000"/>
                </a:spcBef>
              </a:pPr>
              <a:r>
                <a:rPr lang="en-US" sz="1200" b="1">
                  <a:solidFill>
                    <a:srgbClr val="FFFFFF"/>
                  </a:solidFill>
                  <a:ea typeface="Arial Unicode MS"/>
                  <a:cs typeface="Arial Unicode MS"/>
                </a:rPr>
                <a:t>Extend to</a:t>
              </a:r>
              <a:br>
                <a:rPr lang="en-US" sz="1200" b="1">
                  <a:solidFill>
                    <a:srgbClr val="FFFFFF"/>
                  </a:solidFill>
                  <a:ea typeface="Arial Unicode MS"/>
                  <a:cs typeface="Arial Unicode MS"/>
                </a:rPr>
              </a:br>
              <a:r>
                <a:rPr lang="en-US" sz="1200" b="1">
                  <a:solidFill>
                    <a:srgbClr val="FFFFFF"/>
                  </a:solidFill>
                  <a:ea typeface="Arial Unicode MS"/>
                  <a:cs typeface="Arial Unicode MS"/>
                </a:rPr>
                <a:t>Business Processes</a:t>
              </a:r>
            </a:p>
          </p:txBody>
        </p:sp>
        <p:sp>
          <p:nvSpPr>
            <p:cNvPr id="37898" name="AutoShape 8"/>
            <p:cNvSpPr>
              <a:spLocks noChangeArrowheads="1"/>
            </p:cNvSpPr>
            <p:nvPr/>
          </p:nvSpPr>
          <p:spPr bwMode="auto">
            <a:xfrm>
              <a:off x="2880" y="1383"/>
              <a:ext cx="1248" cy="1134"/>
            </a:xfrm>
            <a:prstGeom prst="roundRect">
              <a:avLst>
                <a:gd name="adj" fmla="val 3884"/>
              </a:avLst>
            </a:prstGeom>
            <a:gradFill rotWithShape="1">
              <a:gsLst>
                <a:gs pos="0">
                  <a:srgbClr val="7889FB"/>
                </a:gs>
                <a:gs pos="50000">
                  <a:srgbClr val="FFFFFF"/>
                </a:gs>
                <a:gs pos="100000">
                  <a:srgbClr val="7889FB"/>
                </a:gs>
              </a:gsLst>
              <a:lin ang="5400000" scaled="1"/>
            </a:gradFill>
            <a:ln w="9525" algn="ctr">
              <a:noFill/>
              <a:round/>
              <a:headEnd/>
              <a:tailEnd/>
            </a:ln>
          </p:spPr>
          <p:txBody>
            <a:bodyPr/>
            <a:lstStyle/>
            <a:p>
              <a:pPr marL="114300" indent="-114300"/>
              <a:r>
                <a:rPr lang="en-US" sz="1000" b="1">
                  <a:solidFill>
                    <a:srgbClr val="FFFFFF"/>
                  </a:solidFill>
                  <a:ea typeface="SimSun"/>
                  <a:cs typeface="SimSun"/>
                </a:rPr>
                <a:t>Content as Knowledge:</a:t>
              </a:r>
            </a:p>
            <a:p>
              <a:pPr marL="114300" indent="-114300">
                <a:buFontTx/>
                <a:buChar char="•"/>
              </a:pPr>
              <a:r>
                <a:rPr lang="en-US" sz="1000">
                  <a:solidFill>
                    <a:srgbClr val="000000"/>
                  </a:solidFill>
                  <a:ea typeface="SimSun"/>
                  <a:cs typeface="SimSun"/>
                </a:rPr>
                <a:t>Content classification and discovery</a:t>
              </a:r>
            </a:p>
            <a:p>
              <a:pPr marL="114300" indent="-114300">
                <a:buFontTx/>
                <a:buChar char="•"/>
              </a:pPr>
              <a:r>
                <a:rPr lang="en-US" sz="1000">
                  <a:solidFill>
                    <a:srgbClr val="000000"/>
                  </a:solidFill>
                  <a:ea typeface="SimSun"/>
                  <a:cs typeface="SimSun"/>
                </a:rPr>
                <a:t>Enterprise business taxonomy</a:t>
              </a:r>
            </a:p>
            <a:p>
              <a:pPr marL="114300" indent="-114300">
                <a:buFontTx/>
                <a:buChar char="•"/>
              </a:pPr>
              <a:r>
                <a:rPr lang="en-US" sz="1000">
                  <a:solidFill>
                    <a:srgbClr val="000000"/>
                  </a:solidFill>
                  <a:ea typeface="SimSun"/>
                  <a:cs typeface="SimSun"/>
                </a:rPr>
                <a:t>Master Content Management</a:t>
              </a:r>
            </a:p>
            <a:p>
              <a:pPr marL="114300" indent="-114300">
                <a:buFontTx/>
                <a:buChar char="•"/>
              </a:pPr>
              <a:r>
                <a:rPr lang="en-US" sz="1000">
                  <a:solidFill>
                    <a:srgbClr val="000000"/>
                  </a:solidFill>
                  <a:ea typeface="SimSun"/>
                  <a:cs typeface="SimSun"/>
                </a:rPr>
                <a:t>Content federation and consolidation</a:t>
              </a:r>
            </a:p>
            <a:p>
              <a:pPr marL="114300" indent="-114300">
                <a:buFontTx/>
                <a:buChar char="•"/>
              </a:pPr>
              <a:r>
                <a:rPr lang="en-US" sz="1000">
                  <a:solidFill>
                    <a:srgbClr val="000000"/>
                  </a:solidFill>
                  <a:ea typeface="SimSun"/>
                  <a:cs typeface="SimSun"/>
                </a:rPr>
                <a:t>Single view for client</a:t>
              </a:r>
            </a:p>
            <a:p>
              <a:pPr marL="114300" indent="-114300">
                <a:buFontTx/>
                <a:buChar char="•"/>
              </a:pPr>
              <a:r>
                <a:rPr lang="en-US" sz="1000">
                  <a:solidFill>
                    <a:srgbClr val="000000"/>
                  </a:solidFill>
                  <a:ea typeface="SimSun"/>
                  <a:cs typeface="SimSun"/>
                </a:rPr>
                <a:t>Content governance framework </a:t>
              </a:r>
            </a:p>
          </p:txBody>
        </p:sp>
        <p:sp>
          <p:nvSpPr>
            <p:cNvPr id="37899" name="Text Box 9"/>
            <p:cNvSpPr txBox="1">
              <a:spLocks noChangeArrowheads="1"/>
            </p:cNvSpPr>
            <p:nvPr/>
          </p:nvSpPr>
          <p:spPr bwMode="auto">
            <a:xfrm>
              <a:off x="2928" y="1143"/>
              <a:ext cx="1152" cy="207"/>
            </a:xfrm>
            <a:prstGeom prst="rect">
              <a:avLst/>
            </a:prstGeom>
            <a:noFill/>
            <a:ln w="9525" algn="ctr">
              <a:noFill/>
              <a:miter lim="800000"/>
              <a:headEnd/>
              <a:tailEnd/>
            </a:ln>
          </p:spPr>
          <p:txBody>
            <a:bodyPr tIns="91440" bIns="91440" anchor="ctr" anchorCtr="1"/>
            <a:lstStyle/>
            <a:p>
              <a:pPr algn="ctr">
                <a:spcBef>
                  <a:spcPct val="50000"/>
                </a:spcBef>
              </a:pPr>
              <a:r>
                <a:rPr lang="en-US" sz="1200" b="1">
                  <a:solidFill>
                    <a:srgbClr val="FFFFFF"/>
                  </a:solidFill>
                  <a:ea typeface="Arial Unicode MS"/>
                  <a:cs typeface="Arial Unicode MS"/>
                </a:rPr>
                <a:t>Extend to Integration and Federation</a:t>
              </a:r>
            </a:p>
          </p:txBody>
        </p:sp>
        <p:sp>
          <p:nvSpPr>
            <p:cNvPr id="37900" name="AutoShape 10"/>
            <p:cNvSpPr>
              <a:spLocks noChangeArrowheads="1"/>
            </p:cNvSpPr>
            <p:nvPr/>
          </p:nvSpPr>
          <p:spPr bwMode="auto">
            <a:xfrm>
              <a:off x="4176" y="1239"/>
              <a:ext cx="1056" cy="1278"/>
            </a:xfrm>
            <a:prstGeom prst="roundRect">
              <a:avLst>
                <a:gd name="adj" fmla="val 3884"/>
              </a:avLst>
            </a:prstGeom>
            <a:gradFill rotWithShape="1">
              <a:gsLst>
                <a:gs pos="0">
                  <a:srgbClr val="7889FB"/>
                </a:gs>
                <a:gs pos="50000">
                  <a:srgbClr val="FFFFFF"/>
                </a:gs>
                <a:gs pos="100000">
                  <a:srgbClr val="7889FB"/>
                </a:gs>
              </a:gsLst>
              <a:lin ang="5400000" scaled="1"/>
            </a:gradFill>
            <a:ln w="9525" algn="ctr">
              <a:noFill/>
              <a:round/>
              <a:headEnd/>
              <a:tailEnd/>
            </a:ln>
          </p:spPr>
          <p:txBody>
            <a:bodyPr/>
            <a:lstStyle/>
            <a:p>
              <a:pPr marL="114300" indent="-114300"/>
              <a:r>
                <a:rPr lang="en-US" sz="1000" b="1">
                  <a:solidFill>
                    <a:srgbClr val="FFFFFF"/>
                  </a:solidFill>
                  <a:ea typeface="SimSun"/>
                  <a:cs typeface="SimSun"/>
                </a:rPr>
                <a:t>Actionable Content:</a:t>
              </a:r>
            </a:p>
            <a:p>
              <a:pPr marL="114300" indent="-114300">
                <a:buFontTx/>
                <a:buChar char="•"/>
              </a:pPr>
              <a:r>
                <a:rPr lang="en-US" sz="1000">
                  <a:solidFill>
                    <a:srgbClr val="000000"/>
                  </a:solidFill>
                  <a:ea typeface="SimSun"/>
                  <a:cs typeface="SimSun"/>
                </a:rPr>
                <a:t>Business information data marts with unstructured content</a:t>
              </a:r>
            </a:p>
            <a:p>
              <a:pPr marL="114300" indent="-114300">
                <a:buFontTx/>
                <a:buChar char="•"/>
              </a:pPr>
              <a:r>
                <a:rPr lang="en-US" sz="1000">
                  <a:solidFill>
                    <a:srgbClr val="000000"/>
                  </a:solidFill>
                  <a:ea typeface="SimSun"/>
                  <a:cs typeface="SimSun"/>
                </a:rPr>
                <a:t>BI content analytics</a:t>
              </a:r>
            </a:p>
            <a:p>
              <a:pPr marL="114300" indent="-114300">
                <a:buFontTx/>
                <a:buChar char="•"/>
              </a:pPr>
              <a:r>
                <a:rPr lang="en-US" sz="1000">
                  <a:solidFill>
                    <a:srgbClr val="000000"/>
                  </a:solidFill>
                  <a:ea typeface="SimSun"/>
                  <a:cs typeface="SimSun"/>
                </a:rPr>
                <a:t>Unstructured content applied learning</a:t>
              </a:r>
            </a:p>
            <a:p>
              <a:pPr marL="114300" indent="-114300">
                <a:buFontTx/>
                <a:buChar char="•"/>
              </a:pPr>
              <a:r>
                <a:rPr lang="en-US" sz="1000" b="1">
                  <a:solidFill>
                    <a:srgbClr val="000000"/>
                  </a:solidFill>
                  <a:ea typeface="SimSun"/>
                  <a:cs typeface="SimSun"/>
                </a:rPr>
                <a:t>Unstructured content advanced analytics</a:t>
              </a:r>
            </a:p>
            <a:p>
              <a:pPr marL="114300" indent="-114300">
                <a:buFontTx/>
                <a:buChar char="•"/>
              </a:pPr>
              <a:r>
                <a:rPr lang="en-US" sz="1000" b="1">
                  <a:solidFill>
                    <a:srgbClr val="000000"/>
                  </a:solidFill>
                  <a:ea typeface="SimSun"/>
                  <a:cs typeface="SimSun"/>
                </a:rPr>
                <a:t>Predictive analysis</a:t>
              </a:r>
            </a:p>
            <a:p>
              <a:pPr marL="114300" indent="-114300">
                <a:buFontTx/>
                <a:buChar char="•"/>
              </a:pPr>
              <a:r>
                <a:rPr lang="en-US" sz="1000">
                  <a:solidFill>
                    <a:srgbClr val="000000"/>
                  </a:solidFill>
                  <a:ea typeface="SimSun"/>
                  <a:cs typeface="SimSun"/>
                </a:rPr>
                <a:t>Enterprise process optimization</a:t>
              </a:r>
            </a:p>
          </p:txBody>
        </p:sp>
        <p:sp>
          <p:nvSpPr>
            <p:cNvPr id="37901" name="Text Box 11"/>
            <p:cNvSpPr txBox="1">
              <a:spLocks noChangeArrowheads="1"/>
            </p:cNvSpPr>
            <p:nvPr/>
          </p:nvSpPr>
          <p:spPr bwMode="auto">
            <a:xfrm>
              <a:off x="4176" y="999"/>
              <a:ext cx="1056" cy="207"/>
            </a:xfrm>
            <a:prstGeom prst="rect">
              <a:avLst/>
            </a:prstGeom>
            <a:noFill/>
            <a:ln w="9525" algn="ctr">
              <a:noFill/>
              <a:miter lim="800000"/>
              <a:headEnd/>
              <a:tailEnd/>
            </a:ln>
          </p:spPr>
          <p:txBody>
            <a:bodyPr tIns="91440" bIns="91440" anchor="ctr" anchorCtr="1"/>
            <a:lstStyle/>
            <a:p>
              <a:pPr algn="ctr">
                <a:spcBef>
                  <a:spcPct val="50000"/>
                </a:spcBef>
              </a:pPr>
              <a:r>
                <a:rPr lang="en-US" sz="1200" b="1">
                  <a:solidFill>
                    <a:srgbClr val="FFFFFF"/>
                  </a:solidFill>
                  <a:ea typeface="Arial Unicode MS"/>
                  <a:cs typeface="Arial Unicode MS"/>
                </a:rPr>
                <a:t>Extend to Analysis  and Optimization</a:t>
              </a:r>
            </a:p>
          </p:txBody>
        </p:sp>
        <p:sp>
          <p:nvSpPr>
            <p:cNvPr id="37902" name="Line 12"/>
            <p:cNvSpPr>
              <a:spLocks noChangeShapeType="1"/>
            </p:cNvSpPr>
            <p:nvPr/>
          </p:nvSpPr>
          <p:spPr bwMode="auto">
            <a:xfrm>
              <a:off x="576" y="2649"/>
              <a:ext cx="4608" cy="0"/>
            </a:xfrm>
            <a:prstGeom prst="line">
              <a:avLst/>
            </a:prstGeom>
            <a:noFill/>
            <a:ln w="63500">
              <a:solidFill>
                <a:srgbClr val="48B1F0"/>
              </a:solidFill>
              <a:round/>
              <a:headEnd/>
              <a:tailEnd type="triangle" w="med" len="med"/>
            </a:ln>
          </p:spPr>
          <p:txBody>
            <a:bodyPr/>
            <a:lstStyle/>
            <a:p>
              <a:endParaRPr lang="en-US"/>
            </a:p>
          </p:txBody>
        </p:sp>
        <p:sp>
          <p:nvSpPr>
            <p:cNvPr id="37903" name="Text Box 13"/>
            <p:cNvSpPr txBox="1">
              <a:spLocks noChangeArrowheads="1"/>
            </p:cNvSpPr>
            <p:nvPr/>
          </p:nvSpPr>
          <p:spPr bwMode="auto">
            <a:xfrm>
              <a:off x="2256" y="2712"/>
              <a:ext cx="1440" cy="207"/>
            </a:xfrm>
            <a:prstGeom prst="rect">
              <a:avLst/>
            </a:prstGeom>
            <a:noFill/>
            <a:ln w="9525">
              <a:noFill/>
              <a:miter lim="800000"/>
              <a:headEnd/>
              <a:tailEnd/>
            </a:ln>
          </p:spPr>
          <p:txBody>
            <a:bodyPr tIns="91440" bIns="91440" anchor="ctr" anchorCtr="1"/>
            <a:lstStyle/>
            <a:p>
              <a:pPr algn="ctr"/>
              <a:r>
                <a:rPr lang="en-US" sz="1200" b="1">
                  <a:solidFill>
                    <a:srgbClr val="FFFFFF"/>
                  </a:solidFill>
                  <a:ea typeface="SimSun"/>
                  <a:cs typeface="SimSun"/>
                </a:rPr>
                <a:t>Level of ECM Maturity</a:t>
              </a:r>
            </a:p>
          </p:txBody>
        </p:sp>
        <p:sp>
          <p:nvSpPr>
            <p:cNvPr id="37904" name="Text Box 14"/>
            <p:cNvSpPr txBox="1">
              <a:spLocks noChangeArrowheads="1"/>
            </p:cNvSpPr>
            <p:nvPr/>
          </p:nvSpPr>
          <p:spPr bwMode="auto">
            <a:xfrm>
              <a:off x="576" y="2664"/>
              <a:ext cx="1344" cy="207"/>
            </a:xfrm>
            <a:prstGeom prst="rect">
              <a:avLst/>
            </a:prstGeom>
            <a:noFill/>
            <a:ln w="9525">
              <a:noFill/>
              <a:miter lim="800000"/>
              <a:headEnd/>
              <a:tailEnd/>
            </a:ln>
          </p:spPr>
          <p:txBody>
            <a:bodyPr tIns="91440" bIns="91440" anchor="ctr" anchorCtr="1"/>
            <a:lstStyle/>
            <a:p>
              <a:r>
                <a:rPr lang="en-US" sz="1000" b="1">
                  <a:solidFill>
                    <a:srgbClr val="FFFFFF"/>
                  </a:solidFill>
                  <a:ea typeface="SimSun"/>
                  <a:cs typeface="SimSun"/>
                </a:rPr>
                <a:t>Basic</a:t>
              </a:r>
            </a:p>
            <a:p>
              <a:r>
                <a:rPr lang="en-US" sz="1000">
                  <a:solidFill>
                    <a:srgbClr val="FFFFFF"/>
                  </a:solidFill>
                  <a:ea typeface="SimSun"/>
                  <a:cs typeface="SimSun"/>
                </a:rPr>
                <a:t>Content capture / store / deliver</a:t>
              </a:r>
            </a:p>
          </p:txBody>
        </p:sp>
        <p:sp>
          <p:nvSpPr>
            <p:cNvPr id="37905" name="Text Box 15"/>
            <p:cNvSpPr txBox="1">
              <a:spLocks noChangeArrowheads="1"/>
            </p:cNvSpPr>
            <p:nvPr/>
          </p:nvSpPr>
          <p:spPr bwMode="auto">
            <a:xfrm>
              <a:off x="3984" y="2712"/>
              <a:ext cx="1200" cy="207"/>
            </a:xfrm>
            <a:prstGeom prst="rect">
              <a:avLst/>
            </a:prstGeom>
            <a:noFill/>
            <a:ln w="9525">
              <a:noFill/>
              <a:miter lim="800000"/>
              <a:headEnd/>
              <a:tailEnd/>
            </a:ln>
          </p:spPr>
          <p:txBody>
            <a:bodyPr tIns="91440" bIns="91440" anchor="ctr" anchorCtr="1"/>
            <a:lstStyle/>
            <a:p>
              <a:pPr algn="r"/>
              <a:r>
                <a:rPr lang="en-US" sz="1000" b="1">
                  <a:solidFill>
                    <a:srgbClr val="FFFFFF"/>
                  </a:solidFill>
                  <a:ea typeface="SimSun"/>
                  <a:cs typeface="SimSun"/>
                </a:rPr>
                <a:t>Sophisticated</a:t>
              </a:r>
            </a:p>
            <a:p>
              <a:pPr algn="r"/>
              <a:r>
                <a:rPr lang="en-US" sz="1000">
                  <a:solidFill>
                    <a:srgbClr val="FFFFFF"/>
                  </a:solidFill>
                  <a:ea typeface="SimSun"/>
                  <a:cs typeface="SimSun"/>
                </a:rPr>
                <a:t>Harness the informational</a:t>
              </a:r>
            </a:p>
            <a:p>
              <a:pPr algn="r"/>
              <a:r>
                <a:rPr lang="en-US" sz="1000">
                  <a:solidFill>
                    <a:srgbClr val="FFFFFF"/>
                  </a:solidFill>
                  <a:ea typeface="SimSun"/>
                  <a:cs typeface="SimSun"/>
                </a:rPr>
                <a:t>value of content</a:t>
              </a:r>
            </a:p>
          </p:txBody>
        </p:sp>
      </p:grpSp>
      <p:sp>
        <p:nvSpPr>
          <p:cNvPr id="37891" name="Rectangle 16"/>
          <p:cNvSpPr>
            <a:spLocks noChangeArrowheads="1"/>
          </p:cNvSpPr>
          <p:nvPr/>
        </p:nvSpPr>
        <p:spPr bwMode="auto">
          <a:xfrm>
            <a:off x="420688" y="4432300"/>
            <a:ext cx="8534400" cy="1763713"/>
          </a:xfrm>
          <a:prstGeom prst="rect">
            <a:avLst/>
          </a:prstGeom>
          <a:noFill/>
          <a:ln w="9525" algn="ctr">
            <a:noFill/>
            <a:miter lim="800000"/>
            <a:headEnd/>
            <a:tailEnd/>
          </a:ln>
          <a:effectLst>
            <a:prstShdw prst="shdw17" dist="17961" dir="2700000">
              <a:srgbClr val="999999"/>
            </a:prstShdw>
          </a:effectLst>
        </p:spPr>
        <p:txBody>
          <a:bodyPr lIns="91429" tIns="45714" rIns="91429" bIns="45714">
            <a:spAutoFit/>
          </a:bodyPr>
          <a:lstStyle/>
          <a:p>
            <a:pPr marL="171450" indent="-171450" eaLnBrk="0" hangingPunct="0"/>
            <a:r>
              <a:rPr lang="en-US" sz="1200" b="1">
                <a:solidFill>
                  <a:srgbClr val="FFFFFF"/>
                </a:solidFill>
                <a:ea typeface="MS PGothic"/>
                <a:cs typeface="MS PGothic"/>
              </a:rPr>
              <a:t>Achieving higher levels of ECM maturity helps businesses:</a:t>
            </a:r>
          </a:p>
          <a:p>
            <a:pPr marL="171450" indent="-171450" eaLnBrk="0" hangingPunct="0">
              <a:buFont typeface="Wingdings" pitchFamily="2" charset="2"/>
              <a:buChar char="ü"/>
            </a:pPr>
            <a:r>
              <a:rPr lang="en-US" sz="1400">
                <a:solidFill>
                  <a:srgbClr val="FFFFFF"/>
                </a:solidFill>
                <a:ea typeface="MS PGothic"/>
                <a:cs typeface="MS PGothic"/>
              </a:rPr>
              <a:t>Manage the ever-growing complexity, volume, and variety of information</a:t>
            </a:r>
          </a:p>
          <a:p>
            <a:pPr marL="171450" indent="-171450" eaLnBrk="0" hangingPunct="0">
              <a:buFont typeface="Wingdings" pitchFamily="2" charset="2"/>
              <a:buChar char="ü"/>
            </a:pPr>
            <a:r>
              <a:rPr lang="en-US" sz="1400">
                <a:solidFill>
                  <a:srgbClr val="FFFFFF"/>
                </a:solidFill>
                <a:ea typeface="MS PGothic"/>
                <a:cs typeface="MS PGothic"/>
              </a:rPr>
              <a:t>Improve business performance by leveraging actionable information</a:t>
            </a:r>
          </a:p>
          <a:p>
            <a:pPr marL="171450" indent="-171450" eaLnBrk="0" hangingPunct="0">
              <a:buFont typeface="Wingdings" pitchFamily="2" charset="2"/>
              <a:buChar char="ü"/>
            </a:pPr>
            <a:r>
              <a:rPr lang="en-US" sz="1400">
                <a:solidFill>
                  <a:srgbClr val="FFFFFF"/>
                </a:solidFill>
                <a:ea typeface="MS PGothic"/>
                <a:cs typeface="MS PGothic"/>
              </a:rPr>
              <a:t>Move decision-making beyond “gut checks” to include "decision analysis"</a:t>
            </a:r>
          </a:p>
          <a:p>
            <a:pPr marL="171450" indent="-171450" eaLnBrk="0" hangingPunct="0">
              <a:buFont typeface="Wingdings" pitchFamily="2" charset="2"/>
              <a:buChar char="ü"/>
            </a:pPr>
            <a:r>
              <a:rPr lang="en-US" sz="1400">
                <a:solidFill>
                  <a:srgbClr val="FFFFFF"/>
                </a:solidFill>
                <a:ea typeface="MS PGothic"/>
                <a:cs typeface="MS PGothic"/>
              </a:rPr>
              <a:t>Gain insights from previously subjective and inaccessible data sources </a:t>
            </a:r>
          </a:p>
          <a:p>
            <a:pPr marL="171450" indent="-171450" eaLnBrk="0" hangingPunct="0">
              <a:buFont typeface="Wingdings" pitchFamily="2" charset="2"/>
              <a:buChar char="ü"/>
            </a:pPr>
            <a:r>
              <a:rPr lang="en-US" sz="1400">
                <a:solidFill>
                  <a:srgbClr val="FFFFFF"/>
                </a:solidFill>
                <a:ea typeface="MS PGothic"/>
                <a:cs typeface="MS PGothic"/>
              </a:rPr>
              <a:t>Predict and identify risk events and build resiliency and agility to respond and act quickly</a:t>
            </a:r>
          </a:p>
          <a:p>
            <a:pPr marL="171450" indent="-171450" eaLnBrk="0" hangingPunct="0">
              <a:buFont typeface="Wingdings" pitchFamily="2" charset="2"/>
              <a:buChar char="ü"/>
            </a:pPr>
            <a:r>
              <a:rPr lang="en-US" sz="1400">
                <a:solidFill>
                  <a:srgbClr val="FFFFFF"/>
                </a:solidFill>
                <a:ea typeface="MS PGothic"/>
                <a:cs typeface="MS PGothic"/>
              </a:rPr>
              <a:t>Improve customer relationships</a:t>
            </a:r>
          </a:p>
          <a:p>
            <a:pPr marL="171450" indent="-171450" eaLnBrk="0" hangingPunct="0">
              <a:buFont typeface="Wingdings" pitchFamily="2" charset="2"/>
              <a:buChar char="ü"/>
            </a:pPr>
            <a:r>
              <a:rPr lang="en-US" sz="1400">
                <a:solidFill>
                  <a:srgbClr val="FFFFFF"/>
                </a:solidFill>
                <a:ea typeface="MS PGothic"/>
                <a:cs typeface="MS PGothic"/>
              </a:rPr>
              <a:t>Respond to discovery and compliance demands</a:t>
            </a:r>
          </a:p>
        </p:txBody>
      </p:sp>
      <p:sp>
        <p:nvSpPr>
          <p:cNvPr id="37892" name="Slide Number Placeholder 1"/>
          <p:cNvSpPr txBox="1">
            <a:spLocks noGrp="1"/>
          </p:cNvSpPr>
          <p:nvPr/>
        </p:nvSpPr>
        <p:spPr bwMode="black">
          <a:xfrm>
            <a:off x="153988" y="6500813"/>
            <a:ext cx="684212" cy="320675"/>
          </a:xfrm>
          <a:prstGeom prst="rect">
            <a:avLst/>
          </a:prstGeom>
          <a:noFill/>
          <a:ln w="9525">
            <a:noFill/>
            <a:miter lim="800000"/>
            <a:headEnd/>
            <a:tailEnd/>
          </a:ln>
        </p:spPr>
        <p:txBody>
          <a:bodyPr lIns="92075" tIns="46038" rIns="92075" bIns="46038"/>
          <a:lstStyle/>
          <a:p>
            <a:pPr>
              <a:spcBef>
                <a:spcPct val="50000"/>
              </a:spcBef>
            </a:pPr>
            <a:fld id="{AB6E88CF-8052-48F4-8C6A-FA55823717D7}" type="slidenum">
              <a:rPr lang="en-US" sz="1000" b="1">
                <a:solidFill>
                  <a:srgbClr val="FFFFFF"/>
                </a:solidFill>
                <a:ea typeface="MS PGothic"/>
                <a:cs typeface="MS PGothic"/>
              </a:rPr>
              <a:pPr>
                <a:spcBef>
                  <a:spcPct val="50000"/>
                </a:spcBef>
              </a:pPr>
              <a:t>4</a:t>
            </a:fld>
            <a:endParaRPr lang="en-US" sz="1000" b="1">
              <a:solidFill>
                <a:srgbClr val="FFFFFF"/>
              </a:solidFill>
              <a:ea typeface="MS PGothic"/>
              <a:cs typeface="MS PGothic"/>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Hexagon 13"/>
          <p:cNvSpPr>
            <a:spLocks noChangeArrowheads="1"/>
          </p:cNvSpPr>
          <p:nvPr/>
        </p:nvSpPr>
        <p:spPr bwMode="auto">
          <a:xfrm>
            <a:off x="2590800" y="1463675"/>
            <a:ext cx="4065588" cy="3505200"/>
          </a:xfrm>
          <a:prstGeom prst="hexagon">
            <a:avLst>
              <a:gd name="adj" fmla="val 24996"/>
              <a:gd name="vf" fmla="val 115470"/>
            </a:avLst>
          </a:prstGeom>
          <a:noFill/>
          <a:ln w="9525">
            <a:solidFill>
              <a:srgbClr val="BEC1C0"/>
            </a:solidFill>
            <a:round/>
            <a:headEnd/>
            <a:tailEnd/>
          </a:ln>
        </p:spPr>
        <p:txBody>
          <a:bodyPr/>
          <a:lstStyle/>
          <a:p>
            <a:endParaRPr lang="it-IT">
              <a:solidFill>
                <a:srgbClr val="000000"/>
              </a:solidFill>
              <a:ea typeface="MS PGothic"/>
              <a:cs typeface="MS PGothic"/>
            </a:endParaRPr>
          </a:p>
        </p:txBody>
      </p:sp>
      <p:sp>
        <p:nvSpPr>
          <p:cNvPr id="39938" name="TextBox 13"/>
          <p:cNvSpPr txBox="1">
            <a:spLocks noChangeArrowheads="1"/>
          </p:cNvSpPr>
          <p:nvPr/>
        </p:nvSpPr>
        <p:spPr bwMode="auto">
          <a:xfrm>
            <a:off x="990600" y="4664075"/>
            <a:ext cx="2201863" cy="1035050"/>
          </a:xfrm>
          <a:prstGeom prst="rect">
            <a:avLst/>
          </a:prstGeom>
          <a:noFill/>
          <a:ln w="9525">
            <a:noFill/>
            <a:miter lim="800000"/>
            <a:headEnd/>
            <a:tailEnd/>
          </a:ln>
        </p:spPr>
        <p:txBody>
          <a:bodyPr>
            <a:spAutoFit/>
          </a:bodyPr>
          <a:lstStyle/>
          <a:p>
            <a:pPr algn="r"/>
            <a:r>
              <a:rPr lang="en-US" sz="1400" b="1">
                <a:solidFill>
                  <a:schemeClr val="accent1"/>
                </a:solidFill>
                <a:ea typeface="MS PGothic"/>
                <a:cs typeface="MS PGothic"/>
              </a:rPr>
              <a:t>CLIENT’S NEEDS</a:t>
            </a:r>
          </a:p>
          <a:p>
            <a:pPr algn="r"/>
            <a:r>
              <a:rPr lang="en-US" sz="1200">
                <a:solidFill>
                  <a:schemeClr val="bg1"/>
                </a:solidFill>
                <a:ea typeface="MS PGothic"/>
                <a:cs typeface="MS PGothic"/>
              </a:rPr>
              <a:t>Clients have rapidly evolving expectations for offerings and services, unbiased advice,</a:t>
            </a:r>
            <a:r>
              <a:rPr lang="en-US" sz="1200">
                <a:ea typeface="MS PGothic"/>
                <a:cs typeface="MS PGothic"/>
              </a:rPr>
              <a:t> </a:t>
            </a:r>
            <a:r>
              <a:rPr lang="en-US" sz="1200">
                <a:solidFill>
                  <a:schemeClr val="bg1"/>
                </a:solidFill>
                <a:ea typeface="MS PGothic"/>
                <a:cs typeface="MS PGothic"/>
              </a:rPr>
              <a:t>and convenience</a:t>
            </a:r>
            <a:endParaRPr lang="en-US">
              <a:solidFill>
                <a:schemeClr val="bg1"/>
              </a:solidFill>
              <a:ea typeface="MS PGothic"/>
              <a:cs typeface="MS PGothic"/>
            </a:endParaRPr>
          </a:p>
        </p:txBody>
      </p:sp>
      <p:sp>
        <p:nvSpPr>
          <p:cNvPr id="39939" name="TextBox 13"/>
          <p:cNvSpPr txBox="1">
            <a:spLocks noChangeArrowheads="1"/>
          </p:cNvSpPr>
          <p:nvPr/>
        </p:nvSpPr>
        <p:spPr bwMode="auto">
          <a:xfrm>
            <a:off x="0" y="2911475"/>
            <a:ext cx="2278063" cy="1400175"/>
          </a:xfrm>
          <a:prstGeom prst="rect">
            <a:avLst/>
          </a:prstGeom>
          <a:noFill/>
          <a:ln w="9525">
            <a:noFill/>
            <a:miter lim="800000"/>
            <a:headEnd/>
            <a:tailEnd/>
          </a:ln>
        </p:spPr>
        <p:txBody>
          <a:bodyPr>
            <a:spAutoFit/>
          </a:bodyPr>
          <a:lstStyle/>
          <a:p>
            <a:pPr algn="r"/>
            <a:r>
              <a:rPr lang="en-US" sz="1400" b="1">
                <a:solidFill>
                  <a:schemeClr val="accent1"/>
                </a:solidFill>
                <a:ea typeface="MS PGothic"/>
                <a:cs typeface="MS PGothic"/>
              </a:rPr>
              <a:t>COMPETITION</a:t>
            </a:r>
          </a:p>
          <a:p>
            <a:pPr algn="r"/>
            <a:r>
              <a:rPr lang="en-US" sz="1200">
                <a:solidFill>
                  <a:schemeClr val="bg1"/>
                </a:solidFill>
                <a:ea typeface="MS PGothic"/>
                <a:cs typeface="MS PGothic"/>
              </a:rPr>
              <a:t>Competition is intensifying</a:t>
            </a:r>
            <a:br>
              <a:rPr lang="en-US" sz="1200">
                <a:solidFill>
                  <a:schemeClr val="bg1"/>
                </a:solidFill>
                <a:ea typeface="MS PGothic"/>
                <a:cs typeface="MS PGothic"/>
              </a:rPr>
            </a:br>
            <a:r>
              <a:rPr lang="en-US" sz="1200">
                <a:solidFill>
                  <a:schemeClr val="bg1"/>
                </a:solidFill>
                <a:ea typeface="MS PGothic"/>
                <a:cs typeface="MS PGothic"/>
              </a:rPr>
              <a:t>with all competitors currently engaged in looking how to better support client and monetize their transactional data</a:t>
            </a:r>
            <a:endParaRPr lang="en-US">
              <a:solidFill>
                <a:schemeClr val="bg1"/>
              </a:solidFill>
              <a:ea typeface="MS PGothic"/>
              <a:cs typeface="MS PGothic"/>
            </a:endParaRPr>
          </a:p>
        </p:txBody>
      </p:sp>
      <p:sp>
        <p:nvSpPr>
          <p:cNvPr id="39940" name="TextBox 13"/>
          <p:cNvSpPr txBox="1">
            <a:spLocks noChangeArrowheads="1"/>
          </p:cNvSpPr>
          <p:nvPr/>
        </p:nvSpPr>
        <p:spPr bwMode="auto">
          <a:xfrm>
            <a:off x="152400" y="1143000"/>
            <a:ext cx="3352800" cy="1006475"/>
          </a:xfrm>
          <a:prstGeom prst="rect">
            <a:avLst/>
          </a:prstGeom>
          <a:noFill/>
          <a:ln w="9525">
            <a:noFill/>
            <a:miter lim="800000"/>
            <a:headEnd/>
            <a:tailEnd/>
          </a:ln>
        </p:spPr>
        <p:txBody>
          <a:bodyPr>
            <a:spAutoFit/>
          </a:bodyPr>
          <a:lstStyle/>
          <a:p>
            <a:r>
              <a:rPr lang="en-US" sz="1600" b="1">
                <a:solidFill>
                  <a:srgbClr val="FF3300"/>
                </a:solidFill>
                <a:ea typeface="MS PGothic"/>
                <a:cs typeface="MS PGothic"/>
              </a:rPr>
              <a:t>The risks of having to much information</a:t>
            </a:r>
            <a:r>
              <a:rPr lang="en-US" sz="1600">
                <a:ea typeface="MS PGothic"/>
                <a:cs typeface="MS PGothic"/>
              </a:rPr>
              <a:t> - </a:t>
            </a:r>
            <a:r>
              <a:rPr lang="en-US" sz="1400">
                <a:solidFill>
                  <a:schemeClr val="bg1"/>
                </a:solidFill>
                <a:ea typeface="MS PGothic"/>
                <a:cs typeface="MS PGothic"/>
              </a:rPr>
              <a:t>Has the industry crossed the line and needs to retool to take advantage of this bonanza? </a:t>
            </a:r>
          </a:p>
        </p:txBody>
      </p:sp>
      <p:sp>
        <p:nvSpPr>
          <p:cNvPr id="39941" name="TextBox 13"/>
          <p:cNvSpPr txBox="1">
            <a:spLocks noChangeArrowheads="1"/>
          </p:cNvSpPr>
          <p:nvPr/>
        </p:nvSpPr>
        <p:spPr bwMode="auto">
          <a:xfrm>
            <a:off x="6096000" y="4664075"/>
            <a:ext cx="2590800" cy="1217613"/>
          </a:xfrm>
          <a:prstGeom prst="rect">
            <a:avLst/>
          </a:prstGeom>
          <a:noFill/>
          <a:ln w="9525">
            <a:noFill/>
            <a:miter lim="800000"/>
            <a:headEnd/>
            <a:tailEnd/>
          </a:ln>
        </p:spPr>
        <p:txBody>
          <a:bodyPr>
            <a:spAutoFit/>
          </a:bodyPr>
          <a:lstStyle/>
          <a:p>
            <a:r>
              <a:rPr lang="en-US" sz="1400" b="1">
                <a:solidFill>
                  <a:schemeClr val="accent1"/>
                </a:solidFill>
                <a:ea typeface="MS PGothic"/>
                <a:cs typeface="MS PGothic"/>
              </a:rPr>
              <a:t>CAPITALISATION</a:t>
            </a:r>
          </a:p>
          <a:p>
            <a:r>
              <a:rPr lang="en-US" sz="1200">
                <a:solidFill>
                  <a:schemeClr val="bg1"/>
                </a:solidFill>
                <a:ea typeface="MS PGothic"/>
                <a:cs typeface="MS PGothic"/>
              </a:rPr>
              <a:t>Mature market segments and </a:t>
            </a:r>
          </a:p>
          <a:p>
            <a:r>
              <a:rPr lang="en-US" sz="1200">
                <a:solidFill>
                  <a:schemeClr val="bg1"/>
                </a:solidFill>
                <a:ea typeface="MS PGothic"/>
                <a:cs typeface="MS PGothic"/>
              </a:rPr>
              <a:t>emerging market segments alike focus on rebuilding their</a:t>
            </a:r>
          </a:p>
          <a:p>
            <a:r>
              <a:rPr lang="en-US" sz="1200">
                <a:solidFill>
                  <a:schemeClr val="bg1"/>
                </a:solidFill>
                <a:ea typeface="MS PGothic"/>
                <a:cs typeface="MS PGothic"/>
              </a:rPr>
              <a:t>capital reserves and managing their liquidity – Basel 111- stress test</a:t>
            </a:r>
            <a:endParaRPr lang="en-US">
              <a:solidFill>
                <a:schemeClr val="bg1"/>
              </a:solidFill>
              <a:ea typeface="MS PGothic"/>
              <a:cs typeface="MS PGothic"/>
            </a:endParaRPr>
          </a:p>
        </p:txBody>
      </p:sp>
      <p:sp>
        <p:nvSpPr>
          <p:cNvPr id="39942" name="TextBox 13"/>
          <p:cNvSpPr txBox="1">
            <a:spLocks noChangeArrowheads="1"/>
          </p:cNvSpPr>
          <p:nvPr/>
        </p:nvSpPr>
        <p:spPr bwMode="auto">
          <a:xfrm>
            <a:off x="7010400" y="2911475"/>
            <a:ext cx="2133600" cy="1035050"/>
          </a:xfrm>
          <a:prstGeom prst="rect">
            <a:avLst/>
          </a:prstGeom>
          <a:noFill/>
          <a:ln w="9525">
            <a:noFill/>
            <a:miter lim="800000"/>
            <a:headEnd/>
            <a:tailEnd/>
          </a:ln>
        </p:spPr>
        <p:txBody>
          <a:bodyPr>
            <a:spAutoFit/>
          </a:bodyPr>
          <a:lstStyle/>
          <a:p>
            <a:r>
              <a:rPr lang="en-US" sz="1400" b="1">
                <a:solidFill>
                  <a:schemeClr val="accent1"/>
                </a:solidFill>
                <a:ea typeface="MS PGothic"/>
                <a:cs typeface="MS PGothic"/>
              </a:rPr>
              <a:t>REGULATION</a:t>
            </a:r>
          </a:p>
          <a:p>
            <a:r>
              <a:rPr lang="en-US" sz="1200">
                <a:solidFill>
                  <a:schemeClr val="bg1"/>
                </a:solidFill>
                <a:ea typeface="MS PGothic"/>
                <a:cs typeface="MS PGothic"/>
              </a:rPr>
              <a:t>Radically increased oversight is ushering in a new era of regulatory requirements - Dodd/Frank</a:t>
            </a:r>
            <a:endParaRPr lang="en-US">
              <a:solidFill>
                <a:schemeClr val="bg1"/>
              </a:solidFill>
              <a:ea typeface="MS PGothic"/>
              <a:cs typeface="MS PGothic"/>
            </a:endParaRPr>
          </a:p>
        </p:txBody>
      </p:sp>
      <p:sp>
        <p:nvSpPr>
          <p:cNvPr id="39943" name="TextBox 13"/>
          <p:cNvSpPr txBox="1">
            <a:spLocks noChangeArrowheads="1"/>
          </p:cNvSpPr>
          <p:nvPr/>
        </p:nvSpPr>
        <p:spPr bwMode="auto">
          <a:xfrm>
            <a:off x="6096000" y="1158875"/>
            <a:ext cx="2895600" cy="1217613"/>
          </a:xfrm>
          <a:prstGeom prst="rect">
            <a:avLst/>
          </a:prstGeom>
          <a:noFill/>
          <a:ln w="9525">
            <a:noFill/>
            <a:miter lim="800000"/>
            <a:headEnd/>
            <a:tailEnd/>
          </a:ln>
        </p:spPr>
        <p:txBody>
          <a:bodyPr>
            <a:spAutoFit/>
          </a:bodyPr>
          <a:lstStyle/>
          <a:p>
            <a:r>
              <a:rPr lang="en-US" sz="1400" b="1">
                <a:solidFill>
                  <a:schemeClr val="accent1"/>
                </a:solidFill>
                <a:ea typeface="MS PGothic"/>
                <a:cs typeface="MS PGothic"/>
              </a:rPr>
              <a:t>TRUST</a:t>
            </a:r>
          </a:p>
          <a:p>
            <a:r>
              <a:rPr lang="en-US" sz="1200">
                <a:solidFill>
                  <a:schemeClr val="bg1"/>
                </a:solidFill>
                <a:ea typeface="MS PGothic"/>
                <a:cs typeface="MS PGothic"/>
              </a:rPr>
              <a:t>Become a trusted advisor to clients to support future client growth and so gain cross and up-sell opportunities</a:t>
            </a:r>
          </a:p>
          <a:p>
            <a:r>
              <a:rPr lang="en-US" sz="1200">
                <a:solidFill>
                  <a:schemeClr val="bg1"/>
                </a:solidFill>
                <a:ea typeface="MS PGothic"/>
                <a:cs typeface="MS PGothic"/>
              </a:rPr>
              <a:t>Trust also in the form of transparency and being viewed as financially solid</a:t>
            </a:r>
            <a:endParaRPr lang="en-US">
              <a:solidFill>
                <a:schemeClr val="bg1"/>
              </a:solidFill>
              <a:ea typeface="MS PGothic"/>
              <a:cs typeface="MS PGothic"/>
            </a:endParaRPr>
          </a:p>
        </p:txBody>
      </p:sp>
      <p:cxnSp>
        <p:nvCxnSpPr>
          <p:cNvPr id="39944" name="Straight Connector 22"/>
          <p:cNvCxnSpPr>
            <a:cxnSpLocks noChangeShapeType="1"/>
          </p:cNvCxnSpPr>
          <p:nvPr/>
        </p:nvCxnSpPr>
        <p:spPr bwMode="auto">
          <a:xfrm rot="16200000" flipH="1">
            <a:off x="2889250" y="2066925"/>
            <a:ext cx="3505200" cy="2298700"/>
          </a:xfrm>
          <a:prstGeom prst="line">
            <a:avLst/>
          </a:prstGeom>
          <a:noFill/>
          <a:ln w="9525">
            <a:solidFill>
              <a:srgbClr val="BEC1C0"/>
            </a:solidFill>
            <a:round/>
            <a:headEnd/>
            <a:tailEnd/>
          </a:ln>
        </p:spPr>
      </p:cxnSp>
      <p:cxnSp>
        <p:nvCxnSpPr>
          <p:cNvPr id="39945" name="Straight Connector 24"/>
          <p:cNvCxnSpPr>
            <a:cxnSpLocks noChangeShapeType="1"/>
          </p:cNvCxnSpPr>
          <p:nvPr/>
        </p:nvCxnSpPr>
        <p:spPr bwMode="auto">
          <a:xfrm rot="5400000" flipH="1" flipV="1">
            <a:off x="2882900" y="2073275"/>
            <a:ext cx="3530600" cy="2311400"/>
          </a:xfrm>
          <a:prstGeom prst="line">
            <a:avLst/>
          </a:prstGeom>
          <a:noFill/>
          <a:ln w="9525">
            <a:solidFill>
              <a:srgbClr val="BEC1C0"/>
            </a:solidFill>
            <a:round/>
            <a:headEnd/>
            <a:tailEnd/>
          </a:ln>
        </p:spPr>
      </p:cxnSp>
      <p:cxnSp>
        <p:nvCxnSpPr>
          <p:cNvPr id="39946" name="Straight Connector 26"/>
          <p:cNvCxnSpPr>
            <a:cxnSpLocks noChangeShapeType="1"/>
          </p:cNvCxnSpPr>
          <p:nvPr/>
        </p:nvCxnSpPr>
        <p:spPr bwMode="auto">
          <a:xfrm>
            <a:off x="3505200" y="1489075"/>
            <a:ext cx="3187700" cy="1714500"/>
          </a:xfrm>
          <a:prstGeom prst="line">
            <a:avLst/>
          </a:prstGeom>
          <a:noFill/>
          <a:ln w="9525">
            <a:solidFill>
              <a:srgbClr val="BEC1C0"/>
            </a:solidFill>
            <a:round/>
            <a:headEnd/>
            <a:tailEnd/>
          </a:ln>
        </p:spPr>
      </p:cxnSp>
      <p:cxnSp>
        <p:nvCxnSpPr>
          <p:cNvPr id="39947" name="Straight Connector 28"/>
          <p:cNvCxnSpPr>
            <a:cxnSpLocks noChangeShapeType="1"/>
          </p:cNvCxnSpPr>
          <p:nvPr/>
        </p:nvCxnSpPr>
        <p:spPr bwMode="auto">
          <a:xfrm rot="10800000" flipV="1">
            <a:off x="2578100" y="1476375"/>
            <a:ext cx="3238500" cy="1727200"/>
          </a:xfrm>
          <a:prstGeom prst="line">
            <a:avLst/>
          </a:prstGeom>
          <a:noFill/>
          <a:ln w="9525">
            <a:solidFill>
              <a:srgbClr val="BEC1C0"/>
            </a:solidFill>
            <a:round/>
            <a:headEnd/>
            <a:tailEnd/>
          </a:ln>
        </p:spPr>
      </p:cxnSp>
      <p:cxnSp>
        <p:nvCxnSpPr>
          <p:cNvPr id="39948" name="Straight Connector 30"/>
          <p:cNvCxnSpPr>
            <a:cxnSpLocks noChangeShapeType="1"/>
          </p:cNvCxnSpPr>
          <p:nvPr/>
        </p:nvCxnSpPr>
        <p:spPr bwMode="auto">
          <a:xfrm>
            <a:off x="2578100" y="3216275"/>
            <a:ext cx="4102100" cy="1588"/>
          </a:xfrm>
          <a:prstGeom prst="line">
            <a:avLst/>
          </a:prstGeom>
          <a:noFill/>
          <a:ln w="9525">
            <a:solidFill>
              <a:srgbClr val="BEC1C0"/>
            </a:solidFill>
            <a:round/>
            <a:headEnd/>
            <a:tailEnd/>
          </a:ln>
        </p:spPr>
      </p:cxnSp>
      <p:cxnSp>
        <p:nvCxnSpPr>
          <p:cNvPr id="39949" name="Straight Connector 32"/>
          <p:cNvCxnSpPr>
            <a:cxnSpLocks noChangeShapeType="1"/>
          </p:cNvCxnSpPr>
          <p:nvPr/>
        </p:nvCxnSpPr>
        <p:spPr bwMode="auto">
          <a:xfrm rot="5400000" flipH="1" flipV="1">
            <a:off x="1816101" y="3203575"/>
            <a:ext cx="3454400" cy="3175"/>
          </a:xfrm>
          <a:prstGeom prst="line">
            <a:avLst/>
          </a:prstGeom>
          <a:noFill/>
          <a:ln w="9525">
            <a:solidFill>
              <a:srgbClr val="BEC1C0"/>
            </a:solidFill>
            <a:round/>
            <a:headEnd/>
            <a:tailEnd/>
          </a:ln>
        </p:spPr>
      </p:cxnSp>
      <p:cxnSp>
        <p:nvCxnSpPr>
          <p:cNvPr id="39950" name="Straight Connector 34"/>
          <p:cNvCxnSpPr>
            <a:cxnSpLocks noChangeShapeType="1"/>
          </p:cNvCxnSpPr>
          <p:nvPr/>
        </p:nvCxnSpPr>
        <p:spPr bwMode="auto">
          <a:xfrm rot="5400000" flipH="1" flipV="1">
            <a:off x="4019551" y="3222625"/>
            <a:ext cx="3517900" cy="3175"/>
          </a:xfrm>
          <a:prstGeom prst="line">
            <a:avLst/>
          </a:prstGeom>
          <a:noFill/>
          <a:ln w="9525">
            <a:solidFill>
              <a:srgbClr val="BEC1C0"/>
            </a:solidFill>
            <a:round/>
            <a:headEnd/>
            <a:tailEnd/>
          </a:ln>
        </p:spPr>
      </p:cxnSp>
      <p:cxnSp>
        <p:nvCxnSpPr>
          <p:cNvPr id="39951" name="Straight Connector 36"/>
          <p:cNvCxnSpPr>
            <a:cxnSpLocks noChangeShapeType="1"/>
          </p:cNvCxnSpPr>
          <p:nvPr/>
        </p:nvCxnSpPr>
        <p:spPr bwMode="auto">
          <a:xfrm flipV="1">
            <a:off x="3517900" y="3228975"/>
            <a:ext cx="3187700" cy="1778000"/>
          </a:xfrm>
          <a:prstGeom prst="line">
            <a:avLst/>
          </a:prstGeom>
          <a:noFill/>
          <a:ln w="9525">
            <a:solidFill>
              <a:srgbClr val="BEC1C0"/>
            </a:solidFill>
            <a:round/>
            <a:headEnd/>
            <a:tailEnd/>
          </a:ln>
        </p:spPr>
      </p:cxnSp>
      <p:cxnSp>
        <p:nvCxnSpPr>
          <p:cNvPr id="39952" name="Straight Connector 38"/>
          <p:cNvCxnSpPr>
            <a:cxnSpLocks noChangeShapeType="1"/>
          </p:cNvCxnSpPr>
          <p:nvPr/>
        </p:nvCxnSpPr>
        <p:spPr bwMode="auto">
          <a:xfrm rot="10800000">
            <a:off x="2578100" y="3178175"/>
            <a:ext cx="3200400" cy="1816100"/>
          </a:xfrm>
          <a:prstGeom prst="line">
            <a:avLst/>
          </a:prstGeom>
          <a:noFill/>
          <a:ln w="9525">
            <a:solidFill>
              <a:srgbClr val="BEC1C0"/>
            </a:solidFill>
            <a:round/>
            <a:headEnd/>
            <a:tailEnd/>
          </a:ln>
        </p:spPr>
      </p:cxnSp>
      <p:sp>
        <p:nvSpPr>
          <p:cNvPr id="12" name="Oval 26"/>
          <p:cNvSpPr>
            <a:spLocks noChangeArrowheads="1"/>
          </p:cNvSpPr>
          <p:nvPr/>
        </p:nvSpPr>
        <p:spPr bwMode="auto">
          <a:xfrm>
            <a:off x="3938016" y="2530496"/>
            <a:ext cx="1371600" cy="1371600"/>
          </a:xfrm>
          <a:prstGeom prst="ellipse">
            <a:avLst/>
          </a:prstGeom>
          <a:solidFill>
            <a:srgbClr val="003F69"/>
          </a:solidFill>
          <a:ln w="9525">
            <a:noFill/>
            <a:round/>
            <a:headEnd/>
            <a:tailEnd/>
          </a:ln>
          <a:effectLst>
            <a:reflection stA="31000" endPos="24000" dir="5400000" sy="-100000" algn="bl" rotWithShape="0"/>
          </a:effectLst>
        </p:spPr>
        <p:txBody>
          <a:bodyPr/>
          <a:lstStyle/>
          <a:p>
            <a:pPr defTabSz="457200">
              <a:lnSpc>
                <a:spcPct val="97000"/>
              </a:lnSpc>
              <a:buClr>
                <a:srgbClr val="000600"/>
              </a:buClr>
              <a:buSzPct val="100000"/>
              <a:buFont typeface="Arial" charset="0"/>
              <a:buNone/>
              <a:defRPr/>
            </a:pPr>
            <a:endParaRPr lang="en-US" sz="1200" dirty="0">
              <a:solidFill>
                <a:srgbClr val="000600"/>
              </a:solidFill>
              <a:ea typeface="Arial Unicode MS" charset="0"/>
              <a:cs typeface="Arial Unicode MS" charset="0"/>
            </a:endParaRPr>
          </a:p>
        </p:txBody>
      </p:sp>
      <p:sp>
        <p:nvSpPr>
          <p:cNvPr id="39954" name="Oval 18"/>
          <p:cNvSpPr>
            <a:spLocks noChangeArrowheads="1"/>
          </p:cNvSpPr>
          <p:nvPr/>
        </p:nvSpPr>
        <p:spPr bwMode="auto">
          <a:xfrm>
            <a:off x="3216275" y="4627563"/>
            <a:ext cx="609600" cy="609600"/>
          </a:xfrm>
          <a:prstGeom prst="ellipse">
            <a:avLst/>
          </a:prstGeom>
          <a:solidFill>
            <a:schemeClr val="accent1"/>
          </a:solidFill>
          <a:ln w="9525">
            <a:noFill/>
            <a:round/>
            <a:headEnd/>
            <a:tailEnd/>
          </a:ln>
        </p:spPr>
        <p:txBody>
          <a:bodyPr/>
          <a:lstStyle/>
          <a:p>
            <a:endParaRPr lang="it-IT">
              <a:solidFill>
                <a:srgbClr val="000000"/>
              </a:solidFill>
              <a:ea typeface="MS PGothic"/>
              <a:cs typeface="MS PGothic"/>
            </a:endParaRPr>
          </a:p>
        </p:txBody>
      </p:sp>
      <p:pic>
        <p:nvPicPr>
          <p:cNvPr id="39955" name="Picture 42" descr="Customers2.png"/>
          <p:cNvPicPr>
            <a:picLocks noChangeAspect="1"/>
          </p:cNvPicPr>
          <p:nvPr/>
        </p:nvPicPr>
        <p:blipFill>
          <a:blip r:embed="rId3"/>
          <a:srcRect/>
          <a:stretch>
            <a:fillRect/>
          </a:stretch>
        </p:blipFill>
        <p:spPr bwMode="auto">
          <a:xfrm>
            <a:off x="3352800" y="4765675"/>
            <a:ext cx="330200" cy="457200"/>
          </a:xfrm>
          <a:prstGeom prst="rect">
            <a:avLst/>
          </a:prstGeom>
          <a:noFill/>
          <a:ln w="9525">
            <a:noFill/>
            <a:miter lim="800000"/>
            <a:headEnd/>
            <a:tailEnd/>
          </a:ln>
        </p:spPr>
      </p:pic>
      <p:sp>
        <p:nvSpPr>
          <p:cNvPr id="39956" name="Oval 18"/>
          <p:cNvSpPr>
            <a:spLocks noChangeArrowheads="1"/>
          </p:cNvSpPr>
          <p:nvPr/>
        </p:nvSpPr>
        <p:spPr bwMode="auto">
          <a:xfrm>
            <a:off x="2286000" y="2874963"/>
            <a:ext cx="609600" cy="609600"/>
          </a:xfrm>
          <a:prstGeom prst="ellipse">
            <a:avLst/>
          </a:prstGeom>
          <a:solidFill>
            <a:schemeClr val="accent1"/>
          </a:solidFill>
          <a:ln w="9525">
            <a:noFill/>
            <a:round/>
            <a:headEnd/>
            <a:tailEnd/>
          </a:ln>
        </p:spPr>
        <p:txBody>
          <a:bodyPr/>
          <a:lstStyle/>
          <a:p>
            <a:endParaRPr lang="it-IT">
              <a:solidFill>
                <a:srgbClr val="000000"/>
              </a:solidFill>
              <a:ea typeface="MS PGothic"/>
              <a:cs typeface="MS PGothic"/>
            </a:endParaRPr>
          </a:p>
        </p:txBody>
      </p:sp>
      <p:sp>
        <p:nvSpPr>
          <p:cNvPr id="39957" name="Oval 18"/>
          <p:cNvSpPr>
            <a:spLocks noChangeArrowheads="1"/>
          </p:cNvSpPr>
          <p:nvPr/>
        </p:nvSpPr>
        <p:spPr bwMode="auto">
          <a:xfrm>
            <a:off x="6400800" y="2911475"/>
            <a:ext cx="609600" cy="609600"/>
          </a:xfrm>
          <a:prstGeom prst="ellipse">
            <a:avLst/>
          </a:prstGeom>
          <a:solidFill>
            <a:schemeClr val="accent1"/>
          </a:solidFill>
          <a:ln w="9525">
            <a:noFill/>
            <a:round/>
            <a:headEnd/>
            <a:tailEnd/>
          </a:ln>
        </p:spPr>
        <p:txBody>
          <a:bodyPr/>
          <a:lstStyle/>
          <a:p>
            <a:endParaRPr lang="it-IT">
              <a:solidFill>
                <a:srgbClr val="000000"/>
              </a:solidFill>
              <a:ea typeface="MS PGothic"/>
              <a:cs typeface="MS PGothic"/>
            </a:endParaRPr>
          </a:p>
        </p:txBody>
      </p:sp>
      <p:sp>
        <p:nvSpPr>
          <p:cNvPr id="39958" name="Oval 18"/>
          <p:cNvSpPr>
            <a:spLocks noChangeArrowheads="1"/>
          </p:cNvSpPr>
          <p:nvPr/>
        </p:nvSpPr>
        <p:spPr bwMode="auto">
          <a:xfrm>
            <a:off x="5486400" y="1122363"/>
            <a:ext cx="609600" cy="609600"/>
          </a:xfrm>
          <a:prstGeom prst="ellipse">
            <a:avLst/>
          </a:prstGeom>
          <a:solidFill>
            <a:schemeClr val="accent1"/>
          </a:solidFill>
          <a:ln w="9525">
            <a:solidFill>
              <a:schemeClr val="accent1"/>
            </a:solidFill>
            <a:round/>
            <a:headEnd/>
            <a:tailEnd/>
          </a:ln>
        </p:spPr>
        <p:txBody>
          <a:bodyPr/>
          <a:lstStyle/>
          <a:p>
            <a:endParaRPr lang="it-IT">
              <a:solidFill>
                <a:srgbClr val="000000"/>
              </a:solidFill>
              <a:ea typeface="MS PGothic"/>
              <a:cs typeface="MS PGothic"/>
            </a:endParaRPr>
          </a:p>
        </p:txBody>
      </p:sp>
      <p:sp>
        <p:nvSpPr>
          <p:cNvPr id="39959" name="Oval 18"/>
          <p:cNvSpPr>
            <a:spLocks noChangeArrowheads="1"/>
          </p:cNvSpPr>
          <p:nvPr/>
        </p:nvSpPr>
        <p:spPr bwMode="auto">
          <a:xfrm>
            <a:off x="5486400" y="4648200"/>
            <a:ext cx="609600" cy="609600"/>
          </a:xfrm>
          <a:prstGeom prst="ellipse">
            <a:avLst/>
          </a:prstGeom>
          <a:solidFill>
            <a:schemeClr val="accent1"/>
          </a:solidFill>
          <a:ln w="9525">
            <a:noFill/>
            <a:round/>
            <a:headEnd/>
            <a:tailEnd/>
          </a:ln>
        </p:spPr>
        <p:txBody>
          <a:bodyPr/>
          <a:lstStyle/>
          <a:p>
            <a:endParaRPr lang="it-IT">
              <a:solidFill>
                <a:srgbClr val="000000"/>
              </a:solidFill>
              <a:ea typeface="MS PGothic"/>
              <a:cs typeface="MS PGothic"/>
            </a:endParaRPr>
          </a:p>
        </p:txBody>
      </p:sp>
      <p:pic>
        <p:nvPicPr>
          <p:cNvPr id="39960" name="Picture 42" descr="Eye.png"/>
          <p:cNvPicPr>
            <a:picLocks noChangeAspect="1"/>
          </p:cNvPicPr>
          <p:nvPr/>
        </p:nvPicPr>
        <p:blipFill>
          <a:blip r:embed="rId4"/>
          <a:srcRect/>
          <a:stretch>
            <a:fillRect/>
          </a:stretch>
        </p:blipFill>
        <p:spPr bwMode="auto">
          <a:xfrm>
            <a:off x="6489700" y="3103563"/>
            <a:ext cx="431800" cy="225425"/>
          </a:xfrm>
          <a:prstGeom prst="rect">
            <a:avLst/>
          </a:prstGeom>
          <a:noFill/>
          <a:ln w="9525">
            <a:noFill/>
            <a:miter lim="800000"/>
            <a:headEnd/>
            <a:tailEnd/>
          </a:ln>
        </p:spPr>
      </p:pic>
      <p:pic>
        <p:nvPicPr>
          <p:cNvPr id="39961" name="Picture 43" descr="pawn.png"/>
          <p:cNvPicPr>
            <a:picLocks noChangeAspect="1"/>
          </p:cNvPicPr>
          <p:nvPr/>
        </p:nvPicPr>
        <p:blipFill>
          <a:blip r:embed="rId5"/>
          <a:srcRect/>
          <a:stretch>
            <a:fillRect/>
          </a:stretch>
        </p:blipFill>
        <p:spPr bwMode="auto">
          <a:xfrm>
            <a:off x="2451100" y="2989263"/>
            <a:ext cx="279400" cy="454025"/>
          </a:xfrm>
          <a:prstGeom prst="rect">
            <a:avLst/>
          </a:prstGeom>
          <a:noFill/>
          <a:ln w="9525">
            <a:noFill/>
            <a:miter lim="800000"/>
            <a:headEnd/>
            <a:tailEnd/>
          </a:ln>
        </p:spPr>
      </p:pic>
      <p:pic>
        <p:nvPicPr>
          <p:cNvPr id="39962" name="Picture 44" descr="Trust.png"/>
          <p:cNvPicPr>
            <a:picLocks noChangeAspect="1"/>
          </p:cNvPicPr>
          <p:nvPr/>
        </p:nvPicPr>
        <p:blipFill>
          <a:blip r:embed="rId6"/>
          <a:srcRect/>
          <a:stretch>
            <a:fillRect/>
          </a:stretch>
        </p:blipFill>
        <p:spPr bwMode="auto">
          <a:xfrm>
            <a:off x="5526088" y="1323975"/>
            <a:ext cx="530225" cy="355600"/>
          </a:xfrm>
          <a:prstGeom prst="rect">
            <a:avLst/>
          </a:prstGeom>
          <a:noFill/>
          <a:ln w="9525">
            <a:noFill/>
            <a:miter lim="800000"/>
            <a:headEnd/>
            <a:tailEnd/>
          </a:ln>
        </p:spPr>
      </p:pic>
      <p:sp>
        <p:nvSpPr>
          <p:cNvPr id="39963" name="Oval 18"/>
          <p:cNvSpPr>
            <a:spLocks noChangeArrowheads="1"/>
          </p:cNvSpPr>
          <p:nvPr/>
        </p:nvSpPr>
        <p:spPr bwMode="auto">
          <a:xfrm>
            <a:off x="3228975" y="1108075"/>
            <a:ext cx="609600" cy="609600"/>
          </a:xfrm>
          <a:prstGeom prst="ellipse">
            <a:avLst/>
          </a:prstGeom>
          <a:solidFill>
            <a:schemeClr val="accent1"/>
          </a:solidFill>
          <a:ln w="9525">
            <a:noFill/>
            <a:round/>
            <a:headEnd/>
            <a:tailEnd/>
          </a:ln>
        </p:spPr>
        <p:txBody>
          <a:bodyPr/>
          <a:lstStyle/>
          <a:p>
            <a:endParaRPr lang="it-IT">
              <a:solidFill>
                <a:srgbClr val="000000"/>
              </a:solidFill>
              <a:ea typeface="MS PGothic"/>
              <a:cs typeface="MS PGothic"/>
            </a:endParaRPr>
          </a:p>
        </p:txBody>
      </p:sp>
      <p:pic>
        <p:nvPicPr>
          <p:cNvPr id="39964" name="Picture 11" descr="Value_icon.png"/>
          <p:cNvPicPr>
            <a:picLocks noChangeAspect="1"/>
          </p:cNvPicPr>
          <p:nvPr/>
        </p:nvPicPr>
        <p:blipFill>
          <a:blip r:embed="rId7"/>
          <a:srcRect/>
          <a:stretch>
            <a:fillRect/>
          </a:stretch>
        </p:blipFill>
        <p:spPr bwMode="auto">
          <a:xfrm>
            <a:off x="3328988" y="1274763"/>
            <a:ext cx="393700" cy="350837"/>
          </a:xfrm>
          <a:prstGeom prst="rect">
            <a:avLst/>
          </a:prstGeom>
          <a:noFill/>
          <a:ln w="9525">
            <a:noFill/>
            <a:miter lim="800000"/>
            <a:headEnd/>
            <a:tailEnd/>
          </a:ln>
        </p:spPr>
      </p:pic>
      <p:sp>
        <p:nvSpPr>
          <p:cNvPr id="39965" name="Text Box 25"/>
          <p:cNvSpPr txBox="1">
            <a:spLocks noChangeArrowheads="1"/>
          </p:cNvSpPr>
          <p:nvPr/>
        </p:nvSpPr>
        <p:spPr bwMode="auto">
          <a:xfrm>
            <a:off x="5562600" y="4648200"/>
            <a:ext cx="450850" cy="701675"/>
          </a:xfrm>
          <a:prstGeom prst="rect">
            <a:avLst/>
          </a:prstGeom>
          <a:noFill/>
          <a:ln w="9525">
            <a:noFill/>
            <a:miter lim="800000"/>
            <a:headEnd/>
            <a:tailEnd/>
          </a:ln>
        </p:spPr>
        <p:txBody>
          <a:bodyPr>
            <a:spAutoFit/>
          </a:bodyPr>
          <a:lstStyle/>
          <a:p>
            <a:r>
              <a:rPr lang="en-US" sz="4000" b="1">
                <a:solidFill>
                  <a:srgbClr val="FFFFFF"/>
                </a:solidFill>
                <a:ea typeface="MS PGothic"/>
                <a:cs typeface="MS PGothic"/>
              </a:rPr>
              <a:t>£</a:t>
            </a:r>
            <a:endParaRPr lang="en-US">
              <a:solidFill>
                <a:srgbClr val="000000"/>
              </a:solidFill>
              <a:ea typeface="MS PGothic"/>
              <a:cs typeface="MS PGothic"/>
            </a:endParaRPr>
          </a:p>
        </p:txBody>
      </p:sp>
      <p:pic>
        <p:nvPicPr>
          <p:cNvPr id="39966" name="Picture 44"/>
          <p:cNvPicPr>
            <a:picLocks noChangeAspect="1"/>
          </p:cNvPicPr>
          <p:nvPr/>
        </p:nvPicPr>
        <p:blipFill>
          <a:blip r:embed="rId8"/>
          <a:srcRect/>
          <a:stretch>
            <a:fillRect/>
          </a:stretch>
        </p:blipFill>
        <p:spPr bwMode="auto">
          <a:xfrm>
            <a:off x="4184650" y="2781300"/>
            <a:ext cx="879475" cy="869950"/>
          </a:xfrm>
          <a:prstGeom prst="rect">
            <a:avLst/>
          </a:prstGeom>
          <a:noFill/>
          <a:ln w="9525">
            <a:noFill/>
            <a:miter lim="800000"/>
            <a:headEnd/>
            <a:tailEnd/>
          </a:ln>
        </p:spPr>
      </p:pic>
      <p:sp>
        <p:nvSpPr>
          <p:cNvPr id="39967" name="Text Box 1"/>
          <p:cNvSpPr txBox="1">
            <a:spLocks noChangeArrowheads="1"/>
          </p:cNvSpPr>
          <p:nvPr/>
        </p:nvSpPr>
        <p:spPr bwMode="auto">
          <a:xfrm>
            <a:off x="3048000" y="6248400"/>
            <a:ext cx="5105400" cy="214313"/>
          </a:xfrm>
          <a:prstGeom prst="rect">
            <a:avLst/>
          </a:prstGeom>
          <a:noFill/>
          <a:ln w="9525">
            <a:noFill/>
            <a:miter lim="800000"/>
            <a:headEnd/>
            <a:tailEnd/>
          </a:ln>
        </p:spPr>
        <p:txBody>
          <a:bodyPr>
            <a:spAutoFit/>
          </a:bodyPr>
          <a:lstStyle/>
          <a:p>
            <a:r>
              <a:rPr lang="en-US" sz="800">
                <a:ea typeface="MS PGothic"/>
                <a:cs typeface="MS PGothic"/>
              </a:rPr>
              <a:t>1 – Source: IBM Institute for Business Value/ Economist intelligence unit, business analytics survey 2010</a:t>
            </a:r>
            <a:endParaRPr lang="en-US">
              <a:ea typeface="MS PGothic"/>
              <a:cs typeface="MS PGothic"/>
            </a:endParaRPr>
          </a:p>
        </p:txBody>
      </p:sp>
      <p:sp>
        <p:nvSpPr>
          <p:cNvPr id="39968" name="Text Box 36"/>
          <p:cNvSpPr txBox="1">
            <a:spLocks noChangeArrowheads="1"/>
          </p:cNvSpPr>
          <p:nvPr/>
        </p:nvSpPr>
        <p:spPr bwMode="auto">
          <a:xfrm>
            <a:off x="0" y="0"/>
            <a:ext cx="8961438" cy="831850"/>
          </a:xfrm>
          <a:prstGeom prst="rect">
            <a:avLst/>
          </a:prstGeom>
          <a:solidFill>
            <a:schemeClr val="tx1"/>
          </a:solidFill>
          <a:ln w="9525">
            <a:solidFill>
              <a:schemeClr val="tx1"/>
            </a:solidFill>
            <a:miter lim="800000"/>
            <a:headEnd/>
            <a:tailEnd/>
          </a:ln>
          <a:effectLst>
            <a:prstShdw prst="shdw17" dist="17961" dir="2700000">
              <a:srgbClr val="2F4D71"/>
            </a:prstShdw>
          </a:effectLst>
        </p:spPr>
        <p:txBody>
          <a:bodyPr>
            <a:spAutoFit/>
          </a:bodyPr>
          <a:lstStyle/>
          <a:p>
            <a:r>
              <a:rPr lang="en-US" sz="2400" b="1">
                <a:solidFill>
                  <a:schemeClr val="bg1"/>
                </a:solidFill>
                <a:ea typeface="MS PGothic"/>
                <a:cs typeface="MS PGothic"/>
              </a:rPr>
              <a:t>Many new and complex challenges facing the Industry</a:t>
            </a:r>
          </a:p>
          <a:p>
            <a:r>
              <a:rPr lang="en-US" sz="2400" b="1">
                <a:solidFill>
                  <a:schemeClr val="bg1"/>
                </a:solidFill>
                <a:ea typeface="MS PGothic"/>
                <a:cs typeface="MS PGothic"/>
              </a:rPr>
              <a:t> </a:t>
            </a:r>
          </a:p>
        </p:txBody>
      </p:sp>
      <p:sp>
        <p:nvSpPr>
          <p:cNvPr id="39969" name="Oval 36"/>
          <p:cNvSpPr>
            <a:spLocks noChangeArrowheads="1"/>
          </p:cNvSpPr>
          <p:nvPr/>
        </p:nvSpPr>
        <p:spPr bwMode="auto">
          <a:xfrm>
            <a:off x="3886200" y="2514600"/>
            <a:ext cx="1524000" cy="1447800"/>
          </a:xfrm>
          <a:prstGeom prst="ellipse">
            <a:avLst/>
          </a:prstGeom>
          <a:solidFill>
            <a:schemeClr val="bg1"/>
          </a:solidFill>
          <a:ln w="38100">
            <a:solidFill>
              <a:schemeClr val="accent1"/>
            </a:solidFill>
            <a:round/>
            <a:headEnd/>
            <a:tailEnd/>
          </a:ln>
        </p:spPr>
        <p:txBody>
          <a:bodyPr wrap="none" anchor="ctr"/>
          <a:lstStyle/>
          <a:p>
            <a:pPr algn="ctr"/>
            <a:r>
              <a:rPr lang="en-US" sz="1600" b="1">
                <a:ea typeface="MS PGothic"/>
                <a:cs typeface="MS PGothic"/>
              </a:rPr>
              <a:t>Information</a:t>
            </a:r>
          </a:p>
          <a:p>
            <a:pPr algn="ctr"/>
            <a:r>
              <a:rPr lang="en-US" sz="1600" b="1">
                <a:ea typeface="MS PGothic"/>
                <a:cs typeface="MS PGothic"/>
              </a:rPr>
              <a:t>Explosion</a:t>
            </a:r>
          </a:p>
        </p:txBody>
      </p:sp>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a:xfrm>
            <a:off x="0" y="0"/>
            <a:ext cx="9144000" cy="1095375"/>
          </a:xfrm>
        </p:spPr>
        <p:txBody>
          <a:bodyPr tIns="137160" bIns="228600">
            <a:spAutoFit/>
          </a:bodyPr>
          <a:lstStyle/>
          <a:p>
            <a:r>
              <a:rPr lang="en-US" b="1" smtClean="0"/>
              <a:t>Given the time</a:t>
            </a:r>
            <a:r>
              <a:rPr lang="en-US" b="1" smtClean="0">
                <a:solidFill>
                  <a:schemeClr val="accent1"/>
                </a:solidFill>
              </a:rPr>
              <a:t> you should be able to find the necessary information, assimilate it, and make a good decision</a:t>
            </a:r>
          </a:p>
        </p:txBody>
      </p:sp>
      <p:sp>
        <p:nvSpPr>
          <p:cNvPr id="41986" name="Round Diagonal Corner Rectangle 9"/>
          <p:cNvSpPr>
            <a:spLocks/>
          </p:cNvSpPr>
          <p:nvPr/>
        </p:nvSpPr>
        <p:spPr bwMode="auto">
          <a:xfrm>
            <a:off x="304800" y="1752600"/>
            <a:ext cx="8610600" cy="4495800"/>
          </a:xfrm>
          <a:custGeom>
            <a:avLst/>
            <a:gdLst>
              <a:gd name="T0" fmla="*/ 8610600 w 8594725"/>
              <a:gd name="T1" fmla="*/ 2247901 h 3986213"/>
              <a:gd name="T2" fmla="*/ 4305300 w 8594725"/>
              <a:gd name="T3" fmla="*/ 4495800 h 3986213"/>
              <a:gd name="T4" fmla="*/ 0 w 8594725"/>
              <a:gd name="T5" fmla="*/ 2247901 h 3986213"/>
              <a:gd name="T6" fmla="*/ 4305300 w 8594725"/>
              <a:gd name="T7" fmla="*/ 0 h 3986213"/>
              <a:gd name="T8" fmla="*/ 0 60000 65536"/>
              <a:gd name="T9" fmla="*/ 5898240 60000 65536"/>
              <a:gd name="T10" fmla="*/ 11796480 60000 65536"/>
              <a:gd name="T11" fmla="*/ 17694720 60000 65536"/>
              <a:gd name="T12" fmla="*/ 105334 w 8594725"/>
              <a:gd name="T13" fmla="*/ 105334 h 3986213"/>
              <a:gd name="T14" fmla="*/ 8489389 w 8594725"/>
              <a:gd name="T15" fmla="*/ 3880879 h 3986213"/>
            </a:gdLst>
            <a:ahLst/>
            <a:cxnLst>
              <a:cxn ang="T8">
                <a:pos x="T0" y="T1"/>
              </a:cxn>
              <a:cxn ang="T9">
                <a:pos x="T2" y="T3"/>
              </a:cxn>
              <a:cxn ang="T10">
                <a:pos x="T4" y="T5"/>
              </a:cxn>
              <a:cxn ang="T11">
                <a:pos x="T6" y="T7"/>
              </a:cxn>
            </a:cxnLst>
            <a:rect l="T12" t="T13" r="T14" b="T15"/>
            <a:pathLst>
              <a:path w="8594725" h="3986213">
                <a:moveTo>
                  <a:pt x="359636" y="0"/>
                </a:moveTo>
                <a:lnTo>
                  <a:pt x="8594725" y="0"/>
                </a:lnTo>
                <a:lnTo>
                  <a:pt x="8594725" y="3626577"/>
                </a:lnTo>
                <a:cubicBezTo>
                  <a:pt x="8594725" y="3825198"/>
                  <a:pt x="8433710" y="3986212"/>
                  <a:pt x="8235089" y="3986213"/>
                </a:cubicBezTo>
                <a:lnTo>
                  <a:pt x="0" y="3986213"/>
                </a:lnTo>
                <a:lnTo>
                  <a:pt x="0" y="359636"/>
                </a:lnTo>
                <a:cubicBezTo>
                  <a:pt x="0" y="161014"/>
                  <a:pt x="161014" y="0"/>
                  <a:pt x="359636" y="0"/>
                </a:cubicBezTo>
                <a:cubicBezTo>
                  <a:pt x="359636" y="0"/>
                  <a:pt x="359636" y="0"/>
                  <a:pt x="359636" y="0"/>
                </a:cubicBezTo>
                <a:close/>
              </a:path>
            </a:pathLst>
          </a:custGeom>
          <a:noFill/>
          <a:ln w="9525" cap="flat" cmpd="sng" algn="ctr">
            <a:solidFill>
              <a:schemeClr val="accent1"/>
            </a:solidFill>
            <a:prstDash val="solid"/>
            <a:round/>
            <a:headEnd/>
            <a:tailEnd/>
          </a:ln>
        </p:spPr>
        <p:txBody>
          <a:bodyPr anchor="ctr"/>
          <a:lstStyle/>
          <a:p>
            <a:endParaRPr lang="en-US"/>
          </a:p>
        </p:txBody>
      </p:sp>
      <p:sp>
        <p:nvSpPr>
          <p:cNvPr id="41987" name="Text Box 8"/>
          <p:cNvSpPr txBox="1">
            <a:spLocks noChangeArrowheads="1"/>
          </p:cNvSpPr>
          <p:nvPr/>
        </p:nvSpPr>
        <p:spPr bwMode="auto">
          <a:xfrm>
            <a:off x="4343400" y="1752600"/>
            <a:ext cx="4800600" cy="4700588"/>
          </a:xfrm>
          <a:prstGeom prst="rect">
            <a:avLst/>
          </a:prstGeom>
          <a:gradFill rotWithShape="1">
            <a:gsLst>
              <a:gs pos="0">
                <a:schemeClr val="accent1"/>
              </a:gs>
              <a:gs pos="100000">
                <a:srgbClr val="FFFFFF"/>
              </a:gs>
            </a:gsLst>
            <a:lin ang="0" scaled="1"/>
          </a:gradFill>
          <a:ln w="9525">
            <a:noFill/>
            <a:miter lim="800000"/>
            <a:headEnd/>
            <a:tailEnd/>
          </a:ln>
          <a:effectLst>
            <a:prstShdw prst="shdw17" dist="17961" dir="2700000">
              <a:srgbClr val="2F4D71">
                <a:alpha val="74997"/>
              </a:srgbClr>
            </a:prstShdw>
          </a:effectLst>
        </p:spPr>
        <p:txBody>
          <a:bodyPr>
            <a:spAutoFit/>
          </a:bodyPr>
          <a:lstStyle/>
          <a:p>
            <a:pPr marL="173038" indent="-173038">
              <a:buFont typeface="Arial" charset="0"/>
              <a:buChar char="•"/>
            </a:pPr>
            <a:r>
              <a:rPr lang="en-US" sz="1900">
                <a:latin typeface="Calibri" pitchFamily="34" charset="0"/>
                <a:ea typeface="MS PGothic"/>
                <a:cs typeface="MS PGothic"/>
              </a:rPr>
              <a:t>So many data points - complex decisions – </a:t>
            </a:r>
          </a:p>
          <a:p>
            <a:pPr marL="173038" indent="-173038">
              <a:buFont typeface="Arial" charset="0"/>
              <a:buChar char="•"/>
            </a:pPr>
            <a:r>
              <a:rPr lang="en-US" sz="1900">
                <a:latin typeface="Calibri" pitchFamily="34" charset="0"/>
                <a:ea typeface="MS PGothic"/>
                <a:cs typeface="MS PGothic"/>
              </a:rPr>
              <a:t>Risk critical decisions </a:t>
            </a:r>
          </a:p>
          <a:p>
            <a:pPr marL="173038" indent="-173038">
              <a:buFont typeface="Arial" charset="0"/>
              <a:buChar char="•"/>
            </a:pPr>
            <a:r>
              <a:rPr lang="en-US" sz="1900">
                <a:latin typeface="Calibri" pitchFamily="34" charset="0"/>
                <a:ea typeface="MS PGothic"/>
                <a:cs typeface="MS PGothic"/>
              </a:rPr>
              <a:t>Customer satisfaction decisions</a:t>
            </a:r>
          </a:p>
          <a:p>
            <a:pPr marL="173038" indent="-173038">
              <a:buFont typeface="Arial" charset="0"/>
              <a:buChar char="•"/>
            </a:pPr>
            <a:r>
              <a:rPr lang="en-US" sz="1900">
                <a:latin typeface="Calibri" pitchFamily="34" charset="0"/>
                <a:ea typeface="MS PGothic"/>
                <a:cs typeface="MS PGothic"/>
              </a:rPr>
              <a:t>Cross line-of-business considerations</a:t>
            </a:r>
          </a:p>
          <a:p>
            <a:pPr marL="173038" indent="-173038">
              <a:buFont typeface="Arial" charset="0"/>
              <a:buChar char="•"/>
            </a:pPr>
            <a:r>
              <a:rPr lang="en-US" sz="1900">
                <a:latin typeface="Calibri" pitchFamily="34" charset="0"/>
                <a:ea typeface="MS PGothic"/>
                <a:cs typeface="MS PGothic"/>
              </a:rPr>
              <a:t>Fraud issues</a:t>
            </a:r>
          </a:p>
          <a:p>
            <a:pPr marL="173038" indent="-173038">
              <a:buFont typeface="Arial" charset="0"/>
              <a:buChar char="•"/>
            </a:pPr>
            <a:r>
              <a:rPr lang="en-US" sz="1900">
                <a:latin typeface="Calibri" pitchFamily="34" charset="0"/>
                <a:ea typeface="MS PGothic"/>
                <a:cs typeface="MS PGothic"/>
              </a:rPr>
              <a:t>Compliance decisions</a:t>
            </a:r>
          </a:p>
          <a:p>
            <a:pPr marL="173038" indent="-173038">
              <a:buFont typeface="Arial" charset="0"/>
              <a:buChar char="•"/>
            </a:pPr>
            <a:r>
              <a:rPr lang="en-US" sz="1900">
                <a:latin typeface="Calibri" pitchFamily="34" charset="0"/>
                <a:ea typeface="MS PGothic"/>
                <a:cs typeface="MS PGothic"/>
              </a:rPr>
              <a:t>Legal decisions  </a:t>
            </a:r>
            <a:endParaRPr lang="en-US" sz="1900" b="1">
              <a:latin typeface="Calibri" pitchFamily="34" charset="0"/>
              <a:ea typeface="MS PGothic"/>
              <a:cs typeface="MS PGothic"/>
            </a:endParaRPr>
          </a:p>
          <a:p>
            <a:pPr marL="173038" indent="-173038">
              <a:buSzPct val="140000"/>
            </a:pPr>
            <a:r>
              <a:rPr lang="en-US" sz="1900" b="1">
                <a:solidFill>
                  <a:srgbClr val="FF3300"/>
                </a:solidFill>
                <a:latin typeface="Calibri" pitchFamily="34" charset="0"/>
                <a:ea typeface="MS PGothic"/>
                <a:cs typeface="MS PGothic"/>
              </a:rPr>
              <a:t>The risks of poor decision making?</a:t>
            </a:r>
            <a:endParaRPr lang="en-US" sz="1900" b="1">
              <a:solidFill>
                <a:srgbClr val="FF3300"/>
              </a:solidFill>
              <a:ea typeface="MS PGothic"/>
              <a:cs typeface="MS PGothic"/>
            </a:endParaRPr>
          </a:p>
          <a:p>
            <a:pPr marL="173038" indent="-173038">
              <a:buSzPct val="100000"/>
              <a:buFont typeface="Arial" charset="0"/>
              <a:buChar char="•"/>
            </a:pPr>
            <a:r>
              <a:rPr lang="en-US" sz="1900">
                <a:solidFill>
                  <a:schemeClr val="bg1"/>
                </a:solidFill>
                <a:latin typeface="Calibri" pitchFamily="34" charset="0"/>
                <a:ea typeface="MS PGothic"/>
                <a:cs typeface="MS PGothic"/>
              </a:rPr>
              <a:t>Financial exposure</a:t>
            </a:r>
          </a:p>
          <a:p>
            <a:pPr marL="173038" indent="-173038">
              <a:buSzPct val="100000"/>
              <a:buFont typeface="Arial" charset="0"/>
              <a:buChar char="•"/>
            </a:pPr>
            <a:r>
              <a:rPr lang="en-US" sz="1900">
                <a:solidFill>
                  <a:schemeClr val="bg1"/>
                </a:solidFill>
                <a:latin typeface="Calibri" pitchFamily="34" charset="0"/>
                <a:ea typeface="MS PGothic"/>
                <a:cs typeface="MS PGothic"/>
              </a:rPr>
              <a:t>Reputational risk</a:t>
            </a:r>
          </a:p>
          <a:p>
            <a:pPr marL="173038" indent="-173038">
              <a:buSzPct val="100000"/>
              <a:buFont typeface="Arial" charset="0"/>
              <a:buChar char="•"/>
            </a:pPr>
            <a:r>
              <a:rPr lang="en-US" sz="1900">
                <a:solidFill>
                  <a:schemeClr val="bg1"/>
                </a:solidFill>
                <a:latin typeface="Calibri" pitchFamily="34" charset="0"/>
                <a:ea typeface="MS PGothic"/>
                <a:cs typeface="MS PGothic"/>
              </a:rPr>
              <a:t>Regulatory exposure</a:t>
            </a:r>
          </a:p>
          <a:p>
            <a:pPr marL="173038" indent="-173038">
              <a:buSzPct val="100000"/>
              <a:buFont typeface="Arial" charset="0"/>
              <a:buChar char="•"/>
            </a:pPr>
            <a:r>
              <a:rPr lang="en-US" sz="1900">
                <a:solidFill>
                  <a:schemeClr val="bg1"/>
                </a:solidFill>
                <a:latin typeface="Calibri" pitchFamily="34" charset="0"/>
                <a:ea typeface="MS PGothic"/>
                <a:cs typeface="MS PGothic"/>
              </a:rPr>
              <a:t>Legal exposure (liability) </a:t>
            </a:r>
          </a:p>
          <a:p>
            <a:pPr marL="173038" indent="-173038">
              <a:buSzPct val="100000"/>
              <a:buFont typeface="Arial" charset="0"/>
              <a:buChar char="•"/>
            </a:pPr>
            <a:r>
              <a:rPr lang="en-US" sz="1900">
                <a:solidFill>
                  <a:schemeClr val="bg1"/>
                </a:solidFill>
                <a:latin typeface="Calibri" pitchFamily="34" charset="0"/>
                <a:ea typeface="MS PGothic"/>
                <a:cs typeface="MS PGothic"/>
              </a:rPr>
              <a:t>Customer retention risk</a:t>
            </a:r>
          </a:p>
          <a:p>
            <a:pPr marL="173038" indent="-173038">
              <a:buSzPct val="100000"/>
              <a:buFont typeface="Arial" charset="0"/>
              <a:buChar char="•"/>
            </a:pPr>
            <a:r>
              <a:rPr lang="en-US" sz="1900">
                <a:solidFill>
                  <a:schemeClr val="bg1"/>
                </a:solidFill>
                <a:latin typeface="Calibri" pitchFamily="34" charset="0"/>
                <a:ea typeface="MS PGothic"/>
                <a:cs typeface="MS PGothic"/>
              </a:rPr>
              <a:t>Poor organic growth</a:t>
            </a:r>
          </a:p>
          <a:p>
            <a:pPr marL="173038" indent="-173038">
              <a:buSzPct val="100000"/>
              <a:buFont typeface="Arial" charset="0"/>
              <a:buChar char="•"/>
            </a:pPr>
            <a:r>
              <a:rPr lang="en-US" sz="1900">
                <a:solidFill>
                  <a:schemeClr val="bg1"/>
                </a:solidFill>
                <a:latin typeface="Calibri" pitchFamily="34" charset="0"/>
                <a:ea typeface="MS PGothic"/>
                <a:cs typeface="MS PGothic"/>
              </a:rPr>
              <a:t>Customer dissatisfaction</a:t>
            </a:r>
            <a:r>
              <a:rPr lang="en-US">
                <a:solidFill>
                  <a:schemeClr val="hlink"/>
                </a:solidFill>
                <a:latin typeface="Calibri" pitchFamily="34" charset="0"/>
                <a:ea typeface="MS PGothic"/>
                <a:cs typeface="MS PGothic"/>
              </a:rPr>
              <a:t> </a:t>
            </a:r>
          </a:p>
          <a:p>
            <a:pPr marL="173038" indent="-173038">
              <a:buSzPct val="100000"/>
              <a:buFont typeface="Arial" charset="0"/>
              <a:buChar char="•"/>
            </a:pPr>
            <a:endParaRPr lang="en-US">
              <a:solidFill>
                <a:schemeClr val="hlink"/>
              </a:solidFill>
              <a:latin typeface="Calibri" pitchFamily="34" charset="0"/>
              <a:ea typeface="MS PGothic"/>
              <a:cs typeface="MS PGothic"/>
            </a:endParaRPr>
          </a:p>
        </p:txBody>
      </p:sp>
      <p:pic>
        <p:nvPicPr>
          <p:cNvPr id="2" name="Picture 1" descr="57304980_4.jpg"/>
          <p:cNvPicPr>
            <a:picLocks noChangeAspect="1"/>
          </p:cNvPicPr>
          <p:nvPr/>
        </p:nvPicPr>
        <p:blipFill rotWithShape="1">
          <a:blip r:embed="rId3" cstate="print">
            <a:extLst/>
          </a:blip>
          <a:srcRect l="2422" r="2673"/>
          <a:stretch/>
        </p:blipFill>
        <p:spPr>
          <a:xfrm>
            <a:off x="368926" y="2328335"/>
            <a:ext cx="3891423" cy="3804708"/>
          </a:xfrm>
          <a:prstGeom prst="round2DiagRect">
            <a:avLst>
              <a:gd name="adj1" fmla="val 8217"/>
              <a:gd name="adj2" fmla="val 0"/>
            </a:avLst>
          </a:prstGeom>
          <a:ln w="88900" cap="sq">
            <a:noFill/>
            <a:miter lim="800000"/>
          </a:ln>
          <a:effectLst/>
        </p:spPr>
      </p:pic>
      <p:sp>
        <p:nvSpPr>
          <p:cNvPr id="41989" name="Rectangle 6"/>
          <p:cNvSpPr>
            <a:spLocks noChangeArrowheads="1"/>
          </p:cNvSpPr>
          <p:nvPr/>
        </p:nvSpPr>
        <p:spPr bwMode="auto">
          <a:xfrm>
            <a:off x="381000" y="990600"/>
            <a:ext cx="8763000" cy="701675"/>
          </a:xfrm>
          <a:prstGeom prst="rect">
            <a:avLst/>
          </a:prstGeom>
          <a:noFill/>
          <a:ln w="9525">
            <a:noFill/>
            <a:miter lim="800000"/>
            <a:headEnd/>
            <a:tailEnd/>
          </a:ln>
        </p:spPr>
        <p:txBody>
          <a:bodyPr>
            <a:spAutoFit/>
          </a:bodyPr>
          <a:lstStyle/>
          <a:p>
            <a:r>
              <a:rPr lang="en-US" sz="2000" b="1">
                <a:solidFill>
                  <a:schemeClr val="bg1"/>
                </a:solidFill>
              </a:rPr>
              <a:t>But in today's high speed on-line world customer won’t wait and the risks of uninformed decision making carries great consequences</a:t>
            </a:r>
          </a:p>
        </p:txBody>
      </p:sp>
      <p:sp>
        <p:nvSpPr>
          <p:cNvPr id="41990" name="Text Box 7"/>
          <p:cNvSpPr txBox="1">
            <a:spLocks noChangeArrowheads="1"/>
          </p:cNvSpPr>
          <p:nvPr/>
        </p:nvSpPr>
        <p:spPr bwMode="auto">
          <a:xfrm>
            <a:off x="2727325" y="6284913"/>
            <a:ext cx="5730875" cy="517525"/>
          </a:xfrm>
          <a:prstGeom prst="rect">
            <a:avLst/>
          </a:prstGeom>
          <a:solidFill>
            <a:schemeClr val="tx2"/>
          </a:solidFill>
          <a:ln w="9525">
            <a:noFill/>
            <a:miter lim="800000"/>
            <a:headEnd/>
            <a:tailEnd/>
          </a:ln>
        </p:spPr>
        <p:txBody>
          <a:bodyPr>
            <a:spAutoFit/>
          </a:bodyPr>
          <a:lstStyle/>
          <a:p>
            <a:pPr algn="ctr"/>
            <a:r>
              <a:rPr lang="en-US" sz="1400" b="1">
                <a:solidFill>
                  <a:srgbClr val="FFFF00"/>
                </a:solidFill>
              </a:rPr>
              <a:t>Making decisions without all the data , but it can be later proved that you had  the data all of the time, carries huge exposure</a:t>
            </a:r>
            <a:r>
              <a:rPr lang="en-US" sz="1400">
                <a:solidFill>
                  <a:srgbClr val="FFFF00"/>
                </a:solidFill>
              </a:rPr>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3" descr="71929925.jpg"/>
          <p:cNvPicPr>
            <a:picLocks noChangeAspect="1"/>
          </p:cNvPicPr>
          <p:nvPr/>
        </p:nvPicPr>
        <p:blipFill>
          <a:blip r:embed="rId3"/>
          <a:srcRect/>
          <a:stretch>
            <a:fillRect/>
          </a:stretch>
        </p:blipFill>
        <p:spPr bwMode="auto">
          <a:xfrm>
            <a:off x="5376863" y="722313"/>
            <a:ext cx="3767137" cy="5586412"/>
          </a:xfrm>
          <a:prstGeom prst="rect">
            <a:avLst/>
          </a:prstGeom>
          <a:noFill/>
          <a:ln w="9525">
            <a:noFill/>
            <a:miter lim="800000"/>
            <a:headEnd/>
            <a:tailEnd/>
          </a:ln>
        </p:spPr>
      </p:pic>
      <p:sp>
        <p:nvSpPr>
          <p:cNvPr id="25" name="Rectangle 24"/>
          <p:cNvSpPr/>
          <p:nvPr/>
        </p:nvSpPr>
        <p:spPr bwMode="auto">
          <a:xfrm>
            <a:off x="5316538" y="560388"/>
            <a:ext cx="2252662" cy="5748337"/>
          </a:xfrm>
          <a:prstGeom prst="rect">
            <a:avLst/>
          </a:prstGeom>
          <a:gradFill flip="none" rotWithShape="1">
            <a:gsLst>
              <a:gs pos="0">
                <a:schemeClr val="bg1"/>
              </a:gs>
              <a:gs pos="100000">
                <a:prstClr val="white">
                  <a:alpha val="0"/>
                </a:prstClr>
              </a:gs>
              <a:gs pos="10000">
                <a:schemeClr val="bg1"/>
              </a:gs>
            </a:gsLst>
            <a:lin ang="0" scaled="1"/>
            <a:tileRect/>
          </a:gradFill>
          <a:ln>
            <a:noFill/>
          </a:ln>
          <a:effectLst/>
          <a:extLst/>
        </p:spPr>
        <p:txBody>
          <a:bodyPr/>
          <a:lstStyle/>
          <a:p>
            <a:pPr>
              <a:lnSpc>
                <a:spcPct val="90000"/>
              </a:lnSpc>
              <a:defRPr/>
            </a:pPr>
            <a:endParaRPr lang="en-US" sz="2200" dirty="0">
              <a:solidFill>
                <a:srgbClr val="0000FF"/>
              </a:solidFill>
              <a:latin typeface="Arial" pitchFamily="34" charset="0"/>
              <a:ea typeface="ＭＳ Ｐゴシック" charset="-128"/>
              <a:cs typeface="ＭＳ Ｐゴシック" charset="-128"/>
            </a:endParaRPr>
          </a:p>
        </p:txBody>
      </p:sp>
      <p:sp>
        <p:nvSpPr>
          <p:cNvPr id="44035" name="Rectangle 2"/>
          <p:cNvSpPr>
            <a:spLocks noGrp="1" noChangeArrowheads="1"/>
          </p:cNvSpPr>
          <p:nvPr>
            <p:ph type="title" idx="4294967295"/>
          </p:nvPr>
        </p:nvSpPr>
        <p:spPr>
          <a:xfrm>
            <a:off x="152400" y="611188"/>
            <a:ext cx="6416675" cy="704850"/>
          </a:xfrm>
        </p:spPr>
        <p:txBody>
          <a:bodyPr/>
          <a:lstStyle/>
          <a:p>
            <a:r>
              <a:rPr lang="en-US" sz="2400" b="1" smtClean="0">
                <a:solidFill>
                  <a:schemeClr val="accent1"/>
                </a:solidFill>
                <a:ea typeface="MS PGothic"/>
                <a:cs typeface="MS PGothic"/>
              </a:rPr>
              <a:t>To achieve competitive edge </a:t>
            </a:r>
            <a:br>
              <a:rPr lang="en-US" sz="2400" b="1" smtClean="0">
                <a:solidFill>
                  <a:schemeClr val="accent1"/>
                </a:solidFill>
                <a:ea typeface="MS PGothic"/>
                <a:cs typeface="MS PGothic"/>
              </a:rPr>
            </a:br>
            <a:r>
              <a:rPr lang="en-US" sz="2400" b="1" smtClean="0">
                <a:solidFill>
                  <a:schemeClr val="accent1"/>
                </a:solidFill>
                <a:ea typeface="MS PGothic"/>
                <a:cs typeface="MS PGothic"/>
              </a:rPr>
              <a:t>organizations need to be </a:t>
            </a:r>
            <a:br>
              <a:rPr lang="en-US" sz="2400" b="1" smtClean="0">
                <a:solidFill>
                  <a:schemeClr val="accent1"/>
                </a:solidFill>
                <a:ea typeface="MS PGothic"/>
                <a:cs typeface="MS PGothic"/>
              </a:rPr>
            </a:br>
            <a:r>
              <a:rPr lang="en-US" sz="2400" b="1" smtClean="0">
                <a:solidFill>
                  <a:schemeClr val="accent1"/>
                </a:solidFill>
                <a:ea typeface="MS PGothic"/>
                <a:cs typeface="MS PGothic"/>
              </a:rPr>
              <a:t>smarter &amp; faster</a:t>
            </a:r>
          </a:p>
        </p:txBody>
      </p:sp>
      <p:sp>
        <p:nvSpPr>
          <p:cNvPr id="44036" name="Text Box 12"/>
          <p:cNvSpPr txBox="1">
            <a:spLocks noChangeArrowheads="1"/>
          </p:cNvSpPr>
          <p:nvPr/>
        </p:nvSpPr>
        <p:spPr bwMode="auto">
          <a:xfrm>
            <a:off x="309563" y="4894263"/>
            <a:ext cx="4730750" cy="974725"/>
          </a:xfrm>
          <a:prstGeom prst="rect">
            <a:avLst/>
          </a:prstGeom>
          <a:noFill/>
          <a:ln w="9525">
            <a:noFill/>
            <a:miter lim="800000"/>
            <a:headEnd/>
            <a:tailEnd/>
          </a:ln>
        </p:spPr>
        <p:txBody>
          <a:bodyPr>
            <a:spAutoFit/>
          </a:bodyPr>
          <a:lstStyle/>
          <a:p>
            <a:pPr algn="ctr">
              <a:lnSpc>
                <a:spcPct val="90000"/>
              </a:lnSpc>
              <a:spcBef>
                <a:spcPct val="35000"/>
              </a:spcBef>
              <a:spcAft>
                <a:spcPct val="15000"/>
              </a:spcAft>
              <a:buClr>
                <a:srgbClr val="1F497D"/>
              </a:buClr>
              <a:buFont typeface="Wingdings" pitchFamily="2" charset="2"/>
              <a:buNone/>
            </a:pPr>
            <a:r>
              <a:rPr lang="en-US" sz="1600" i="1">
                <a:solidFill>
                  <a:srgbClr val="AD1A86"/>
                </a:solidFill>
                <a:latin typeface="Calibri" pitchFamily="34" charset="0"/>
                <a:ea typeface="MS PGothic"/>
                <a:cs typeface="MS PGothic"/>
              </a:rPr>
              <a:t>Companies that invest in business insight outperform their peers, showing 33% higher revenue growth, 12 times more profit growth, and 32% higher return on invested capital.</a:t>
            </a:r>
          </a:p>
        </p:txBody>
      </p:sp>
      <p:sp>
        <p:nvSpPr>
          <p:cNvPr id="44037" name="Rectangle 28"/>
          <p:cNvSpPr>
            <a:spLocks noGrp="1" noChangeArrowheads="1"/>
          </p:cNvSpPr>
          <p:nvPr>
            <p:ph type="body" idx="4294967295"/>
          </p:nvPr>
        </p:nvSpPr>
        <p:spPr>
          <a:xfrm>
            <a:off x="0" y="1851025"/>
            <a:ext cx="5146675" cy="2151063"/>
          </a:xfrm>
        </p:spPr>
        <p:txBody>
          <a:bodyPr>
            <a:spAutoFit/>
          </a:bodyPr>
          <a:lstStyle/>
          <a:p>
            <a:pPr marL="287338" lvl="1" indent="-173038">
              <a:spcAft>
                <a:spcPts val="600"/>
              </a:spcAft>
              <a:buFont typeface="Arial" charset="0"/>
              <a:buChar char="•"/>
            </a:pPr>
            <a:r>
              <a:rPr lang="en-GB" sz="1400" b="1" smtClean="0">
                <a:solidFill>
                  <a:schemeClr val="bg1"/>
                </a:solidFill>
              </a:rPr>
              <a:t>77% of CEOs</a:t>
            </a:r>
            <a:r>
              <a:rPr lang="en-GB" sz="1400" smtClean="0">
                <a:solidFill>
                  <a:schemeClr val="bg1"/>
                </a:solidFill>
              </a:rPr>
              <a:t> say they do not have real-time information to make key business decisions</a:t>
            </a:r>
          </a:p>
          <a:p>
            <a:pPr marL="287338" lvl="1" indent="-173038">
              <a:spcAft>
                <a:spcPts val="600"/>
              </a:spcAft>
              <a:buFont typeface="Arial" charset="0"/>
              <a:buChar char="•"/>
            </a:pPr>
            <a:r>
              <a:rPr lang="en-GB" sz="1400" b="1" smtClean="0">
                <a:solidFill>
                  <a:schemeClr val="bg1"/>
                </a:solidFill>
              </a:rPr>
              <a:t>1 in 3 business leaders</a:t>
            </a:r>
            <a:r>
              <a:rPr lang="en-GB" sz="1400" smtClean="0">
                <a:solidFill>
                  <a:schemeClr val="bg1"/>
                </a:solidFill>
              </a:rPr>
              <a:t> frequently make business decisions based on information they don’t have, or don’t trust</a:t>
            </a:r>
          </a:p>
          <a:p>
            <a:pPr marL="287338" lvl="1" indent="-173038">
              <a:spcAft>
                <a:spcPts val="600"/>
              </a:spcAft>
              <a:buFont typeface="Arial" charset="0"/>
              <a:buChar char="•"/>
            </a:pPr>
            <a:r>
              <a:rPr lang="en-GB" sz="1400" b="1" smtClean="0">
                <a:solidFill>
                  <a:schemeClr val="bg1"/>
                </a:solidFill>
              </a:rPr>
              <a:t>1 in 2 business leaders</a:t>
            </a:r>
            <a:r>
              <a:rPr lang="en-GB" sz="1400" smtClean="0">
                <a:solidFill>
                  <a:schemeClr val="bg1"/>
                </a:solidFill>
              </a:rPr>
              <a:t> say they don’t have access to the information they need to do their jobs</a:t>
            </a:r>
          </a:p>
          <a:p>
            <a:pPr marL="287338" lvl="1" indent="-173038">
              <a:spcAft>
                <a:spcPts val="600"/>
              </a:spcAft>
              <a:buFont typeface="Arial" charset="0"/>
              <a:buChar char="•"/>
            </a:pPr>
            <a:endParaRPr lang="en-GB" sz="1400" smtClean="0">
              <a:solidFill>
                <a:schemeClr val="bg1"/>
              </a:solidFill>
            </a:endParaRPr>
          </a:p>
        </p:txBody>
      </p:sp>
      <p:sp>
        <p:nvSpPr>
          <p:cNvPr id="44038" name="Rectangle 30"/>
          <p:cNvSpPr>
            <a:spLocks noChangeArrowheads="1"/>
          </p:cNvSpPr>
          <p:nvPr/>
        </p:nvSpPr>
        <p:spPr bwMode="auto">
          <a:xfrm>
            <a:off x="184150" y="1593850"/>
            <a:ext cx="5394325" cy="566738"/>
          </a:xfrm>
          <a:prstGeom prst="rect">
            <a:avLst/>
          </a:prstGeom>
          <a:noFill/>
          <a:ln w="9525">
            <a:noFill/>
            <a:miter lim="800000"/>
            <a:headEnd/>
            <a:tailEnd/>
          </a:ln>
        </p:spPr>
        <p:txBody>
          <a:bodyPr/>
          <a:lstStyle/>
          <a:p>
            <a:pPr indent="3175" eaLnBrk="0" hangingPunct="0">
              <a:spcBef>
                <a:spcPct val="50000"/>
              </a:spcBef>
              <a:spcAft>
                <a:spcPct val="20000"/>
              </a:spcAft>
              <a:buClr>
                <a:srgbClr val="000000"/>
              </a:buClr>
              <a:buFont typeface="Wingdings" pitchFamily="2" charset="2"/>
              <a:buNone/>
            </a:pPr>
            <a:endParaRPr lang="en-US" sz="1600" b="1">
              <a:solidFill>
                <a:srgbClr val="000000"/>
              </a:solidFill>
              <a:latin typeface="Calibri" pitchFamily="34" charset="0"/>
              <a:ea typeface="MS PGothic"/>
              <a:cs typeface="MS PGothic"/>
            </a:endParaRPr>
          </a:p>
        </p:txBody>
      </p:sp>
      <p:sp>
        <p:nvSpPr>
          <p:cNvPr id="44039" name="Line 4"/>
          <p:cNvSpPr>
            <a:spLocks noChangeShapeType="1"/>
          </p:cNvSpPr>
          <p:nvPr/>
        </p:nvSpPr>
        <p:spPr bwMode="auto">
          <a:xfrm flipV="1">
            <a:off x="8869363" y="549275"/>
            <a:ext cx="274637" cy="0"/>
          </a:xfrm>
          <a:prstGeom prst="line">
            <a:avLst/>
          </a:prstGeom>
          <a:noFill/>
          <a:ln w="9525">
            <a:solidFill>
              <a:schemeClr val="tx1"/>
            </a:solidFill>
            <a:round/>
            <a:headEnd/>
            <a:tailEnd/>
          </a:ln>
        </p:spPr>
        <p:txBody>
          <a:bodyPr/>
          <a:lstStyle/>
          <a:p>
            <a:endParaRPr lang="en-US"/>
          </a:p>
        </p:txBody>
      </p:sp>
      <p:sp>
        <p:nvSpPr>
          <p:cNvPr id="44040" name="Text Box 28"/>
          <p:cNvSpPr txBox="1">
            <a:spLocks noChangeArrowheads="1"/>
          </p:cNvSpPr>
          <p:nvPr/>
        </p:nvSpPr>
        <p:spPr bwMode="auto">
          <a:xfrm>
            <a:off x="465138" y="6154738"/>
            <a:ext cx="6332537" cy="201612"/>
          </a:xfrm>
          <a:prstGeom prst="rect">
            <a:avLst/>
          </a:prstGeom>
          <a:noFill/>
          <a:ln w="9525">
            <a:noFill/>
            <a:miter lim="800000"/>
            <a:headEnd/>
            <a:tailEnd/>
          </a:ln>
          <a:effectLst>
            <a:prstShdw prst="shdw17" dist="17961" dir="2700000">
              <a:srgbClr val="485297"/>
            </a:prstShdw>
          </a:effectLst>
        </p:spPr>
        <p:txBody>
          <a:bodyPr>
            <a:spAutoFit/>
          </a:bodyPr>
          <a:lstStyle/>
          <a:p>
            <a:pPr>
              <a:lnSpc>
                <a:spcPct val="90000"/>
              </a:lnSpc>
              <a:spcBef>
                <a:spcPct val="50000"/>
              </a:spcBef>
            </a:pPr>
            <a:r>
              <a:rPr lang="en-US" sz="800">
                <a:solidFill>
                  <a:srgbClr val="000000"/>
                </a:solidFill>
                <a:latin typeface="Arial Narrow" pitchFamily="34" charset="0"/>
                <a:ea typeface="MS PGothic"/>
                <a:cs typeface="MS PGothic"/>
              </a:rPr>
              <a:t>Sources:  IBM 2010 CEO &amp; CFO Studies, IBM 2010 Break Away With Business Analytics and Optimization Study</a:t>
            </a:r>
          </a:p>
        </p:txBody>
      </p:sp>
      <p:grpSp>
        <p:nvGrpSpPr>
          <p:cNvPr id="44041" name="Group 36"/>
          <p:cNvGrpSpPr>
            <a:grpSpLocks/>
          </p:cNvGrpSpPr>
          <p:nvPr/>
        </p:nvGrpSpPr>
        <p:grpSpPr bwMode="auto">
          <a:xfrm>
            <a:off x="1371600" y="3987800"/>
            <a:ext cx="2916238" cy="871538"/>
            <a:chOff x="1703388" y="4462463"/>
            <a:chExt cx="2916185" cy="871537"/>
          </a:xfrm>
        </p:grpSpPr>
        <p:sp>
          <p:nvSpPr>
            <p:cNvPr id="44042" name="Oval 20"/>
            <p:cNvSpPr>
              <a:spLocks noChangeArrowheads="1"/>
            </p:cNvSpPr>
            <p:nvPr/>
          </p:nvSpPr>
          <p:spPr bwMode="auto">
            <a:xfrm>
              <a:off x="2725738" y="4462463"/>
              <a:ext cx="871485" cy="871537"/>
            </a:xfrm>
            <a:prstGeom prst="ellipse">
              <a:avLst/>
            </a:prstGeom>
            <a:noFill/>
            <a:ln w="38100">
              <a:solidFill>
                <a:srgbClr val="00A7A0"/>
              </a:solidFill>
              <a:round/>
              <a:headEnd/>
              <a:tailEnd/>
            </a:ln>
          </p:spPr>
          <p:txBody>
            <a:bodyPr/>
            <a:lstStyle/>
            <a:p>
              <a:pPr>
                <a:lnSpc>
                  <a:spcPct val="90000"/>
                </a:lnSpc>
              </a:pPr>
              <a:endParaRPr lang="en-US" sz="2200">
                <a:solidFill>
                  <a:srgbClr val="0000FF"/>
                </a:solidFill>
                <a:ea typeface="MS PGothic"/>
                <a:cs typeface="MS PGothic"/>
              </a:endParaRPr>
            </a:p>
          </p:txBody>
        </p:sp>
        <p:sp>
          <p:nvSpPr>
            <p:cNvPr id="44043" name="Oval 20"/>
            <p:cNvSpPr>
              <a:spLocks noChangeArrowheads="1"/>
            </p:cNvSpPr>
            <p:nvPr/>
          </p:nvSpPr>
          <p:spPr bwMode="auto">
            <a:xfrm>
              <a:off x="1703388" y="4462463"/>
              <a:ext cx="871485" cy="871537"/>
            </a:xfrm>
            <a:prstGeom prst="ellipse">
              <a:avLst/>
            </a:prstGeom>
            <a:noFill/>
            <a:ln w="38100">
              <a:solidFill>
                <a:srgbClr val="00B0DA"/>
              </a:solidFill>
              <a:round/>
              <a:headEnd/>
              <a:tailEnd/>
            </a:ln>
          </p:spPr>
          <p:txBody>
            <a:bodyPr/>
            <a:lstStyle/>
            <a:p>
              <a:pPr>
                <a:lnSpc>
                  <a:spcPct val="90000"/>
                </a:lnSpc>
              </a:pPr>
              <a:endParaRPr lang="en-US" sz="2200">
                <a:solidFill>
                  <a:srgbClr val="0000FF"/>
                </a:solidFill>
                <a:ea typeface="MS PGothic"/>
                <a:cs typeface="MS PGothic"/>
              </a:endParaRPr>
            </a:p>
          </p:txBody>
        </p:sp>
        <p:sp>
          <p:nvSpPr>
            <p:cNvPr id="44044" name="Oval 20"/>
            <p:cNvSpPr>
              <a:spLocks noChangeArrowheads="1"/>
            </p:cNvSpPr>
            <p:nvPr/>
          </p:nvSpPr>
          <p:spPr bwMode="auto">
            <a:xfrm>
              <a:off x="3748088" y="4462463"/>
              <a:ext cx="871485" cy="871537"/>
            </a:xfrm>
            <a:prstGeom prst="ellipse">
              <a:avLst/>
            </a:prstGeom>
            <a:noFill/>
            <a:ln w="38100">
              <a:solidFill>
                <a:srgbClr val="008A52"/>
              </a:solidFill>
              <a:round/>
              <a:headEnd/>
              <a:tailEnd/>
            </a:ln>
          </p:spPr>
          <p:txBody>
            <a:bodyPr/>
            <a:lstStyle/>
            <a:p>
              <a:pPr>
                <a:lnSpc>
                  <a:spcPct val="90000"/>
                </a:lnSpc>
              </a:pPr>
              <a:endParaRPr lang="en-US" sz="2200">
                <a:solidFill>
                  <a:srgbClr val="0000FF"/>
                </a:solidFill>
                <a:ea typeface="MS PGothic"/>
                <a:cs typeface="MS PGothic"/>
              </a:endParaRPr>
            </a:p>
          </p:txBody>
        </p:sp>
        <p:pic>
          <p:nvPicPr>
            <p:cNvPr id="44045" name="Picture 30"/>
            <p:cNvPicPr>
              <a:picLocks noChangeAspect="1"/>
            </p:cNvPicPr>
            <p:nvPr/>
          </p:nvPicPr>
          <p:blipFill>
            <a:blip r:embed="rId4"/>
            <a:srcRect/>
            <a:stretch>
              <a:fillRect/>
            </a:stretch>
          </p:blipFill>
          <p:spPr bwMode="auto">
            <a:xfrm>
              <a:off x="2952750" y="4654550"/>
              <a:ext cx="419100" cy="469900"/>
            </a:xfrm>
            <a:prstGeom prst="rect">
              <a:avLst/>
            </a:prstGeom>
            <a:noFill/>
            <a:ln w="9525">
              <a:noFill/>
              <a:miter lim="800000"/>
              <a:headEnd/>
              <a:tailEnd/>
            </a:ln>
          </p:spPr>
        </p:pic>
        <p:pic>
          <p:nvPicPr>
            <p:cNvPr id="44046" name="Picture 33"/>
            <p:cNvPicPr>
              <a:picLocks noChangeAspect="1"/>
            </p:cNvPicPr>
            <p:nvPr/>
          </p:nvPicPr>
          <p:blipFill>
            <a:blip r:embed="rId5"/>
            <a:srcRect/>
            <a:stretch>
              <a:fillRect/>
            </a:stretch>
          </p:blipFill>
          <p:spPr bwMode="auto">
            <a:xfrm>
              <a:off x="1911350" y="4654550"/>
              <a:ext cx="469900" cy="469900"/>
            </a:xfrm>
            <a:prstGeom prst="rect">
              <a:avLst/>
            </a:prstGeom>
            <a:noFill/>
            <a:ln w="9525">
              <a:noFill/>
              <a:miter lim="800000"/>
              <a:headEnd/>
              <a:tailEnd/>
            </a:ln>
          </p:spPr>
        </p:pic>
        <p:pic>
          <p:nvPicPr>
            <p:cNvPr id="44047" name="Picture 35"/>
            <p:cNvPicPr>
              <a:picLocks noChangeAspect="1"/>
            </p:cNvPicPr>
            <p:nvPr/>
          </p:nvPicPr>
          <p:blipFill>
            <a:blip r:embed="rId6"/>
            <a:srcRect/>
            <a:stretch>
              <a:fillRect/>
            </a:stretch>
          </p:blipFill>
          <p:spPr bwMode="auto">
            <a:xfrm>
              <a:off x="3987800" y="4641850"/>
              <a:ext cx="406400" cy="4699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7A072A4F-FC2B-4A8E-B97C-10F83F151565}" type="slidenum">
              <a:rPr lang="en-US" sz="800">
                <a:solidFill>
                  <a:srgbClr val="FFFFFF"/>
                </a:solidFill>
                <a:latin typeface="Calibri" pitchFamily="34" charset="0"/>
                <a:ea typeface="MS PGothic"/>
                <a:cs typeface="MS PGothic"/>
              </a:rPr>
              <a:pPr/>
              <a:t>8</a:t>
            </a:fld>
            <a:endParaRPr lang="en-US" sz="800">
              <a:solidFill>
                <a:srgbClr val="FFFFFF"/>
              </a:solidFill>
              <a:latin typeface="Calibri" pitchFamily="34" charset="0"/>
              <a:ea typeface="MS PGothic"/>
              <a:cs typeface="MS PGothic"/>
            </a:endParaRPr>
          </a:p>
        </p:txBody>
      </p:sp>
      <p:sp>
        <p:nvSpPr>
          <p:cNvPr id="46082" name="Rectangle 2"/>
          <p:cNvSpPr>
            <a:spLocks noGrp="1" noChangeArrowheads="1"/>
          </p:cNvSpPr>
          <p:nvPr>
            <p:ph type="title" idx="4294967295"/>
          </p:nvPr>
        </p:nvSpPr>
        <p:spPr/>
        <p:txBody>
          <a:bodyPr/>
          <a:lstStyle/>
          <a:p>
            <a:r>
              <a:rPr lang="en-US" smtClean="0">
                <a:solidFill>
                  <a:schemeClr val="bg1"/>
                </a:solidFill>
              </a:rPr>
              <a:t>Traditional approaches are converging</a:t>
            </a:r>
          </a:p>
        </p:txBody>
      </p:sp>
      <p:sp>
        <p:nvSpPr>
          <p:cNvPr id="46083" name="Teardrop 23"/>
          <p:cNvSpPr>
            <a:spLocks noChangeArrowheads="1"/>
          </p:cNvSpPr>
          <p:nvPr/>
        </p:nvSpPr>
        <p:spPr bwMode="auto">
          <a:xfrm rot="4500000">
            <a:off x="2796382" y="2299494"/>
            <a:ext cx="1468437" cy="1463675"/>
          </a:xfrm>
          <a:custGeom>
            <a:avLst/>
            <a:gdLst>
              <a:gd name="T0" fmla="*/ 2147483647 w 484187"/>
              <a:gd name="T1" fmla="*/ 2147483647 h 482600"/>
              <a:gd name="T2" fmla="*/ 2147483647 w 484187"/>
              <a:gd name="T3" fmla="*/ 2147483647 h 482600"/>
              <a:gd name="T4" fmla="*/ 2147483647 w 484187"/>
              <a:gd name="T5" fmla="*/ 2147483647 h 482600"/>
              <a:gd name="T6" fmla="*/ 2147483647 w 484187"/>
              <a:gd name="T7" fmla="*/ 2147483647 h 482600"/>
              <a:gd name="T8" fmla="*/ 0 w 484187"/>
              <a:gd name="T9" fmla="*/ 2147483647 h 482600"/>
              <a:gd name="T10" fmla="*/ 2147483647 w 484187"/>
              <a:gd name="T11" fmla="*/ 2147483647 h 482600"/>
              <a:gd name="T12" fmla="*/ 2147483647 w 484187"/>
              <a:gd name="T13" fmla="*/ 0 h 482600"/>
              <a:gd name="T14" fmla="*/ 2147483647 w 484187"/>
              <a:gd name="T15" fmla="*/ 0 h 482600"/>
              <a:gd name="T16" fmla="*/ 0 60000 65536"/>
              <a:gd name="T17" fmla="*/ 0 60000 65536"/>
              <a:gd name="T18" fmla="*/ 0 60000 65536"/>
              <a:gd name="T19" fmla="*/ 0 60000 65536"/>
              <a:gd name="T20" fmla="*/ 0 60000 65536"/>
              <a:gd name="T21" fmla="*/ 0 60000 65536"/>
              <a:gd name="T22" fmla="*/ 0 60000 65536"/>
              <a:gd name="T23" fmla="*/ 0 60000 65536"/>
              <a:gd name="T24" fmla="*/ 70908 w 484187"/>
              <a:gd name="T25" fmla="*/ 70675 h 482600"/>
              <a:gd name="T26" fmla="*/ 413279 w 484187"/>
              <a:gd name="T27" fmla="*/ 411925 h 482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4187" h="482600">
                <a:moveTo>
                  <a:pt x="0" y="241300"/>
                </a:moveTo>
                <a:lnTo>
                  <a:pt x="0" y="241300"/>
                </a:lnTo>
                <a:cubicBezTo>
                  <a:pt x="0" y="108033"/>
                  <a:pt x="108389" y="0"/>
                  <a:pt x="242093" y="0"/>
                </a:cubicBezTo>
                <a:cubicBezTo>
                  <a:pt x="322791" y="0"/>
                  <a:pt x="403489" y="0"/>
                  <a:pt x="484187" y="0"/>
                </a:cubicBezTo>
                <a:cubicBezTo>
                  <a:pt x="484187" y="80433"/>
                  <a:pt x="484187" y="160867"/>
                  <a:pt x="484187" y="241300"/>
                </a:cubicBezTo>
                <a:cubicBezTo>
                  <a:pt x="484187" y="374566"/>
                  <a:pt x="375797" y="482599"/>
                  <a:pt x="242093" y="482600"/>
                </a:cubicBezTo>
                <a:cubicBezTo>
                  <a:pt x="108388" y="482600"/>
                  <a:pt x="-1" y="374566"/>
                  <a:pt x="-1" y="241300"/>
                </a:cubicBezTo>
                <a:lnTo>
                  <a:pt x="0" y="241300"/>
                </a:lnTo>
                <a:close/>
              </a:path>
            </a:pathLst>
          </a:custGeom>
          <a:noFill/>
          <a:ln w="25400">
            <a:solidFill>
              <a:srgbClr val="A5A215"/>
            </a:solidFill>
            <a:round/>
            <a:headEnd/>
            <a:tailEnd/>
          </a:ln>
        </p:spPr>
        <p:txBody>
          <a:bodyPr anchor="ctr"/>
          <a:lstStyle/>
          <a:p>
            <a:endParaRPr lang="en-US"/>
          </a:p>
        </p:txBody>
      </p:sp>
      <p:sp>
        <p:nvSpPr>
          <p:cNvPr id="46084" name="Teardrop 23"/>
          <p:cNvSpPr>
            <a:spLocks noChangeArrowheads="1"/>
          </p:cNvSpPr>
          <p:nvPr/>
        </p:nvSpPr>
        <p:spPr bwMode="auto">
          <a:xfrm rot="-9900000">
            <a:off x="4602163" y="2301875"/>
            <a:ext cx="1468437" cy="1463675"/>
          </a:xfrm>
          <a:custGeom>
            <a:avLst/>
            <a:gdLst>
              <a:gd name="T0" fmla="*/ 2147483647 w 484187"/>
              <a:gd name="T1" fmla="*/ 2147483647 h 482600"/>
              <a:gd name="T2" fmla="*/ 2147483647 w 484187"/>
              <a:gd name="T3" fmla="*/ 2147483647 h 482600"/>
              <a:gd name="T4" fmla="*/ 2147483647 w 484187"/>
              <a:gd name="T5" fmla="*/ 2147483647 h 482600"/>
              <a:gd name="T6" fmla="*/ 2147483647 w 484187"/>
              <a:gd name="T7" fmla="*/ 2147483647 h 482600"/>
              <a:gd name="T8" fmla="*/ 0 w 484187"/>
              <a:gd name="T9" fmla="*/ 2147483647 h 482600"/>
              <a:gd name="T10" fmla="*/ 2147483647 w 484187"/>
              <a:gd name="T11" fmla="*/ 2147483647 h 482600"/>
              <a:gd name="T12" fmla="*/ 2147483647 w 484187"/>
              <a:gd name="T13" fmla="*/ 0 h 482600"/>
              <a:gd name="T14" fmla="*/ 2147483647 w 484187"/>
              <a:gd name="T15" fmla="*/ 0 h 482600"/>
              <a:gd name="T16" fmla="*/ 0 60000 65536"/>
              <a:gd name="T17" fmla="*/ 0 60000 65536"/>
              <a:gd name="T18" fmla="*/ 0 60000 65536"/>
              <a:gd name="T19" fmla="*/ 0 60000 65536"/>
              <a:gd name="T20" fmla="*/ 0 60000 65536"/>
              <a:gd name="T21" fmla="*/ 0 60000 65536"/>
              <a:gd name="T22" fmla="*/ 0 60000 65536"/>
              <a:gd name="T23" fmla="*/ 0 60000 65536"/>
              <a:gd name="T24" fmla="*/ 70908 w 484187"/>
              <a:gd name="T25" fmla="*/ 70675 h 482600"/>
              <a:gd name="T26" fmla="*/ 413279 w 484187"/>
              <a:gd name="T27" fmla="*/ 411925 h 482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4187" h="482600">
                <a:moveTo>
                  <a:pt x="0" y="241300"/>
                </a:moveTo>
                <a:lnTo>
                  <a:pt x="0" y="241300"/>
                </a:lnTo>
                <a:cubicBezTo>
                  <a:pt x="0" y="108033"/>
                  <a:pt x="108389" y="0"/>
                  <a:pt x="242093" y="0"/>
                </a:cubicBezTo>
                <a:cubicBezTo>
                  <a:pt x="322791" y="0"/>
                  <a:pt x="403489" y="0"/>
                  <a:pt x="484187" y="0"/>
                </a:cubicBezTo>
                <a:cubicBezTo>
                  <a:pt x="484187" y="80433"/>
                  <a:pt x="484187" y="160867"/>
                  <a:pt x="484187" y="241300"/>
                </a:cubicBezTo>
                <a:cubicBezTo>
                  <a:pt x="484187" y="374566"/>
                  <a:pt x="375797" y="482599"/>
                  <a:pt x="242093" y="482600"/>
                </a:cubicBezTo>
                <a:cubicBezTo>
                  <a:pt x="108388" y="482600"/>
                  <a:pt x="-1" y="374566"/>
                  <a:pt x="-1" y="241300"/>
                </a:cubicBezTo>
                <a:lnTo>
                  <a:pt x="0" y="241300"/>
                </a:lnTo>
                <a:close/>
              </a:path>
            </a:pathLst>
          </a:custGeom>
          <a:noFill/>
          <a:ln w="25400">
            <a:solidFill>
              <a:srgbClr val="DD731C"/>
            </a:solidFill>
            <a:round/>
            <a:headEnd/>
            <a:tailEnd/>
          </a:ln>
        </p:spPr>
        <p:txBody>
          <a:bodyPr anchor="ctr"/>
          <a:lstStyle/>
          <a:p>
            <a:endParaRPr lang="en-US"/>
          </a:p>
        </p:txBody>
      </p:sp>
      <p:sp>
        <p:nvSpPr>
          <p:cNvPr id="46085" name="Teardrop 23"/>
          <p:cNvSpPr>
            <a:spLocks noChangeArrowheads="1"/>
          </p:cNvSpPr>
          <p:nvPr/>
        </p:nvSpPr>
        <p:spPr bwMode="auto">
          <a:xfrm rot="-2670172">
            <a:off x="3684588" y="3856038"/>
            <a:ext cx="1468437" cy="1463675"/>
          </a:xfrm>
          <a:custGeom>
            <a:avLst/>
            <a:gdLst>
              <a:gd name="T0" fmla="*/ 2147483647 w 484187"/>
              <a:gd name="T1" fmla="*/ 2147483647 h 482600"/>
              <a:gd name="T2" fmla="*/ 2147483647 w 484187"/>
              <a:gd name="T3" fmla="*/ 2147483647 h 482600"/>
              <a:gd name="T4" fmla="*/ 2147483647 w 484187"/>
              <a:gd name="T5" fmla="*/ 2147483647 h 482600"/>
              <a:gd name="T6" fmla="*/ 2147483647 w 484187"/>
              <a:gd name="T7" fmla="*/ 2147483647 h 482600"/>
              <a:gd name="T8" fmla="*/ 0 w 484187"/>
              <a:gd name="T9" fmla="*/ 2147483647 h 482600"/>
              <a:gd name="T10" fmla="*/ 2147483647 w 484187"/>
              <a:gd name="T11" fmla="*/ 2147483647 h 482600"/>
              <a:gd name="T12" fmla="*/ 2147483647 w 484187"/>
              <a:gd name="T13" fmla="*/ 0 h 482600"/>
              <a:gd name="T14" fmla="*/ 2147483647 w 484187"/>
              <a:gd name="T15" fmla="*/ 0 h 482600"/>
              <a:gd name="T16" fmla="*/ 0 60000 65536"/>
              <a:gd name="T17" fmla="*/ 0 60000 65536"/>
              <a:gd name="T18" fmla="*/ 0 60000 65536"/>
              <a:gd name="T19" fmla="*/ 0 60000 65536"/>
              <a:gd name="T20" fmla="*/ 0 60000 65536"/>
              <a:gd name="T21" fmla="*/ 0 60000 65536"/>
              <a:gd name="T22" fmla="*/ 0 60000 65536"/>
              <a:gd name="T23" fmla="*/ 0 60000 65536"/>
              <a:gd name="T24" fmla="*/ 70908 w 484187"/>
              <a:gd name="T25" fmla="*/ 70675 h 482600"/>
              <a:gd name="T26" fmla="*/ 413279 w 484187"/>
              <a:gd name="T27" fmla="*/ 411925 h 482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4187" h="482600">
                <a:moveTo>
                  <a:pt x="0" y="241300"/>
                </a:moveTo>
                <a:lnTo>
                  <a:pt x="0" y="241300"/>
                </a:lnTo>
                <a:cubicBezTo>
                  <a:pt x="0" y="108033"/>
                  <a:pt x="108389" y="0"/>
                  <a:pt x="242093" y="0"/>
                </a:cubicBezTo>
                <a:cubicBezTo>
                  <a:pt x="322791" y="0"/>
                  <a:pt x="403489" y="0"/>
                  <a:pt x="484187" y="0"/>
                </a:cubicBezTo>
                <a:cubicBezTo>
                  <a:pt x="484187" y="80433"/>
                  <a:pt x="484187" y="160867"/>
                  <a:pt x="484187" y="241300"/>
                </a:cubicBezTo>
                <a:cubicBezTo>
                  <a:pt x="484187" y="374566"/>
                  <a:pt x="375797" y="482599"/>
                  <a:pt x="242093" y="482600"/>
                </a:cubicBezTo>
                <a:cubicBezTo>
                  <a:pt x="108388" y="482600"/>
                  <a:pt x="-1" y="374566"/>
                  <a:pt x="-1" y="241300"/>
                </a:cubicBezTo>
                <a:lnTo>
                  <a:pt x="0" y="241300"/>
                </a:lnTo>
                <a:close/>
              </a:path>
            </a:pathLst>
          </a:custGeom>
          <a:noFill/>
          <a:ln w="25400">
            <a:solidFill>
              <a:srgbClr val="AB1A86"/>
            </a:solidFill>
            <a:round/>
            <a:headEnd/>
            <a:tailEnd/>
          </a:ln>
        </p:spPr>
        <p:txBody>
          <a:bodyPr anchor="ctr"/>
          <a:lstStyle/>
          <a:p>
            <a:endParaRPr lang="en-US"/>
          </a:p>
        </p:txBody>
      </p:sp>
      <p:sp>
        <p:nvSpPr>
          <p:cNvPr id="601094" name="Rectangle 6"/>
          <p:cNvSpPr>
            <a:spLocks noChangeArrowheads="1"/>
          </p:cNvSpPr>
          <p:nvPr/>
        </p:nvSpPr>
        <p:spPr bwMode="auto">
          <a:xfrm>
            <a:off x="2084388" y="2586038"/>
            <a:ext cx="2917825" cy="587375"/>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a:lnSpc>
                <a:spcPct val="90000"/>
              </a:lnSpc>
              <a:defRPr/>
            </a:pPr>
            <a:r>
              <a:rPr lang="en-US" b="1" dirty="0">
                <a:solidFill>
                  <a:srgbClr val="A5A215"/>
                </a:solidFill>
                <a:latin typeface="Calibri" pitchFamily="34" charset="0"/>
                <a:ea typeface="MS PGothic" pitchFamily="34" charset="-128"/>
              </a:rPr>
              <a:t>Enterprise</a:t>
            </a:r>
          </a:p>
          <a:p>
            <a:pPr algn="ctr">
              <a:lnSpc>
                <a:spcPct val="90000"/>
              </a:lnSpc>
              <a:defRPr/>
            </a:pPr>
            <a:r>
              <a:rPr lang="en-US" b="1" dirty="0">
                <a:solidFill>
                  <a:srgbClr val="A5A215"/>
                </a:solidFill>
                <a:latin typeface="Calibri" pitchFamily="34" charset="0"/>
                <a:ea typeface="MS PGothic" pitchFamily="34" charset="-128"/>
              </a:rPr>
              <a:t>Search</a:t>
            </a:r>
          </a:p>
        </p:txBody>
      </p:sp>
      <p:sp>
        <p:nvSpPr>
          <p:cNvPr id="601095" name="Rectangle 7"/>
          <p:cNvSpPr>
            <a:spLocks noChangeArrowheads="1"/>
          </p:cNvSpPr>
          <p:nvPr/>
        </p:nvSpPr>
        <p:spPr bwMode="auto">
          <a:xfrm>
            <a:off x="4270375" y="2568575"/>
            <a:ext cx="2214563" cy="587375"/>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a:lnSpc>
                <a:spcPct val="90000"/>
              </a:lnSpc>
              <a:defRPr/>
            </a:pPr>
            <a:r>
              <a:rPr lang="en-US" b="1" dirty="0">
                <a:solidFill>
                  <a:srgbClr val="DD731C"/>
                </a:solidFill>
                <a:latin typeface="Calibri" pitchFamily="34" charset="0"/>
                <a:ea typeface="MS PGothic" pitchFamily="34" charset="-128"/>
              </a:rPr>
              <a:t>Business</a:t>
            </a:r>
          </a:p>
          <a:p>
            <a:pPr algn="ctr">
              <a:lnSpc>
                <a:spcPct val="90000"/>
              </a:lnSpc>
              <a:defRPr/>
            </a:pPr>
            <a:r>
              <a:rPr lang="en-US" b="1" dirty="0">
                <a:solidFill>
                  <a:srgbClr val="DD731C"/>
                </a:solidFill>
                <a:latin typeface="Calibri" pitchFamily="34" charset="0"/>
                <a:ea typeface="MS PGothic" pitchFamily="34" charset="-128"/>
              </a:rPr>
              <a:t>Intelligence</a:t>
            </a:r>
          </a:p>
        </p:txBody>
      </p:sp>
      <p:sp>
        <p:nvSpPr>
          <p:cNvPr id="46088" name="Text Box 8"/>
          <p:cNvSpPr txBox="1">
            <a:spLocks noChangeArrowheads="1"/>
          </p:cNvSpPr>
          <p:nvPr/>
        </p:nvSpPr>
        <p:spPr bwMode="auto">
          <a:xfrm>
            <a:off x="815975" y="4164013"/>
            <a:ext cx="2608263" cy="587375"/>
          </a:xfrm>
          <a:prstGeom prst="rect">
            <a:avLst/>
          </a:prstGeom>
          <a:noFill/>
          <a:ln w="9525" algn="ctr">
            <a:noFill/>
            <a:miter lim="800000"/>
            <a:headEnd/>
            <a:tailEnd/>
          </a:ln>
        </p:spPr>
        <p:txBody>
          <a:bodyPr>
            <a:spAutoFit/>
          </a:bodyPr>
          <a:lstStyle/>
          <a:p>
            <a:pPr>
              <a:lnSpc>
                <a:spcPct val="90000"/>
              </a:lnSpc>
            </a:pPr>
            <a:r>
              <a:rPr lang="en-US" b="1">
                <a:solidFill>
                  <a:srgbClr val="AB1A86"/>
                </a:solidFill>
                <a:latin typeface="Calibri" pitchFamily="34" charset="0"/>
                <a:ea typeface="MS PGothic"/>
                <a:cs typeface="MS PGothic"/>
              </a:rPr>
              <a:t>Increasing in business importance</a:t>
            </a:r>
          </a:p>
        </p:txBody>
      </p:sp>
      <p:sp>
        <p:nvSpPr>
          <p:cNvPr id="46089" name="Text Box 9"/>
          <p:cNvSpPr txBox="1">
            <a:spLocks noChangeArrowheads="1"/>
          </p:cNvSpPr>
          <p:nvPr/>
        </p:nvSpPr>
        <p:spPr bwMode="auto">
          <a:xfrm>
            <a:off x="322263" y="1719263"/>
            <a:ext cx="2395537" cy="587375"/>
          </a:xfrm>
          <a:prstGeom prst="rect">
            <a:avLst/>
          </a:prstGeom>
          <a:noFill/>
          <a:ln w="9525" algn="ctr">
            <a:noFill/>
            <a:miter lim="800000"/>
            <a:headEnd/>
            <a:tailEnd/>
          </a:ln>
        </p:spPr>
        <p:txBody>
          <a:bodyPr>
            <a:spAutoFit/>
          </a:bodyPr>
          <a:lstStyle/>
          <a:p>
            <a:pPr>
              <a:lnSpc>
                <a:spcPct val="90000"/>
              </a:lnSpc>
            </a:pPr>
            <a:r>
              <a:rPr lang="en-US" b="1">
                <a:solidFill>
                  <a:srgbClr val="A5A215"/>
                </a:solidFill>
                <a:latin typeface="Calibri" pitchFamily="34" charset="0"/>
                <a:ea typeface="MS PGothic"/>
                <a:cs typeface="MS PGothic"/>
              </a:rPr>
              <a:t>More than keyword search is needed</a:t>
            </a:r>
            <a:r>
              <a:rPr lang="en-US">
                <a:solidFill>
                  <a:srgbClr val="A5A215"/>
                </a:solidFill>
                <a:latin typeface="Calibri" pitchFamily="34" charset="0"/>
                <a:ea typeface="MS PGothic"/>
                <a:cs typeface="MS PGothic"/>
              </a:rPr>
              <a:t> </a:t>
            </a:r>
          </a:p>
        </p:txBody>
      </p:sp>
      <p:sp>
        <p:nvSpPr>
          <p:cNvPr id="46090" name="Text Box 10"/>
          <p:cNvSpPr txBox="1">
            <a:spLocks noChangeArrowheads="1"/>
          </p:cNvSpPr>
          <p:nvPr/>
        </p:nvSpPr>
        <p:spPr bwMode="auto">
          <a:xfrm>
            <a:off x="6154738" y="1719263"/>
            <a:ext cx="2816225" cy="587375"/>
          </a:xfrm>
          <a:prstGeom prst="rect">
            <a:avLst/>
          </a:prstGeom>
          <a:noFill/>
          <a:ln w="9525" algn="ctr">
            <a:noFill/>
            <a:miter lim="800000"/>
            <a:headEnd/>
            <a:tailEnd/>
          </a:ln>
        </p:spPr>
        <p:txBody>
          <a:bodyPr>
            <a:spAutoFit/>
          </a:bodyPr>
          <a:lstStyle/>
          <a:p>
            <a:pPr>
              <a:lnSpc>
                <a:spcPct val="90000"/>
              </a:lnSpc>
            </a:pPr>
            <a:r>
              <a:rPr lang="en-US" b="1">
                <a:solidFill>
                  <a:srgbClr val="DD731C"/>
                </a:solidFill>
                <a:latin typeface="Calibri" pitchFamily="34" charset="0"/>
                <a:ea typeface="MS PGothic"/>
                <a:cs typeface="MS PGothic"/>
              </a:rPr>
              <a:t>Analyzing unstructured content no longer optional</a:t>
            </a:r>
          </a:p>
        </p:txBody>
      </p:sp>
      <p:sp>
        <p:nvSpPr>
          <p:cNvPr id="601099" name="Text Box 11"/>
          <p:cNvSpPr txBox="1">
            <a:spLocks noChangeArrowheads="1"/>
          </p:cNvSpPr>
          <p:nvPr/>
        </p:nvSpPr>
        <p:spPr bwMode="auto">
          <a:xfrm>
            <a:off x="6154738" y="2263775"/>
            <a:ext cx="2733675" cy="1577975"/>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nSpc>
                <a:spcPct val="90000"/>
              </a:lnSpc>
              <a:defRPr/>
            </a:pPr>
            <a:r>
              <a:rPr lang="en-US" sz="1200" i="1" dirty="0">
                <a:solidFill>
                  <a:srgbClr val="FFFFFF"/>
                </a:solidFill>
                <a:latin typeface="Calibri" pitchFamily="34" charset="0"/>
                <a:ea typeface="MS PGothic" pitchFamily="34" charset="-128"/>
              </a:rPr>
              <a:t>“For many business process professionals, access to structured data, even when supported by BI or predictive analytics, lacks sufficient context for customer service, finance, and other areas where communications with customers involves many channels”</a:t>
            </a:r>
          </a:p>
          <a:p>
            <a:pPr>
              <a:lnSpc>
                <a:spcPct val="90000"/>
              </a:lnSpc>
              <a:defRPr/>
            </a:pPr>
            <a:endParaRPr lang="en-US" sz="1200" i="1" dirty="0">
              <a:solidFill>
                <a:srgbClr val="FFFFFF"/>
              </a:solidFill>
              <a:latin typeface="Calibri" pitchFamily="34" charset="0"/>
              <a:ea typeface="MS PGothic" pitchFamily="34" charset="-128"/>
            </a:endParaRPr>
          </a:p>
          <a:p>
            <a:pPr algn="r">
              <a:lnSpc>
                <a:spcPct val="90000"/>
              </a:lnSpc>
              <a:defRPr/>
            </a:pPr>
            <a:r>
              <a:rPr lang="en-US" sz="1200" dirty="0">
                <a:solidFill>
                  <a:srgbClr val="FFFFFF"/>
                </a:solidFill>
                <a:latin typeface="Calibri" pitchFamily="34" charset="0"/>
                <a:ea typeface="MS PGothic" pitchFamily="34" charset="-128"/>
              </a:rPr>
              <a:t>– Craig Le Clair Forrester</a:t>
            </a:r>
          </a:p>
        </p:txBody>
      </p:sp>
      <p:sp>
        <p:nvSpPr>
          <p:cNvPr id="601100" name="Text Box 12"/>
          <p:cNvSpPr txBox="1">
            <a:spLocks noChangeArrowheads="1"/>
          </p:cNvSpPr>
          <p:nvPr/>
        </p:nvSpPr>
        <p:spPr bwMode="auto">
          <a:xfrm>
            <a:off x="322263" y="2263775"/>
            <a:ext cx="2405062" cy="1247775"/>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nSpc>
                <a:spcPct val="90000"/>
              </a:lnSpc>
              <a:defRPr/>
            </a:pPr>
            <a:r>
              <a:rPr lang="en-US" sz="1200" i="1" dirty="0">
                <a:solidFill>
                  <a:srgbClr val="FFFFFF"/>
                </a:solidFill>
                <a:latin typeface="Calibri" pitchFamily="34" charset="0"/>
                <a:ea typeface="MS PGothic" pitchFamily="34" charset="-128"/>
              </a:rPr>
              <a:t>“Making unstructured data searchable is now a presumed primary interface for applications of all kinds, as well as for intranets and content repositories.” </a:t>
            </a:r>
          </a:p>
          <a:p>
            <a:pPr>
              <a:lnSpc>
                <a:spcPct val="90000"/>
              </a:lnSpc>
              <a:defRPr/>
            </a:pPr>
            <a:endParaRPr lang="en-US" sz="1200" i="1" dirty="0">
              <a:solidFill>
                <a:srgbClr val="FFFFFF"/>
              </a:solidFill>
              <a:latin typeface="Calibri" pitchFamily="34" charset="0"/>
              <a:ea typeface="MS PGothic" pitchFamily="34" charset="-128"/>
            </a:endParaRPr>
          </a:p>
          <a:p>
            <a:pPr algn="r">
              <a:lnSpc>
                <a:spcPct val="90000"/>
              </a:lnSpc>
              <a:defRPr/>
            </a:pPr>
            <a:r>
              <a:rPr lang="en-US" sz="1200" dirty="0">
                <a:solidFill>
                  <a:srgbClr val="FFFFFF"/>
                </a:solidFill>
                <a:latin typeface="Calibri" pitchFamily="34" charset="0"/>
                <a:ea typeface="MS PGothic" pitchFamily="34" charset="-128"/>
              </a:rPr>
              <a:t>– Whit Andrews, Rita Knox Gartner</a:t>
            </a:r>
          </a:p>
        </p:txBody>
      </p:sp>
      <p:sp>
        <p:nvSpPr>
          <p:cNvPr id="601101" name="Text Box 13"/>
          <p:cNvSpPr txBox="1">
            <a:spLocks noChangeArrowheads="1"/>
          </p:cNvSpPr>
          <p:nvPr/>
        </p:nvSpPr>
        <p:spPr bwMode="auto">
          <a:xfrm>
            <a:off x="827088" y="4733925"/>
            <a:ext cx="2463800" cy="1082675"/>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nSpc>
                <a:spcPct val="90000"/>
              </a:lnSpc>
              <a:defRPr/>
            </a:pPr>
            <a:r>
              <a:rPr lang="en-US" sz="1200" i="1" dirty="0">
                <a:solidFill>
                  <a:srgbClr val="FFFFFF"/>
                </a:solidFill>
                <a:latin typeface="Calibri" pitchFamily="34" charset="0"/>
                <a:ea typeface="MS PGothic" pitchFamily="34" charset="-128"/>
              </a:rPr>
              <a:t>“Early adopters of [text analytics] are already gaining a competitive advantage. Organizations that fail to do so will be at risk.”</a:t>
            </a:r>
          </a:p>
          <a:p>
            <a:pPr>
              <a:lnSpc>
                <a:spcPct val="90000"/>
              </a:lnSpc>
              <a:defRPr/>
            </a:pPr>
            <a:endParaRPr lang="en-US" sz="1200" i="1" dirty="0">
              <a:solidFill>
                <a:srgbClr val="FFFFFF"/>
              </a:solidFill>
              <a:latin typeface="Calibri" pitchFamily="34" charset="0"/>
              <a:ea typeface="MS PGothic" pitchFamily="34" charset="-128"/>
            </a:endParaRPr>
          </a:p>
          <a:p>
            <a:pPr algn="r">
              <a:lnSpc>
                <a:spcPct val="90000"/>
              </a:lnSpc>
              <a:defRPr/>
            </a:pPr>
            <a:r>
              <a:rPr lang="en-US" sz="1200" dirty="0">
                <a:solidFill>
                  <a:srgbClr val="FFFFFF"/>
                </a:solidFill>
                <a:latin typeface="Calibri" pitchFamily="34" charset="0"/>
                <a:ea typeface="MS PGothic" pitchFamily="34" charset="-128"/>
              </a:rPr>
              <a:t>– Sue Feldman IDC</a:t>
            </a:r>
          </a:p>
        </p:txBody>
      </p:sp>
      <p:sp>
        <p:nvSpPr>
          <p:cNvPr id="46094" name="Text Box 14"/>
          <p:cNvSpPr txBox="1">
            <a:spLocks noChangeArrowheads="1"/>
          </p:cNvSpPr>
          <p:nvPr/>
        </p:nvSpPr>
        <p:spPr bwMode="auto">
          <a:xfrm>
            <a:off x="5789613" y="4164013"/>
            <a:ext cx="2136775" cy="587375"/>
          </a:xfrm>
          <a:prstGeom prst="rect">
            <a:avLst/>
          </a:prstGeom>
          <a:noFill/>
          <a:ln w="9525" algn="ctr">
            <a:noFill/>
            <a:miter lim="800000"/>
            <a:headEnd/>
            <a:tailEnd/>
          </a:ln>
        </p:spPr>
        <p:txBody>
          <a:bodyPr>
            <a:spAutoFit/>
          </a:bodyPr>
          <a:lstStyle/>
          <a:p>
            <a:pPr>
              <a:lnSpc>
                <a:spcPct val="90000"/>
              </a:lnSpc>
            </a:pPr>
            <a:r>
              <a:rPr lang="en-US" b="1">
                <a:solidFill>
                  <a:srgbClr val="00B0DA"/>
                </a:solidFill>
                <a:latin typeface="Calibri" pitchFamily="34" charset="0"/>
                <a:ea typeface="MS PGothic"/>
                <a:cs typeface="MS PGothic"/>
              </a:rPr>
              <a:t>Converging toward content analytics</a:t>
            </a:r>
          </a:p>
        </p:txBody>
      </p:sp>
      <p:sp>
        <p:nvSpPr>
          <p:cNvPr id="601103" name="Text Box 15"/>
          <p:cNvSpPr txBox="1">
            <a:spLocks noChangeArrowheads="1"/>
          </p:cNvSpPr>
          <p:nvPr/>
        </p:nvSpPr>
        <p:spPr bwMode="auto">
          <a:xfrm>
            <a:off x="5821363" y="4733925"/>
            <a:ext cx="2646362" cy="1412875"/>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nSpc>
                <a:spcPct val="90000"/>
              </a:lnSpc>
              <a:defRPr/>
            </a:pPr>
            <a:r>
              <a:rPr lang="en-US" sz="1200" i="1" dirty="0">
                <a:solidFill>
                  <a:srgbClr val="FFFFFF"/>
                </a:solidFill>
                <a:latin typeface="Calibri" pitchFamily="34" charset="0"/>
                <a:ea typeface="MS PGothic" pitchFamily="34" charset="-128"/>
              </a:rPr>
              <a:t>“Every enterprise should understand how content analytics can produce answers to its critical questions; understanding this now will make it possible to exploit these tools as their availability proliferates.”</a:t>
            </a:r>
          </a:p>
          <a:p>
            <a:pPr>
              <a:lnSpc>
                <a:spcPct val="90000"/>
              </a:lnSpc>
              <a:defRPr/>
            </a:pPr>
            <a:endParaRPr lang="en-US" sz="1200" i="1" dirty="0">
              <a:solidFill>
                <a:srgbClr val="FFFFFF"/>
              </a:solidFill>
              <a:latin typeface="Calibri" pitchFamily="34" charset="0"/>
              <a:ea typeface="MS PGothic" pitchFamily="34" charset="-128"/>
            </a:endParaRPr>
          </a:p>
          <a:p>
            <a:pPr algn="r">
              <a:lnSpc>
                <a:spcPct val="90000"/>
              </a:lnSpc>
              <a:defRPr/>
            </a:pPr>
            <a:r>
              <a:rPr lang="en-US" sz="1200" dirty="0">
                <a:solidFill>
                  <a:srgbClr val="FFFFFF"/>
                </a:solidFill>
                <a:latin typeface="Calibri" pitchFamily="34" charset="0"/>
                <a:ea typeface="MS PGothic" pitchFamily="34" charset="-128"/>
              </a:rPr>
              <a:t>– Rita Knox Gartner</a:t>
            </a:r>
          </a:p>
        </p:txBody>
      </p:sp>
      <p:sp>
        <p:nvSpPr>
          <p:cNvPr id="601104" name="Rectangle 16"/>
          <p:cNvSpPr>
            <a:spLocks noChangeArrowheads="1"/>
          </p:cNvSpPr>
          <p:nvPr/>
        </p:nvSpPr>
        <p:spPr bwMode="auto">
          <a:xfrm>
            <a:off x="3219450" y="4425950"/>
            <a:ext cx="2413000" cy="587375"/>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a:lnSpc>
                <a:spcPct val="90000"/>
              </a:lnSpc>
              <a:defRPr/>
            </a:pPr>
            <a:r>
              <a:rPr lang="en-US" b="1" dirty="0">
                <a:solidFill>
                  <a:srgbClr val="AD1A86"/>
                </a:solidFill>
                <a:latin typeface="Calibri" pitchFamily="34" charset="0"/>
                <a:ea typeface="MS PGothic" pitchFamily="34" charset="-128"/>
              </a:rPr>
              <a:t>Text</a:t>
            </a:r>
          </a:p>
          <a:p>
            <a:pPr algn="ctr">
              <a:lnSpc>
                <a:spcPct val="90000"/>
              </a:lnSpc>
              <a:defRPr/>
            </a:pPr>
            <a:r>
              <a:rPr lang="en-US" b="1" dirty="0">
                <a:solidFill>
                  <a:srgbClr val="AD1A86"/>
                </a:solidFill>
                <a:latin typeface="Calibri" pitchFamily="34" charset="0"/>
                <a:ea typeface="MS PGothic" pitchFamily="34" charset="-128"/>
              </a:rPr>
              <a:t>Analytics</a:t>
            </a:r>
          </a:p>
        </p:txBody>
      </p:sp>
      <p:sp>
        <p:nvSpPr>
          <p:cNvPr id="46097" name="Oval 20"/>
          <p:cNvSpPr>
            <a:spLocks noChangeArrowheads="1"/>
          </p:cNvSpPr>
          <p:nvPr/>
        </p:nvSpPr>
        <p:spPr bwMode="auto">
          <a:xfrm>
            <a:off x="3779838" y="3038475"/>
            <a:ext cx="1266825" cy="1266825"/>
          </a:xfrm>
          <a:prstGeom prst="ellipse">
            <a:avLst/>
          </a:prstGeom>
          <a:solidFill>
            <a:schemeClr val="tx1"/>
          </a:solidFill>
          <a:ln w="38100">
            <a:solidFill>
              <a:srgbClr val="00B0DA"/>
            </a:solidFill>
            <a:round/>
            <a:headEnd/>
            <a:tailEnd/>
          </a:ln>
        </p:spPr>
        <p:txBody>
          <a:bodyPr/>
          <a:lstStyle/>
          <a:p>
            <a:pPr>
              <a:lnSpc>
                <a:spcPct val="90000"/>
              </a:lnSpc>
            </a:pPr>
            <a:endParaRPr lang="en-US" sz="2200">
              <a:solidFill>
                <a:srgbClr val="0000FF"/>
              </a:solidFill>
              <a:ea typeface="MS PGothic"/>
              <a:cs typeface="MS PGothic"/>
            </a:endParaRPr>
          </a:p>
        </p:txBody>
      </p:sp>
      <p:sp>
        <p:nvSpPr>
          <p:cNvPr id="601106" name="Rectangle 18"/>
          <p:cNvSpPr>
            <a:spLocks noChangeArrowheads="1"/>
          </p:cNvSpPr>
          <p:nvPr/>
        </p:nvSpPr>
        <p:spPr bwMode="auto">
          <a:xfrm>
            <a:off x="3597275" y="3373438"/>
            <a:ext cx="1668463" cy="587375"/>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a:lnSpc>
                <a:spcPct val="90000"/>
              </a:lnSpc>
              <a:defRPr/>
            </a:pPr>
            <a:r>
              <a:rPr lang="en-US" b="1" dirty="0">
                <a:solidFill>
                  <a:srgbClr val="00B0DA"/>
                </a:solidFill>
                <a:latin typeface="Calibri" pitchFamily="34" charset="0"/>
                <a:ea typeface="MS PGothic" pitchFamily="34" charset="-128"/>
              </a:rPr>
              <a:t>Content Analytics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template_white040909">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emplate_white0409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white04090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white040909 2">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white040909 3">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66FF"/>
        </a:hlink>
        <a:folHlink>
          <a:srgbClr val="66CCF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1_template_white040909">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emplate_white0409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white04090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white040909 2">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white040909 3">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66FF"/>
        </a:hlink>
        <a:folHlink>
          <a:srgbClr val="66CCF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2_template_white040909">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emplate_white0409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white04090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white040909 2">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white040909 3">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66FF"/>
        </a:hlink>
        <a:folHlink>
          <a:srgbClr val="66CCFF"/>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5_template_white040909">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emplate_white0409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white04090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white040909 2">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white040909 3">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66FF"/>
        </a:hlink>
        <a:folHlink>
          <a:srgbClr val="66CCFF"/>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Y regular presentation">
  <a:themeElements>
    <a:clrScheme name="EY dark projection-ready">
      <a:dk1>
        <a:srgbClr val="FFFFFF"/>
      </a:dk1>
      <a:lt1>
        <a:srgbClr val="FFFFFF"/>
      </a:lt1>
      <a:dk2>
        <a:srgbClr val="333333"/>
      </a:dk2>
      <a:lt2>
        <a:srgbClr val="FFD200"/>
      </a:lt2>
      <a:accent1>
        <a:srgbClr val="7F7E82"/>
      </a:accent1>
      <a:accent2>
        <a:srgbClr val="FFD200"/>
      </a:accent2>
      <a:accent3>
        <a:srgbClr val="999999"/>
      </a:accent3>
      <a:accent4>
        <a:srgbClr val="C0C0C0"/>
      </a:accent4>
      <a:accent5>
        <a:srgbClr val="0081AE"/>
      </a:accent5>
      <a:accent6>
        <a:srgbClr val="7FC0D6"/>
      </a:accent6>
      <a:hlink>
        <a:srgbClr val="336699"/>
      </a:hlink>
      <a:folHlink>
        <a:srgbClr val="7030A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1"/>
          </a:solidFill>
        </a:ln>
      </a:spPr>
      <a:bodyPr rtlCol="0" anchor="t" anchorCtr="0"/>
      <a:lstStyle>
        <a:defPP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custClrLst>
    <a:custClr name="EY Special Use Red (Print and PPT)">
      <a:srgbClr val="F04C3E"/>
    </a:custClr>
    <a:custClr name="EY Special Use Blue (Print)">
      <a:srgbClr val="00A3AE"/>
    </a:custClr>
    <a:custClr name="EY Special Use Blue 50% (Print)">
      <a:srgbClr val="7FD1D6"/>
    </a:custClr>
    <a:custClr name="EY Special Use Purple (Print and PPT)">
      <a:srgbClr val="91278F"/>
    </a:custClr>
    <a:custClr name="EY Special Use Purple 50% (Print and PPT)">
      <a:srgbClr val="C893C7"/>
    </a:custClr>
    <a:custClr name="EY Special Use Green (Print and PPT)">
      <a:srgbClr val="2C973E"/>
    </a:custClr>
    <a:custClr name="EY Special Use Green 50% (Print)">
      <a:srgbClr val="95CB89"/>
    </a:custClr>
    <a:custClr name="EY Yellow 50% (Print)">
      <a:srgbClr val="FFF27F"/>
    </a:custClr>
    <a:custClr name="EY Link Blue">
      <a:srgbClr val="336699"/>
    </a:custClr>
    <a:custClr name="EY Special Use Blue (PPT)">
      <a:srgbClr val="0081AE"/>
    </a:custClr>
    <a:custClr name="EY Special Use Blue 50% (PPT)">
      <a:srgbClr val="7FC0D6"/>
    </a:custClr>
    <a:custClr name="EY Special Use Green 50% (PPT)">
      <a:srgbClr val="95CB9E"/>
    </a:custClr>
    <a:custClr name="EY Yellow 50% PPT)">
      <a:srgbClr val="FFE87F"/>
    </a:custClr>
  </a:custClrLst>
</a:theme>
</file>

<file path=ppt/theme/theme3.xml><?xml version="1.0" encoding="utf-8"?>
<a:theme xmlns:a="http://schemas.openxmlformats.org/drawingml/2006/main" name="template_white040909">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emplate_white0409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white04090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white040909 2">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white040909 3">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66FF"/>
        </a:hlink>
        <a:folHlink>
          <a:srgbClr val="66CC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mplate_white040909">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emplate_white0409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white04090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white040909 2">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white040909 3">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66FF"/>
        </a:hlink>
        <a:folHlink>
          <a:srgbClr val="66CC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emplate_white040909">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emplate_white0409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white04090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white040909 2">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white040909 3">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66FF"/>
        </a:hlink>
        <a:folHlink>
          <a:srgbClr val="66CC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template_white040909">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emplate_white0409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white04090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white040909 2">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white040909 3">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66FF"/>
        </a:hlink>
        <a:folHlink>
          <a:srgbClr val="66CCF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template_white040909">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emplate_white0409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white04090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white040909 2">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white040909 3">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66FF"/>
        </a:hlink>
        <a:folHlink>
          <a:srgbClr val="66CCF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template_white040909">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emplate_white0409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white04090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white040909 2">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white040909 3">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66FF"/>
        </a:hlink>
        <a:folHlink>
          <a:srgbClr val="66CCF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template_white040909">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emplate_white0409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white04090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white040909 2">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white040909 3">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66FF"/>
        </a:hlink>
        <a:folHlink>
          <a:srgbClr val="66CC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blank</Template>
  <TotalTime>1982</TotalTime>
  <Words>1972</Words>
  <Application>Microsoft Office PowerPoint</Application>
  <PresentationFormat>On-screen Show (4:3)</PresentationFormat>
  <Paragraphs>314</Paragraphs>
  <Slides>15</Slides>
  <Notes>14</Notes>
  <HiddenSlides>0</HiddenSlides>
  <MMClips>0</MMClips>
  <ScaleCrop>false</ScaleCrop>
  <HeadingPairs>
    <vt:vector size="6" baseType="variant">
      <vt:variant>
        <vt:lpstr>Fonts Used</vt:lpstr>
      </vt:variant>
      <vt:variant>
        <vt:i4>10</vt:i4>
      </vt:variant>
      <vt:variant>
        <vt:lpstr>Design Template</vt:lpstr>
      </vt:variant>
      <vt:variant>
        <vt:i4>13</vt:i4>
      </vt:variant>
      <vt:variant>
        <vt:lpstr>Slide Titles</vt:lpstr>
      </vt:variant>
      <vt:variant>
        <vt:i4>15</vt:i4>
      </vt:variant>
    </vt:vector>
  </HeadingPairs>
  <TitlesOfParts>
    <vt:vector size="38" baseType="lpstr">
      <vt:lpstr>Arial</vt:lpstr>
      <vt:lpstr>Calibri</vt:lpstr>
      <vt:lpstr>ヒラギノ角ゴ Pro W3</vt:lpstr>
      <vt:lpstr>Wingdings</vt:lpstr>
      <vt:lpstr>MS PGothic</vt:lpstr>
      <vt:lpstr>SimSun</vt:lpstr>
      <vt:lpstr>Arial Unicode MS</vt:lpstr>
      <vt:lpstr>Arial Narrow</vt:lpstr>
      <vt:lpstr>Arial Black</vt:lpstr>
      <vt:lpstr>Webdings</vt:lpstr>
      <vt:lpstr>1_Office Theme</vt:lpstr>
      <vt:lpstr>EY regular presentation</vt:lpstr>
      <vt:lpstr>template_white040909</vt:lpstr>
      <vt:lpstr>1_template_white040909</vt:lpstr>
      <vt:lpstr>2_template_white040909</vt:lpstr>
      <vt:lpstr>3_template_white040909</vt:lpstr>
      <vt:lpstr>5_template_white040909</vt:lpstr>
      <vt:lpstr>6_template_white040909</vt:lpstr>
      <vt:lpstr>7_template_white040909</vt:lpstr>
      <vt:lpstr>11_template_white040909</vt:lpstr>
      <vt:lpstr>21_template_white040909</vt:lpstr>
      <vt:lpstr>22_template_white040909</vt:lpstr>
      <vt:lpstr>25_template_white040909</vt:lpstr>
      <vt:lpstr>Longbeach April 11th 2012 Fraud Discussion Banking &amp; Financial Markets</vt:lpstr>
      <vt:lpstr>Today’s topics</vt:lpstr>
      <vt:lpstr>Enterprise Content Management (ECM) - Improving the efficiency of paper based/manual business processes</vt:lpstr>
      <vt:lpstr>Slide 3</vt:lpstr>
      <vt:lpstr>Consolidation and optimisation?</vt:lpstr>
      <vt:lpstr>Slide 5</vt:lpstr>
      <vt:lpstr>Given the time you should be able to find the necessary information, assimilate it, and make a good decision</vt:lpstr>
      <vt:lpstr>To achieve competitive edge  organizations need to be  smarter &amp; faster</vt:lpstr>
      <vt:lpstr>Traditional approaches are converging</vt:lpstr>
      <vt:lpstr>Connecting the dots?</vt:lpstr>
      <vt:lpstr>IBM Content Analytics adds value in the fight against fraud and reputational damage  </vt:lpstr>
      <vt:lpstr>Why shouldn't all important decision making process be managed as a case? </vt:lpstr>
      <vt:lpstr>As powerful analytics tools uncover a bounty of new insight - decision making and investigations are growing in complexity </vt:lpstr>
      <vt:lpstr>What concerns you most?</vt:lpstr>
      <vt:lpstr>We Are Seeing A New Solutions Approach Trend </vt:lpstr>
    </vt:vector>
  </TitlesOfParts>
  <Company>Tower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MBienfang</dc:creator>
  <cp:lastModifiedBy>FileNet User</cp:lastModifiedBy>
  <cp:revision>76</cp:revision>
  <cp:lastPrinted>2012-03-13T14:23:15Z</cp:lastPrinted>
  <dcterms:created xsi:type="dcterms:W3CDTF">2010-01-28T22:01:28Z</dcterms:created>
  <dcterms:modified xsi:type="dcterms:W3CDTF">2012-04-11T17:30:25Z</dcterms:modified>
</cp:coreProperties>
</file>