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commentAuthors.xml" ContentType="application/vnd.openxmlformats-officedocument.presentationml.commentAuthor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358" r:id="rId3"/>
    <p:sldId id="357" r:id="rId4"/>
    <p:sldId id="284" r:id="rId5"/>
    <p:sldId id="355" r:id="rId6"/>
    <p:sldId id="353" r:id="rId7"/>
    <p:sldId id="359" r:id="rId8"/>
  </p:sldIdLst>
  <p:sldSz cx="9144000" cy="6858000" type="screen4x3"/>
  <p:notesSz cx="6858000" cy="9082088"/>
  <p:defaultTextStyle>
    <a:defPPr>
      <a:defRPr lang="en-GB"/>
    </a:defPPr>
    <a:lvl1pPr algn="ctr" defTabSz="457200" rtl="0" fontAlgn="base">
      <a:spcBef>
        <a:spcPts val="1250"/>
      </a:spcBef>
      <a:spcAft>
        <a:spcPct val="0"/>
      </a:spcAft>
      <a:buClr>
        <a:srgbClr val="000000"/>
      </a:buClr>
      <a:buSzPct val="100000"/>
      <a:buFont typeface="Times New Roman" pitchFamily="16" charset="0"/>
      <a:defRPr sz="2000" i="1" kern="1200">
        <a:solidFill>
          <a:schemeClr val="bg1"/>
        </a:solidFill>
        <a:latin typeface="Arial" charset="0"/>
        <a:ea typeface="+mn-ea"/>
        <a:cs typeface="Arial" charset="0"/>
      </a:defRPr>
    </a:lvl1pPr>
    <a:lvl2pPr marL="742950" indent="-285750" algn="ctr" defTabSz="457200" rtl="0" fontAlgn="base">
      <a:spcBef>
        <a:spcPts val="1250"/>
      </a:spcBef>
      <a:spcAft>
        <a:spcPct val="0"/>
      </a:spcAft>
      <a:buClr>
        <a:srgbClr val="000000"/>
      </a:buClr>
      <a:buSzPct val="100000"/>
      <a:buFont typeface="Times New Roman" pitchFamily="16" charset="0"/>
      <a:defRPr sz="2000" i="1" kern="1200">
        <a:solidFill>
          <a:schemeClr val="bg1"/>
        </a:solidFill>
        <a:latin typeface="Arial" charset="0"/>
        <a:ea typeface="+mn-ea"/>
        <a:cs typeface="Arial" charset="0"/>
      </a:defRPr>
    </a:lvl2pPr>
    <a:lvl3pPr marL="1143000" indent="-228600" algn="ctr" defTabSz="457200" rtl="0" fontAlgn="base">
      <a:spcBef>
        <a:spcPts val="1250"/>
      </a:spcBef>
      <a:spcAft>
        <a:spcPct val="0"/>
      </a:spcAft>
      <a:buClr>
        <a:srgbClr val="000000"/>
      </a:buClr>
      <a:buSzPct val="100000"/>
      <a:buFont typeface="Times New Roman" pitchFamily="16" charset="0"/>
      <a:defRPr sz="2000" i="1" kern="1200">
        <a:solidFill>
          <a:schemeClr val="bg1"/>
        </a:solidFill>
        <a:latin typeface="Arial" charset="0"/>
        <a:ea typeface="+mn-ea"/>
        <a:cs typeface="Arial" charset="0"/>
      </a:defRPr>
    </a:lvl3pPr>
    <a:lvl4pPr marL="1600200" indent="-228600" algn="ctr" defTabSz="457200" rtl="0" fontAlgn="base">
      <a:spcBef>
        <a:spcPts val="1250"/>
      </a:spcBef>
      <a:spcAft>
        <a:spcPct val="0"/>
      </a:spcAft>
      <a:buClr>
        <a:srgbClr val="000000"/>
      </a:buClr>
      <a:buSzPct val="100000"/>
      <a:buFont typeface="Times New Roman" pitchFamily="16" charset="0"/>
      <a:defRPr sz="2000" i="1" kern="1200">
        <a:solidFill>
          <a:schemeClr val="bg1"/>
        </a:solidFill>
        <a:latin typeface="Arial" charset="0"/>
        <a:ea typeface="+mn-ea"/>
        <a:cs typeface="Arial" charset="0"/>
      </a:defRPr>
    </a:lvl4pPr>
    <a:lvl5pPr marL="2057400" indent="-228600" algn="ctr" defTabSz="457200" rtl="0" fontAlgn="base">
      <a:spcBef>
        <a:spcPts val="1250"/>
      </a:spcBef>
      <a:spcAft>
        <a:spcPct val="0"/>
      </a:spcAft>
      <a:buClr>
        <a:srgbClr val="000000"/>
      </a:buClr>
      <a:buSzPct val="100000"/>
      <a:buFont typeface="Times New Roman" pitchFamily="16" charset="0"/>
      <a:defRPr sz="2000" i="1" kern="1200">
        <a:solidFill>
          <a:schemeClr val="bg1"/>
        </a:solidFill>
        <a:latin typeface="Arial" charset="0"/>
        <a:ea typeface="+mn-ea"/>
        <a:cs typeface="Arial" charset="0"/>
      </a:defRPr>
    </a:lvl5pPr>
    <a:lvl6pPr marL="2286000" algn="l" defTabSz="914400" rtl="0" eaLnBrk="1" latinLnBrk="0" hangingPunct="1">
      <a:defRPr sz="2000" i="1" kern="1200">
        <a:solidFill>
          <a:schemeClr val="bg1"/>
        </a:solidFill>
        <a:latin typeface="Arial" charset="0"/>
        <a:ea typeface="+mn-ea"/>
        <a:cs typeface="Arial" charset="0"/>
      </a:defRPr>
    </a:lvl6pPr>
    <a:lvl7pPr marL="2743200" algn="l" defTabSz="914400" rtl="0" eaLnBrk="1" latinLnBrk="0" hangingPunct="1">
      <a:defRPr sz="2000" i="1" kern="1200">
        <a:solidFill>
          <a:schemeClr val="bg1"/>
        </a:solidFill>
        <a:latin typeface="Arial" charset="0"/>
        <a:ea typeface="+mn-ea"/>
        <a:cs typeface="Arial" charset="0"/>
      </a:defRPr>
    </a:lvl7pPr>
    <a:lvl8pPr marL="3200400" algn="l" defTabSz="914400" rtl="0" eaLnBrk="1" latinLnBrk="0" hangingPunct="1">
      <a:defRPr sz="2000" i="1" kern="1200">
        <a:solidFill>
          <a:schemeClr val="bg1"/>
        </a:solidFill>
        <a:latin typeface="Arial" charset="0"/>
        <a:ea typeface="+mn-ea"/>
        <a:cs typeface="Arial" charset="0"/>
      </a:defRPr>
    </a:lvl8pPr>
    <a:lvl9pPr marL="3657600" algn="l" defTabSz="914400" rtl="0" eaLnBrk="1" latinLnBrk="0" hangingPunct="1">
      <a:defRPr sz="2000" i="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B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0141" autoAdjust="0"/>
  </p:normalViewPr>
  <p:slideViewPr>
    <p:cSldViewPr>
      <p:cViewPr varScale="1">
        <p:scale>
          <a:sx n="63" d="100"/>
          <a:sy n="63" d="100"/>
        </p:scale>
        <p:origin x="-1290" y="-102"/>
      </p:cViewPr>
      <p:guideLst>
        <p:guide orient="horz" pos="2160"/>
        <p:guide pos="2880"/>
      </p:guideLst>
    </p:cSldViewPr>
  </p:slideViewPr>
  <p:outlineViewPr>
    <p:cViewPr varScale="1">
      <p:scale>
        <a:sx n="170" d="200"/>
        <a:sy n="170" d="200"/>
      </p:scale>
      <p:origin x="0" y="40068"/>
    </p:cViewPr>
  </p:outlineViewPr>
  <p:notesTextViewPr>
    <p:cViewPr>
      <p:scale>
        <a:sx n="100" d="100"/>
        <a:sy n="100" d="100"/>
      </p:scale>
      <p:origin x="0" y="0"/>
    </p:cViewPr>
  </p:notesTextViewPr>
  <p:notesViewPr>
    <p:cSldViewPr>
      <p:cViewPr varScale="1">
        <p:scale>
          <a:sx n="54" d="100"/>
          <a:sy n="54" d="100"/>
        </p:scale>
        <p:origin x="-253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082088"/>
          </a:xfrm>
          <a:prstGeom prst="roundRect">
            <a:avLst>
              <a:gd name="adj" fmla="val 23"/>
            </a:avLst>
          </a:prstGeom>
          <a:solidFill>
            <a:srgbClr val="FFFFFF"/>
          </a:solidFill>
          <a:ln w="9525" cap="flat">
            <a:noFill/>
            <a:round/>
            <a:headEnd/>
            <a:tailEnd/>
          </a:ln>
          <a:effectLst/>
        </p:spPr>
        <p:txBody>
          <a:bodyPr wrap="none" anchor="ctr"/>
          <a:lstStyle/>
          <a:p>
            <a:endParaRPr lang="en-US" dirty="0"/>
          </a:p>
        </p:txBody>
      </p:sp>
      <p:sp>
        <p:nvSpPr>
          <p:cNvPr id="3074" name="Text Box 2"/>
          <p:cNvSpPr txBox="1">
            <a:spLocks noChangeArrowheads="1"/>
          </p:cNvSpPr>
          <p:nvPr/>
        </p:nvSpPr>
        <p:spPr bwMode="auto">
          <a:xfrm>
            <a:off x="0" y="0"/>
            <a:ext cx="2971800" cy="454025"/>
          </a:xfrm>
          <a:prstGeom prst="rect">
            <a:avLst/>
          </a:prstGeom>
          <a:noFill/>
          <a:ln w="9525" cap="flat">
            <a:noFill/>
            <a:round/>
            <a:headEnd/>
            <a:tailEnd/>
          </a:ln>
          <a:effectLst/>
        </p:spPr>
        <p:txBody>
          <a:bodyPr wrap="none" anchor="ctr"/>
          <a:lstStyle/>
          <a:p>
            <a:endParaRPr lang="en-US" dirty="0"/>
          </a:p>
        </p:txBody>
      </p:sp>
      <p:sp>
        <p:nvSpPr>
          <p:cNvPr id="3075" name="Text Box 3"/>
          <p:cNvSpPr txBox="1">
            <a:spLocks noChangeArrowheads="1"/>
          </p:cNvSpPr>
          <p:nvPr/>
        </p:nvSpPr>
        <p:spPr bwMode="auto">
          <a:xfrm>
            <a:off x="3884613" y="0"/>
            <a:ext cx="2971800" cy="454025"/>
          </a:xfrm>
          <a:prstGeom prst="rect">
            <a:avLst/>
          </a:prstGeom>
          <a:noFill/>
          <a:ln w="9525" cap="flat">
            <a:noFill/>
            <a:round/>
            <a:headEnd/>
            <a:tailEnd/>
          </a:ln>
          <a:effectLst/>
        </p:spPr>
        <p:txBody>
          <a:bodyPr wrap="none" anchor="ctr"/>
          <a:lstStyle/>
          <a:p>
            <a:endParaRPr lang="en-US" dirty="0"/>
          </a:p>
        </p:txBody>
      </p:sp>
      <p:sp>
        <p:nvSpPr>
          <p:cNvPr id="3076" name="Rectangle 4"/>
          <p:cNvSpPr>
            <a:spLocks noGrp="1" noRot="1" noChangeAspect="1" noChangeArrowheads="1"/>
          </p:cNvSpPr>
          <p:nvPr>
            <p:ph type="sldImg"/>
          </p:nvPr>
        </p:nvSpPr>
        <p:spPr bwMode="auto">
          <a:xfrm>
            <a:off x="1158875" y="681038"/>
            <a:ext cx="4540250" cy="3405187"/>
          </a:xfrm>
          <a:prstGeom prst="rect">
            <a:avLst/>
          </a:prstGeom>
          <a:noFill/>
          <a:ln w="9360" cap="sq">
            <a:solidFill>
              <a:srgbClr val="000000"/>
            </a:solidFill>
            <a:miter lim="800000"/>
            <a:headEnd/>
            <a:tailEnd/>
          </a:ln>
          <a:effectLst/>
        </p:spPr>
      </p:sp>
      <p:sp>
        <p:nvSpPr>
          <p:cNvPr id="3077" name="Rectangle 5"/>
          <p:cNvSpPr>
            <a:spLocks noGrp="1" noChangeArrowheads="1"/>
          </p:cNvSpPr>
          <p:nvPr>
            <p:ph type="body"/>
          </p:nvPr>
        </p:nvSpPr>
        <p:spPr bwMode="auto">
          <a:xfrm>
            <a:off x="685800" y="4314825"/>
            <a:ext cx="5484813" cy="408622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3078" name="Text Box 6"/>
          <p:cNvSpPr txBox="1">
            <a:spLocks noChangeArrowheads="1"/>
          </p:cNvSpPr>
          <p:nvPr/>
        </p:nvSpPr>
        <p:spPr bwMode="auto">
          <a:xfrm>
            <a:off x="0" y="8628063"/>
            <a:ext cx="2971800" cy="454025"/>
          </a:xfrm>
          <a:prstGeom prst="rect">
            <a:avLst/>
          </a:prstGeom>
          <a:noFill/>
          <a:ln w="9525" cap="flat">
            <a:noFill/>
            <a:round/>
            <a:headEnd/>
            <a:tailEnd/>
          </a:ln>
          <a:effectLst/>
        </p:spPr>
        <p:txBody>
          <a:bodyPr wrap="none" anchor="ctr"/>
          <a:lstStyle/>
          <a:p>
            <a:endParaRPr lang="en-US" dirty="0"/>
          </a:p>
        </p:txBody>
      </p:sp>
      <p:sp>
        <p:nvSpPr>
          <p:cNvPr id="3079" name="Rectangle 7"/>
          <p:cNvSpPr>
            <a:spLocks noGrp="1" noChangeArrowheads="1"/>
          </p:cNvSpPr>
          <p:nvPr>
            <p:ph type="sldNum"/>
          </p:nvPr>
        </p:nvSpPr>
        <p:spPr bwMode="auto">
          <a:xfrm>
            <a:off x="3884613" y="8628063"/>
            <a:ext cx="2970212" cy="452437"/>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49D4325C-CADD-4003-86AF-239EA2ABE7BD}" type="slidenum">
              <a:rPr lang="en-US"/>
              <a:pPr/>
              <a:t>‹#›</a:t>
            </a:fld>
            <a:endParaRPr lang="en-US" dirty="0"/>
          </a:p>
        </p:txBody>
      </p:sp>
    </p:spTree>
    <p:extLst>
      <p:ext uri="{BB962C8B-B14F-4D97-AF65-F5344CB8AC3E}">
        <p14:creationId xmlns:p14="http://schemas.microsoft.com/office/powerpoint/2010/main" xmlns="" val="114927253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DD74AA5-6723-401D-97E1-185D794200ED}" type="slidenum">
              <a:rPr lang="en-US"/>
              <a:pPr/>
              <a:t>1</a:t>
            </a:fld>
            <a:endParaRPr lang="en-US" dirty="0"/>
          </a:p>
        </p:txBody>
      </p:sp>
      <p:sp>
        <p:nvSpPr>
          <p:cNvPr id="16385" name="Text Box 1"/>
          <p:cNvSpPr txBox="1">
            <a:spLocks noChangeArrowheads="1"/>
          </p:cNvSpPr>
          <p:nvPr/>
        </p:nvSpPr>
        <p:spPr bwMode="auto">
          <a:xfrm>
            <a:off x="3884613" y="8628063"/>
            <a:ext cx="2971800" cy="454025"/>
          </a:xfrm>
          <a:prstGeom prst="rect">
            <a:avLst/>
          </a:prstGeom>
          <a:noFill/>
          <a:ln w="9525" cap="flat">
            <a:noFill/>
            <a:round/>
            <a:headEnd/>
            <a:tailEnd/>
          </a:ln>
          <a:effectLst/>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3AE4027-3CC0-41FE-9F8F-FF5431280444}" type="slidenum">
              <a:rPr lang="en-US" sz="1200">
                <a:solidFill>
                  <a:srgbClr val="000000"/>
                </a:solidFill>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US" sz="1200" dirty="0">
              <a:solidFill>
                <a:srgbClr val="000000"/>
              </a:solidFill>
            </a:endParaRPr>
          </a:p>
        </p:txBody>
      </p:sp>
      <p:sp>
        <p:nvSpPr>
          <p:cNvPr id="16386" name="Rectangle 2"/>
          <p:cNvSpPr txBox="1">
            <a:spLocks noGrp="1" noRot="1" noChangeAspect="1" noChangeArrowheads="1"/>
          </p:cNvSpPr>
          <p:nvPr>
            <p:ph type="sldImg"/>
          </p:nvPr>
        </p:nvSpPr>
        <p:spPr bwMode="auto">
          <a:xfrm>
            <a:off x="1158875" y="681038"/>
            <a:ext cx="4541838" cy="3406775"/>
          </a:xfrm>
          <a:prstGeom prst="rect">
            <a:avLst/>
          </a:prstGeom>
          <a:solidFill>
            <a:srgbClr val="FFFFFF"/>
          </a:solidFill>
          <a:ln>
            <a:solidFill>
              <a:srgbClr val="000000"/>
            </a:solidFill>
            <a:miter lim="800000"/>
            <a:headEnd/>
            <a:tailEnd/>
          </a:ln>
        </p:spPr>
      </p:sp>
      <p:sp>
        <p:nvSpPr>
          <p:cNvPr id="16387" name="Text Box 3"/>
          <p:cNvSpPr txBox="1">
            <a:spLocks noGrp="1" noChangeArrowheads="1"/>
          </p:cNvSpPr>
          <p:nvPr>
            <p:ph type="body" idx="1"/>
          </p:nvPr>
        </p:nvSpPr>
        <p:spPr bwMode="auto">
          <a:xfrm>
            <a:off x="685800" y="4314825"/>
            <a:ext cx="5486400" cy="4087813"/>
          </a:xfrm>
          <a:prstGeom prst="rect">
            <a:avLst/>
          </a:prstGeom>
          <a:noFill/>
          <a:ln cap="flat">
            <a:round/>
            <a:headEnd/>
            <a:tailEnd/>
          </a:ln>
        </p:spPr>
        <p:txBody>
          <a:bodyPr/>
          <a:lstStyle/>
          <a:p>
            <a:pPr eaLnBrk="1" hangingPunct="1"/>
            <a:r>
              <a:rPr lang="en-US" dirty="0" smtClean="0"/>
              <a:t>Welcome to the web lecture on the Program Management Portal (PgMP): What’s New in Release</a:t>
            </a:r>
            <a:r>
              <a:rPr lang="en-US" baseline="0" dirty="0" smtClean="0"/>
              <a:t> 16.1</a:t>
            </a:r>
            <a:r>
              <a:rPr lang="en-US" dirty="0" smtClean="0"/>
              <a:t>. This module is intended for existing users of PgMP. If you are new to the tool, </a:t>
            </a:r>
            <a:r>
              <a:rPr lang="en-US" dirty="0" smtClean="0">
                <a:latin typeface="Arial" charset="0"/>
                <a:cs typeface="Arial" charset="0"/>
              </a:rPr>
              <a:t>instead</a:t>
            </a:r>
            <a:r>
              <a:rPr lang="en-US" baseline="0" dirty="0" smtClean="0">
                <a:latin typeface="Arial" charset="0"/>
                <a:cs typeface="Arial" charset="0"/>
              </a:rPr>
              <a:t> of completing this module, please </a:t>
            </a:r>
            <a:r>
              <a:rPr lang="en-US" dirty="0" smtClean="0"/>
              <a:t>proceed to the Overview Basics module of the PgMP Client Education Suite. You can find a link to this suite on slide 3 of this presentation.</a:t>
            </a:r>
          </a:p>
          <a:p>
            <a:pPr eaLnBrk="1" hangingPunct="1"/>
            <a:endParaRPr lang="en-US" dirty="0" smtClean="0"/>
          </a:p>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xmlns="" val="73214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6A466FC-6EBF-459F-80C7-8BB0DFE4B362}" type="slidenum">
              <a:rPr lang="en-US" smtClean="0"/>
              <a:pPr/>
              <a:t>2</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marL="228600" indent="-228600" eaLnBrk="1" hangingPunct="1"/>
            <a:r>
              <a:rPr lang="en-US" dirty="0" smtClean="0"/>
              <a:t>	In this module you will learn about the updates made to PgMP in Release 16.1. With the deployment of this release, users retain their existing functionality but have access to additional capabilities in the tool. Enhancements and fixes have been made to make it easier to use as well as respond to user feedback. Changes have been made</a:t>
            </a:r>
            <a:r>
              <a:rPr lang="en-US" baseline="0" dirty="0" smtClean="0"/>
              <a:t> </a:t>
            </a:r>
            <a:r>
              <a:rPr lang="en-US" dirty="0" smtClean="0"/>
              <a:t>to Attachments, fields, roles, and Proposal Rejection options. We will address each of these changes at a high level in the coming slides. </a:t>
            </a:r>
          </a:p>
          <a:p>
            <a:pPr marL="228600" indent="-228600"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53B136F-963E-4001-AEEA-78FD5EFBF049}" type="slidenum">
              <a:rPr lang="en-US" smtClean="0"/>
              <a:pPr/>
              <a:t>3</a:t>
            </a:fld>
            <a:endParaRPr 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dirty="0" smtClean="0"/>
              <a:t>Pictured here is the overall PgMP Education Suite for the Client. There are six education modules on PgMP. The boxes in the top of the graphic indicate the topics covered and the boxes beneath list the elements within them. The Overview Basics module, denoted by a red asterisk, is recommended for all users of PgMP. The Overview Advanced module is optional and intended for those users who seek additional details on the tool. Request Management, PCRs</a:t>
            </a:r>
            <a:r>
              <a:rPr lang="en-US" baseline="0" dirty="0" smtClean="0"/>
              <a:t> and the Client and Contract Management and the Client modules are available if required by your account or your job role. </a:t>
            </a:r>
            <a:r>
              <a:rPr lang="en-US" dirty="0" smtClean="0"/>
              <a:t>Additionally there is a Catalog and PgMP Dashboard module for accounts and users who utilize these optional functionalities. Users can click in the lower right hand corner of the screen</a:t>
            </a:r>
            <a:r>
              <a:rPr lang="en-US" baseline="0" dirty="0" smtClean="0"/>
              <a:t> to view or download the PgMP Client Education Index to find more information on the contents of each module. </a:t>
            </a:r>
            <a:r>
              <a:rPr lang="en-US" dirty="0" smtClean="0"/>
              <a:t>Click the hyperlink in the upper left hand corner of the screen to go to the PgMP Education Suite located at the end of the PgMP Client User Guide. </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C869855-689E-415D-B1FD-56713FF809E1}" type="slidenum">
              <a:rPr lang="en-US" smtClean="0"/>
              <a:pPr/>
              <a:t>4</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All multi-line fields in PgMP are now self-adjusting to make for a more c</a:t>
            </a:r>
            <a:r>
              <a:rPr lang="en-US" sz="1200" dirty="0" smtClean="0"/>
              <a:t>onsistent look for all large and small text fields</a:t>
            </a:r>
            <a:r>
              <a:rPr lang="en-US" sz="1200" dirty="0" smtClean="0"/>
              <a:t>. Time </a:t>
            </a:r>
            <a:r>
              <a:rPr lang="en-US" sz="1200" dirty="0" smtClean="0"/>
              <a:t>saving changes have been made to attachments in PgMP. U</a:t>
            </a:r>
            <a:r>
              <a:rPr lang="en-US" sz="1200" baseline="0" dirty="0" smtClean="0"/>
              <a:t>sers can now Drag and Drop multiple attachments into a record’s or Organizations’ attachment list. Some information is copied from the file and information entered in for the first attachment is copied for the subsequent attachments. Another convenient change is the ability to Drag and Drop a new version of a draft attachment into PgMP.</a:t>
            </a:r>
            <a:endParaRPr lang="en-US" baseline="0" dirty="0" smtClean="0"/>
          </a:p>
        </p:txBody>
      </p:sp>
    </p:spTree>
    <p:extLst>
      <p:ext uri="{BB962C8B-B14F-4D97-AF65-F5344CB8AC3E}">
        <p14:creationId xmlns:p14="http://schemas.microsoft.com/office/powerpoint/2010/main" xmlns="" val="4094198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C869855-689E-415D-B1FD-56713FF809E1}" type="slidenum">
              <a:rPr lang="en-US" smtClean="0"/>
              <a:pPr/>
              <a:t>5</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5 new roles have been added to PgMP in Release</a:t>
            </a:r>
            <a:r>
              <a:rPr lang="en-US" baseline="0" dirty="0" smtClean="0"/>
              <a:t> 16.1. The first we will cover is </a:t>
            </a:r>
            <a:r>
              <a:rPr lang="en-US" dirty="0" smtClean="0"/>
              <a:t>Requirements Team Lead or</a:t>
            </a:r>
            <a:r>
              <a:rPr lang="en-US" baseline="0" dirty="0" smtClean="0"/>
              <a:t> </a:t>
            </a:r>
            <a:r>
              <a:rPr lang="en-US" dirty="0" smtClean="0"/>
              <a:t>(RTL). </a:t>
            </a:r>
            <a:r>
              <a:rPr lang="en-US" dirty="0" smtClean="0"/>
              <a:t>It</a:t>
            </a:r>
            <a:r>
              <a:rPr lang="en-US" baseline="0" dirty="0" smtClean="0"/>
              <a:t> </a:t>
            </a:r>
            <a:r>
              <a:rPr lang="en-US" baseline="0" dirty="0" smtClean="0"/>
              <a:t>is</a:t>
            </a:r>
            <a:r>
              <a:rPr lang="en-US" dirty="0" smtClean="0"/>
              <a:t> </a:t>
            </a:r>
            <a:r>
              <a:rPr lang="en-US" sz="1200" dirty="0" smtClean="0"/>
              <a:t>a</a:t>
            </a:r>
            <a:r>
              <a:rPr lang="en-US" sz="1200" baseline="0" dirty="0" smtClean="0"/>
              <a:t> n</a:t>
            </a:r>
            <a:r>
              <a:rPr lang="en-US" sz="1200" dirty="0" smtClean="0"/>
              <a:t>ew IBM role for Requirements Definition</a:t>
            </a:r>
            <a:r>
              <a:rPr lang="en-US" sz="1200" baseline="0" dirty="0" smtClean="0"/>
              <a:t> </a:t>
            </a:r>
            <a:r>
              <a:rPr lang="en-US" sz="1200" dirty="0" smtClean="0"/>
              <a:t>PCR and Request record types</a:t>
            </a:r>
            <a:r>
              <a:rPr lang="en-US" sz="1200" dirty="0" smtClean="0"/>
              <a:t>. </a:t>
            </a:r>
            <a:r>
              <a:rPr lang="en-US" dirty="0" smtClean="0"/>
              <a:t>Accounts </a:t>
            </a:r>
            <a:r>
              <a:rPr lang="en-US" dirty="0" smtClean="0"/>
              <a:t>utilizing</a:t>
            </a:r>
            <a:r>
              <a:rPr lang="en-US" baseline="0" dirty="0" smtClean="0"/>
              <a:t> the optional Catalog functionality will find </a:t>
            </a:r>
            <a:r>
              <a:rPr lang="en-US" dirty="0" smtClean="0"/>
              <a:t>4 new client roles have been created for the Catalog Only workflow: Client Catalog Only Requestor,</a:t>
            </a:r>
            <a:r>
              <a:rPr lang="en-US" baseline="0" dirty="0" smtClean="0"/>
              <a:t> </a:t>
            </a:r>
            <a:r>
              <a:rPr lang="en-US" dirty="0" smtClean="0"/>
              <a:t>Client Catalog Only Approver,</a:t>
            </a:r>
            <a:r>
              <a:rPr lang="en-US" baseline="0" dirty="0" smtClean="0"/>
              <a:t> </a:t>
            </a:r>
            <a:r>
              <a:rPr lang="en-US" dirty="0" smtClean="0"/>
              <a:t>Client Catalog Only Focal Point,</a:t>
            </a:r>
            <a:r>
              <a:rPr lang="en-US" baseline="0" dirty="0" smtClean="0"/>
              <a:t> and </a:t>
            </a:r>
            <a:r>
              <a:rPr lang="en-US" dirty="0" smtClean="0"/>
              <a:t>Client Catalog Only Budget Approver. </a:t>
            </a:r>
            <a:r>
              <a:rPr lang="en-US" sz="1200" dirty="0" smtClean="0"/>
              <a:t>All client roles have</a:t>
            </a:r>
            <a:r>
              <a:rPr lang="en-US" sz="1200" baseline="0" dirty="0" smtClean="0"/>
              <a:t> been </a:t>
            </a:r>
            <a:r>
              <a:rPr lang="en-US" sz="1200" dirty="0" smtClean="0"/>
              <a:t>migrated to new roles</a:t>
            </a:r>
            <a:r>
              <a:rPr lang="en-US" sz="1200" baseline="0" dirty="0" smtClean="0"/>
              <a:t> (Client Requestor to </a:t>
            </a:r>
            <a:r>
              <a:rPr lang="en-US" sz="1200" b="0" kern="1200" dirty="0" smtClean="0">
                <a:solidFill>
                  <a:srgbClr val="000000"/>
                </a:solidFill>
                <a:latin typeface="Times New Roman" pitchFamily="16" charset="0"/>
                <a:ea typeface="+mn-ea"/>
                <a:cs typeface="+mn-cs"/>
              </a:rPr>
              <a:t>Client Catalog Only Requestor for example.)</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kern="1200" dirty="0" smtClean="0">
                <a:solidFill>
                  <a:srgbClr val="000000"/>
                </a:solidFill>
                <a:latin typeface="Times New Roman" pitchFamily="16" charset="0"/>
                <a:ea typeface="+mn-ea"/>
                <a:cs typeface="+mn-cs"/>
              </a:rPr>
              <a:t>Additions</a:t>
            </a:r>
            <a:r>
              <a:rPr lang="en-US" sz="1200" b="0" kern="1200" baseline="0" dirty="0" smtClean="0">
                <a:solidFill>
                  <a:srgbClr val="000000"/>
                </a:solidFill>
                <a:latin typeface="Times New Roman" pitchFamily="16" charset="0"/>
                <a:ea typeface="+mn-ea"/>
                <a:cs typeface="+mn-cs"/>
              </a:rPr>
              <a:t> and i</a:t>
            </a:r>
            <a:r>
              <a:rPr lang="en-US" sz="1200" b="0" kern="1200" dirty="0" smtClean="0">
                <a:solidFill>
                  <a:srgbClr val="000000"/>
                </a:solidFill>
                <a:latin typeface="Times New Roman" pitchFamily="16" charset="0"/>
                <a:ea typeface="+mn-ea"/>
                <a:cs typeface="+mn-cs"/>
              </a:rPr>
              <a:t>mprovements</a:t>
            </a:r>
            <a:r>
              <a:rPr lang="en-US" sz="1200" b="0" kern="1200" baseline="0" dirty="0" smtClean="0">
                <a:solidFill>
                  <a:srgbClr val="000000"/>
                </a:solidFill>
                <a:latin typeface="Times New Roman" pitchFamily="16" charset="0"/>
                <a:ea typeface="+mn-ea"/>
                <a:cs typeface="+mn-cs"/>
              </a:rPr>
              <a:t> have been made to some record select lists in PgMP. Addendum (Custom) Pricing has been added to the price type select list. Hold and Withdraw reason codes have been reworded and new choices have been added to better serve our users.</a:t>
            </a:r>
            <a:endParaRPr lang="en-US" b="0" dirty="0" smtClean="0"/>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Tree>
    <p:extLst>
      <p:ext uri="{BB962C8B-B14F-4D97-AF65-F5344CB8AC3E}">
        <p14:creationId xmlns:p14="http://schemas.microsoft.com/office/powerpoint/2010/main" xmlns="" val="409419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C869855-689E-415D-B1FD-56713FF809E1}" type="slidenum">
              <a:rPr lang="en-US" smtClean="0"/>
              <a:pPr/>
              <a:t>6</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Clients now have the ability</a:t>
            </a:r>
            <a:r>
              <a:rPr lang="en-US" baseline="0" dirty="0" smtClean="0"/>
              <a:t> to </a:t>
            </a:r>
            <a:r>
              <a:rPr lang="en-US" dirty="0" smtClean="0"/>
              <a:t>Reject</a:t>
            </a:r>
            <a:r>
              <a:rPr lang="en-US" baseline="0" dirty="0" smtClean="0"/>
              <a:t> a proposal and</a:t>
            </a:r>
            <a:r>
              <a:rPr lang="en-US" dirty="0" smtClean="0"/>
              <a:t> ask for the</a:t>
            </a:r>
            <a:r>
              <a:rPr lang="en-US" baseline="0" dirty="0" smtClean="0"/>
              <a:t> Proposal to be</a:t>
            </a:r>
            <a:r>
              <a:rPr lang="en-US" dirty="0" smtClean="0"/>
              <a:t> reworked or Reject the proposal and close out the RFS.</a:t>
            </a:r>
            <a:r>
              <a:rPr lang="en-US" baseline="0" dirty="0" smtClean="0"/>
              <a:t> If </a:t>
            </a:r>
            <a:r>
              <a:rPr lang="en-US" dirty="0" smtClean="0"/>
              <a:t>clients wish to have the proposal reworked a </a:t>
            </a:r>
            <a:r>
              <a:rPr lang="en-US" dirty="0" smtClean="0"/>
              <a:t>“revised </a:t>
            </a:r>
            <a:r>
              <a:rPr lang="en-US" dirty="0" smtClean="0"/>
              <a:t>proposal requested </a:t>
            </a:r>
            <a:r>
              <a:rPr lang="en-US" dirty="0" smtClean="0"/>
              <a:t>date” must</a:t>
            </a:r>
            <a:r>
              <a:rPr lang="en-US" baseline="0" dirty="0" smtClean="0"/>
              <a:t> </a:t>
            </a:r>
            <a:r>
              <a:rPr lang="en-US" baseline="0" dirty="0" smtClean="0"/>
              <a:t>be entered into the tool.</a:t>
            </a:r>
          </a:p>
          <a:p>
            <a:pPr marL="0" marR="0" lvl="1"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Tree>
    <p:extLst>
      <p:ext uri="{BB962C8B-B14F-4D97-AF65-F5344CB8AC3E}">
        <p14:creationId xmlns:p14="http://schemas.microsoft.com/office/powerpoint/2010/main" xmlns="" val="4094198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6BCB422-1D78-46E9-BA6C-F683638453BD}" type="slidenum">
              <a:rPr lang="en-US" smtClean="0"/>
              <a:pPr/>
              <a:t>7</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Please take advantage of the education and additional resources available to you on PgMP. Complete the appropriate education for your job role and your account if you have not done so already. You</a:t>
            </a:r>
            <a:r>
              <a:rPr lang="en-US" baseline="0" dirty="0" smtClean="0"/>
              <a:t> can r</a:t>
            </a:r>
            <a:r>
              <a:rPr lang="en-US" dirty="0" smtClean="0"/>
              <a:t>eview the PgMP Client User Guide for more information about PgMP including links to additional Client education. The guide has been updated to reflect the changes made in Release 16.1. Additionally your IBM Account Focal Point is an invaluable resource on PgMP, don’t hesitate to contact him or her with questions or to resolve issues. This concludes What’s New in Release</a:t>
            </a:r>
            <a:r>
              <a:rPr lang="en-US" baseline="0" dirty="0" smtClean="0"/>
              <a:t> 16.1</a:t>
            </a:r>
            <a:r>
              <a:rPr lang="en-US" dirty="0" smtClean="0"/>
              <a:t> </a:t>
            </a:r>
            <a:r>
              <a:rPr lang="en-US" dirty="0" smtClean="0">
                <a:latin typeface="Arial" charset="0"/>
                <a:cs typeface="Arial" charset="0"/>
              </a:rPr>
              <a:t>module of the Program Management Portal</a:t>
            </a:r>
            <a:r>
              <a:rPr lang="en-US" dirty="0" smtClean="0"/>
              <a:t>. Thank you for your time and attention.</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custDataLst>
              <p:tags r:id="rId2"/>
            </p:custDataLst>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idx="10"/>
            <p:custDataLst>
              <p:tags r:id="rId3"/>
            </p:custDataLst>
          </p:nvPr>
        </p:nvSpPr>
        <p:spPr/>
        <p:txBody>
          <a:bodyPr/>
          <a:lstStyle>
            <a:lvl1pPr>
              <a:defRPr/>
            </a:lvl1pPr>
          </a:lstStyle>
          <a:p>
            <a:fld id="{30BCA8E0-3E90-4D3E-8B15-8AE821EC603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AE84FC94-CBC8-4A6B-846C-42843DB596D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0113"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362700" cy="6124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BC601D89-B72D-4EA2-94B2-0418ED031E1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6"/>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dirty="0"/>
          </a:p>
        </p:txBody>
      </p:sp>
      <p:sp>
        <p:nvSpPr>
          <p:cNvPr id="5" name="Rectangle 7"/>
          <p:cNvSpPr>
            <a:spLocks noGrp="1" noChangeArrowheads="1"/>
          </p:cNvSpPr>
          <p:nvPr>
            <p:ph type="sldNum" sz="quarter" idx="11"/>
          </p:nvPr>
        </p:nvSpPr>
        <p:spPr>
          <a:ln/>
        </p:spPr>
        <p:txBody>
          <a:bodyPr/>
          <a:lstStyle>
            <a:lvl1pPr>
              <a:defRPr/>
            </a:lvl1pPr>
          </a:lstStyle>
          <a:p>
            <a:pPr>
              <a:defRPr/>
            </a:pPr>
            <a:fld id="{E09DAF03-9FA7-4D60-81D5-B353FF7EC8C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idx="10"/>
          </p:nvPr>
        </p:nvSpPr>
        <p:spPr/>
        <p:txBody>
          <a:bodyPr/>
          <a:lstStyle>
            <a:lvl1pPr>
              <a:defRPr/>
            </a:lvl1pPr>
          </a:lstStyle>
          <a:p>
            <a:fld id="{7C8503FE-FB21-4C13-BA82-342FE5E8EB4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fld id="{6469775B-73C8-4900-BA4D-A36672DC6FF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idx="10"/>
          </p:nvPr>
        </p:nvSpPr>
        <p:spPr/>
        <p:txBody>
          <a:bodyPr/>
          <a:lstStyle>
            <a:lvl1pPr>
              <a:defRPr/>
            </a:lvl1pPr>
          </a:lstStyle>
          <a:p>
            <a:fld id="{0C041B21-FDF0-4205-A4FC-88E17D886A5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idx="10"/>
          </p:nvPr>
        </p:nvSpPr>
        <p:spPr/>
        <p:txBody>
          <a:bodyPr/>
          <a:lstStyle>
            <a:lvl1pPr>
              <a:defRPr/>
            </a:lvl1pPr>
          </a:lstStyle>
          <a:p>
            <a:fld id="{AE718321-E55E-4BF5-A1C6-4CC28E7717B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idx="10"/>
          </p:nvPr>
        </p:nvSpPr>
        <p:spPr/>
        <p:txBody>
          <a:bodyPr/>
          <a:lstStyle>
            <a:lvl1pPr>
              <a:defRPr/>
            </a:lvl1pPr>
          </a:lstStyle>
          <a:p>
            <a:fld id="{A3C80CA6-C32A-4C63-8A85-0F8FE379E82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9E4F5408-70E4-46D6-A6FF-3446FC063AB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fld id="{35AF7DEC-F1CD-4450-8034-3C3F75EB259B}"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fld id="{67A34653-CF98-42A5-9219-7BE4D897C9A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4FE"/>
        </a:solidFill>
        <a:effectLst/>
      </p:bgPr>
    </p:bg>
    <p:spTree>
      <p:nvGrpSpPr>
        <p:cNvPr id="1" name=""/>
        <p:cNvGrpSpPr/>
        <p:nvPr/>
      </p:nvGrpSpPr>
      <p:grpSpPr>
        <a:xfrm>
          <a:off x="0" y="0"/>
          <a:ext cx="0" cy="0"/>
          <a:chOff x="0" y="0"/>
          <a:chExt cx="0" cy="0"/>
        </a:xfrm>
      </p:grpSpPr>
      <p:grpSp>
        <p:nvGrpSpPr>
          <p:cNvPr id="1025" name="Group 1"/>
          <p:cNvGrpSpPr>
            <a:grpSpLocks/>
          </p:cNvGrpSpPr>
          <p:nvPr>
            <p:custDataLst>
              <p:tags r:id="rId14"/>
            </p:custDataLst>
          </p:nvPr>
        </p:nvGrpSpPr>
        <p:grpSpPr bwMode="auto">
          <a:xfrm>
            <a:off x="0" y="0"/>
            <a:ext cx="9142413" cy="1065213"/>
            <a:chOff x="0" y="0"/>
            <a:chExt cx="5759" cy="671"/>
          </a:xfrm>
        </p:grpSpPr>
        <p:sp>
          <p:nvSpPr>
            <p:cNvPr id="1026" name="Rectangle 2"/>
            <p:cNvSpPr>
              <a:spLocks noChangeArrowheads="1"/>
            </p:cNvSpPr>
            <p:nvPr>
              <p:custDataLst>
                <p:tags r:id="rId19"/>
              </p:custDataLst>
            </p:nvPr>
          </p:nvSpPr>
          <p:spPr bwMode="auto">
            <a:xfrm>
              <a:off x="0" y="0"/>
              <a:ext cx="5759" cy="671"/>
            </a:xfrm>
            <a:prstGeom prst="rect">
              <a:avLst/>
            </a:prstGeom>
            <a:gradFill rotWithShape="0">
              <a:gsLst>
                <a:gs pos="0">
                  <a:srgbClr val="333333"/>
                </a:gs>
                <a:gs pos="100000">
                  <a:srgbClr val="000000"/>
                </a:gs>
              </a:gsLst>
              <a:lin ang="5400000" scaled="1"/>
            </a:gradFill>
            <a:ln w="9525" cap="flat">
              <a:noFill/>
              <a:round/>
              <a:headEnd/>
              <a:tailEnd/>
            </a:ln>
            <a:effectLst/>
          </p:spPr>
          <p:txBody>
            <a:bodyPr wrap="none" anchor="ctr"/>
            <a:lstStyle/>
            <a:p>
              <a:endParaRPr lang="en-US" dirty="0"/>
            </a:p>
          </p:txBody>
        </p:sp>
        <p:pic>
          <p:nvPicPr>
            <p:cNvPr id="1027" name="Picture 3"/>
            <p:cNvPicPr>
              <a:picLocks noChangeAspect="1" noChangeArrowheads="1"/>
            </p:cNvPicPr>
            <p:nvPr/>
          </p:nvPicPr>
          <p:blipFill>
            <a:blip r:embed="rId20"/>
            <a:srcRect/>
            <a:stretch>
              <a:fillRect/>
            </a:stretch>
          </p:blipFill>
          <p:spPr bwMode="auto">
            <a:xfrm>
              <a:off x="144" y="240"/>
              <a:ext cx="479" cy="184"/>
            </a:xfrm>
            <a:prstGeom prst="rect">
              <a:avLst/>
            </a:prstGeom>
            <a:noFill/>
            <a:ln w="9525" cap="flat">
              <a:noFill/>
              <a:round/>
              <a:headEnd/>
              <a:tailEnd/>
            </a:ln>
            <a:effectLst/>
          </p:spPr>
        </p:pic>
      </p:grpSp>
      <p:sp>
        <p:nvSpPr>
          <p:cNvPr id="1028" name="Rectangle 4"/>
          <p:cNvSpPr>
            <a:spLocks noGrp="1" noChangeArrowheads="1"/>
          </p:cNvSpPr>
          <p:nvPr>
            <p:ph type="body" idx="1"/>
            <p:custDataLst>
              <p:tags r:id="rId15"/>
            </p:custDataLst>
          </p:nvPr>
        </p:nvSpPr>
        <p:spPr bwMode="auto">
          <a:xfrm>
            <a:off x="457200" y="1600200"/>
            <a:ext cx="8228013" cy="4524375"/>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Text Box 5"/>
          <p:cNvSpPr txBox="1">
            <a:spLocks noChangeArrowheads="1"/>
          </p:cNvSpPr>
          <p:nvPr>
            <p:custDataLst>
              <p:tags r:id="rId16"/>
            </p:custDataLst>
          </p:nvPr>
        </p:nvSpPr>
        <p:spPr bwMode="auto">
          <a:xfrm>
            <a:off x="3124200" y="6245225"/>
            <a:ext cx="2895600" cy="476250"/>
          </a:xfrm>
          <a:prstGeom prst="rect">
            <a:avLst/>
          </a:prstGeom>
          <a:noFill/>
          <a:ln w="9525" cap="flat">
            <a:noFill/>
            <a:round/>
            <a:headEnd/>
            <a:tailEnd/>
          </a:ln>
          <a:effectLst/>
        </p:spPr>
        <p:txBody>
          <a:bodyPr wrap="none" anchor="ctr"/>
          <a:lstStyle/>
          <a:p>
            <a:endParaRPr lang="en-US" dirty="0"/>
          </a:p>
        </p:txBody>
      </p:sp>
      <p:sp>
        <p:nvSpPr>
          <p:cNvPr id="1030" name="Rectangle 6"/>
          <p:cNvSpPr>
            <a:spLocks noGrp="1" noChangeArrowheads="1"/>
          </p:cNvSpPr>
          <p:nvPr>
            <p:ph type="sldNum"/>
            <p:custDataLst>
              <p:tags r:id="rId17"/>
            </p:custDataLst>
          </p:nvPr>
        </p:nvSpPr>
        <p:spPr bwMode="auto">
          <a:xfrm>
            <a:off x="533400" y="6245225"/>
            <a:ext cx="2132013" cy="47466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i="0">
                <a:solidFill>
                  <a:srgbClr val="000000"/>
                </a:solidFill>
              </a:defRPr>
            </a:lvl1pPr>
          </a:lstStyle>
          <a:p>
            <a:fld id="{61B2A85E-C138-4DF6-8C41-8D730907CEED}" type="slidenum">
              <a:rPr lang="en-US"/>
              <a:pPr/>
              <a:t>‹#›</a:t>
            </a:fld>
            <a:endParaRPr lang="en-US" dirty="0"/>
          </a:p>
        </p:txBody>
      </p:sp>
      <p:sp>
        <p:nvSpPr>
          <p:cNvPr id="1031" name="Rectangle 7"/>
          <p:cNvSpPr>
            <a:spLocks noGrp="1" noChangeArrowheads="1"/>
          </p:cNvSpPr>
          <p:nvPr>
            <p:ph type="title"/>
            <p:custDataLst>
              <p:tags r:id="rId18"/>
            </p:custDataLst>
          </p:nvPr>
        </p:nvSpPr>
        <p:spPr bwMode="auto">
          <a:xfrm>
            <a:off x="914400" y="0"/>
            <a:ext cx="8228013" cy="1065213"/>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mj-lt"/>
          <a:ea typeface="+mj-ea"/>
          <a:cs typeface="+mj-cs"/>
        </a:defRPr>
      </a:lvl1pPr>
      <a:lvl2pPr marL="742950" indent="-28575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2pPr>
      <a:lvl3pPr marL="11430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3pPr>
      <a:lvl4pPr marL="16002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4pPr>
      <a:lvl5pPr marL="20574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cs typeface="Arial"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5pPr>
      <a:lvl6pPr marL="25146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57200"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2.jpe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hyperlink" Target="http://public.dhe.ibm.com/services/pgmp/PgMP_R9_Client_Education_Index.xls" TargetMode="Externa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hyperlink" Target="https://w3-connections.ibm.com/wikis/home?lang=en" TargetMode="External"/><Relationship Id="rId5" Type="http://schemas.openxmlformats.org/officeDocument/2006/relationships/tags" Target="../tags/tag21.xml"/><Relationship Id="rId10" Type="http://schemas.openxmlformats.org/officeDocument/2006/relationships/hyperlink" Target="http://public.dhe.ibm.com/services/pgmp/PgMP_Client_Users_Guide.pdf" TargetMode="External"/><Relationship Id="rId4" Type="http://schemas.openxmlformats.org/officeDocument/2006/relationships/tags" Target="../tags/tag20.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pn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6.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hyperlink" Target="http://public.dhe.ibm.com/services/pgmp/PgMP_Client_Users_Guide.pdf" TargetMode="Externa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custDataLst>
              <p:tags r:id="rId1"/>
            </p:custDataLst>
          </p:nvPr>
        </p:nvSpPr>
        <p:spPr bwMode="auto">
          <a:xfrm>
            <a:off x="2743200" y="152400"/>
            <a:ext cx="6400800" cy="609600"/>
          </a:xfrm>
          <a:prstGeom prst="rect">
            <a:avLst/>
          </a:prstGeom>
          <a:noFill/>
          <a:ln w="9525" cap="flat">
            <a:noFill/>
            <a:round/>
            <a:headEnd/>
            <a:tailEnd/>
          </a:ln>
          <a:effectLst/>
        </p:spPr>
        <p:txBody>
          <a:bodyPr/>
          <a:lstStyle/>
          <a:p>
            <a:pPr algn="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dirty="0">
                <a:solidFill>
                  <a:srgbClr val="FFFFFF"/>
                </a:solidFill>
              </a:rPr>
              <a:t>Program Management Practice</a:t>
            </a:r>
          </a:p>
        </p:txBody>
      </p:sp>
      <p:sp>
        <p:nvSpPr>
          <p:cNvPr id="7" name="Title 6"/>
          <p:cNvSpPr>
            <a:spLocks noGrp="1"/>
          </p:cNvSpPr>
          <p:nvPr>
            <p:ph type="ctrTitle"/>
            <p:custDataLst>
              <p:tags r:id="rId2"/>
            </p:custDataLst>
          </p:nvPr>
        </p:nvSpPr>
        <p:spPr>
          <a:xfrm>
            <a:off x="685800" y="2130425"/>
            <a:ext cx="7772400" cy="1470025"/>
          </a:xfrm>
          <a:effectLst/>
        </p:spPr>
        <p:txBody>
          <a:bodyPr/>
          <a:lstStyle/>
          <a:p>
            <a:r>
              <a:rPr lang="en-US" dirty="0" smtClean="0">
                <a:solidFill>
                  <a:srgbClr val="000000"/>
                </a:solidFill>
              </a:rPr>
              <a:t>Program Management Portal (PgMP):</a:t>
            </a:r>
            <a:br>
              <a:rPr lang="en-US" dirty="0" smtClean="0">
                <a:solidFill>
                  <a:srgbClr val="000000"/>
                </a:solidFill>
              </a:rPr>
            </a:br>
            <a:r>
              <a:rPr lang="en-US" dirty="0" smtClean="0">
                <a:solidFill>
                  <a:srgbClr val="000000"/>
                </a:solidFill>
              </a:rPr>
              <a:t>What’s New in Release 16.1</a:t>
            </a:r>
            <a:br>
              <a:rPr lang="en-US" dirty="0" smtClean="0">
                <a:solidFill>
                  <a:srgbClr val="000000"/>
                </a:solidFill>
              </a:rPr>
            </a:br>
            <a:endParaRPr lang="en-US" dirty="0"/>
          </a:p>
        </p:txBody>
      </p:sp>
      <p:pic>
        <p:nvPicPr>
          <p:cNvPr id="4100" name="Picture 4"/>
          <p:cNvPicPr>
            <a:picLocks noChangeAspect="1" noChangeArrowheads="1"/>
          </p:cNvPicPr>
          <p:nvPr>
            <p:custDataLst>
              <p:tags r:id="rId3"/>
            </p:custDataLst>
          </p:nvPr>
        </p:nvPicPr>
        <p:blipFill>
          <a:blip r:embed="rId7"/>
          <a:srcRect/>
          <a:stretch>
            <a:fillRect/>
          </a:stretch>
        </p:blipFill>
        <p:spPr bwMode="auto">
          <a:xfrm>
            <a:off x="1066800" y="3651250"/>
            <a:ext cx="7315200" cy="2292350"/>
          </a:xfrm>
          <a:prstGeom prst="rect">
            <a:avLst/>
          </a:prstGeom>
          <a:noFill/>
          <a:ln w="9525" cap="flat">
            <a:noFill/>
            <a:round/>
            <a:headEnd/>
            <a:tailEnd/>
          </a:ln>
          <a:effectLst/>
        </p:spPr>
      </p:pic>
      <p:sp>
        <p:nvSpPr>
          <p:cNvPr id="4101" name="Rectangle 5"/>
          <p:cNvSpPr>
            <a:spLocks noChangeArrowheads="1"/>
          </p:cNvSpPr>
          <p:nvPr>
            <p:custDataLst>
              <p:tags r:id="rId4"/>
            </p:custDataLst>
          </p:nvPr>
        </p:nvSpPr>
        <p:spPr bwMode="auto">
          <a:xfrm>
            <a:off x="6400800" y="6324600"/>
            <a:ext cx="2667000" cy="228600"/>
          </a:xfrm>
          <a:prstGeom prst="rect">
            <a:avLst/>
          </a:prstGeom>
          <a:noFill/>
          <a:ln w="9525" cap="flat">
            <a:noFill/>
            <a:round/>
            <a:headEnd/>
            <a:tailEnd/>
          </a:ln>
          <a:effectLst/>
        </p:spPr>
        <p:txBody>
          <a:bodyPr lIns="92160" tIns="46080" rIns="92160" bIns="46080"/>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900" dirty="0">
                <a:solidFill>
                  <a:srgbClr val="000000"/>
                </a:solidFill>
              </a:rPr>
              <a:t>© </a:t>
            </a:r>
            <a:r>
              <a:rPr lang="en-US" sz="900" dirty="0" smtClean="0">
                <a:solidFill>
                  <a:srgbClr val="000000"/>
                </a:solidFill>
              </a:rPr>
              <a:t>2016 IBM </a:t>
            </a:r>
            <a:r>
              <a:rPr lang="en-US" sz="900" dirty="0">
                <a:solidFill>
                  <a:srgbClr val="000000"/>
                </a:solidFill>
              </a:rPr>
              <a:t>Corporation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custDataLst>
              <p:tags r:id="rId1"/>
            </p:custDataLst>
          </p:nvPr>
        </p:nvSpPr>
        <p:spPr>
          <a:xfrm>
            <a:off x="0" y="0"/>
            <a:ext cx="9144000" cy="1066800"/>
          </a:xfrm>
          <a:effectLst/>
        </p:spPr>
        <p:txBody>
          <a:bodyPr/>
          <a:lstStyle/>
          <a:p>
            <a:pPr eaLnBrk="1" hangingPunct="1"/>
            <a:r>
              <a:rPr lang="en-US" dirty="0" smtClean="0"/>
              <a:t>Learning Objectives</a:t>
            </a:r>
          </a:p>
        </p:txBody>
      </p:sp>
      <p:sp>
        <p:nvSpPr>
          <p:cNvPr id="4099" name="Rectangle 3"/>
          <p:cNvSpPr>
            <a:spLocks noGrp="1" noChangeArrowheads="1"/>
          </p:cNvSpPr>
          <p:nvPr>
            <p:ph type="body" idx="1"/>
            <p:custDataLst>
              <p:tags r:id="rId2"/>
            </p:custDataLst>
          </p:nvPr>
        </p:nvSpPr>
        <p:spPr>
          <a:xfrm>
            <a:off x="304800" y="1261730"/>
            <a:ext cx="8839200" cy="5181600"/>
          </a:xfrm>
          <a:effectLst/>
        </p:spPr>
        <p:txBody>
          <a:bodyPr/>
          <a:lstStyle/>
          <a:p>
            <a:pPr marL="533400" indent="-533400" defTabSz="912813" eaLnBrk="1" hangingPunct="1">
              <a:buFontTx/>
              <a:buNone/>
            </a:pPr>
            <a:r>
              <a:rPr lang="en-US" dirty="0" smtClean="0"/>
              <a:t>     Understand the changes made to PgMP Functionality in 16.1:</a:t>
            </a:r>
          </a:p>
          <a:p>
            <a:pPr marL="533400" indent="-533400" defTabSz="912813" eaLnBrk="1" hangingPunct="1">
              <a:buFontTx/>
              <a:buNone/>
            </a:pPr>
            <a:endParaRPr lang="en-US" dirty="0" smtClean="0"/>
          </a:p>
          <a:p>
            <a:pPr marL="933450" lvl="1" indent="-533400" defTabSz="912813" eaLnBrk="1" hangingPunct="1">
              <a:buFont typeface="+mj-lt"/>
              <a:buAutoNum type="arabicParenR"/>
            </a:pPr>
            <a:r>
              <a:rPr lang="en-US" sz="2000" dirty="0" smtClean="0"/>
              <a:t>Attachments</a:t>
            </a:r>
          </a:p>
          <a:p>
            <a:pPr marL="933450" lvl="1" indent="-533400" defTabSz="912813" eaLnBrk="1" hangingPunct="1">
              <a:buFont typeface="+mj-lt"/>
              <a:buAutoNum type="arabicParenR"/>
            </a:pPr>
            <a:r>
              <a:rPr lang="en-US" sz="2000" dirty="0" smtClean="0"/>
              <a:t>Fields</a:t>
            </a:r>
          </a:p>
          <a:p>
            <a:pPr marL="933450" lvl="1" indent="-533400" defTabSz="912813" eaLnBrk="1" hangingPunct="1">
              <a:buFont typeface="+mj-lt"/>
              <a:buAutoNum type="arabicParenR"/>
            </a:pPr>
            <a:r>
              <a:rPr lang="en-US" sz="2000" dirty="0" smtClean="0"/>
              <a:t>New roles</a:t>
            </a:r>
          </a:p>
          <a:p>
            <a:pPr marL="933450" lvl="1" indent="-533400" defTabSz="912813" eaLnBrk="1" hangingPunct="1">
              <a:buFont typeface="+mj-lt"/>
              <a:buAutoNum type="arabicParenR"/>
            </a:pPr>
            <a:r>
              <a:rPr lang="en-US" sz="2000" dirty="0" smtClean="0"/>
              <a:t>Proposal Rejection options</a:t>
            </a:r>
          </a:p>
          <a:p>
            <a:pPr marL="933450" lvl="1" indent="-533400" defTabSz="912813" eaLnBrk="1" hangingPunct="1">
              <a:buFont typeface="+mj-lt"/>
              <a:buAutoNum type="arabicParenR"/>
            </a:pPr>
            <a:endParaRPr lang="en-US" sz="2000" dirty="0" smtClean="0"/>
          </a:p>
          <a:p>
            <a:pPr marL="533400" indent="-533400" defTabSz="912813" eaLnBrk="1" hangingPunct="1">
              <a:buNone/>
            </a:pPr>
            <a:endParaRPr lang="en-US" sz="2400" dirty="0" smtClean="0"/>
          </a:p>
        </p:txBody>
      </p:sp>
      <p:pic>
        <p:nvPicPr>
          <p:cNvPr id="2" name="Picture 2"/>
          <p:cNvPicPr>
            <a:picLocks noChangeAspect="1" noChangeArrowheads="1"/>
          </p:cNvPicPr>
          <p:nvPr/>
        </p:nvPicPr>
        <p:blipFill>
          <a:blip r:embed="rId6"/>
          <a:srcRect/>
          <a:stretch>
            <a:fillRect/>
          </a:stretch>
        </p:blipFill>
        <p:spPr bwMode="auto">
          <a:xfrm>
            <a:off x="7045837" y="4818317"/>
            <a:ext cx="1584960" cy="1584960"/>
          </a:xfrm>
          <a:prstGeom prst="rect">
            <a:avLst/>
          </a:prstGeom>
          <a:noFill/>
        </p:spPr>
      </p:pic>
      <p:sp>
        <p:nvSpPr>
          <p:cNvPr id="6" name="Slide Number Placeholder 1"/>
          <p:cNvSpPr>
            <a:spLocks noGrp="1"/>
          </p:cNvSpPr>
          <p:nvPr>
            <p:ph type="sldNum" idx="10"/>
            <p:custDataLst>
              <p:tags r:id="rId3"/>
            </p:custDataLst>
          </p:nvPr>
        </p:nvSpPr>
        <p:spPr>
          <a:xfrm>
            <a:off x="228601" y="6172200"/>
            <a:ext cx="609600" cy="474663"/>
          </a:xfrm>
          <a:effectLst/>
        </p:spPr>
        <p:txBody>
          <a:bodyPr/>
          <a:lstStyle/>
          <a:p>
            <a:fld id="{7C8503FE-FB21-4C13-BA82-342FE5E8EB4E}" type="slidenum">
              <a:rPr lang="en-US" sz="900" smtClean="0"/>
              <a:pPr/>
              <a:t>2</a:t>
            </a:fld>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custDataLst>
              <p:tags r:id="rId1"/>
            </p:custDataLst>
          </p:nvPr>
        </p:nvSpPr>
        <p:spPr>
          <a:xfrm>
            <a:off x="0" y="0"/>
            <a:ext cx="9144000" cy="1066800"/>
          </a:xfrm>
          <a:effectLst/>
        </p:spPr>
        <p:txBody>
          <a:bodyPr/>
          <a:lstStyle/>
          <a:p>
            <a:pPr eaLnBrk="1" hangingPunct="1"/>
            <a:r>
              <a:rPr lang="en-US" dirty="0" smtClean="0"/>
              <a:t>PgMP Client Education Suite</a:t>
            </a:r>
          </a:p>
        </p:txBody>
      </p:sp>
      <p:sp>
        <p:nvSpPr>
          <p:cNvPr id="5123" name="Text Box 3"/>
          <p:cNvSpPr txBox="1">
            <a:spLocks noChangeArrowheads="1"/>
          </p:cNvSpPr>
          <p:nvPr>
            <p:custDataLst>
              <p:tags r:id="rId2"/>
            </p:custDataLst>
          </p:nvPr>
        </p:nvSpPr>
        <p:spPr bwMode="auto">
          <a:xfrm>
            <a:off x="-299480" y="1371600"/>
            <a:ext cx="2743200" cy="246063"/>
          </a:xfrm>
          <a:prstGeom prst="rect">
            <a:avLst/>
          </a:prstGeom>
          <a:noFill/>
          <a:ln w="9525">
            <a:noFill/>
            <a:round/>
            <a:headEnd/>
            <a:tailEnd/>
          </a:ln>
          <a:effectLst/>
        </p:spPr>
        <p:txBody>
          <a:bodyPr lIns="90000" tIns="46800" rIns="90000" bIns="46800">
            <a:spAutoFit/>
          </a:bodyPr>
          <a:lstStyle/>
          <a:p>
            <a:pPr>
              <a:spcBef>
                <a:spcPts val="625"/>
              </a:spcBef>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dirty="0">
                <a:solidFill>
                  <a:srgbClr val="3333CC"/>
                </a:solidFill>
                <a:effectLst/>
                <a:hlinkClick r:id="rId10"/>
              </a:rPr>
              <a:t>PgMP Education Suite Link</a:t>
            </a:r>
            <a:endParaRPr lang="en-US" sz="1000" dirty="0">
              <a:solidFill>
                <a:srgbClr val="3333CC"/>
              </a:solidFill>
              <a:effectLst/>
              <a:hlinkClick r:id="rId11"/>
            </a:endParaRPr>
          </a:p>
        </p:txBody>
      </p:sp>
      <p:grpSp>
        <p:nvGrpSpPr>
          <p:cNvPr id="2" name="Group 15" descr="The graphic is a flow chart for the PgMP Client Education Suite. There are six modules: Overview Basics, Overview Advanced (Optional), Request Mgmt, PCRs and the Client, Contract Mgmt and the Client, PgMP Catalog and PgMP Dashboard. Overview Basics is the recommended education module. Overview Basics, Request Mgmt, PCRs and the Client, and Contract Mgmt and the Client are in the main education suite. Overview Basics has the following boxes beneath it: Portal Basics, Record Basics, Workflows, and Support. Overview Advanced (Optional) has the following boxes beneath it: Record Types, Tabs in a Record, and Tasks in the Portal. Request Mgmt, PCRs and the Client has the following boxes beneath it: Request Mgmt and PCR Overview, Client and IBM Roles and Request Mgmt and PCR Workflows. Contract Management and the Client has the following boxes beneath it: Contract Mgmt Overview, Client and IBM Roles and Contract Mgmt Workflows. Please refer to the speaker notes for more information."/>
          <p:cNvGrpSpPr/>
          <p:nvPr>
            <p:custDataLst>
              <p:tags r:id="rId3"/>
            </p:custDataLst>
          </p:nvPr>
        </p:nvGrpSpPr>
        <p:grpSpPr>
          <a:xfrm>
            <a:off x="1447800" y="1882346"/>
            <a:ext cx="6372225" cy="3903821"/>
            <a:chOff x="1447800" y="1981200"/>
            <a:chExt cx="6372225" cy="3903821"/>
          </a:xfrm>
        </p:grpSpPr>
        <p:pic>
          <p:nvPicPr>
            <p:cNvPr id="5134" name="Picture 14" descr="The graphic is a flow chart for the PgMP Client Education Suite. There are six modules: Overview Basics, Overview Advanced (Optional), Request Mgmt, PCRs and the Client, Contract Mgmt and the Client, PgMP Catalog and PgMP Dashboard. Overview Basics has a red asterisk next to it. Overview Basics, Request Mgmt, PCRs and the Client, and Contract Mgmt and the Client have a box made of blue dashes around them. Overview Basics has the following boxes beneath it: Portal Basics, Record Basics, Workflows, and Support. Overview Advanced  (Optional) has the following boxes beneath it: Record Types, Tabs in a Record, Tasks in the Portal.Request Mgmt, PCRs and the Client has the following boxes beneath it: Request Mgmt and PCR Overview, Client and IBM Roles and Request Mgmt and PCR Workflows. Contract Management and the Client has the following boxes beneath it: Contract Mgmt Overview, Client and IBM Roles and Contract Mgmt Workflows. Please refer to the speaker notes for more information."/>
            <p:cNvPicPr>
              <a:picLocks noChangeAspect="1" noChangeArrowheads="1"/>
            </p:cNvPicPr>
            <p:nvPr/>
          </p:nvPicPr>
          <p:blipFill>
            <a:blip r:embed="rId12"/>
            <a:srcRect/>
            <a:stretch>
              <a:fillRect/>
            </a:stretch>
          </p:blipFill>
          <p:spPr bwMode="auto">
            <a:xfrm>
              <a:off x="1447800" y="1981200"/>
              <a:ext cx="6372225" cy="3476625"/>
            </a:xfrm>
            <a:prstGeom prst="rect">
              <a:avLst/>
            </a:prstGeom>
            <a:noFill/>
            <a:ln w="6350" cap="flat" cmpd="sng" algn="ctr">
              <a:solidFill>
                <a:prstClr val="black"/>
              </a:solidFill>
              <a:prstDash val="solid"/>
              <a:miter lim="800000"/>
              <a:headEnd/>
              <a:tailEnd/>
            </a:ln>
            <a:effectLst/>
          </p:spPr>
        </p:pic>
        <p:grpSp>
          <p:nvGrpSpPr>
            <p:cNvPr id="3" name="Group 20"/>
            <p:cNvGrpSpPr/>
            <p:nvPr/>
          </p:nvGrpSpPr>
          <p:grpSpPr>
            <a:xfrm>
              <a:off x="1447800" y="5638800"/>
              <a:ext cx="2133600" cy="246221"/>
              <a:chOff x="1447800" y="5764212"/>
              <a:chExt cx="2133600" cy="246221"/>
            </a:xfrm>
          </p:grpSpPr>
          <p:sp>
            <p:nvSpPr>
              <p:cNvPr id="5128" name="TextBox 11"/>
              <p:cNvSpPr txBox="1">
                <a:spLocks noChangeArrowheads="1"/>
              </p:cNvSpPr>
              <p:nvPr/>
            </p:nvSpPr>
            <p:spPr bwMode="auto">
              <a:xfrm>
                <a:off x="1447800" y="5764212"/>
                <a:ext cx="2133600" cy="246221"/>
              </a:xfrm>
              <a:prstGeom prst="rect">
                <a:avLst/>
              </a:prstGeom>
              <a:noFill/>
              <a:ln w="25400">
                <a:solidFill>
                  <a:prstClr val="black"/>
                </a:solidFill>
                <a:miter lim="800000"/>
                <a:headEnd/>
                <a:tailEnd/>
              </a:ln>
              <a:effectLst/>
            </p:spPr>
            <p:txBody>
              <a:bodyPr>
                <a:spAutoFit/>
              </a:bodyPr>
              <a:lstStyle/>
              <a:p>
                <a:pPr>
                  <a:buFontTx/>
                  <a:buNone/>
                </a:pPr>
                <a:r>
                  <a:rPr lang="en-US" sz="1000" b="1" dirty="0">
                    <a:solidFill>
                      <a:schemeClr val="tx1"/>
                    </a:solidFill>
                    <a:effectLst/>
                  </a:rPr>
                  <a:t>          Main Education </a:t>
                </a:r>
                <a:r>
                  <a:rPr lang="en-US" sz="1000" b="1" dirty="0" smtClean="0">
                    <a:solidFill>
                      <a:schemeClr val="tx1"/>
                    </a:solidFill>
                    <a:effectLst/>
                  </a:rPr>
                  <a:t>Suite</a:t>
                </a:r>
                <a:endParaRPr lang="en-US" sz="1000" b="1" dirty="0">
                  <a:solidFill>
                    <a:schemeClr val="tx1"/>
                  </a:solidFill>
                  <a:effectLst/>
                </a:endParaRPr>
              </a:p>
            </p:txBody>
          </p:sp>
          <p:cxnSp>
            <p:nvCxnSpPr>
              <p:cNvPr id="19" name="Straight Connector 18"/>
              <p:cNvCxnSpPr/>
              <p:nvPr/>
            </p:nvCxnSpPr>
            <p:spPr bwMode="auto">
              <a:xfrm>
                <a:off x="1543050" y="5867400"/>
                <a:ext cx="228600" cy="1587"/>
              </a:xfrm>
              <a:prstGeom prst="line">
                <a:avLst/>
              </a:prstGeom>
              <a:solidFill>
                <a:schemeClr val="accent1"/>
              </a:solidFill>
              <a:ln w="38100" cap="flat" cmpd="sng" algn="ctr">
                <a:solidFill>
                  <a:prstClr val="black"/>
                </a:solidFill>
                <a:prstDash val="sysDash"/>
                <a:round/>
                <a:headEnd type="none" w="med" len="med"/>
                <a:tailEnd type="none" w="med" len="med"/>
              </a:ln>
              <a:effectLst/>
            </p:spPr>
          </p:cxnSp>
        </p:grpSp>
      </p:grpSp>
      <p:sp>
        <p:nvSpPr>
          <p:cNvPr id="14" name="TextBox 13"/>
          <p:cNvSpPr txBox="1"/>
          <p:nvPr>
            <p:custDataLst>
              <p:tags r:id="rId4"/>
            </p:custDataLst>
          </p:nvPr>
        </p:nvSpPr>
        <p:spPr>
          <a:xfrm>
            <a:off x="6937745" y="6166883"/>
            <a:ext cx="2206255" cy="246221"/>
          </a:xfrm>
          <a:prstGeom prst="rect">
            <a:avLst/>
          </a:prstGeom>
          <a:noFill/>
          <a:effectLst/>
        </p:spPr>
        <p:txBody>
          <a:bodyPr wrap="square" rtlCol="0">
            <a:spAutoFit/>
          </a:bodyPr>
          <a:lstStyle/>
          <a:p>
            <a:pPr>
              <a:spcBef>
                <a:spcPts val="625"/>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000" dirty="0">
                <a:solidFill>
                  <a:srgbClr val="3333CC"/>
                </a:solidFill>
                <a:effectLst/>
                <a:hlinkClick r:id="rId13"/>
              </a:rPr>
              <a:t>PgMP Client Education Index</a:t>
            </a:r>
            <a:endParaRPr lang="en-US" sz="1000" dirty="0">
              <a:solidFill>
                <a:srgbClr val="3333CC"/>
              </a:solidFill>
              <a:effectLst/>
              <a:hlinkClick r:id="rId10"/>
            </a:endParaRPr>
          </a:p>
        </p:txBody>
      </p:sp>
      <p:sp>
        <p:nvSpPr>
          <p:cNvPr id="17" name="Rectangle 10"/>
          <p:cNvSpPr>
            <a:spLocks noChangeArrowheads="1"/>
          </p:cNvSpPr>
          <p:nvPr/>
        </p:nvSpPr>
        <p:spPr bwMode="auto">
          <a:xfrm>
            <a:off x="2001774" y="2346960"/>
            <a:ext cx="4133850" cy="577850"/>
          </a:xfrm>
          <a:prstGeom prst="rect">
            <a:avLst/>
          </a:prstGeom>
          <a:noFill/>
          <a:ln w="38100" algn="ctr">
            <a:solidFill>
              <a:srgbClr val="0070C0"/>
            </a:solidFill>
            <a:prstDash val="sysDash"/>
            <a:round/>
            <a:headEnd/>
            <a:tailEnd/>
          </a:ln>
        </p:spPr>
        <p:txBody>
          <a:bodyPr/>
          <a:lstStyle/>
          <a:p>
            <a:pPr>
              <a:defRPr/>
            </a:pPr>
            <a:endParaRPr lang="en-US" dirty="0"/>
          </a:p>
        </p:txBody>
      </p:sp>
      <p:sp>
        <p:nvSpPr>
          <p:cNvPr id="15" name="Text Box 5"/>
          <p:cNvSpPr txBox="1">
            <a:spLocks noChangeArrowheads="1"/>
          </p:cNvSpPr>
          <p:nvPr>
            <p:custDataLst>
              <p:tags r:id="rId5"/>
            </p:custDataLst>
          </p:nvPr>
        </p:nvSpPr>
        <p:spPr bwMode="auto">
          <a:xfrm>
            <a:off x="2514600" y="2481262"/>
            <a:ext cx="320675" cy="338138"/>
          </a:xfrm>
          <a:prstGeom prst="rect">
            <a:avLst/>
          </a:prstGeom>
          <a:noFill/>
          <a:ln w="6350" algn="ctr">
            <a:noFill/>
            <a:miter lim="800000"/>
            <a:headEnd/>
            <a:tailEnd/>
          </a:ln>
          <a:effectLst/>
        </p:spPr>
        <p:txBody>
          <a:bodyPr>
            <a:spAutoFit/>
          </a:bodyPr>
          <a:lstStyle/>
          <a:p>
            <a:pPr>
              <a:buFontTx/>
              <a:buNone/>
              <a:defRPr/>
            </a:pPr>
            <a:r>
              <a:rPr lang="en-US" b="1" dirty="0">
                <a:solidFill>
                  <a:srgbClr val="FF3300"/>
                </a:solidFill>
              </a:rPr>
              <a:t>*</a:t>
            </a:r>
          </a:p>
        </p:txBody>
      </p:sp>
      <p:sp>
        <p:nvSpPr>
          <p:cNvPr id="5127" name="Text Box 6"/>
          <p:cNvSpPr txBox="1">
            <a:spLocks noChangeArrowheads="1"/>
          </p:cNvSpPr>
          <p:nvPr>
            <p:custDataLst>
              <p:tags r:id="rId6"/>
            </p:custDataLst>
          </p:nvPr>
        </p:nvSpPr>
        <p:spPr bwMode="auto">
          <a:xfrm>
            <a:off x="4923798" y="5120322"/>
            <a:ext cx="3200400" cy="274638"/>
          </a:xfrm>
          <a:prstGeom prst="rect">
            <a:avLst/>
          </a:prstGeom>
          <a:noFill/>
          <a:ln w="6350" algn="ctr">
            <a:noFill/>
            <a:miter lim="800000"/>
            <a:headEnd/>
            <a:tailEnd/>
          </a:ln>
          <a:effectLst/>
        </p:spPr>
        <p:txBody>
          <a:bodyPr>
            <a:spAutoFit/>
          </a:bodyPr>
          <a:lstStyle/>
          <a:p>
            <a:pPr>
              <a:buFontTx/>
              <a:buNone/>
            </a:pPr>
            <a:r>
              <a:rPr lang="en-US" sz="1200" b="1" dirty="0">
                <a:solidFill>
                  <a:srgbClr val="FF3300"/>
                </a:solidFill>
                <a:effectLst/>
              </a:rPr>
              <a:t>* </a:t>
            </a:r>
            <a:r>
              <a:rPr lang="en-US" sz="1200" b="1" dirty="0" smtClean="0">
                <a:solidFill>
                  <a:srgbClr val="FF3300"/>
                </a:solidFill>
                <a:effectLst/>
              </a:rPr>
              <a:t>Recommended Education </a:t>
            </a:r>
            <a:r>
              <a:rPr lang="en-US" sz="1200" b="1" dirty="0">
                <a:solidFill>
                  <a:srgbClr val="FF3300"/>
                </a:solidFill>
                <a:effectLst/>
              </a:rPr>
              <a:t>Module</a:t>
            </a:r>
          </a:p>
        </p:txBody>
      </p:sp>
      <p:sp>
        <p:nvSpPr>
          <p:cNvPr id="18" name="Slide Number Placeholder 1"/>
          <p:cNvSpPr>
            <a:spLocks noGrp="1"/>
          </p:cNvSpPr>
          <p:nvPr>
            <p:ph type="sldNum" idx="10"/>
            <p:custDataLst>
              <p:tags r:id="rId7"/>
            </p:custDataLst>
          </p:nvPr>
        </p:nvSpPr>
        <p:spPr>
          <a:xfrm>
            <a:off x="304800" y="6383337"/>
            <a:ext cx="609600" cy="474663"/>
          </a:xfrm>
          <a:effectLst/>
        </p:spPr>
        <p:txBody>
          <a:bodyPr/>
          <a:lstStyle/>
          <a:p>
            <a:fld id="{7C8503FE-FB21-4C13-BA82-342FE5E8EB4E}" type="slidenum">
              <a:rPr lang="en-US" sz="900" smtClean="0">
                <a:solidFill>
                  <a:schemeClr val="tx1"/>
                </a:solidFill>
              </a:rPr>
              <a:pPr/>
              <a:t>3</a:t>
            </a:fld>
            <a:endParaRPr lang="en-US" sz="9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0" y="0"/>
            <a:ext cx="9144000" cy="1066800"/>
          </a:xfrm>
          <a:effectLst/>
        </p:spPr>
        <p:txBody>
          <a:bodyPr/>
          <a:lstStyle/>
          <a:p>
            <a:pPr eaLnBrk="1" hangingPunct="1"/>
            <a:r>
              <a:rPr lang="en-US" dirty="0" smtClean="0"/>
              <a:t>Changes to Fields and Attachments</a:t>
            </a:r>
          </a:p>
        </p:txBody>
      </p:sp>
      <p:sp>
        <p:nvSpPr>
          <p:cNvPr id="6147" name="Rectangle 3"/>
          <p:cNvSpPr>
            <a:spLocks noGrp="1" noChangeArrowheads="1"/>
          </p:cNvSpPr>
          <p:nvPr>
            <p:ph type="body" idx="1"/>
            <p:custDataLst>
              <p:tags r:id="rId2"/>
            </p:custDataLst>
          </p:nvPr>
        </p:nvSpPr>
        <p:spPr>
          <a:xfrm>
            <a:off x="285751" y="1066800"/>
            <a:ext cx="7562849" cy="5118811"/>
          </a:xfrm>
          <a:effectLst/>
        </p:spPr>
        <p:txBody>
          <a:bodyPr/>
          <a:lstStyle/>
          <a:p>
            <a:pPr lvl="1" eaLnBrk="1" hangingPunct="1">
              <a:lnSpc>
                <a:spcPct val="90000"/>
              </a:lnSpc>
            </a:pPr>
            <a:endParaRPr lang="en-US" sz="2000" dirty="0" smtClean="0"/>
          </a:p>
          <a:p>
            <a:pPr eaLnBrk="1" hangingPunct="1">
              <a:lnSpc>
                <a:spcPct val="90000"/>
              </a:lnSpc>
              <a:buFont typeface="Arial" pitchFamily="34" charset="0"/>
              <a:buChar char="•"/>
            </a:pPr>
            <a:r>
              <a:rPr lang="en-US" sz="2400" dirty="0" smtClean="0"/>
              <a:t>Changes to Fields</a:t>
            </a:r>
          </a:p>
          <a:p>
            <a:pPr lvl="1" eaLnBrk="1" hangingPunct="1">
              <a:lnSpc>
                <a:spcPct val="90000"/>
              </a:lnSpc>
              <a:buFont typeface="Arial" pitchFamily="34" charset="0"/>
              <a:buChar char="‒"/>
            </a:pPr>
            <a:r>
              <a:rPr lang="en-US" sz="2000" dirty="0" smtClean="0"/>
              <a:t>Make the height of all multi-line fields self-adjusting</a:t>
            </a:r>
          </a:p>
          <a:p>
            <a:pPr lvl="2" eaLnBrk="1" hangingPunct="1">
              <a:lnSpc>
                <a:spcPct val="90000"/>
              </a:lnSpc>
              <a:buFont typeface="Wingdings" pitchFamily="2" charset="2"/>
              <a:buChar char="§"/>
            </a:pPr>
            <a:r>
              <a:rPr lang="en-US" sz="1600" dirty="0" smtClean="0"/>
              <a:t>Consistent look for all large and small text fields that can contain multiple lines</a:t>
            </a:r>
          </a:p>
          <a:p>
            <a:pPr eaLnBrk="1" hangingPunct="1">
              <a:lnSpc>
                <a:spcPct val="90000"/>
              </a:lnSpc>
              <a:buFont typeface="Arial" pitchFamily="34" charset="0"/>
              <a:buChar char="•"/>
            </a:pPr>
            <a:r>
              <a:rPr lang="en-US" sz="2400" dirty="0" smtClean="0"/>
              <a:t>Upload Multiple Attachments</a:t>
            </a:r>
          </a:p>
          <a:p>
            <a:pPr lvl="1" eaLnBrk="1" hangingPunct="1">
              <a:lnSpc>
                <a:spcPct val="90000"/>
              </a:lnSpc>
              <a:buFont typeface="Arial" pitchFamily="34" charset="0"/>
              <a:buChar char="‒"/>
            </a:pPr>
            <a:r>
              <a:rPr lang="en-US" sz="2000" dirty="0" smtClean="0"/>
              <a:t>Use the Drag and Drop method to add many attachments at once</a:t>
            </a:r>
          </a:p>
          <a:p>
            <a:pPr lvl="1" eaLnBrk="1" hangingPunct="1">
              <a:lnSpc>
                <a:spcPct val="90000"/>
              </a:lnSpc>
              <a:buFont typeface="Arial" pitchFamily="34" charset="0"/>
              <a:buChar char="‒"/>
            </a:pPr>
            <a:r>
              <a:rPr lang="en-US" sz="2000" dirty="0" smtClean="0"/>
              <a:t>Upload via the Attachments list in a record or the Organization Attachments</a:t>
            </a:r>
          </a:p>
          <a:p>
            <a:pPr marL="457200" indent="-457200">
              <a:buFont typeface="Arial" panose="020B0604020202020204" pitchFamily="34" charset="0"/>
              <a:buChar char="•"/>
            </a:pPr>
            <a:r>
              <a:rPr lang="en-US" sz="2400" dirty="0" smtClean="0"/>
              <a:t>Users can use the Drag and Drop method to drop new version attachments</a:t>
            </a:r>
          </a:p>
          <a:p>
            <a:pPr lvl="1" eaLnBrk="1" hangingPunct="1">
              <a:lnSpc>
                <a:spcPct val="90000"/>
              </a:lnSpc>
              <a:buFont typeface="Arial" pitchFamily="34" charset="0"/>
              <a:buChar char="‒"/>
            </a:pPr>
            <a:r>
              <a:rPr lang="en-US" sz="2000" dirty="0" smtClean="0"/>
              <a:t>IBM and Client users can add a single version attachment at a time to Draft attachment records</a:t>
            </a:r>
          </a:p>
          <a:p>
            <a:pPr eaLnBrk="1" hangingPunct="1">
              <a:lnSpc>
                <a:spcPct val="90000"/>
              </a:lnSpc>
              <a:buFont typeface="Arial" pitchFamily="34" charset="0"/>
              <a:buChar char="•"/>
            </a:pPr>
            <a:endParaRPr lang="en-US" dirty="0" smtClean="0"/>
          </a:p>
          <a:p>
            <a:pPr eaLnBrk="1" hangingPunct="1">
              <a:lnSpc>
                <a:spcPct val="90000"/>
              </a:lnSpc>
              <a:buFont typeface="Arial" pitchFamily="34" charset="0"/>
              <a:buChar char="–"/>
            </a:pPr>
            <a:endParaRPr lang="en-US" dirty="0" smtClean="0"/>
          </a:p>
          <a:p>
            <a:pPr lvl="1" eaLnBrk="1" hangingPunct="1">
              <a:lnSpc>
                <a:spcPct val="90000"/>
              </a:lnSpc>
              <a:buFont typeface="Arial" pitchFamily="34" charset="0"/>
              <a:buChar char="•"/>
            </a:pPr>
            <a:endParaRPr lang="en-US" sz="2000" dirty="0" smtClean="0"/>
          </a:p>
          <a:p>
            <a:pPr lvl="1" eaLnBrk="1" hangingPunct="1">
              <a:lnSpc>
                <a:spcPct val="90000"/>
              </a:lnSpc>
            </a:pPr>
            <a:endParaRPr lang="en-US" sz="2000" dirty="0" smtClean="0"/>
          </a:p>
        </p:txBody>
      </p:sp>
      <p:pic>
        <p:nvPicPr>
          <p:cNvPr id="1026" name="Picture 2" descr="The graphic is a screen shot of dropping and dragging attachments into PgMP. It shows a Microsoft Excel icon below the words, &quot;Drop files here to create PgMP attachments.&quot; Please refer to the speaker notes for more information."/>
          <p:cNvPicPr>
            <a:picLocks noChangeAspect="1" noChangeArrowheads="1"/>
          </p:cNvPicPr>
          <p:nvPr/>
        </p:nvPicPr>
        <p:blipFill>
          <a:blip r:embed="rId6"/>
          <a:srcRect/>
          <a:stretch>
            <a:fillRect/>
          </a:stretch>
        </p:blipFill>
        <p:spPr bwMode="auto">
          <a:xfrm>
            <a:off x="6858000" y="5684520"/>
            <a:ext cx="2026920" cy="868680"/>
          </a:xfrm>
          <a:prstGeom prst="rect">
            <a:avLst/>
          </a:prstGeom>
          <a:noFill/>
          <a:ln w="9525">
            <a:solidFill>
              <a:schemeClr val="bg2"/>
            </a:solidFill>
            <a:miter lim="800000"/>
            <a:headEnd/>
            <a:tailEnd/>
          </a:ln>
          <a:effectLst/>
        </p:spPr>
      </p:pic>
      <p:sp>
        <p:nvSpPr>
          <p:cNvPr id="7" name="Slide Number Placeholder 1"/>
          <p:cNvSpPr>
            <a:spLocks noGrp="1"/>
          </p:cNvSpPr>
          <p:nvPr>
            <p:ph type="sldNum" idx="10"/>
            <p:custDataLst>
              <p:tags r:id="rId3"/>
            </p:custDataLst>
          </p:nvPr>
        </p:nvSpPr>
        <p:spPr>
          <a:xfrm>
            <a:off x="228601" y="6172200"/>
            <a:ext cx="609600" cy="474663"/>
          </a:xfrm>
          <a:effectLst/>
        </p:spPr>
        <p:txBody>
          <a:bodyPr/>
          <a:lstStyle/>
          <a:p>
            <a:fld id="{7C8503FE-FB21-4C13-BA82-342FE5E8EB4E}" type="slidenum">
              <a:rPr lang="en-US" sz="900" smtClean="0"/>
              <a:pPr/>
              <a:t>4</a:t>
            </a:fld>
            <a:endParaRPr lang="en-US" sz="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0" y="0"/>
            <a:ext cx="9144000" cy="1066800"/>
          </a:xfrm>
          <a:effectLst/>
        </p:spPr>
        <p:txBody>
          <a:bodyPr/>
          <a:lstStyle/>
          <a:p>
            <a:pPr eaLnBrk="1" hangingPunct="1"/>
            <a:r>
              <a:rPr lang="en-US" dirty="0" smtClean="0"/>
              <a:t>Roles and Record Updates</a:t>
            </a:r>
          </a:p>
        </p:txBody>
      </p:sp>
      <p:sp>
        <p:nvSpPr>
          <p:cNvPr id="6147" name="Rectangle 3"/>
          <p:cNvSpPr>
            <a:spLocks noGrp="1" noChangeArrowheads="1"/>
          </p:cNvSpPr>
          <p:nvPr>
            <p:ph type="body" idx="1"/>
            <p:custDataLst>
              <p:tags r:id="rId2"/>
            </p:custDataLst>
          </p:nvPr>
        </p:nvSpPr>
        <p:spPr>
          <a:xfrm>
            <a:off x="285751" y="1126413"/>
            <a:ext cx="8401049" cy="5118811"/>
          </a:xfrm>
          <a:effectLst/>
        </p:spPr>
        <p:txBody>
          <a:bodyPr/>
          <a:lstStyle/>
          <a:p>
            <a:pPr lvl="1" eaLnBrk="1" hangingPunct="1">
              <a:lnSpc>
                <a:spcPct val="90000"/>
              </a:lnSpc>
            </a:pPr>
            <a:endParaRPr lang="en-US" sz="2000" dirty="0" smtClean="0"/>
          </a:p>
          <a:p>
            <a:pPr marL="400050" eaLnBrk="1" hangingPunct="1">
              <a:lnSpc>
                <a:spcPct val="90000"/>
              </a:lnSpc>
              <a:buFont typeface="Arial" panose="020B0604020202020204" pitchFamily="34" charset="0"/>
              <a:buChar char="•"/>
            </a:pPr>
            <a:r>
              <a:rPr lang="en-US" sz="2400" dirty="0" smtClean="0"/>
              <a:t>New roles</a:t>
            </a:r>
          </a:p>
          <a:p>
            <a:pPr lvl="1" eaLnBrk="1" hangingPunct="1">
              <a:lnSpc>
                <a:spcPct val="90000"/>
              </a:lnSpc>
              <a:buFont typeface="Arial" pitchFamily="34" charset="0"/>
              <a:buChar char="‒"/>
              <a:defRPr/>
            </a:pPr>
            <a:r>
              <a:rPr lang="en-US" sz="2000" dirty="0" smtClean="0"/>
              <a:t>Requirements Team Lead (RTL)</a:t>
            </a:r>
          </a:p>
          <a:p>
            <a:pPr lvl="2" eaLnBrk="1" hangingPunct="1">
              <a:lnSpc>
                <a:spcPct val="90000"/>
              </a:lnSpc>
              <a:buFont typeface="Wingdings" pitchFamily="2" charset="2"/>
              <a:buChar char="§"/>
              <a:defRPr/>
            </a:pPr>
            <a:r>
              <a:rPr lang="en-US" sz="1600" dirty="0" smtClean="0"/>
              <a:t>New IBM role for Requirements Definition in PCR and Request record types</a:t>
            </a:r>
          </a:p>
          <a:p>
            <a:pPr lvl="1" eaLnBrk="1" hangingPunct="1">
              <a:lnSpc>
                <a:spcPct val="90000"/>
              </a:lnSpc>
              <a:buFont typeface="Arial" pitchFamily="34" charset="0"/>
              <a:buChar char="‒"/>
              <a:defRPr/>
            </a:pPr>
            <a:r>
              <a:rPr lang="en-US" sz="2000" dirty="0" smtClean="0"/>
              <a:t>4 new client roles to work in the optional Catalog Only workflow: </a:t>
            </a:r>
          </a:p>
          <a:p>
            <a:pPr lvl="2" eaLnBrk="1" hangingPunct="1">
              <a:lnSpc>
                <a:spcPct val="90000"/>
              </a:lnSpc>
              <a:buFont typeface="Wingdings" pitchFamily="2" charset="2"/>
              <a:buChar char="§"/>
              <a:defRPr/>
            </a:pPr>
            <a:r>
              <a:rPr lang="en-US" sz="1600" dirty="0" smtClean="0"/>
              <a:t>Client Catalog Only Requestor, Client Catalog Only Approver, Client Catalog Only Focal Point, Client Catalog Only Budget Approver</a:t>
            </a:r>
          </a:p>
          <a:p>
            <a:pPr lvl="2" eaLnBrk="1" hangingPunct="1">
              <a:lnSpc>
                <a:spcPct val="90000"/>
              </a:lnSpc>
              <a:buFont typeface="Wingdings" pitchFamily="2" charset="2"/>
              <a:buChar char="§"/>
              <a:defRPr/>
            </a:pPr>
            <a:r>
              <a:rPr lang="en-US" sz="1600" dirty="0" smtClean="0"/>
              <a:t>All client roles have been migrated to new roles </a:t>
            </a:r>
          </a:p>
          <a:p>
            <a:pPr marL="400050" lvl="1" indent="-342900" eaLnBrk="1" hangingPunct="1">
              <a:lnSpc>
                <a:spcPct val="90000"/>
              </a:lnSpc>
              <a:spcBef>
                <a:spcPts val="700"/>
              </a:spcBef>
              <a:buFont typeface="Arial" panose="020B0604020202020204" pitchFamily="34" charset="0"/>
              <a:buChar char="•"/>
            </a:pPr>
            <a:r>
              <a:rPr lang="en-US" b="1" dirty="0" smtClean="0">
                <a:ea typeface="+mn-ea"/>
              </a:rPr>
              <a:t>Record Select List updates</a:t>
            </a:r>
          </a:p>
          <a:p>
            <a:pPr lvl="1" eaLnBrk="1" hangingPunct="1">
              <a:lnSpc>
                <a:spcPct val="90000"/>
              </a:lnSpc>
              <a:buFont typeface="Arial" pitchFamily="34" charset="0"/>
              <a:buChar char="‒"/>
              <a:defRPr/>
            </a:pPr>
            <a:r>
              <a:rPr lang="en-US" sz="2000" dirty="0" smtClean="0"/>
              <a:t>Addendum (Custom) Pricing added to the Price type select list</a:t>
            </a:r>
          </a:p>
          <a:p>
            <a:pPr lvl="1" eaLnBrk="1" hangingPunct="1">
              <a:lnSpc>
                <a:spcPct val="90000"/>
              </a:lnSpc>
              <a:buFont typeface="Arial" pitchFamily="34" charset="0"/>
              <a:buChar char="‒"/>
              <a:defRPr/>
            </a:pPr>
            <a:r>
              <a:rPr lang="en-US" sz="2000" dirty="0" smtClean="0"/>
              <a:t>Hold and Withdraw reason code updates to select list</a:t>
            </a:r>
          </a:p>
          <a:p>
            <a:pPr lvl="1" eaLnBrk="1" hangingPunct="1">
              <a:lnSpc>
                <a:spcPct val="90000"/>
              </a:lnSpc>
            </a:pPr>
            <a:endParaRPr lang="en-US" sz="2000" dirty="0" smtClean="0"/>
          </a:p>
          <a:p>
            <a:pPr lvl="1" eaLnBrk="1" hangingPunct="1">
              <a:lnSpc>
                <a:spcPct val="90000"/>
              </a:lnSpc>
            </a:pPr>
            <a:endParaRPr lang="en-US" sz="2000" dirty="0" smtClean="0"/>
          </a:p>
        </p:txBody>
      </p:sp>
      <p:sp>
        <p:nvSpPr>
          <p:cNvPr id="5" name="Slide Number Placeholder 1"/>
          <p:cNvSpPr>
            <a:spLocks noGrp="1"/>
          </p:cNvSpPr>
          <p:nvPr>
            <p:ph type="sldNum" idx="10"/>
            <p:custDataLst>
              <p:tags r:id="rId3"/>
            </p:custDataLst>
          </p:nvPr>
        </p:nvSpPr>
        <p:spPr>
          <a:xfrm>
            <a:off x="228601" y="6172200"/>
            <a:ext cx="609600" cy="474663"/>
          </a:xfrm>
          <a:effectLst/>
        </p:spPr>
        <p:txBody>
          <a:bodyPr/>
          <a:lstStyle/>
          <a:p>
            <a:fld id="{7C8503FE-FB21-4C13-BA82-342FE5E8EB4E}" type="slidenum">
              <a:rPr lang="en-US" sz="900" smtClean="0"/>
              <a:pPr/>
              <a:t>5</a:t>
            </a:fld>
            <a:endParaRPr 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a:xfrm>
            <a:off x="0" y="0"/>
            <a:ext cx="9144000" cy="1066800"/>
          </a:xfrm>
          <a:effectLst/>
        </p:spPr>
        <p:txBody>
          <a:bodyPr/>
          <a:lstStyle/>
          <a:p>
            <a:pPr eaLnBrk="1" hangingPunct="1"/>
            <a:r>
              <a:rPr lang="en-US" dirty="0" smtClean="0"/>
              <a:t>Proposal Reject Update</a:t>
            </a:r>
          </a:p>
        </p:txBody>
      </p:sp>
      <p:sp>
        <p:nvSpPr>
          <p:cNvPr id="6147" name="Rectangle 3"/>
          <p:cNvSpPr>
            <a:spLocks noGrp="1" noChangeArrowheads="1"/>
          </p:cNvSpPr>
          <p:nvPr>
            <p:ph type="body" idx="1"/>
            <p:custDataLst>
              <p:tags r:id="rId2"/>
            </p:custDataLst>
          </p:nvPr>
        </p:nvSpPr>
        <p:spPr>
          <a:xfrm>
            <a:off x="285751" y="1126413"/>
            <a:ext cx="7791449" cy="5118811"/>
          </a:xfrm>
          <a:effectLst/>
        </p:spPr>
        <p:txBody>
          <a:bodyPr/>
          <a:lstStyle/>
          <a:p>
            <a:pPr lvl="1" eaLnBrk="1" hangingPunct="1">
              <a:lnSpc>
                <a:spcPct val="90000"/>
              </a:lnSpc>
            </a:pPr>
            <a:endParaRPr lang="en-US" sz="2000" dirty="0" smtClean="0"/>
          </a:p>
          <a:p>
            <a:pPr marL="400050" eaLnBrk="1" hangingPunct="1">
              <a:lnSpc>
                <a:spcPct val="90000"/>
              </a:lnSpc>
              <a:buFont typeface="Arial" panose="020B0604020202020204" pitchFamily="34" charset="0"/>
              <a:buChar char="•"/>
            </a:pPr>
            <a:r>
              <a:rPr lang="en-US" sz="2400" dirty="0" smtClean="0"/>
              <a:t>Rejecting a Proposal</a:t>
            </a:r>
          </a:p>
          <a:p>
            <a:pPr lvl="1" eaLnBrk="1" hangingPunct="1">
              <a:lnSpc>
                <a:spcPct val="90000"/>
              </a:lnSpc>
              <a:buFont typeface="Arial" pitchFamily="34" charset="0"/>
              <a:buChar char="‒"/>
            </a:pPr>
            <a:r>
              <a:rPr lang="en-US" sz="2000" dirty="0" smtClean="0"/>
              <a:t>"Reject and request rework of the proposal“</a:t>
            </a:r>
          </a:p>
          <a:p>
            <a:pPr lvl="1" eaLnBrk="1" hangingPunct="1">
              <a:lnSpc>
                <a:spcPct val="90000"/>
              </a:lnSpc>
              <a:buFont typeface="Arial" pitchFamily="34" charset="0"/>
              <a:buChar char="‒"/>
            </a:pPr>
            <a:r>
              <a:rPr lang="en-US" sz="2000" dirty="0" smtClean="0"/>
              <a:t>“Reject the proposal and close this request"</a:t>
            </a:r>
          </a:p>
          <a:p>
            <a:pPr lvl="1" eaLnBrk="1" hangingPunct="1">
              <a:lnSpc>
                <a:spcPct val="90000"/>
              </a:lnSpc>
              <a:buFont typeface="Arial" pitchFamily="34" charset="0"/>
              <a:buChar char="‒"/>
            </a:pPr>
            <a:endParaRPr lang="en-US" sz="2000" dirty="0" smtClean="0"/>
          </a:p>
          <a:p>
            <a:pPr eaLnBrk="1" hangingPunct="1">
              <a:lnSpc>
                <a:spcPct val="90000"/>
              </a:lnSpc>
              <a:buFont typeface="Arial" pitchFamily="34" charset="0"/>
              <a:buChar char="–"/>
            </a:pPr>
            <a:endParaRPr lang="en-US" dirty="0" smtClean="0"/>
          </a:p>
          <a:p>
            <a:pPr lvl="1" eaLnBrk="1" hangingPunct="1">
              <a:lnSpc>
                <a:spcPct val="90000"/>
              </a:lnSpc>
              <a:buFont typeface="Arial" pitchFamily="34" charset="0"/>
              <a:buChar char="•"/>
            </a:pPr>
            <a:endParaRPr lang="en-US" sz="2000" dirty="0" smtClean="0"/>
          </a:p>
          <a:p>
            <a:pPr lvl="1" eaLnBrk="1" hangingPunct="1">
              <a:lnSpc>
                <a:spcPct val="90000"/>
              </a:lnSpc>
            </a:pPr>
            <a:endParaRPr lang="en-US" sz="2000" dirty="0" smtClean="0"/>
          </a:p>
        </p:txBody>
      </p:sp>
      <p:grpSp>
        <p:nvGrpSpPr>
          <p:cNvPr id="7" name="Group 6" descr="The graphic is a screen shot of the Select a task and submit section of a Request record. The choices listed are: Approve proposal, Approve proposal and send to client request creator for further approval, Approve proposal and send to client approver for further approval, Approve proposal and send to client budget approver for further approval, Reject and request rework of the proposal, Reject the proposal and close this request, and Save changes without change to workflow step. Reject and request rework of the proposal and Reject the proposal and close this request are highlighted. Please refer to the speaker notes for more information."/>
          <p:cNvGrpSpPr/>
          <p:nvPr/>
        </p:nvGrpSpPr>
        <p:grpSpPr>
          <a:xfrm>
            <a:off x="1219200" y="2819400"/>
            <a:ext cx="4457700" cy="2647950"/>
            <a:chOff x="1219200" y="2819400"/>
            <a:chExt cx="4457700" cy="2647950"/>
          </a:xfrm>
        </p:grpSpPr>
        <p:pic>
          <p:nvPicPr>
            <p:cNvPr id="1027" name="Picture 3"/>
            <p:cNvPicPr>
              <a:picLocks noChangeAspect="1" noChangeArrowheads="1"/>
            </p:cNvPicPr>
            <p:nvPr/>
          </p:nvPicPr>
          <p:blipFill>
            <a:blip r:embed="rId6"/>
            <a:srcRect/>
            <a:stretch>
              <a:fillRect/>
            </a:stretch>
          </p:blipFill>
          <p:spPr bwMode="auto">
            <a:xfrm>
              <a:off x="1219200" y="2819400"/>
              <a:ext cx="4457700" cy="2647950"/>
            </a:xfrm>
            <a:prstGeom prst="rect">
              <a:avLst/>
            </a:prstGeom>
            <a:noFill/>
            <a:ln w="9525">
              <a:solidFill>
                <a:schemeClr val="bg2"/>
              </a:solidFill>
              <a:miter lim="800000"/>
              <a:headEnd/>
              <a:tailEnd/>
            </a:ln>
            <a:effectLst/>
          </p:spPr>
        </p:pic>
        <p:sp>
          <p:nvSpPr>
            <p:cNvPr id="8" name="Rectangle 7"/>
            <p:cNvSpPr/>
            <p:nvPr/>
          </p:nvSpPr>
          <p:spPr bwMode="auto">
            <a:xfrm>
              <a:off x="1371600" y="4038600"/>
              <a:ext cx="2895600" cy="533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57200" rtl="0" eaLnBrk="1" fontAlgn="base" latinLnBrk="0" hangingPunct="1">
                <a:lnSpc>
                  <a:spcPct val="100000"/>
                </a:lnSpc>
                <a:spcBef>
                  <a:spcPts val="1250"/>
                </a:spcBef>
                <a:spcAft>
                  <a:spcPct val="0"/>
                </a:spcAft>
                <a:buClr>
                  <a:srgbClr val="000000"/>
                </a:buClr>
                <a:buSzPct val="100000"/>
                <a:buFont typeface="Times New Roman" pitchFamily="16" charset="0"/>
                <a:buNone/>
                <a:tabLst/>
              </a:pPr>
              <a:endParaRPr kumimoji="0" lang="en-US" sz="2000" b="0" i="1" u="none" strike="noStrike" cap="none" normalizeH="0" baseline="0" smtClean="0">
                <a:ln>
                  <a:noFill/>
                </a:ln>
                <a:solidFill>
                  <a:schemeClr val="bg1"/>
                </a:solidFill>
                <a:effectLst/>
                <a:latin typeface="Arial" charset="0"/>
                <a:cs typeface="Arial" charset="0"/>
              </a:endParaRPr>
            </a:p>
          </p:txBody>
        </p:sp>
      </p:grpSp>
      <p:sp>
        <p:nvSpPr>
          <p:cNvPr id="5" name="Slide Number Placeholder 1"/>
          <p:cNvSpPr>
            <a:spLocks noGrp="1"/>
          </p:cNvSpPr>
          <p:nvPr>
            <p:ph type="sldNum" idx="10"/>
            <p:custDataLst>
              <p:tags r:id="rId3"/>
            </p:custDataLst>
          </p:nvPr>
        </p:nvSpPr>
        <p:spPr>
          <a:xfrm>
            <a:off x="228601" y="6172200"/>
            <a:ext cx="609600" cy="474663"/>
          </a:xfrm>
          <a:effectLst/>
        </p:spPr>
        <p:txBody>
          <a:bodyPr/>
          <a:lstStyle/>
          <a:p>
            <a:fld id="{7C8503FE-FB21-4C13-BA82-342FE5E8EB4E}" type="slidenum">
              <a:rPr lang="en-US" sz="900" smtClean="0"/>
              <a:pPr/>
              <a:t>6</a:t>
            </a:fld>
            <a:endParaRPr lang="en-US" sz="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a:xfrm>
            <a:off x="0" y="382588"/>
            <a:ext cx="9144000" cy="608012"/>
          </a:xfrm>
          <a:effectLst/>
        </p:spPr>
        <p:txBody>
          <a:bodyPr/>
          <a:lstStyle/>
          <a:p>
            <a:pPr eaLnBrk="1" hangingPunct="1"/>
            <a:r>
              <a:rPr lang="en-US" dirty="0" smtClean="0"/>
              <a:t>Next Steps …</a:t>
            </a:r>
          </a:p>
        </p:txBody>
      </p:sp>
      <p:sp>
        <p:nvSpPr>
          <p:cNvPr id="12291" name="Rectangle 3"/>
          <p:cNvSpPr>
            <a:spLocks noGrp="1" noChangeArrowheads="1"/>
          </p:cNvSpPr>
          <p:nvPr>
            <p:ph type="body" idx="1"/>
            <p:custDataLst>
              <p:tags r:id="rId2"/>
            </p:custDataLst>
          </p:nvPr>
        </p:nvSpPr>
        <p:spPr>
          <a:xfrm>
            <a:off x="152400" y="1400175"/>
            <a:ext cx="8570913" cy="5059363"/>
          </a:xfrm>
          <a:effectLst/>
        </p:spPr>
        <p:txBody>
          <a:bodyPr/>
          <a:lstStyle/>
          <a:p>
            <a:pPr eaLnBrk="1" hangingPunct="1"/>
            <a:r>
              <a:rPr lang="en-US" sz="2400" dirty="0" smtClean="0"/>
              <a:t>Additional education</a:t>
            </a:r>
          </a:p>
          <a:p>
            <a:pPr lvl="1" eaLnBrk="1" hangingPunct="1">
              <a:lnSpc>
                <a:spcPct val="90000"/>
              </a:lnSpc>
              <a:buFont typeface="Arial" pitchFamily="34" charset="0"/>
              <a:buChar char="–"/>
            </a:pPr>
            <a:r>
              <a:rPr lang="en-US" sz="2000" dirty="0" smtClean="0"/>
              <a:t>Complete any other PgMP modules that fit your job role if you haven’t done so already:</a:t>
            </a:r>
          </a:p>
          <a:p>
            <a:pPr lvl="2" eaLnBrk="1" hangingPunct="1">
              <a:lnSpc>
                <a:spcPct val="90000"/>
              </a:lnSpc>
              <a:buFont typeface="Wingdings" pitchFamily="2" charset="2"/>
              <a:buChar char="§"/>
            </a:pPr>
            <a:r>
              <a:rPr lang="en-US" sz="1600" dirty="0" smtClean="0"/>
              <a:t>Overview Basics for the Client</a:t>
            </a:r>
          </a:p>
          <a:p>
            <a:pPr lvl="2" eaLnBrk="1" hangingPunct="1">
              <a:lnSpc>
                <a:spcPct val="90000"/>
              </a:lnSpc>
              <a:buFont typeface="Wingdings" pitchFamily="2" charset="2"/>
              <a:buChar char="§"/>
            </a:pPr>
            <a:r>
              <a:rPr lang="en-US" sz="1600" dirty="0" smtClean="0"/>
              <a:t>Overview Advanced for the Client</a:t>
            </a:r>
          </a:p>
          <a:p>
            <a:pPr lvl="2" eaLnBrk="1" hangingPunct="1">
              <a:lnSpc>
                <a:spcPct val="90000"/>
              </a:lnSpc>
              <a:buFont typeface="Wingdings" pitchFamily="2" charset="2"/>
              <a:buChar char="§"/>
            </a:pPr>
            <a:r>
              <a:rPr lang="en-US" sz="1600" dirty="0" smtClean="0"/>
              <a:t>Request Management, PCRs and the Client</a:t>
            </a:r>
          </a:p>
          <a:p>
            <a:pPr lvl="2" eaLnBrk="1" hangingPunct="1">
              <a:lnSpc>
                <a:spcPct val="90000"/>
              </a:lnSpc>
              <a:buFont typeface="Wingdings" pitchFamily="2" charset="2"/>
              <a:buChar char="§"/>
            </a:pPr>
            <a:r>
              <a:rPr lang="en-US" sz="1600" dirty="0" smtClean="0"/>
              <a:t>Contract Management and the Client (Covers Issues, Deliverables, Contract Change and Risk Management)</a:t>
            </a:r>
          </a:p>
          <a:p>
            <a:pPr lvl="2" eaLnBrk="1" hangingPunct="1">
              <a:lnSpc>
                <a:spcPct val="90000"/>
              </a:lnSpc>
              <a:buFont typeface="Wingdings" pitchFamily="2" charset="2"/>
              <a:buChar char="§"/>
            </a:pPr>
            <a:r>
              <a:rPr lang="en-US" sz="1600" dirty="0" smtClean="0"/>
              <a:t>PgMP Client Catalog </a:t>
            </a:r>
          </a:p>
          <a:p>
            <a:pPr lvl="2" eaLnBrk="1" hangingPunct="1">
              <a:lnSpc>
                <a:spcPct val="90000"/>
              </a:lnSpc>
              <a:buFont typeface="Wingdings" pitchFamily="2" charset="2"/>
              <a:buChar char="§"/>
            </a:pPr>
            <a:r>
              <a:rPr lang="en-US" sz="1600" dirty="0" smtClean="0"/>
              <a:t>PgMP Client Dashboard</a:t>
            </a:r>
          </a:p>
          <a:p>
            <a:pPr eaLnBrk="1" hangingPunct="1"/>
            <a:r>
              <a:rPr lang="en-US" sz="2400" dirty="0" smtClean="0"/>
              <a:t>Additional information</a:t>
            </a:r>
          </a:p>
          <a:p>
            <a:pPr lvl="1" eaLnBrk="1" hangingPunct="1">
              <a:lnSpc>
                <a:spcPct val="90000"/>
              </a:lnSpc>
              <a:buFont typeface="Arial" pitchFamily="34" charset="0"/>
              <a:buChar char="–"/>
            </a:pPr>
            <a:r>
              <a:rPr lang="en-US" sz="2000" dirty="0" smtClean="0"/>
              <a:t>For additional information on PgMP view the </a:t>
            </a:r>
            <a:r>
              <a:rPr lang="en-US" sz="2000" dirty="0" smtClean="0">
                <a:hlinkClick r:id="rId6"/>
              </a:rPr>
              <a:t>Client User Guide </a:t>
            </a:r>
            <a:endParaRPr lang="en-US" sz="2000" dirty="0" smtClean="0"/>
          </a:p>
          <a:p>
            <a:pPr lvl="1" eaLnBrk="1" hangingPunct="1">
              <a:lnSpc>
                <a:spcPct val="90000"/>
              </a:lnSpc>
              <a:buFont typeface="Arial" pitchFamily="34" charset="0"/>
              <a:buChar char="–"/>
            </a:pPr>
            <a:r>
              <a:rPr lang="en-US" sz="2000" dirty="0" smtClean="0"/>
              <a:t>Account specific information (See IBM Account Focal Poin</a:t>
            </a:r>
            <a:r>
              <a:rPr lang="en-US" sz="1800" dirty="0" smtClean="0"/>
              <a:t>t)</a:t>
            </a:r>
          </a:p>
          <a:p>
            <a:pPr lvl="2" eaLnBrk="1" hangingPunct="1">
              <a:buNone/>
            </a:pPr>
            <a:endParaRPr lang="en-US" dirty="0" smtClean="0"/>
          </a:p>
        </p:txBody>
      </p:sp>
      <p:sp>
        <p:nvSpPr>
          <p:cNvPr id="5" name="Slide Number Placeholder 1"/>
          <p:cNvSpPr>
            <a:spLocks noGrp="1"/>
          </p:cNvSpPr>
          <p:nvPr>
            <p:ph type="sldNum" idx="10"/>
            <p:custDataLst>
              <p:tags r:id="rId3"/>
            </p:custDataLst>
          </p:nvPr>
        </p:nvSpPr>
        <p:spPr>
          <a:xfrm>
            <a:off x="228601" y="6172200"/>
            <a:ext cx="609600" cy="474663"/>
          </a:xfrm>
          <a:effectLst/>
        </p:spPr>
        <p:txBody>
          <a:bodyPr/>
          <a:lstStyle/>
          <a:p>
            <a:fld id="{7C8503FE-FB21-4C13-BA82-342FE5E8EB4E}" type="slidenum">
              <a:rPr lang="en-US" sz="900" smtClean="0"/>
              <a:pPr/>
              <a:t>7</a:t>
            </a:fld>
            <a:endParaRPr lang="en-US" sz="9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INFO" val="&lt;ThreeDShapeInfo&gt;&lt;uuid val=&quot;{0BED8F2A-47DA-46CB-98BA-19F60E7D39F1}&quot;/&gt;&lt;isInvalidForFieldText val=&quot;0&quot;/&gt;&lt;Image&gt;&lt;filename val=&quot;C:\Users\IBM_ADMIN\AppData\Local\Temp\CP614084751864Session\CPTrustFolder614084751879\PPTImport61401099979585\data\asimages\{0BED8F2A-47DA-46CB-98BA-19F60E7D39F1}.png&quot;/&gt;&lt;left val=&quot;0&quot;/&gt;&lt;top val=&quot;0&quot;/&gt;&lt;width val=&quot;963&quot;/&gt;&lt;height val=&quot;115&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4311CCE0-EC1A-4C53-88DB-4EB626507BB1}&quot;/&gt;&lt;isInvalidForFieldText val=&quot;0&quot;/&gt;&lt;Image&gt;&lt;filename val=&quot;C:\Users\IBM_ADMIN\AppData\Local\Temp\CP614084751864Session\CPTrustFolder614084751879\PPTImport61401099979585\data\asimages\{4311CCE0-EC1A-4C53-88DB-4EB626507BB1}_1.png&quot;/&gt;&lt;left val=&quot;287&quot;/&gt;&lt;top val=&quot;12&quot;/&gt;&lt;width val=&quot;682&quot;/&gt;&lt;height val=&quot;7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D1888DDF-075E-4F2D-B518-3C1CF022CEA7}&quot;/&gt;&lt;isInvalidForFieldText val=&quot;0&quot;/&gt;&lt;Image&gt;&lt;filename val=&quot;C:\Users\IBM_ADMIN\AppData\Local\Temp\CP614084751864Session\CPTrustFolder614084751879\PPTImport61401099979585\data\asimages\{D1888DDF-075E-4F2D-B518-3C1CF022CEA7}_1.png&quot;/&gt;&lt;left val=&quot;71&quot;/&gt;&lt;top val=&quot;223&quot;/&gt;&lt;width val=&quot;819&quot;/&gt;&lt;height val=&quot;15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13.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ED6086AA-EFC9-4977-A97A-B2BB663115A3}&quot;/&gt;&lt;isInvalidForFieldText val=&quot;0&quot;/&gt;&lt;Image&gt;&lt;filename val=&quot;C:\Users\IBM_ADMIN\AppData\Local\Temp\CP614084751864Session\CPTrustFolder614084751879\PPTImport61401099979585\data\asimages\{ED6086AA-EFC9-4977-A97A-B2BB663115A3}_1.png&quot;/&gt;&lt;left val=&quot;671&quot;/&gt;&lt;top val=&quot;663&quot;/&gt;&lt;width val=&quot;283&quot;/&gt;&lt;height val=&quot;2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HTML_SHAPEINFO" val="&lt;ThreeDShapeInfo&gt;&lt;uuid val=&quot;{A4089032-6E37-4972-B66C-3881D15C289B}&quot;/&gt;&lt;isInvalidForFieldText val=&quot;0&quot;/&gt;&lt;Image&gt;&lt;filename val=&quot;C:\Users\IBM_ADMIN\AppData\Local\Temp\CP614084751864Session\CPTrustFolder614084751879\PPTImport61401099979585\data\asimages\{A4089032-6E37-4972-B66C-3881D15C289B}_2.png&quot;/&gt;&lt;left val=&quot;0&quot;/&gt;&lt;top val=&quot;0&quot;/&gt;&lt;width val=&quot;963&quot;/&gt;&lt;height val=&quot;115&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HTML_SHAPEINFO" val="&lt;ThreeDShapeInfo&gt;&lt;uuid val=&quot;{70760D74-8039-4BBC-9012-8C97DB95DF16}&quot;/&gt;&lt;isInvalidForFieldText val=&quot;0&quot;/&gt;&lt;Image&gt;&lt;filename val=&quot;C:\Users\IBM_ADMIN\AppData\Local\Temp\CP614084751864Session\CPTrustFolder614084751879\PPTImport61401099979585\data\asimages\{70760D74-8039-4BBC-9012-8C97DB95DF16}_2.png&quot;/&gt;&lt;left val=&quot;31&quot;/&gt;&lt;top val=&quot;126&quot;/&gt;&lt;width val=&quot;931&quot;/&gt;&lt;height val=&quot;552&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HTML_SHAPEINFO" val="&lt;ThreeDShapeInfo&gt;&lt;uuid val=&quot;{E21401F0-2B17-4295-8573-FCDA9300C350}&quot;/&gt;&lt;isInvalidForFieldText val=&quot;0&quot;/&gt;&lt;Image&gt;&lt;filename val=&quot;C:\Users\IBM_ADMIN\AppData\Local\Temp\CP614084751864Session\CPTrustFolder614084751879\PPTImport61401099979585\data\asimages\{E21401F0-2B17-4295-8573-FCDA9300C350}_2.png&quot;/&gt;&lt;left val=&quot;23&quot;/&gt;&lt;top val=&quot;647&quot;/&gt;&lt;width val=&quot;67&quot;/&gt;&lt;height val=&quot;5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HTML_SHAPEINFO" val="&lt;ThreeDShapeInfo&gt;&lt;uuid val=&quot;{E0B3BCDE-696A-46C2-A930-38D0C1F4C23F}&quot;/&gt;&lt;isInvalidForFieldText val=&quot;0&quot;/&gt;&lt;Image&gt;&lt;filename val=&quot;C:\Users\IBM_ADMIN\AppData\Local\Temp\CP614084751864Session\CPTrustFolder614084751879\PPTImport61401099979585\data\asimages\{E0B3BCDE-696A-46C2-A930-38D0C1F4C23F}_3.png&quot;/&gt;&lt;left val=&quot;0&quot;/&gt;&lt;top val=&quot;0&quot;/&gt;&lt;width val=&quot;963&quot;/&gt;&lt;height val=&quot;115&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8322BB21-B5E0-4157-9A7B-055705A5E691}&quot;/&gt;&lt;isInvalidForFieldText val=&quot;0&quot;/&gt;&lt;Image&gt;&lt;filename val=&quot;C:\Users\IBM_ADMIN\AppData\Local\Temp\CP614084751864Session\CPTrustFolder614084751879\PPTImport61401099979585\data\asimages\{8322BB21-B5E0-4157-9A7B-055705A5E691}_3.png&quot;/&gt;&lt;left val=&quot;-32&quot;/&gt;&lt;top val=&quot;143&quot;/&gt;&lt;width val=&quot;291&quot;/&gt;&lt;height val=&quot;2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HTML_SHAPEINFO" val="&lt;ThreeDShapeInfo&gt;&lt;uuid val=&quot;{6B80C1A2-8245-4E9D-BBEB-FF7BCFC4E1D2}&quot;/&gt;&lt;isInvalidForFieldText val=&quot;0&quot;/&gt;&lt;Image&gt;&lt;filename val=&quot;C:\Users\IBM_ADMIN\AppData\Local\Temp\CP614084751864Session\CPTrustFolder614084751879\PPTImport61401099979585\data\asimages\{6B80C1A2-8245-4E9D-BBEB-FF7BCFC4E1D2}_3.png&quot;/&gt;&lt;left val=&quot;151&quot;/&gt;&lt;top val=&quot;196&quot;/&gt;&lt;width val=&quot;672&quot;/&gt;&lt;height val=&quot;412&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8&quot;/&gt;&lt;lineCharCount val=&quot;21&quot;/&gt;&lt;lineCharCount val=&quot;20&quot;/&gt;&lt;lineCharCount val=&quot;21&quot;/&gt;&lt;lineCharCount val=&quot;20&quot;/&gt;&lt;lineCharCount val=&quot;20&quot;/&gt;&lt;lineCharCount val=&quot;22&quot;/&gt;&lt;lineCharCount val=&quot;21&quot;/&gt;&lt;lineCharCount val=&quot;19&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HTML_SHAPEINFO" val="&lt;ThreeDShapeInfo&gt;&lt;uuid val=&quot;{2342C84D-C4A3-4D09-8DFA-A00CB6319159}&quot;/&gt;&lt;isInvalidForFieldText val=&quot;0&quot;/&gt;&lt;Image&gt;&lt;filename val=&quot;C:\Users\IBM_ADMIN\AppData\Local\Temp\CP614084751864Session\CPTrustFolder614084751879\PPTImport61401099979585\data\asimages\{2342C84D-C4A3-4D09-8DFA-A00CB6319159}_3.png&quot;/&gt;&lt;left val=&quot;727&quot;/&gt;&lt;top val=&quot;646&quot;/&gt;&lt;width val=&quot;235&quot;/&gt;&lt;height val=&quot;29&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HTML_SHAPEINFO" val="&lt;ThreeDShapeInfo&gt;&lt;uuid val=&quot;{B6170087-D374-4FF7-AAF1-F0B07885F882}&quot;/&gt;&lt;isInvalidForFieldText val=&quot;0&quot;/&gt;&lt;Image&gt;&lt;filename val=&quot;C:\Users\IBM_ADMIN\AppData\Local\Temp\CP614084751864Session\CPTrustFolder614084751879\PPTImport61401099979585\data\asimages\{B6170087-D374-4FF7-AAF1-F0B07885F882}_3.png&quot;/&gt;&lt;left val=&quot;258&quot;/&gt;&lt;top val=&quot;256&quot;/&gt;&lt;width val=&quot;46&quot;/&gt;&lt;height val=&quot;43&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HTML_SHAPEINFO" val="&lt;ThreeDShapeInfo&gt;&lt;uuid val=&quot;{6393342F-E11E-4D42-85B7-D7AEE0C9F95A}&quot;/&gt;&lt;isInvalidForFieldText val=&quot;0&quot;/&gt;&lt;Image&gt;&lt;filename val=&quot;C:\Users\IBM_ADMIN\AppData\Local\Temp\CP614084751864Session\CPTrustFolder614084751879\PPTImport61401099979585\data\asimages\{6393342F-E11E-4D42-85B7-D7AEE0C9F95A}_3.png&quot;/&gt;&lt;left val=&quot;516&quot;/&gt;&lt;top val=&quot;536&quot;/&gt;&lt;width val=&quot;339&quot;/&gt;&lt;height val=&quot;31&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D0C61DE4-8FAD-4335-8611-B3C5F95509C2}&quot;/&gt;&lt;isInvalidForFieldText val=&quot;0&quot;/&gt;&lt;Image&gt;&lt;filename val=&quot;C:\Users\IBM_ADMIN\AppData\Local\Temp\CP614084751864Session\CPTrustFolder614084751879\PPTImport61401099979585\data\asimages\{D0C61DE4-8FAD-4335-8611-B3C5F95509C2}_3.png&quot;/&gt;&lt;left val=&quot;31&quot;/&gt;&lt;top val=&quot;668&quot;/&gt;&lt;width val=&quot;67&quot;/&gt;&lt;height val=&quot;53&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0470B1AA-9579-4E47-8263-E763E066D7BC}&quot;/&gt;&lt;isInvalidForFieldText val=&quot;0&quot;/&gt;&lt;Image&gt;&lt;filename val=&quot;C:\Users\IBM_ADMIN\AppData\Local\Temp\CP614084751864Session\CPTrustFolder614084751879\PPTImport61401099979585\data\asimages\{0470B1AA-9579-4E47-8263-E763E066D7BC}_4.png&quot;/&gt;&lt;left val=&quot;0&quot;/&gt;&lt;top val=&quot;0&quot;/&gt;&lt;width val=&quot;963&quot;/&gt;&lt;height val=&quot;11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60AEA820-AFBE-4EF3-9DFC-E297E627EB7B}&quot;/&gt;&lt;isInvalidForFieldText val=&quot;0&quot;/&gt;&lt;Image&gt;&lt;filename val=&quot;C:\Users\IBM_ADMIN\AppData\Local\Temp\CP614084751864Session\CPTrustFolder614084751879\PPTImport61401099979585\data\asimages\{60AEA820-AFBE-4EF3-9DFC-E297E627EB7B}_4.png&quot;/&gt;&lt;left val=&quot;20&quot;/&gt;&lt;top val=&quot;111&quot;/&gt;&lt;width val=&quot;806&quot;/&gt;&lt;height val=&quot;664&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HTML_SHAPEINFO" val="&lt;ThreeDShapeInfo&gt;&lt;uuid val=&quot;{21C81754-2118-42C6-811E-58187382BC64}&quot;/&gt;&lt;isInvalidForFieldText val=&quot;0&quot;/&gt;&lt;Image&gt;&lt;filename val=&quot;C:\Users\IBM_ADMIN\AppData\Local\Temp\CP614084751864Session\CPTrustFolder614084751879\PPTImport61401099979585\data\asimages\{21C81754-2118-42C6-811E-58187382BC64}_4.png&quot;/&gt;&lt;left val=&quot;23&quot;/&gt;&lt;top val=&quot;647&quot;/&gt;&lt;width val=&quot;67&quot;/&gt;&lt;height val=&quot;53&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3C82CFC8-A594-4198-BD82-B70A229A1871}&quot;/&gt;&lt;isInvalidForFieldText val=&quot;0&quot;/&gt;&lt;Image&gt;&lt;filename val=&quot;C:\Users\IBM_ADMIN\AppData\Local\Temp\CP614084751864Session\CPTrustFolder614084751879\PPTImport61401099979585\data\asimages\{3C82CFC8-A594-4198-BD82-B70A229A1871}_5.png&quot;/&gt;&lt;left val=&quot;0&quot;/&gt;&lt;top val=&quot;0&quot;/&gt;&lt;width val=&quot;963&quot;/&gt;&lt;height val=&quot;11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58C7DA74-5A3C-4F0F-974F-19075C1A35A3}&quot;/&gt;&lt;isInvalidForFieldText val=&quot;0&quot;/&gt;&lt;Image&gt;&lt;filename val=&quot;C:\Users\IBM_ADMIN\AppData\Local\Temp\CP614084751864Session\CPTrustFolder614084751879\PPTImport61401099979585\data\asimages\{58C7DA74-5A3C-4F0F-974F-19075C1A35A3}_5.png&quot;/&gt;&lt;left val=&quot;26&quot;/&gt;&lt;top val=&quot;116&quot;/&gt;&lt;width val=&quot;888&quot;/&gt;&lt;height val=&quot;541&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HTML_SHAPEINFO" val="&lt;ThreeDShapeInfo&gt;&lt;uuid val=&quot;{0A65E5DC-1827-4E1B-ADC9-1628F1E58916}&quot;/&gt;&lt;isInvalidForFieldText val=&quot;0&quot;/&gt;&lt;Image&gt;&lt;filename val=&quot;C:\Users\IBM_ADMIN\AppData\Local\Temp\CP614084751864Session\CPTrustFolder614084751879\PPTImport61401099979585\data\asimages\{0A65E5DC-1827-4E1B-ADC9-1628F1E58916}_5.png&quot;/&gt;&lt;left val=&quot;23&quot;/&gt;&lt;top val=&quot;647&quot;/&gt;&lt;width val=&quot;67&quot;/&gt;&lt;height val=&quot;53&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42FA3E0A-E478-4E8D-8317-48F1F698AE3A}&quot;/&gt;&lt;isInvalidForFieldText val=&quot;0&quot;/&gt;&lt;Image&gt;&lt;filename val=&quot;C:\Users\IBM_ADMIN\AppData\Local\Temp\CP614084751864Session\CPTrustFolder614084751879\PPTImport61401099979585\data\asimages\{42FA3E0A-E478-4E8D-8317-48F1F698AE3A}_6.png&quot;/&gt;&lt;left val=&quot;0&quot;/&gt;&lt;top val=&quot;0&quot;/&gt;&lt;width val=&quot;963&quot;/&gt;&lt;height val=&quot;11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5F98AD2D-DF63-4A70-B2E4-0E0B5065B0CC}&quot;/&gt;&lt;isInvalidForFieldText val=&quot;0&quot;/&gt;&lt;Image&gt;&lt;filename val=&quot;C:\Users\IBM_ADMIN\AppData\Local\Temp\CP614084751864Session\CPTrustFolder614084751879\PPTImport61401099979585\data\asimages\{5F98AD2D-DF63-4A70-B2E4-0E0B5065B0CC}_6.png&quot;/&gt;&lt;left val=&quot;26&quot;/&gt;&lt;top val=&quot;116&quot;/&gt;&lt;width val=&quot;824&quot;/&gt;&lt;height val=&quot;541&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ThreeDShapeInfo&gt;&lt;uuid val=&quot;{CCCABC1B-825D-4E64-810D-414A6CB70A30}&quot;/&gt;&lt;isInvalidForFieldText val=&quot;0&quot;/&gt;&lt;Image&gt;&lt;filename val=&quot;C:\Users\IBM_ADMIN\AppData\Local\Temp\CP614084751864Session\CPTrustFolder614084751879\PPTImport61401099979585\data\asimages\{CCCABC1B-825D-4E64-810D-414A6CB70A30}_6.png&quot;/&gt;&lt;left val=&quot;23&quot;/&gt;&lt;top val=&quot;647&quot;/&gt;&lt;width val=&quot;67&quot;/&gt;&lt;height val=&quot;53&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HTML_SHAPEINFO" val="&lt;ThreeDShapeInfo&gt;&lt;uuid val=&quot;{12905655-972B-4E64-A21E-58CF4FE9DB7F}&quot;/&gt;&lt;isInvalidForFieldText val=&quot;0&quot;/&gt;&lt;Image&gt;&lt;filename val=&quot;C:\Users\IBM_ADMIN\AppData\Local\Temp\CP614084751864Session\CPTrustFolder614084751879\PPTImport61401099979585\data\asimages\{12905655-972B-4E64-A21E-58CF4FE9DB7F}_7.png&quot;/&gt;&lt;left val=&quot;0&quot;/&gt;&lt;top val=&quot;39&quot;/&gt;&lt;width val=&quot;963&quot;/&gt;&lt;height val=&quot;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HTML_SHAPEINFO" val="&lt;ThreeDShapeInfo&gt;&lt;uuid val=&quot;{5AE1018C-1D6A-4C61-8E1D-B09F453222D5}&quot;/&gt;&lt;isInvalidForFieldText val=&quot;0&quot;/&gt;&lt;Image&gt;&lt;filename val=&quot;C:\Users\IBM_ADMIN\AppData\Local\Temp\CP614084751864Session\CPTrustFolder614084751879\PPTImport61401099979585\data\asimages\{5AE1018C-1D6A-4C61-8E1D-B09F453222D5}_7.png&quot;/&gt;&lt;left val=&quot;4&quot;/&gt;&lt;top val=&quot;142&quot;/&gt;&lt;width val=&quot;913&quot;/&gt;&lt;height val=&quot;538&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ThreeDShapeInfo&gt;&lt;uuid val=&quot;{B4A021E7-B136-432B-A070-22A47CDD7B57}&quot;/&gt;&lt;isInvalidForFieldText val=&quot;0&quot;/&gt;&lt;Image&gt;&lt;filename val=&quot;C:\Users\IBM_ADMIN\AppData\Local\Temp\CP614084751864Session\CPTrustFolder614084751879\PPTImport61401099979585\data\asimages\{B4A021E7-B136-432B-A070-22A47CDD7B57}_7.png&quot;/&gt;&lt;left val=&quot;23&quot;/&gt;&lt;top val=&quot;647&quot;/&gt;&lt;width val=&quot;67&quot;/&gt;&lt;height val=&quot;53&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7030A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ts val="1250"/>
          </a:spcBef>
          <a:spcAft>
            <a:spcPct val="0"/>
          </a:spcAft>
          <a:buClr>
            <a:srgbClr val="000000"/>
          </a:buClr>
          <a:buSzPct val="100000"/>
          <a:buFont typeface="Times New Roman" pitchFamily="16" charset="0"/>
          <a:buNone/>
          <a:tabLst/>
          <a:defRPr kumimoji="0" lang="en-GB" sz="2000" b="0" i="1"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1" fontAlgn="base" latinLnBrk="0" hangingPunct="1">
          <a:lnSpc>
            <a:spcPct val="100000"/>
          </a:lnSpc>
          <a:spcBef>
            <a:spcPts val="1250"/>
          </a:spcBef>
          <a:spcAft>
            <a:spcPct val="0"/>
          </a:spcAft>
          <a:buClr>
            <a:srgbClr val="000000"/>
          </a:buClr>
          <a:buSzPct val="100000"/>
          <a:buFont typeface="Times New Roman" pitchFamily="16" charset="0"/>
          <a:buNone/>
          <a:tabLst/>
          <a:defRPr kumimoji="0" lang="en-GB" sz="2000" b="0" i="1"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124734</TotalTime>
  <Words>1026</Words>
  <Application>Microsoft Office PowerPoint</Application>
  <PresentationFormat>On-screen Show (4:3)</PresentationFormat>
  <Paragraphs>80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Program Management Portal (PgMP): What’s New in Release 16.1 </vt:lpstr>
      <vt:lpstr>Learning Objectives</vt:lpstr>
      <vt:lpstr>PgMP Client Education Suite</vt:lpstr>
      <vt:lpstr>Changes to Fields and Attachments</vt:lpstr>
      <vt:lpstr>Roles and Record Updates</vt:lpstr>
      <vt:lpstr>Proposal Reject Update</vt:lpstr>
      <vt:lpstr>Next Steps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Management Portal: What’s New in R2</dc:title>
  <dc:creator>keelinroper</dc:creator>
  <cp:lastModifiedBy>ADMINIBM</cp:lastModifiedBy>
  <cp:revision>2388</cp:revision>
  <cp:lastPrinted>1601-01-01T00:00:00Z</cp:lastPrinted>
  <dcterms:created xsi:type="dcterms:W3CDTF">2011-09-12T21:17:32Z</dcterms:created>
  <dcterms:modified xsi:type="dcterms:W3CDTF">2016-01-08T21:32:11Z</dcterms:modified>
</cp:coreProperties>
</file>